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446533" y="3085763"/>
            <a:ext cx="11298934" cy="3338150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581193" y="729657"/>
            <a:ext cx="11029616" cy="4928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581193" y="1391479"/>
            <a:ext cx="5194768" cy="4469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0" cy="5577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200">
              <a:buClrTx/>
              <a:buSzTx/>
              <a:buNone/>
              <a:defRPr sz="2000"/>
            </a:lvl2pPr>
            <a:lvl3pPr marL="0" indent="914400">
              <a:buClrTx/>
              <a:buSzTx/>
              <a:buNone/>
              <a:defRPr sz="2000"/>
            </a:lvl3pPr>
            <a:lvl4pPr marL="0" indent="1371600">
              <a:buClrTx/>
              <a:buSzTx/>
              <a:buNone/>
              <a:defRPr sz="2000"/>
            </a:lvl4pPr>
            <a:lvl5pPr marL="0" indent="182880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21"/>
          </p:nvPr>
        </p:nvSpPr>
        <p:spPr>
          <a:xfrm>
            <a:off x="6416038" y="2250892"/>
            <a:ext cx="5194772" cy="55337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2000"/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575894" y="729657"/>
            <a:ext cx="11029616" cy="59224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 8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767857" y="933450"/>
            <a:ext cx="3031852" cy="17224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900927" y="1179828"/>
            <a:ext cx="6650992" cy="465821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5B74"/>
                </a:solidFill>
              </a:defRPr>
            </a:lvl1pPr>
            <a:lvl2pPr marL="663999" indent="-339999">
              <a:defRPr sz="2000">
                <a:solidFill>
                  <a:srgbClr val="335B74"/>
                </a:solidFill>
              </a:defRPr>
            </a:lvl2pPr>
            <a:lvl3pPr marL="967500" indent="-337500">
              <a:defRPr sz="2000">
                <a:solidFill>
                  <a:srgbClr val="335B74"/>
                </a:solidFill>
              </a:defRPr>
            </a:lvl3pPr>
            <a:lvl4pPr marL="1342285" indent="-334285">
              <a:defRPr sz="2000">
                <a:solidFill>
                  <a:srgbClr val="335B74"/>
                </a:solidFill>
              </a:defRPr>
            </a:lvl4pPr>
            <a:lvl5pPr marL="1702285" indent="-334285">
              <a:defRPr sz="2000">
                <a:solidFill>
                  <a:srgbClr val="335B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quarter" idx="21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379568" y="6525508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Picture Placeholder 2"/>
          <p:cNvSpPr/>
          <p:nvPr>
            <p:ph type="pic" idx="21"/>
          </p:nvPr>
        </p:nvSpPr>
        <p:spPr>
          <a:xfrm>
            <a:off x="447816" y="641350"/>
            <a:ext cx="11290860" cy="3651249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998149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581191" y="702155"/>
            <a:ext cx="11029617" cy="53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9pPr>
    </p:titleStyle>
    <p:bodyStyle>
      <a:lvl1pPr marL="305999" marR="0" indent="-3059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695571" marR="0" indent="-371571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983076" marR="0" indent="-35307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36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72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9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2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25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8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itg7606/Fitness-Buddy/tree/main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1359108" y="1821634"/>
            <a:ext cx="9144001" cy="97777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FITNESS BUDDY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-284062" y="1034320"/>
            <a:ext cx="12635208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Hackathon Project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3163249" y="4586365"/>
            <a:ext cx="7888742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Presented By: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Name: Amit Gupta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College Name: Netaji Subhas University of Technology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Department: Information Technology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4"/>
          <p:cNvSpPr txBox="1"/>
          <p:nvPr>
            <p:ph type="title"/>
          </p:nvPr>
        </p:nvSpPr>
        <p:spPr>
          <a:xfrm>
            <a:off x="581192" y="702155"/>
            <a:ext cx="11029616" cy="767703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59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Solves issue of time constraints, inconsistent motivation, and lack of expert access.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The AI Agent can generate customised home workout plans, motivation and basic nutritions tips.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Encourage habit-building and consistency through daily engagement and inspirations.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Focus on creating a friendly, flexible and on-demand experiences.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ithub link"/>
          <p:cNvSpPr txBox="1"/>
          <p:nvPr>
            <p:ph type="title"/>
          </p:nvPr>
        </p:nvSpPr>
        <p:spPr>
          <a:xfrm>
            <a:off x="581192" y="661963"/>
            <a:ext cx="11029616" cy="857241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link</a:t>
            </a:r>
          </a:p>
        </p:txBody>
      </p:sp>
      <p:sp>
        <p:nvSpPr>
          <p:cNvPr id="162" name="Github link: https://github.com/Amitg7606/Fitness-Buddy/tree/main">
            <a:hlinkClick r:id="rId2" invalidUrl="" action="" tgtFrame="" tooltip="" history="1" highlightClick="0" endSnd="0"/>
          </p:cNvPr>
          <p:cNvSpPr txBox="1"/>
          <p:nvPr>
            <p:ph type="body" idx="1"/>
          </p:nvPr>
        </p:nvSpPr>
        <p:spPr>
          <a:xfrm>
            <a:off x="452448" y="1628970"/>
            <a:ext cx="11029616" cy="434638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Github link: </a:t>
            </a: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https://github.com/Amitg7606/Fitness-Buddy/tree/main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Placeholder 2"/>
          <p:cNvSpPr txBox="1"/>
          <p:nvPr>
            <p:ph type="body" idx="1"/>
          </p:nvPr>
        </p:nvSpPr>
        <p:spPr>
          <a:xfrm>
            <a:off x="535670" y="1302025"/>
            <a:ext cx="11029616" cy="46733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  <a:defRPr sz="2000"/>
            </a:pPr>
          </a:p>
          <a:p>
            <a:pPr marL="305434" indent="-305434">
              <a:defRPr sz="2400"/>
            </a:pPr>
            <a:r>
              <a:t>Voice Activated Fitness Assistant </a:t>
            </a:r>
          </a:p>
          <a:p>
            <a:pPr marL="305434" indent="-305434">
              <a:defRPr sz="2400"/>
            </a:pPr>
            <a:r>
              <a:t>Multilingual Assistant Support </a:t>
            </a:r>
          </a:p>
          <a:p>
            <a:pPr marL="305434" indent="-305434">
              <a:defRPr sz="2400"/>
            </a:pPr>
            <a:r>
              <a:t>Predicting Disengagement and proactively offering re-engagement tips </a:t>
            </a:r>
          </a:p>
          <a:p>
            <a:pPr marL="305434" indent="-305434">
              <a:defRPr sz="2400"/>
            </a:pPr>
            <a:r>
              <a:t>Personal Nutrition Plans with Dietary Restrictions Support</a:t>
            </a:r>
          </a:p>
          <a:p>
            <a:pPr marL="305434" indent="-305434">
              <a:defRPr sz="2400"/>
            </a:pPr>
            <a:r>
              <a:t>Create Virtual training Session </a:t>
            </a:r>
          </a:p>
          <a:p>
            <a:pPr marL="305434" indent="-305434">
              <a:defRPr sz="2400"/>
            </a:pPr>
            <a:r>
              <a:t>Track fitness goals and Progress </a:t>
            </a:r>
          </a:p>
          <a:p>
            <a:pPr marL="305434" indent="-305434">
              <a:defRPr sz="2000"/>
            </a:pPr>
          </a:p>
        </p:txBody>
      </p:sp>
      <p:sp>
        <p:nvSpPr>
          <p:cNvPr id="165" name="Title 4"/>
          <p:cNvSpPr txBox="1"/>
          <p:nvPr/>
        </p:nvSpPr>
        <p:spPr>
          <a:xfrm>
            <a:off x="581390" y="844659"/>
            <a:ext cx="10938176" cy="760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57200">
              <a:lnSpc>
                <a:spcPct val="80000"/>
              </a:lnSpc>
              <a:defRPr b="1" cap="all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Future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4"/>
          <p:cNvSpPr txBox="1"/>
          <p:nvPr>
            <p:ph type="title"/>
          </p:nvPr>
        </p:nvSpPr>
        <p:spPr>
          <a:xfrm>
            <a:off x="581192" y="702155"/>
            <a:ext cx="11029616" cy="783443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68" name="Content Placeholder 1"/>
          <p:cNvSpPr txBox="1"/>
          <p:nvPr>
            <p:ph type="body" idx="1"/>
          </p:nvPr>
        </p:nvSpPr>
        <p:spPr>
          <a:xfrm>
            <a:off x="478197" y="1385968"/>
            <a:ext cx="11029616" cy="4673325"/>
          </a:xfrm>
          <a:prstGeom prst="rect">
            <a:avLst/>
          </a:prstGeom>
        </p:spPr>
        <p:txBody>
          <a:bodyPr/>
          <a:lstStyle/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IBM Cloud 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IBM Watsonx.ai Studio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google.com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581192" y="645263"/>
            <a:ext cx="11029616" cy="866190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Certifications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285082" y="1385967"/>
            <a:ext cx="11029616" cy="46733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7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012" r="0" b="1012"/>
          <a:stretch>
            <a:fillRect/>
          </a:stretch>
        </p:blipFill>
        <p:spPr>
          <a:xfrm>
            <a:off x="3250535" y="1604519"/>
            <a:ext cx="6907739" cy="5229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581192" y="702155"/>
            <a:ext cx="11029616" cy="801522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Certifications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 </a:t>
            </a:r>
          </a:p>
        </p:txBody>
      </p:sp>
      <p:grpSp>
        <p:nvGrpSpPr>
          <p:cNvPr id="178" name="Image Gallery"/>
          <p:cNvGrpSpPr/>
          <p:nvPr/>
        </p:nvGrpSpPr>
        <p:grpSpPr>
          <a:xfrm>
            <a:off x="1649295" y="1811939"/>
            <a:ext cx="9821334" cy="5156201"/>
            <a:chOff x="0" y="0"/>
            <a:chExt cx="9821333" cy="5156200"/>
          </a:xfrm>
        </p:grpSpPr>
        <p:pic>
          <p:nvPicPr>
            <p:cNvPr id="176" name="LAB_RAG.pdf" descr="LAB_RA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6467" r="0" b="16467"/>
            <a:stretch>
              <a:fillRect/>
            </a:stretch>
          </p:blipFill>
          <p:spPr>
            <a:xfrm>
              <a:off x="0" y="0"/>
              <a:ext cx="9821334" cy="465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Rectangle"/>
            <p:cNvSpPr/>
            <p:nvPr/>
          </p:nvSpPr>
          <p:spPr>
            <a:xfrm>
              <a:off x="0" y="4730800"/>
              <a:ext cx="9821334" cy="42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4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26827" y="558468"/>
            <a:ext cx="10538347" cy="115817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746097" y="1921957"/>
            <a:ext cx="11019022" cy="4471711"/>
          </a:xfrm>
          <a:prstGeom prst="rect">
            <a:avLst/>
          </a:prstGeom>
        </p:spPr>
        <p:txBody>
          <a:bodyPr anchor="t"/>
          <a:lstStyle/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Problem Statement 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Technology Used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Wow Factor</a:t>
            </a:r>
            <a:r>
              <a:rPr b="0"/>
              <a:t> 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End Users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Result 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Conclusion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GitHub Link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Future Scope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References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IBM Certificate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3" name="Content Placeholder 1"/>
          <p:cNvSpPr txBox="1"/>
          <p:nvPr>
            <p:ph type="body" idx="1"/>
          </p:nvPr>
        </p:nvSpPr>
        <p:spPr>
          <a:xfrm>
            <a:off x="581192" y="1382410"/>
            <a:ext cx="11029616" cy="4673326"/>
          </a:xfrm>
          <a:prstGeom prst="rect">
            <a:avLst/>
          </a:prstGeom>
        </p:spPr>
        <p:txBody>
          <a:bodyPr anchor="t"/>
          <a:lstStyle/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The challenge</a:t>
            </a:r>
            <a:r>
              <a:t> - In today’s fast-paced world, many individuals struggle to maintain a healthy lifestyle due to lack of personalised guidance, time constraints, and inconsistent motivation. Traditional fitness solutions often require expensive subscriptions, in-person consultations, or rigid schedules that don’t adapt to personal preferences or daily routines.</a:t>
            </a:r>
          </a:p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There is a growing need for an accessible, friendly, and intelligent virtual assistant that can provide on- demand fitness advice, healthy lifestyle suggestions, and basic nutrition guidance—all tailored to individual needs and available at any time.</a:t>
            </a:r>
          </a:p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Fitness Buddy aims to solve this problem by offering a conversational, AI-powered health and fitness coach that can: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Recommend home workouts and routines based on user input</a:t>
            </a:r>
          </a:p>
          <a:p>
            <a:pPr marL="200526" indent="-200526" defTabSz="127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Provide motivational tips and daily fitness inspiration.</a:t>
            </a:r>
          </a:p>
          <a:p>
            <a:pPr marL="200526" indent="-200526" defTabSz="127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Suggest simple, nutritious meal ideas.</a:t>
            </a:r>
          </a:p>
          <a:p>
            <a:pPr marL="200526" indent="-200526" defTabSz="127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Encourage habit-building and consistency.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4"/>
          <p:cNvSpPr txBox="1"/>
          <p:nvPr>
            <p:ph type="title"/>
          </p:nvPr>
        </p:nvSpPr>
        <p:spPr>
          <a:xfrm>
            <a:off x="581192" y="702155"/>
            <a:ext cx="11029616" cy="906351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Technology used</a:t>
            </a:r>
          </a:p>
        </p:txBody>
      </p:sp>
      <p:sp>
        <p:nvSpPr>
          <p:cNvPr id="136" name="Content Placeholder 1"/>
          <p:cNvSpPr txBox="1"/>
          <p:nvPr>
            <p:ph type="body" idx="1"/>
          </p:nvPr>
        </p:nvSpPr>
        <p:spPr>
          <a:xfrm>
            <a:off x="289257" y="1758463"/>
            <a:ext cx="11613486" cy="3636982"/>
          </a:xfrm>
          <a:prstGeom prst="rect">
            <a:avLst/>
          </a:prstGeom>
        </p:spPr>
        <p:txBody>
          <a:bodyPr/>
          <a:lstStyle/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IBM Cloud Lite Services</a:t>
            </a:r>
          </a:p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IBM Granite Model (LLM)</a:t>
            </a:r>
          </a:p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IBM Watsonx.ai Studio</a:t>
            </a:r>
          </a:p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Natural language processing (NLP)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4"/>
          <p:cNvSpPr txBox="1"/>
          <p:nvPr>
            <p:ph type="title"/>
          </p:nvPr>
        </p:nvSpPr>
        <p:spPr>
          <a:xfrm>
            <a:off x="581192" y="662572"/>
            <a:ext cx="11029616" cy="780519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Wow factor</a:t>
            </a:r>
          </a:p>
        </p:txBody>
      </p:sp>
      <p:sp>
        <p:nvSpPr>
          <p:cNvPr id="139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 lvl="1" marL="629919" indent="-305434">
              <a:lnSpc>
                <a:spcPct val="100000"/>
              </a:lnSpc>
              <a:defRPr sz="2400"/>
            </a:pPr>
            <a:r>
              <a:t>By using this AI Agent, user now keep generate friendly, flexible and on-demand workout plans.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It try to keep his users consistent toward their fitness journey.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Helps in suggesting his user simple yet nutritious meal ideas.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Provide motivational tips and daily achievable fitness goals to keep them motivated and consistent.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4"/>
          <p:cNvSpPr txBox="1"/>
          <p:nvPr>
            <p:ph type="title"/>
          </p:nvPr>
        </p:nvSpPr>
        <p:spPr>
          <a:xfrm>
            <a:off x="581192" y="702155"/>
            <a:ext cx="11029616" cy="77251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End users</a:t>
            </a:r>
          </a:p>
        </p:txBody>
      </p:sp>
      <p:sp>
        <p:nvSpPr>
          <p:cNvPr id="142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 lvl="1" marL="629919" indent="-305434">
              <a:lnSpc>
                <a:spcPct val="100000"/>
              </a:lnSpc>
              <a:defRPr sz="2400"/>
            </a:pPr>
            <a:r>
              <a:t>Busy Professional, students and Young adult.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Stay-at-home individuals. 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Fitness enthusiasts.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Beginners in fitness journey.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Remote workers, senior citizens or people with health goals.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4"/>
          <p:cNvSpPr txBox="1"/>
          <p:nvPr>
            <p:ph type="title"/>
          </p:nvPr>
        </p:nvSpPr>
        <p:spPr>
          <a:xfrm>
            <a:off x="581192" y="702155"/>
            <a:ext cx="11029616" cy="736897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45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2"/>
              <a:buNone/>
              <a:defRPr sz="2400">
                <a:solidFill>
                  <a:srgbClr val="0F0F0F"/>
                </a:solidFill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48" name="Image Gallery"/>
          <p:cNvGrpSpPr/>
          <p:nvPr/>
        </p:nvGrpSpPr>
        <p:grpSpPr>
          <a:xfrm>
            <a:off x="3052112" y="943435"/>
            <a:ext cx="9821334" cy="5472729"/>
            <a:chOff x="0" y="0"/>
            <a:chExt cx="9821333" cy="5472727"/>
          </a:xfrm>
        </p:grpSpPr>
        <p:pic>
          <p:nvPicPr>
            <p:cNvPr id="146" name="Stepup.png" descr="Stepup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088721" y="0"/>
              <a:ext cx="7643891" cy="4971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Rectangle"/>
            <p:cNvSpPr/>
            <p:nvPr/>
          </p:nvSpPr>
          <p:spPr>
            <a:xfrm>
              <a:off x="0" y="5047328"/>
              <a:ext cx="9821334" cy="42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sult"/>
          <p:cNvSpPr txBox="1"/>
          <p:nvPr>
            <p:ph type="title"/>
          </p:nvPr>
        </p:nvSpPr>
        <p:spPr>
          <a:xfrm>
            <a:off x="581192" y="613788"/>
            <a:ext cx="11029616" cy="595804"/>
          </a:xfrm>
          <a:prstGeom prst="rect">
            <a:avLst/>
          </a:prstGeom>
        </p:spPr>
        <p:txBody>
          <a:bodyPr/>
          <a:lstStyle>
            <a:lvl1pPr defTabSz="420623">
              <a:defRPr sz="358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15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3563" r="0" b="13563"/>
          <a:stretch>
            <a:fillRect/>
          </a:stretch>
        </p:blipFill>
        <p:spPr>
          <a:xfrm>
            <a:off x="2009291" y="1271183"/>
            <a:ext cx="9821334" cy="465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sult"/>
          <p:cNvSpPr txBox="1"/>
          <p:nvPr>
            <p:ph type="title"/>
          </p:nvPr>
        </p:nvSpPr>
        <p:spPr>
          <a:xfrm>
            <a:off x="581192" y="568959"/>
            <a:ext cx="11029616" cy="592247"/>
          </a:xfrm>
          <a:prstGeom prst="rect">
            <a:avLst/>
          </a:prstGeom>
        </p:spPr>
        <p:txBody>
          <a:bodyPr/>
          <a:lstStyle>
            <a:lvl1pPr defTabSz="420623">
              <a:defRPr sz="358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grpSp>
        <p:nvGrpSpPr>
          <p:cNvPr id="156" name="Image Gallery"/>
          <p:cNvGrpSpPr/>
          <p:nvPr/>
        </p:nvGrpSpPr>
        <p:grpSpPr>
          <a:xfrm>
            <a:off x="4281662" y="829559"/>
            <a:ext cx="6725005" cy="5316421"/>
            <a:chOff x="0" y="-488669"/>
            <a:chExt cx="6725004" cy="5316419"/>
          </a:xfrm>
        </p:grpSpPr>
        <p:pic>
          <p:nvPicPr>
            <p:cNvPr id="154" name="Deployed.png" descr="Deploye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725005" cy="4827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Deployed AI Agent"/>
            <p:cNvSpPr/>
            <p:nvPr/>
          </p:nvSpPr>
          <p:spPr>
            <a:xfrm>
              <a:off x="-1" y="-488670"/>
              <a:ext cx="6725006" cy="38707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Deployed AI Agent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