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Franklin Gothic"/>
      <p:bold r:id="rId25"/>
    </p:embeddedFont>
    <p:embeddedFont>
      <p:font typeface="Merriweather ExtraBold"/>
      <p:bold r:id="rId26"/>
      <p:boldItalic r:id="rId27"/>
    </p:embeddedFont>
    <p:embeddedFont>
      <p:font typeface="Merriweather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jSM2fgCI7RvRn/iTkv3JR6pa7B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erriweatherExtraBold-bold.fntdata"/><Relationship Id="rId25" Type="http://schemas.openxmlformats.org/officeDocument/2006/relationships/font" Target="fonts/FranklinGothic-bold.fntdata"/><Relationship Id="rId28" Type="http://schemas.openxmlformats.org/officeDocument/2006/relationships/font" Target="fonts/Merriweather-regular.fntdata"/><Relationship Id="rId27" Type="http://schemas.openxmlformats.org/officeDocument/2006/relationships/font" Target="fonts/Merriweather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erriweath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erriweather-boldItalic.fntdata"/><Relationship Id="rId30" Type="http://schemas.openxmlformats.org/officeDocument/2006/relationships/font" Target="fonts/Merriweather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/>
          <p:nvPr/>
        </p:nvSpPr>
        <p:spPr>
          <a:xfrm>
            <a:off x="446533" y="3085763"/>
            <a:ext cx="11298934" cy="33381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" name="Google Shape;15;p18"/>
          <p:cNvSpPr txBox="1"/>
          <p:nvPr>
            <p:ph type="title"/>
          </p:nvPr>
        </p:nvSpPr>
        <p:spPr>
          <a:xfrm>
            <a:off x="581190" y="1020431"/>
            <a:ext cx="10993551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Franklin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" type="body"/>
          </p:nvPr>
        </p:nvSpPr>
        <p:spPr>
          <a:xfrm>
            <a:off x="581193" y="2495444"/>
            <a:ext cx="10993548" cy="590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ibre Franklin"/>
              <a:buNone/>
              <a:defRPr sz="16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ibre Franklin"/>
              <a:buNone/>
              <a:defRPr sz="1600" cap="none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ibre Franklin"/>
              <a:buNone/>
              <a:defRPr sz="1600" cap="none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ibre Franklin"/>
              <a:buNone/>
              <a:defRPr sz="1600" cap="none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ibre Franklin"/>
              <a:buNone/>
              <a:defRPr sz="1600" cap="none">
                <a:solidFill>
                  <a:schemeClr val="accent1"/>
                </a:solidFill>
              </a:defRPr>
            </a:lvl5pPr>
            <a:lvl6pPr indent="-333756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2" type="sldNum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/>
          <p:nvPr>
            <p:ph type="title"/>
          </p:nvPr>
        </p:nvSpPr>
        <p:spPr>
          <a:xfrm>
            <a:off x="581191" y="702155"/>
            <a:ext cx="11029617" cy="5302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title"/>
          </p:nvPr>
        </p:nvSpPr>
        <p:spPr>
          <a:xfrm>
            <a:off x="575894" y="729657"/>
            <a:ext cx="11029616" cy="592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" name="Google Shape;27;p21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" name="Google Shape;28;p21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Picture 7" id="29" name="Google Shape;2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85002" y="6437910"/>
            <a:ext cx="1125806" cy="36512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1"/>
          <p:cNvSpPr/>
          <p:nvPr/>
        </p:nvSpPr>
        <p:spPr>
          <a:xfrm>
            <a:off x="447816" y="5141974"/>
            <a:ext cx="11290862" cy="1258828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" name="Google Shape;31;p21"/>
          <p:cNvSpPr txBox="1"/>
          <p:nvPr>
            <p:ph type="title"/>
          </p:nvPr>
        </p:nvSpPr>
        <p:spPr>
          <a:xfrm>
            <a:off x="581193" y="2393950"/>
            <a:ext cx="11029616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Franklin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581191" y="4541416"/>
            <a:ext cx="11029617" cy="600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bre Franklin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bre Franklin"/>
              <a:buNone/>
              <a:defRPr sz="1800" cap="none">
                <a:solidFill>
                  <a:schemeClr val="accen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bre Franklin"/>
              <a:buNone/>
              <a:defRPr sz="1800" cap="none">
                <a:solidFill>
                  <a:schemeClr val="accen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bre Franklin"/>
              <a:buNone/>
              <a:defRPr sz="1800" cap="none">
                <a:solidFill>
                  <a:schemeClr val="accen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bre Franklin"/>
              <a:buNone/>
              <a:defRPr sz="1800" cap="none">
                <a:solidFill>
                  <a:schemeClr val="accent1"/>
                </a:solidFill>
              </a:defRPr>
            </a:lvl5pPr>
            <a:lvl6pPr indent="-333756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" name="Google Shape;36;p22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7" name="Google Shape;37;p22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Picture 7" id="38" name="Google Shape;3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85002" y="6437910"/>
            <a:ext cx="1125806" cy="36512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2"/>
          <p:cNvSpPr txBox="1"/>
          <p:nvPr>
            <p:ph type="title"/>
          </p:nvPr>
        </p:nvSpPr>
        <p:spPr>
          <a:xfrm>
            <a:off x="581193" y="729657"/>
            <a:ext cx="11029616" cy="492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" type="body"/>
          </p:nvPr>
        </p:nvSpPr>
        <p:spPr>
          <a:xfrm>
            <a:off x="581193" y="1391479"/>
            <a:ext cx="5194768" cy="44695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>
  <p:cSld name="Comparis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" name="Google Shape;44;p23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" name="Google Shape;45;p23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Picture 7" id="46" name="Google Shape;4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85002" y="6437910"/>
            <a:ext cx="1125806" cy="36512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3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581190" y="2250891"/>
            <a:ext cx="5194770" cy="5577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Libre Franklin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Libre Franklin"/>
              <a:buNone/>
              <a:defRPr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Libre Franklin"/>
              <a:buNone/>
              <a:defRPr sz="20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Libre Franklin"/>
              <a:buNone/>
              <a:defRPr sz="20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Libre Franklin"/>
              <a:buNone/>
              <a:defRPr sz="2000"/>
            </a:lvl5pPr>
            <a:lvl6pPr indent="-333756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2" type="body"/>
          </p:nvPr>
        </p:nvSpPr>
        <p:spPr>
          <a:xfrm>
            <a:off x="6416038" y="2250892"/>
            <a:ext cx="5194772" cy="553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" name="Google Shape;53;p24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" name="Google Shape;54;p24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Picture 7" id="55" name="Google Shape;5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85002" y="6437910"/>
            <a:ext cx="1125806" cy="36512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9" name="Google Shape;59;p25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0" name="Google Shape;60;p25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Picture 7" id="61" name="Google Shape;6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85002" y="6437910"/>
            <a:ext cx="1125806" cy="365127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5"/>
          <p:cNvSpPr/>
          <p:nvPr/>
        </p:nvSpPr>
        <p:spPr>
          <a:xfrm>
            <a:off x="447817" y="601199"/>
            <a:ext cx="3682723" cy="581547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3" name="Google Shape;63;p25"/>
          <p:cNvSpPr txBox="1"/>
          <p:nvPr>
            <p:ph type="title"/>
          </p:nvPr>
        </p:nvSpPr>
        <p:spPr>
          <a:xfrm>
            <a:off x="767857" y="933450"/>
            <a:ext cx="3031852" cy="17224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4900927" y="1179828"/>
            <a:ext cx="6650992" cy="4658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Libre Franklin"/>
              <a:buChar char="◼"/>
              <a:defRPr sz="2000">
                <a:solidFill>
                  <a:srgbClr val="335B74"/>
                </a:solidFill>
              </a:defRPr>
            </a:lvl1pPr>
            <a:lvl2pPr indent="-34544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Libre Franklin"/>
              <a:buChar char="◼"/>
              <a:defRPr sz="2000">
                <a:solidFill>
                  <a:srgbClr val="335B74"/>
                </a:solidFill>
              </a:defRPr>
            </a:lvl2pPr>
            <a:lvl3pPr indent="-345439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Libre Franklin"/>
              <a:buChar char="◼"/>
              <a:defRPr sz="2000">
                <a:solidFill>
                  <a:srgbClr val="335B74"/>
                </a:solidFill>
              </a:defRPr>
            </a:lvl3pPr>
            <a:lvl4pPr indent="-345439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Libre Franklin"/>
              <a:buChar char="◼"/>
              <a:defRPr sz="2000">
                <a:solidFill>
                  <a:srgbClr val="335B74"/>
                </a:solidFill>
              </a:defRPr>
            </a:lvl4pPr>
            <a:lvl5pPr indent="-345439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Libre Franklin"/>
              <a:buChar char="◼"/>
              <a:defRPr sz="2000">
                <a:solidFill>
                  <a:srgbClr val="335B74"/>
                </a:solidFill>
              </a:defRPr>
            </a:lvl5pPr>
            <a:lvl6pPr indent="-333756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2" type="body"/>
          </p:nvPr>
        </p:nvSpPr>
        <p:spPr>
          <a:xfrm>
            <a:off x="767857" y="2836653"/>
            <a:ext cx="3031852" cy="3001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2" type="sldNum"/>
          </p:nvPr>
        </p:nvSpPr>
        <p:spPr>
          <a:xfrm>
            <a:off x="11379568" y="6525508"/>
            <a:ext cx="231242" cy="227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9" name="Google Shape;69;p26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0" name="Google Shape;70;p26"/>
          <p:cNvSpPr/>
          <p:nvPr/>
        </p:nvSpPr>
        <p:spPr>
          <a:xfrm>
            <a:off x="4241829" y="457200"/>
            <a:ext cx="3703321" cy="91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Picture 7" id="71" name="Google Shape;7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85002" y="6437910"/>
            <a:ext cx="1125806" cy="36512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6"/>
          <p:cNvSpPr txBox="1"/>
          <p:nvPr>
            <p:ph type="title"/>
          </p:nvPr>
        </p:nvSpPr>
        <p:spPr>
          <a:xfrm>
            <a:off x="581193" y="4693389"/>
            <a:ext cx="11029616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Frankli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26"/>
          <p:cNvSpPr/>
          <p:nvPr>
            <p:ph idx="2" type="pic"/>
          </p:nvPr>
        </p:nvSpPr>
        <p:spPr>
          <a:xfrm>
            <a:off x="447816" y="641350"/>
            <a:ext cx="11290860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6"/>
          <p:cNvSpPr txBox="1"/>
          <p:nvPr>
            <p:ph idx="1" type="body"/>
          </p:nvPr>
        </p:nvSpPr>
        <p:spPr>
          <a:xfrm>
            <a:off x="581191" y="5260126"/>
            <a:ext cx="11029618" cy="998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Libre Franklin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Libre Franklin"/>
              <a:buNone/>
              <a:defRPr sz="16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Libre Franklin"/>
              <a:buNone/>
              <a:defRPr sz="16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Libre Franklin"/>
              <a:buNone/>
              <a:defRPr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Libre Franklin"/>
              <a:buNone/>
              <a:defRPr sz="1600"/>
            </a:lvl5pPr>
            <a:lvl6pPr indent="-333756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11379568" y="6492506"/>
            <a:ext cx="231242" cy="227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sz="900">
                <a:solidFill>
                  <a:srgbClr val="40404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446533" y="457200"/>
            <a:ext cx="3703322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7" name="Google Shape;7;p17"/>
          <p:cNvSpPr/>
          <p:nvPr/>
        </p:nvSpPr>
        <p:spPr>
          <a:xfrm>
            <a:off x="8042147" y="453642"/>
            <a:ext cx="3703321" cy="98555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8" name="Google Shape;8;p17"/>
          <p:cNvSpPr/>
          <p:nvPr/>
        </p:nvSpPr>
        <p:spPr>
          <a:xfrm>
            <a:off x="4241829" y="457199"/>
            <a:ext cx="3703321" cy="91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Picture 7" id="9" name="Google Shape;9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2" y="6437910"/>
            <a:ext cx="1125806" cy="3651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7"/>
          <p:cNvSpPr txBox="1"/>
          <p:nvPr>
            <p:ph type="title"/>
          </p:nvPr>
        </p:nvSpPr>
        <p:spPr>
          <a:xfrm>
            <a:off x="581191" y="702155"/>
            <a:ext cx="11029617" cy="5302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Franklin Gothic"/>
              <a:buNone/>
              <a:defRPr b="1" i="0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Franklin Gothic"/>
              <a:buNone/>
              <a:defRPr b="1" i="0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Franklin Gothic"/>
              <a:buNone/>
              <a:defRPr b="1" i="0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Franklin Gothic"/>
              <a:buNone/>
              <a:defRPr b="1" i="0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Franklin Gothic"/>
              <a:buNone/>
              <a:defRPr b="1" i="0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Franklin Gothic"/>
              <a:buNone/>
              <a:defRPr b="1" i="0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Franklin Gothic"/>
              <a:buNone/>
              <a:defRPr b="1" i="0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Franklin Gothic"/>
              <a:buNone/>
              <a:defRPr b="1" i="0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Franklin Gothic"/>
              <a:buNone/>
              <a:defRPr b="1" i="0" sz="2800" u="none" cap="none" strike="noStrike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Libre Franklin"/>
              <a:buChar char="◼"/>
              <a:defRPr b="0" i="0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27914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Libre Franklin"/>
              <a:buChar char="◼"/>
              <a:defRPr b="0" i="0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27914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Libre Franklin"/>
              <a:buChar char="◼"/>
              <a:defRPr b="0" i="0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27914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Libre Franklin"/>
              <a:buChar char="◼"/>
              <a:defRPr b="0" i="0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27914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Libre Franklin"/>
              <a:buChar char="◼"/>
              <a:defRPr b="0" i="0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27914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Libre Franklin"/>
              <a:buChar char="◼"/>
              <a:defRPr b="0" i="0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27914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Libre Franklin"/>
              <a:buChar char="◼"/>
              <a:defRPr b="0" i="0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27914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Libre Franklin"/>
              <a:buChar char="◼"/>
              <a:defRPr b="0" i="0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27914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Libre Franklin"/>
              <a:buChar char="◼"/>
              <a:defRPr b="0" i="0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Libre Franklin"/>
              <a:buNone/>
              <a:defRPr b="0" i="0" sz="9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mitg7606/Fitness-Buddy/tree/main" TargetMode="External"/><Relationship Id="rId4" Type="http://schemas.openxmlformats.org/officeDocument/2006/relationships/hyperlink" Target="https://github.com/Amitg7606/Fitness-Buddy/tree/mai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idx="4294967295" type="ctrTitle"/>
          </p:nvPr>
        </p:nvSpPr>
        <p:spPr>
          <a:xfrm>
            <a:off x="1323308" y="1809709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0" i="0" lang="en-US" sz="3600" cap="none" strike="noStrike">
                <a:solidFill>
                  <a:schemeClr val="accent1"/>
                </a:solidFill>
                <a:latin typeface="Merriweather ExtraBold"/>
                <a:ea typeface="Merriweather ExtraBold"/>
                <a:cs typeface="Merriweather ExtraBold"/>
                <a:sym typeface="Merriweather ExtraBold"/>
              </a:rPr>
              <a:t>FITNESS BUDDY</a:t>
            </a:r>
            <a:endParaRPr b="0">
              <a:latin typeface="Merriweather ExtraBold"/>
              <a:ea typeface="Merriweather ExtraBold"/>
              <a:cs typeface="Merriweather ExtraBold"/>
              <a:sym typeface="Merriweather ExtraBold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-284062" y="1034320"/>
            <a:ext cx="1263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2AC"/>
              </a:buClr>
              <a:buSzPts val="3200"/>
              <a:buFont typeface="Arial"/>
              <a:buNone/>
            </a:pPr>
            <a:r>
              <a:rPr i="0" lang="en-US" sz="3200" u="none" cap="none" strike="noStrike">
                <a:solidFill>
                  <a:srgbClr val="1482AC"/>
                </a:solidFill>
                <a:latin typeface="Merriweather ExtraBold"/>
                <a:ea typeface="Merriweather ExtraBold"/>
                <a:cs typeface="Merriweather ExtraBold"/>
                <a:sym typeface="Merriweather ExtraBold"/>
              </a:rPr>
              <a:t>IBM Hackathon Project</a:t>
            </a:r>
            <a:endParaRPr>
              <a:latin typeface="Merriweather ExtraBold"/>
              <a:ea typeface="Merriweather ExtraBold"/>
              <a:cs typeface="Merriweather ExtraBold"/>
              <a:sym typeface="Merriweather ExtraBold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3163249" y="4586365"/>
            <a:ext cx="78888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2AC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482AC"/>
                </a:solidFill>
                <a:latin typeface="Merriweather"/>
                <a:ea typeface="Merriweather"/>
                <a:cs typeface="Merriweather"/>
                <a:sym typeface="Merriweather"/>
              </a:rPr>
              <a:t>Presented By: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2AC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482AC"/>
                </a:solidFill>
                <a:latin typeface="Merriweather"/>
                <a:ea typeface="Merriweather"/>
                <a:cs typeface="Merriweather"/>
                <a:sym typeface="Merriweather"/>
              </a:rPr>
              <a:t>Name: Amit Gupta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2AC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482AC"/>
                </a:solidFill>
                <a:latin typeface="Merriweather"/>
                <a:ea typeface="Merriweather"/>
                <a:cs typeface="Merriweather"/>
                <a:sym typeface="Merriweather"/>
              </a:rPr>
              <a:t>College Name: Netaji Subhas University of Technology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82AC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482AC"/>
                </a:solidFill>
                <a:latin typeface="Merriweather"/>
                <a:ea typeface="Merriweather"/>
                <a:cs typeface="Merriweather"/>
                <a:sym typeface="Merriweather"/>
              </a:rPr>
              <a:t>Department: Information Technology 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581192" y="702155"/>
            <a:ext cx="11029616" cy="767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-305434" lvl="0" marL="305434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Solves issue of time constraints, inconsistent motivation, and lack of expert access.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The AI Agent can generate customised home workout plans, motivation and basic nutritions tips.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Encourage habit-building and consistency through daily engagement and inspirations.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Focus on creating a friendly, flexible and on-demand experiences.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581192" y="661963"/>
            <a:ext cx="11029616" cy="857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LINK</a:t>
            </a:r>
            <a:endParaRPr/>
          </a:p>
        </p:txBody>
      </p:sp>
      <p:sp>
        <p:nvSpPr>
          <p:cNvPr id="147" name="Google Shape;147;p11">
            <a:hlinkClick r:id="rId3"/>
          </p:cNvPr>
          <p:cNvSpPr txBox="1"/>
          <p:nvPr>
            <p:ph idx="1" type="body"/>
          </p:nvPr>
        </p:nvSpPr>
        <p:spPr>
          <a:xfrm>
            <a:off x="452448" y="1628970"/>
            <a:ext cx="11029616" cy="43463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-305999" lvl="0" marL="305999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Font typeface="Libre Franklin"/>
              <a:buChar char="◼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Github link:</a:t>
            </a:r>
            <a:r>
              <a:rPr lang="en-US" sz="2000"/>
              <a:t> </a:t>
            </a:r>
            <a:r>
              <a:rPr lang="en-US" u="sng">
                <a:solidFill>
                  <a:srgbClr val="6EAC1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https://github.com/Amitg7606/Fitness-Buddy/tree/main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idx="1" type="body"/>
          </p:nvPr>
        </p:nvSpPr>
        <p:spPr>
          <a:xfrm>
            <a:off x="535670" y="1302025"/>
            <a:ext cx="11029616" cy="467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Voice Activated Fitness Assistant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Multilingual Assistant Support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Predicting Disengagement and proactively offering re-engagement tips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Personal Nutrition Plans with Dietary Restrictions Support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Create Virtual training Session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Track fitness goals and Progress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65226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08"/>
              <a:buFont typeface="Libre Franklin"/>
              <a:buNone/>
            </a:pPr>
            <a:r>
              <a:t/>
            </a:r>
            <a:endParaRPr sz="2400"/>
          </a:p>
        </p:txBody>
      </p:sp>
      <p:sp>
        <p:nvSpPr>
          <p:cNvPr id="153" name="Google Shape;153;p12"/>
          <p:cNvSpPr txBox="1"/>
          <p:nvPr/>
        </p:nvSpPr>
        <p:spPr>
          <a:xfrm>
            <a:off x="581390" y="844659"/>
            <a:ext cx="10938176" cy="760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b="1" i="0" lang="en-US" sz="3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581192" y="702155"/>
            <a:ext cx="11029616" cy="7834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478197" y="1385968"/>
            <a:ext cx="11029616" cy="467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-305433" lvl="0" marL="30543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IBM Cloud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5433" lvl="0" marL="30543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IBM Watsonx Assistant</a:t>
            </a:r>
            <a:endParaRPr sz="24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5433" lvl="0" marL="30543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IBM Watson NLU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581192" y="645263"/>
            <a:ext cx="11029616" cy="8661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IBM CERTIFICATIONS</a:t>
            </a:r>
            <a:endParaRPr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285082" y="1385967"/>
            <a:ext cx="11029616" cy="467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Libre Franklin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pic>
        <p:nvPicPr>
          <p:cNvPr descr="Image Gallery" id="166" name="Google Shape;166;p14"/>
          <p:cNvPicPr preferRelativeResize="0"/>
          <p:nvPr/>
        </p:nvPicPr>
        <p:blipFill rotWithShape="1">
          <a:blip r:embed="rId3">
            <a:alphaModFix/>
          </a:blip>
          <a:srcRect b="1011" l="0" r="0" t="1011"/>
          <a:stretch/>
        </p:blipFill>
        <p:spPr>
          <a:xfrm>
            <a:off x="3250535" y="1604519"/>
            <a:ext cx="6907739" cy="5229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581192" y="702155"/>
            <a:ext cx="11029616" cy="8015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IBM CERTIFICATIONS</a:t>
            </a:r>
            <a:endParaRPr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Libre Franklin"/>
              <a:buNone/>
            </a:pPr>
            <a:r>
              <a:rPr b="0" i="0" lang="en-US" sz="1700" u="none" cap="none" strike="noStrike">
                <a:solidFill>
                  <a:srgbClr val="40404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/>
          </a:p>
        </p:txBody>
      </p:sp>
      <p:grpSp>
        <p:nvGrpSpPr>
          <p:cNvPr id="173" name="Google Shape;173;p15"/>
          <p:cNvGrpSpPr/>
          <p:nvPr/>
        </p:nvGrpSpPr>
        <p:grpSpPr>
          <a:xfrm>
            <a:off x="1649295" y="1811939"/>
            <a:ext cx="9821335" cy="5156201"/>
            <a:chOff x="0" y="0"/>
            <a:chExt cx="9821334" cy="5156200"/>
          </a:xfrm>
        </p:grpSpPr>
        <p:pic>
          <p:nvPicPr>
            <p:cNvPr descr="LAB_RAG.pdf" id="174" name="Google Shape;174;p15"/>
            <p:cNvPicPr preferRelativeResize="0"/>
            <p:nvPr/>
          </p:nvPicPr>
          <p:blipFill rotWithShape="1">
            <a:blip r:embed="rId3">
              <a:alphaModFix/>
            </a:blip>
            <a:srcRect b="16467" l="0" r="0" t="16467"/>
            <a:stretch/>
          </p:blipFill>
          <p:spPr>
            <a:xfrm>
              <a:off x="0" y="0"/>
              <a:ext cx="9821334" cy="4654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15"/>
            <p:cNvSpPr/>
            <p:nvPr/>
          </p:nvSpPr>
          <p:spPr>
            <a:xfrm>
              <a:off x="0" y="4730800"/>
              <a:ext cx="9821334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Libre Frankli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1463041" y="2766217"/>
            <a:ext cx="9298745" cy="1325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900"/>
              <a:buFont typeface="Arial"/>
              <a:buNone/>
            </a:pPr>
            <a:r>
              <a:rPr lang="en-US" sz="39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826827" y="558468"/>
            <a:ext cx="10538347" cy="11581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746097" y="1921957"/>
            <a:ext cx="11019022" cy="4471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05434" lvl="0" marL="305434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/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</a:t>
            </a:r>
            <a:r>
              <a:rPr b="0" lang="en-US"/>
              <a:t> </a:t>
            </a:r>
            <a:endParaRPr/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 </a:t>
            </a:r>
            <a:endParaRPr/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GitHub Link</a:t>
            </a:r>
            <a:endParaRPr/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  <a:p>
            <a:pPr indent="-305434" lvl="0" marL="305434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Arial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IBM Certificate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581192" y="702155"/>
            <a:ext cx="11029616" cy="5302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20"/>
              <a:buFont typeface="Arial"/>
              <a:buNone/>
            </a:pPr>
            <a:r>
              <a:rPr lang="en-US" sz="312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581192" y="1382410"/>
            <a:ext cx="11029616" cy="4673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</a:pPr>
            <a:r>
              <a:rPr b="1" lang="en-US"/>
              <a:t>The challenge</a:t>
            </a: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In today’s fast-paced world, many individuals struggle to maintain a healthy lifestyle due to lack of personalised guidance, time constraints, and inconsistent motivation. Traditional fitness solutions often require expensive subscriptions, in-person consultations, or rigid schedules that don’t adapt to personal preferences or daily routines.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There is a growing need for an accessible, friendly, and intelligent virtual assistant that can provide on- demand fitness advice, healthy lifestyle suggestions, and basic nutrition guidance—all tailored to individual needs and available at any time.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</a:pPr>
            <a:r>
              <a:t/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Fitness Buddy aims to solve this problem by offering a conversational, AI-powered health and fitness coach that can: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None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Recommend home workouts and routines based on user input</a:t>
            </a:r>
            <a:endParaRPr/>
          </a:p>
          <a:p>
            <a:pPr indent="-200526" lvl="0" marL="20052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•"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Provide motivational tips and daily fitness inspiration.</a:t>
            </a:r>
            <a:endParaRPr/>
          </a:p>
          <a:p>
            <a:pPr indent="-200526" lvl="0" marL="20052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•"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Suggest simple, nutritious meal ideas.</a:t>
            </a:r>
            <a:endParaRPr/>
          </a:p>
          <a:p>
            <a:pPr indent="-200526" lvl="0" marL="20052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•"/>
            </a:pPr>
            <a:r>
              <a:rPr lang="en-US" sz="1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Encourage habit-building and consistency.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581192" y="702155"/>
            <a:ext cx="11029616" cy="9063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/>
          </a:p>
        </p:txBody>
      </p:sp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289257" y="1758463"/>
            <a:ext cx="11613486" cy="36369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-305434" lvl="1" marL="6299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76"/>
              <a:buFont typeface="Calibri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IBM Cloud Lite Services</a:t>
            </a:r>
            <a:endParaRPr/>
          </a:p>
          <a:p>
            <a:pPr indent="-305434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76"/>
              <a:buFont typeface="Calibri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IBM Granite Model (LLM)</a:t>
            </a:r>
            <a:endParaRPr/>
          </a:p>
          <a:p>
            <a:pPr indent="-305434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76"/>
              <a:buFont typeface="Calibri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IBM Watsonx.ai Studio</a:t>
            </a:r>
            <a:endParaRPr/>
          </a:p>
          <a:p>
            <a:pPr indent="-305434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76"/>
              <a:buFont typeface="Calibri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Natural language processing (NLP)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581192" y="662572"/>
            <a:ext cx="11029616" cy="7805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</a:t>
            </a:r>
            <a:endParaRPr/>
          </a:p>
        </p:txBody>
      </p:sp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-305434" lvl="1" marL="6299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By using this AI Agent, user now keep generate friendly, flexible and on-demand workout plans.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5434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It try to keep his users consistent toward their fitness journey.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5434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Helps in suggesting his user simple yet nutritious meal ideas.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5434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Provide motivational tips and daily achievable fitness goals to keep them motivated and consistent.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581192" y="702155"/>
            <a:ext cx="11029616" cy="7725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-305434" lvl="1" marL="6299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Busy Professional, students and Young adult.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5434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Stay-at-home individuals.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5434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Fitness enthusiasts.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5434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Beginners in fitness journey.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5434" lvl="1" marL="629919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8"/>
              <a:buFont typeface="Calibri"/>
              <a:buChar char="◼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Remote workers, senior citizens or people with health goals.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581192" y="702155"/>
            <a:ext cx="11029616" cy="7368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00"/>
              <a:buFont typeface="Arial"/>
              <a:buNone/>
            </a:pPr>
            <a:r>
              <a:rPr lang="en-US" sz="39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581191" y="1302025"/>
            <a:ext cx="11029617" cy="467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F0F0F"/>
                </a:solidFill>
              </a:rPr>
              <a:t> </a:t>
            </a:r>
            <a:endParaRPr/>
          </a:p>
        </p:txBody>
      </p:sp>
      <p:grpSp>
        <p:nvGrpSpPr>
          <p:cNvPr id="119" name="Google Shape;119;p7"/>
          <p:cNvGrpSpPr/>
          <p:nvPr/>
        </p:nvGrpSpPr>
        <p:grpSpPr>
          <a:xfrm>
            <a:off x="3052112" y="943435"/>
            <a:ext cx="9821335" cy="5472730"/>
            <a:chOff x="0" y="0"/>
            <a:chExt cx="9821334" cy="5472728"/>
          </a:xfrm>
        </p:grpSpPr>
        <p:pic>
          <p:nvPicPr>
            <p:cNvPr descr="Stepup.png" id="120" name="Google Shape;12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88721" y="0"/>
              <a:ext cx="7643891" cy="49711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7"/>
            <p:cNvSpPr/>
            <p:nvPr/>
          </p:nvSpPr>
          <p:spPr>
            <a:xfrm>
              <a:off x="0" y="5047328"/>
              <a:ext cx="9821334" cy="42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6200" lIns="7620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Libre Frankli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581192" y="613788"/>
            <a:ext cx="11029616" cy="5958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88"/>
              <a:buFont typeface="Arial"/>
              <a:buNone/>
            </a:pPr>
            <a:r>
              <a:rPr lang="en-US" sz="3588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descr="Image Gallery" id="127" name="Google Shape;127;p8"/>
          <p:cNvPicPr preferRelativeResize="0"/>
          <p:nvPr/>
        </p:nvPicPr>
        <p:blipFill rotWithShape="1">
          <a:blip r:embed="rId3">
            <a:alphaModFix/>
          </a:blip>
          <a:srcRect b="13563" l="0" r="0" t="13562"/>
          <a:stretch/>
        </p:blipFill>
        <p:spPr>
          <a:xfrm>
            <a:off x="2009291" y="1271183"/>
            <a:ext cx="9821334" cy="4654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581192" y="568959"/>
            <a:ext cx="11029616" cy="5922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88"/>
              <a:buFont typeface="Arial"/>
              <a:buNone/>
            </a:pPr>
            <a:r>
              <a:rPr lang="en-US" sz="3588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grpSp>
        <p:nvGrpSpPr>
          <p:cNvPr id="133" name="Google Shape;133;p9"/>
          <p:cNvGrpSpPr/>
          <p:nvPr/>
        </p:nvGrpSpPr>
        <p:grpSpPr>
          <a:xfrm>
            <a:off x="4281661" y="829558"/>
            <a:ext cx="6725007" cy="5316423"/>
            <a:chOff x="-1" y="-488670"/>
            <a:chExt cx="6725006" cy="5316421"/>
          </a:xfrm>
        </p:grpSpPr>
        <p:pic>
          <p:nvPicPr>
            <p:cNvPr descr="Deployed.png" id="134" name="Google Shape;134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6725005" cy="4827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9"/>
            <p:cNvSpPr/>
            <p:nvPr/>
          </p:nvSpPr>
          <p:spPr>
            <a:xfrm>
              <a:off x="-1" y="-488670"/>
              <a:ext cx="6725006" cy="387070"/>
            </a:xfrm>
            <a:prstGeom prst="roundRect">
              <a:avLst>
                <a:gd fmla="val 0" name="adj"/>
              </a:avLst>
            </a:prstGeom>
            <a:solidFill>
              <a:srgbClr val="000000">
                <a:alpha val="0"/>
              </a:srgbClr>
            </a:solidFill>
            <a:ln>
              <a:noFill/>
            </a:ln>
          </p:spPr>
          <p:txBody>
            <a:bodyPr anchorCtr="0" anchor="t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800"/>
                <a:buFont typeface="Libre Franklin"/>
                <a:buNone/>
              </a:pPr>
              <a:r>
                <a:rPr b="1" i="0" lang="en-US" sz="1800" u="none" cap="none" strike="noStrike">
                  <a:solidFill>
                    <a:schemeClr val="accent2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Deployed AI Agent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