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4CEIT1:Operating System</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6358-7866-4091-A0F4-EAF5465AA09A}"/>
              </a:ext>
            </a:extLst>
          </p:cNvPr>
          <p:cNvSpPr>
            <a:spLocks noGrp="1"/>
          </p:cNvSpPr>
          <p:nvPr>
            <p:ph type="title"/>
          </p:nvPr>
        </p:nvSpPr>
        <p:spPr/>
        <p:txBody>
          <a:bodyPr>
            <a:normAutofit fontScale="90000"/>
          </a:bodyPr>
          <a:lstStyle/>
          <a:p>
            <a:r>
              <a:rPr lang="en-IN" b="1" i="0" dirty="0">
                <a:solidFill>
                  <a:srgbClr val="222222"/>
                </a:solidFill>
                <a:effectLst/>
                <a:latin typeface="Times New Roman" panose="02020603050405020304" pitchFamily="18" charset="0"/>
                <a:cs typeface="Times New Roman" panose="02020603050405020304" pitchFamily="18" charset="0"/>
              </a:rPr>
              <a:t>Functions of Operating System</a:t>
            </a:r>
            <a:br>
              <a:rPr lang="en-IN" b="1" i="0" dirty="0">
                <a:solidFill>
                  <a:srgbClr val="222222"/>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3E47B0D-EC34-4C4A-AB2C-2B0CBFD20D8F}"/>
              </a:ext>
            </a:extLst>
          </p:cNvPr>
          <p:cNvSpPr>
            <a:spLocks noGrp="1"/>
          </p:cNvSpPr>
          <p:nvPr>
            <p:ph idx="1"/>
          </p:nvPr>
        </p:nvSpPr>
        <p:spPr/>
        <p:txBody>
          <a:bodyPr>
            <a:normAutofit fontScale="92500" lnSpcReduction="10000"/>
          </a:bodyPr>
          <a:lstStyle/>
          <a:p>
            <a:pPr algn="just">
              <a:buFont typeface="+mj-lt"/>
              <a:buAutoNum type="arabicPeriod"/>
            </a:pPr>
            <a:r>
              <a:rPr lang="en-US" sz="3000" b="1" i="0" dirty="0">
                <a:solidFill>
                  <a:srgbClr val="222222"/>
                </a:solidFill>
                <a:effectLst/>
                <a:latin typeface="Times New Roman" panose="02020603050405020304" pitchFamily="18" charset="0"/>
                <a:cs typeface="Times New Roman" panose="02020603050405020304" pitchFamily="18" charset="0"/>
              </a:rPr>
              <a:t>Process management</a:t>
            </a:r>
            <a:r>
              <a:rPr lang="en-US" sz="3000" b="0" i="0" dirty="0">
                <a:solidFill>
                  <a:srgbClr val="222222"/>
                </a:solidFill>
                <a:effectLst/>
                <a:latin typeface="Times New Roman" panose="02020603050405020304" pitchFamily="18" charset="0"/>
                <a:cs typeface="Times New Roman" panose="02020603050405020304" pitchFamily="18" charset="0"/>
              </a:rPr>
              <a:t>:- Process management helps OS to create and delete processes. It also provides mechanisms for synchronization and communication among processes.</a:t>
            </a:r>
          </a:p>
          <a:p>
            <a:pPr algn="just">
              <a:buFont typeface="+mj-lt"/>
              <a:buAutoNum type="arabicPeriod" startAt="2"/>
            </a:pPr>
            <a:r>
              <a:rPr lang="en-US" sz="3000" b="1" i="0" dirty="0">
                <a:solidFill>
                  <a:srgbClr val="222222"/>
                </a:solidFill>
                <a:effectLst/>
                <a:latin typeface="Times New Roman" panose="02020603050405020304" pitchFamily="18" charset="0"/>
                <a:cs typeface="Times New Roman" panose="02020603050405020304" pitchFamily="18" charset="0"/>
              </a:rPr>
              <a:t>Memory management:-</a:t>
            </a:r>
            <a:r>
              <a:rPr lang="en-US" sz="3000" b="0" i="0" dirty="0">
                <a:solidFill>
                  <a:srgbClr val="222222"/>
                </a:solidFill>
                <a:effectLst/>
                <a:latin typeface="Times New Roman" panose="02020603050405020304" pitchFamily="18" charset="0"/>
                <a:cs typeface="Times New Roman" panose="02020603050405020304" pitchFamily="18" charset="0"/>
              </a:rPr>
              <a:t> Memory management module performs the task of allocation and de-allocation of memory space to programs in need of this resources.</a:t>
            </a:r>
          </a:p>
          <a:p>
            <a:pPr algn="just">
              <a:buFont typeface="+mj-lt"/>
              <a:buAutoNum type="arabicPeriod" startAt="3"/>
            </a:pPr>
            <a:r>
              <a:rPr lang="en-US" sz="3000" b="1" i="0" dirty="0">
                <a:solidFill>
                  <a:srgbClr val="222222"/>
                </a:solidFill>
                <a:effectLst/>
                <a:latin typeface="Times New Roman" panose="02020603050405020304" pitchFamily="18" charset="0"/>
                <a:cs typeface="Times New Roman" panose="02020603050405020304" pitchFamily="18" charset="0"/>
              </a:rPr>
              <a:t>File management</a:t>
            </a:r>
            <a:r>
              <a:rPr lang="en-US" sz="3000" b="0" i="0" dirty="0">
                <a:solidFill>
                  <a:srgbClr val="222222"/>
                </a:solidFill>
                <a:effectLst/>
                <a:latin typeface="Times New Roman" panose="02020603050405020304" pitchFamily="18" charset="0"/>
                <a:cs typeface="Times New Roman" panose="02020603050405020304" pitchFamily="18" charset="0"/>
              </a:rPr>
              <a:t>:- It manages all the file-related activities such as organization storage, retrieval, naming, sharing, and protection of files.</a:t>
            </a:r>
          </a:p>
          <a:p>
            <a:pPr marL="0" indent="0">
              <a:buNone/>
            </a:pPr>
            <a:endParaRPr lang="en-IN" dirty="0"/>
          </a:p>
        </p:txBody>
      </p:sp>
    </p:spTree>
    <p:extLst>
      <p:ext uri="{BB962C8B-B14F-4D97-AF65-F5344CB8AC3E}">
        <p14:creationId xmlns:p14="http://schemas.microsoft.com/office/powerpoint/2010/main" val="3368259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96E3-FD60-4760-972C-5E33A6C9CD5E}"/>
              </a:ext>
            </a:extLst>
          </p:cNvPr>
          <p:cNvSpPr>
            <a:spLocks noGrp="1"/>
          </p:cNvSpPr>
          <p:nvPr>
            <p:ph type="title"/>
          </p:nvPr>
        </p:nvSpPr>
        <p:spPr/>
        <p:txBody>
          <a:bodyPr>
            <a:normAutofit fontScale="90000"/>
          </a:bodyPr>
          <a:lstStyle/>
          <a:p>
            <a:r>
              <a:rPr lang="en-IN" b="1" i="0" dirty="0">
                <a:solidFill>
                  <a:srgbClr val="222222"/>
                </a:solidFill>
                <a:effectLst/>
                <a:latin typeface="Times New Roman" panose="02020603050405020304" pitchFamily="18" charset="0"/>
                <a:cs typeface="Times New Roman" panose="02020603050405020304" pitchFamily="18" charset="0"/>
              </a:rPr>
              <a:t>Functions of Operating System</a:t>
            </a:r>
            <a:br>
              <a:rPr lang="en-IN" b="1" i="0" dirty="0">
                <a:solidFill>
                  <a:srgbClr val="222222"/>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5659B80-294C-467C-A536-B3912D0A04D6}"/>
              </a:ext>
            </a:extLst>
          </p:cNvPr>
          <p:cNvSpPr>
            <a:spLocks noGrp="1"/>
          </p:cNvSpPr>
          <p:nvPr>
            <p:ph idx="1"/>
          </p:nvPr>
        </p:nvSpPr>
        <p:spPr/>
        <p:txBody>
          <a:bodyPr>
            <a:normAutofit fontScale="92500" lnSpcReduction="20000"/>
          </a:bodyPr>
          <a:lstStyle/>
          <a:p>
            <a:pPr algn="just">
              <a:buFont typeface="+mj-lt"/>
              <a:buAutoNum type="arabicPeriod" startAt="4"/>
            </a:pPr>
            <a:r>
              <a:rPr lang="en-US" sz="2800" b="1" i="0" dirty="0">
                <a:solidFill>
                  <a:srgbClr val="222222"/>
                </a:solidFill>
                <a:effectLst/>
                <a:latin typeface="Times New Roman" panose="02020603050405020304" pitchFamily="18" charset="0"/>
                <a:cs typeface="Times New Roman" panose="02020603050405020304" pitchFamily="18" charset="0"/>
              </a:rPr>
              <a:t>Device Management</a:t>
            </a:r>
            <a:r>
              <a:rPr lang="en-US" sz="2800" b="0" i="0" dirty="0">
                <a:solidFill>
                  <a:srgbClr val="222222"/>
                </a:solidFill>
                <a:effectLst/>
                <a:latin typeface="Times New Roman" panose="02020603050405020304" pitchFamily="18" charset="0"/>
                <a:cs typeface="Times New Roman" panose="02020603050405020304" pitchFamily="18" charset="0"/>
              </a:rPr>
              <a:t>: Device management keeps tracks of all devices. This module also responsible for this task is known as the I/O controller. It also performs the task of allocation and de-allocation of the devices.</a:t>
            </a:r>
          </a:p>
          <a:p>
            <a:pPr algn="just">
              <a:buFont typeface="+mj-lt"/>
              <a:buAutoNum type="arabicPeriod" startAt="5"/>
            </a:pPr>
            <a:r>
              <a:rPr lang="en-US" sz="2800" b="1" i="0" dirty="0">
                <a:solidFill>
                  <a:srgbClr val="222222"/>
                </a:solidFill>
                <a:effectLst/>
                <a:latin typeface="Times New Roman" panose="02020603050405020304" pitchFamily="18" charset="0"/>
                <a:cs typeface="Times New Roman" panose="02020603050405020304" pitchFamily="18" charset="0"/>
              </a:rPr>
              <a:t>I/O System Management:</a:t>
            </a:r>
            <a:r>
              <a:rPr lang="en-US" sz="2800" b="0" i="0" dirty="0">
                <a:solidFill>
                  <a:srgbClr val="222222"/>
                </a:solidFill>
                <a:effectLst/>
                <a:latin typeface="Times New Roman" panose="02020603050405020304" pitchFamily="18" charset="0"/>
                <a:cs typeface="Times New Roman" panose="02020603050405020304" pitchFamily="18" charset="0"/>
              </a:rPr>
              <a:t> One of the main objects of any OS is to hide the peculiarities of that hardware devices from the user.</a:t>
            </a:r>
          </a:p>
          <a:p>
            <a:pPr algn="just">
              <a:buFont typeface="+mj-lt"/>
              <a:buAutoNum type="arabicPeriod" startAt="6"/>
            </a:pPr>
            <a:r>
              <a:rPr lang="en-US" sz="2800" b="1" i="0" dirty="0">
                <a:solidFill>
                  <a:srgbClr val="222222"/>
                </a:solidFill>
                <a:effectLst/>
                <a:latin typeface="Times New Roman" panose="02020603050405020304" pitchFamily="18" charset="0"/>
                <a:cs typeface="Times New Roman" panose="02020603050405020304" pitchFamily="18" charset="0"/>
              </a:rPr>
              <a:t>Secondary-Storage Management</a:t>
            </a:r>
            <a:r>
              <a:rPr lang="en-US" sz="2800" b="0" i="0" dirty="0">
                <a:solidFill>
                  <a:srgbClr val="222222"/>
                </a:solidFill>
                <a:effectLst/>
                <a:latin typeface="Times New Roman" panose="02020603050405020304" pitchFamily="18" charset="0"/>
                <a:cs typeface="Times New Roman" panose="02020603050405020304" pitchFamily="18" charset="0"/>
              </a:rPr>
              <a:t>: Systems have several levels of storage which includes primary storage, secondary storage, and cache storage. Instructions and data must be stored in primary storage or cache so that a running program can reference it.</a:t>
            </a:r>
          </a:p>
          <a:p>
            <a:endParaRPr lang="en-IN" dirty="0"/>
          </a:p>
        </p:txBody>
      </p:sp>
    </p:spTree>
    <p:extLst>
      <p:ext uri="{BB962C8B-B14F-4D97-AF65-F5344CB8AC3E}">
        <p14:creationId xmlns:p14="http://schemas.microsoft.com/office/powerpoint/2010/main" val="2108020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F3C3-EA49-44DC-BC11-80ABDE9989C7}"/>
              </a:ext>
            </a:extLst>
          </p:cNvPr>
          <p:cNvSpPr>
            <a:spLocks noGrp="1"/>
          </p:cNvSpPr>
          <p:nvPr>
            <p:ph type="title"/>
          </p:nvPr>
        </p:nvSpPr>
        <p:spPr>
          <a:xfrm>
            <a:off x="457200" y="274638"/>
            <a:ext cx="8229600" cy="715962"/>
          </a:xfrm>
        </p:spPr>
        <p:txBody>
          <a:bodyPr>
            <a:normAutofit fontScale="90000"/>
          </a:bodyPr>
          <a:lstStyle/>
          <a:p>
            <a:r>
              <a:rPr lang="en-IN" b="1" i="0" dirty="0">
                <a:solidFill>
                  <a:srgbClr val="222222"/>
                </a:solidFill>
                <a:effectLst/>
                <a:latin typeface="Times New Roman" panose="02020603050405020304" pitchFamily="18" charset="0"/>
                <a:cs typeface="Times New Roman" panose="02020603050405020304" pitchFamily="18" charset="0"/>
              </a:rPr>
              <a:t>Functions of Operating System</a:t>
            </a:r>
            <a:endParaRPr lang="en-IN" dirty="0"/>
          </a:p>
        </p:txBody>
      </p:sp>
      <p:sp>
        <p:nvSpPr>
          <p:cNvPr id="3" name="Content Placeholder 2">
            <a:extLst>
              <a:ext uri="{FF2B5EF4-FFF2-40B4-BE49-F238E27FC236}">
                <a16:creationId xmlns:a16="http://schemas.microsoft.com/office/drawing/2014/main" id="{05C1EC2F-DEC5-4AE5-A8AF-C278FF149A17}"/>
              </a:ext>
            </a:extLst>
          </p:cNvPr>
          <p:cNvSpPr>
            <a:spLocks noGrp="1"/>
          </p:cNvSpPr>
          <p:nvPr>
            <p:ph idx="1"/>
          </p:nvPr>
        </p:nvSpPr>
        <p:spPr>
          <a:xfrm>
            <a:off x="457200" y="990600"/>
            <a:ext cx="8229600" cy="5135563"/>
          </a:xfrm>
        </p:spPr>
        <p:txBody>
          <a:bodyPr>
            <a:normAutofit fontScale="77500" lnSpcReduction="20000"/>
          </a:bodyPr>
          <a:lstStyle/>
          <a:p>
            <a:pPr algn="just">
              <a:buFont typeface="+mj-lt"/>
              <a:buAutoNum type="arabicPeriod" startAt="7"/>
            </a:pPr>
            <a:r>
              <a:rPr lang="en-US" b="1" i="0" dirty="0">
                <a:solidFill>
                  <a:srgbClr val="222222"/>
                </a:solidFill>
                <a:effectLst/>
                <a:latin typeface="Times New Roman" panose="02020603050405020304" pitchFamily="18" charset="0"/>
                <a:cs typeface="Times New Roman" panose="02020603050405020304" pitchFamily="18" charset="0"/>
              </a:rPr>
              <a:t>Security</a:t>
            </a:r>
            <a:r>
              <a:rPr lang="en-US" b="0" i="0" dirty="0">
                <a:solidFill>
                  <a:srgbClr val="222222"/>
                </a:solidFill>
                <a:effectLst/>
                <a:latin typeface="Times New Roman" panose="02020603050405020304" pitchFamily="18" charset="0"/>
                <a:cs typeface="Times New Roman" panose="02020603050405020304" pitchFamily="18" charset="0"/>
              </a:rPr>
              <a:t>:- Security module protects the data and information of a computer system against malware threat and authorized access.</a:t>
            </a:r>
          </a:p>
          <a:p>
            <a:pPr algn="just">
              <a:buFont typeface="+mj-lt"/>
              <a:buAutoNum type="arabicPeriod" startAt="8"/>
            </a:pPr>
            <a:r>
              <a:rPr lang="en-US" b="1" i="0" dirty="0">
                <a:solidFill>
                  <a:srgbClr val="222222"/>
                </a:solidFill>
                <a:effectLst/>
                <a:latin typeface="Times New Roman" panose="02020603050405020304" pitchFamily="18" charset="0"/>
                <a:cs typeface="Times New Roman" panose="02020603050405020304" pitchFamily="18" charset="0"/>
              </a:rPr>
              <a:t>Command interpretation</a:t>
            </a:r>
            <a:r>
              <a:rPr lang="en-US" b="0" i="0" dirty="0">
                <a:solidFill>
                  <a:srgbClr val="222222"/>
                </a:solidFill>
                <a:effectLst/>
                <a:latin typeface="Times New Roman" panose="02020603050405020304" pitchFamily="18" charset="0"/>
                <a:cs typeface="Times New Roman" panose="02020603050405020304" pitchFamily="18" charset="0"/>
              </a:rPr>
              <a:t>: This module is interpreting commands given by the and acting system resources to process that commands.</a:t>
            </a:r>
          </a:p>
          <a:p>
            <a:pPr algn="just">
              <a:buFont typeface="+mj-lt"/>
              <a:buAutoNum type="arabicPeriod" startAt="9"/>
            </a:pPr>
            <a:r>
              <a:rPr lang="en-US" b="1" i="0" dirty="0">
                <a:solidFill>
                  <a:srgbClr val="222222"/>
                </a:solidFill>
                <a:effectLst/>
                <a:latin typeface="Times New Roman" panose="02020603050405020304" pitchFamily="18" charset="0"/>
                <a:cs typeface="Times New Roman" panose="02020603050405020304" pitchFamily="18" charset="0"/>
              </a:rPr>
              <a:t>Networking:</a:t>
            </a:r>
            <a:r>
              <a:rPr lang="en-US" b="0" i="0" dirty="0">
                <a:solidFill>
                  <a:srgbClr val="222222"/>
                </a:solidFill>
                <a:effectLst/>
                <a:latin typeface="Times New Roman" panose="02020603050405020304" pitchFamily="18" charset="0"/>
                <a:cs typeface="Times New Roman" panose="02020603050405020304" pitchFamily="18" charset="0"/>
              </a:rPr>
              <a:t> A distributed system is a group of processors which do not share memory, hardware devices, or a clock. The processors communicate with one another through the network.</a:t>
            </a:r>
          </a:p>
          <a:p>
            <a:pPr algn="just">
              <a:buFont typeface="+mj-lt"/>
              <a:buAutoNum type="arabicPeriod" startAt="10"/>
            </a:pPr>
            <a:r>
              <a:rPr lang="en-US" b="1" i="0" dirty="0">
                <a:solidFill>
                  <a:srgbClr val="222222"/>
                </a:solidFill>
                <a:effectLst/>
                <a:latin typeface="Times New Roman" panose="02020603050405020304" pitchFamily="18" charset="0"/>
                <a:cs typeface="Times New Roman" panose="02020603050405020304" pitchFamily="18" charset="0"/>
              </a:rPr>
              <a:t>Job accounting</a:t>
            </a:r>
            <a:r>
              <a:rPr lang="en-US" b="0" i="0" dirty="0">
                <a:solidFill>
                  <a:srgbClr val="222222"/>
                </a:solidFill>
                <a:effectLst/>
                <a:latin typeface="Times New Roman" panose="02020603050405020304" pitchFamily="18" charset="0"/>
                <a:cs typeface="Times New Roman" panose="02020603050405020304" pitchFamily="18" charset="0"/>
              </a:rPr>
              <a:t>: Keeping track of time &amp; resource used by various job and users.</a:t>
            </a:r>
          </a:p>
          <a:p>
            <a:pPr algn="just">
              <a:buFont typeface="+mj-lt"/>
              <a:buAutoNum type="arabicPeriod" startAt="11"/>
            </a:pPr>
            <a:r>
              <a:rPr lang="en-US" b="1" i="0" dirty="0">
                <a:solidFill>
                  <a:srgbClr val="222222"/>
                </a:solidFill>
                <a:effectLst/>
                <a:latin typeface="Times New Roman" panose="02020603050405020304" pitchFamily="18" charset="0"/>
                <a:cs typeface="Times New Roman" panose="02020603050405020304" pitchFamily="18" charset="0"/>
              </a:rPr>
              <a:t>Communication management</a:t>
            </a:r>
            <a:r>
              <a:rPr lang="en-US" b="0" i="0" dirty="0">
                <a:solidFill>
                  <a:srgbClr val="222222"/>
                </a:solidFill>
                <a:effectLst/>
                <a:latin typeface="Times New Roman" panose="02020603050405020304" pitchFamily="18" charset="0"/>
                <a:cs typeface="Times New Roman" panose="02020603050405020304" pitchFamily="18" charset="0"/>
              </a:rPr>
              <a:t>: Coordination and assignment of compilers, interpreters, and another software resource of the various users of the computer systems.</a:t>
            </a:r>
          </a:p>
          <a:p>
            <a:pPr marL="0" indent="0">
              <a:buNone/>
            </a:pPr>
            <a:endParaRPr lang="en-IN" dirty="0"/>
          </a:p>
        </p:txBody>
      </p:sp>
    </p:spTree>
    <p:extLst>
      <p:ext uri="{BB962C8B-B14F-4D97-AF65-F5344CB8AC3E}">
        <p14:creationId xmlns:p14="http://schemas.microsoft.com/office/powerpoint/2010/main" val="1947632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C378A-84AA-4EDD-9DDC-5CC39CC6B9B5}"/>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Types of OS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BFD4BA-124B-44F6-A1BF-22B7A5F4CD85}"/>
              </a:ext>
            </a:extLst>
          </p:cNvPr>
          <p:cNvSpPr>
            <a:spLocks noGrp="1"/>
          </p:cNvSpPr>
          <p:nvPr>
            <p:ph idx="1"/>
          </p:nvPr>
        </p:nvSpPr>
        <p:spPr/>
        <p:txBody>
          <a:bodyPr/>
          <a:lstStyle/>
          <a:p>
            <a:pPr marL="514350" indent="-514350">
              <a:buAutoNum type="arabicPeriod"/>
            </a:pPr>
            <a:r>
              <a:rPr lang="en-IN" b="1" i="0" dirty="0">
                <a:solidFill>
                  <a:srgbClr val="40424E"/>
                </a:solidFill>
                <a:effectLst/>
                <a:latin typeface="urw-din"/>
              </a:rPr>
              <a:t>Batch Operating System –</a:t>
            </a:r>
          </a:p>
          <a:p>
            <a:pPr marL="0" indent="0">
              <a:buNone/>
            </a:pPr>
            <a:endParaRPr lang="en-IN" dirty="0"/>
          </a:p>
        </p:txBody>
      </p:sp>
      <p:pic>
        <p:nvPicPr>
          <p:cNvPr id="5" name="Picture 4">
            <a:extLst>
              <a:ext uri="{FF2B5EF4-FFF2-40B4-BE49-F238E27FC236}">
                <a16:creationId xmlns:a16="http://schemas.microsoft.com/office/drawing/2014/main" id="{FC63D7F3-F3C1-4BC2-9F40-70C5EC06A0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590800"/>
            <a:ext cx="6134632" cy="3010161"/>
          </a:xfrm>
          <a:prstGeom prst="rect">
            <a:avLst/>
          </a:prstGeom>
        </p:spPr>
      </p:pic>
    </p:spTree>
    <p:extLst>
      <p:ext uri="{BB962C8B-B14F-4D97-AF65-F5344CB8AC3E}">
        <p14:creationId xmlns:p14="http://schemas.microsoft.com/office/powerpoint/2010/main" val="351299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C7B7E-907B-4834-BB7C-957DB23322E3}"/>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Types of OS</a:t>
            </a:r>
            <a:endParaRPr lang="en-IN" dirty="0"/>
          </a:p>
        </p:txBody>
      </p:sp>
      <p:sp>
        <p:nvSpPr>
          <p:cNvPr id="3" name="Content Placeholder 2">
            <a:extLst>
              <a:ext uri="{FF2B5EF4-FFF2-40B4-BE49-F238E27FC236}">
                <a16:creationId xmlns:a16="http://schemas.microsoft.com/office/drawing/2014/main" id="{97126F67-F491-47F7-AB65-6FB5E9678A01}"/>
              </a:ext>
            </a:extLst>
          </p:cNvPr>
          <p:cNvSpPr>
            <a:spLocks noGrp="1"/>
          </p:cNvSpPr>
          <p:nvPr>
            <p:ph idx="1"/>
          </p:nvPr>
        </p:nvSpPr>
        <p:spPr/>
        <p:txBody>
          <a:bodyPr/>
          <a:lstStyle/>
          <a:p>
            <a:pPr marL="0" indent="0">
              <a:buNone/>
            </a:pPr>
            <a:r>
              <a:rPr lang="en-IN" b="1" i="0" dirty="0">
                <a:solidFill>
                  <a:srgbClr val="40424E"/>
                </a:solidFill>
                <a:effectLst/>
                <a:latin typeface="urw-din"/>
              </a:rPr>
              <a:t>2. Time-Sharing Operating Systems –</a:t>
            </a:r>
          </a:p>
          <a:p>
            <a:pPr marL="0" indent="0">
              <a:buNone/>
            </a:pPr>
            <a:endParaRPr lang="en-IN" dirty="0"/>
          </a:p>
        </p:txBody>
      </p:sp>
      <p:pic>
        <p:nvPicPr>
          <p:cNvPr id="5" name="Picture 4">
            <a:extLst>
              <a:ext uri="{FF2B5EF4-FFF2-40B4-BE49-F238E27FC236}">
                <a16:creationId xmlns:a16="http://schemas.microsoft.com/office/drawing/2014/main" id="{DCBBF360-AF3D-4E9E-AD69-BACC0DD02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90800"/>
            <a:ext cx="6858000" cy="3337810"/>
          </a:xfrm>
          <a:prstGeom prst="rect">
            <a:avLst/>
          </a:prstGeom>
        </p:spPr>
      </p:pic>
    </p:spTree>
    <p:extLst>
      <p:ext uri="{BB962C8B-B14F-4D97-AF65-F5344CB8AC3E}">
        <p14:creationId xmlns:p14="http://schemas.microsoft.com/office/powerpoint/2010/main" val="363983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E0D80-1FAB-4C7D-B21E-EB9DBF88A520}"/>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Types of OS</a:t>
            </a:r>
            <a:endParaRPr lang="en-IN" dirty="0"/>
          </a:p>
        </p:txBody>
      </p:sp>
      <p:sp>
        <p:nvSpPr>
          <p:cNvPr id="3" name="Content Placeholder 2">
            <a:extLst>
              <a:ext uri="{FF2B5EF4-FFF2-40B4-BE49-F238E27FC236}">
                <a16:creationId xmlns:a16="http://schemas.microsoft.com/office/drawing/2014/main" id="{CEDFEDCB-5E43-4760-9AED-14CBBA481257}"/>
              </a:ext>
            </a:extLst>
          </p:cNvPr>
          <p:cNvSpPr>
            <a:spLocks noGrp="1"/>
          </p:cNvSpPr>
          <p:nvPr>
            <p:ph idx="1"/>
          </p:nvPr>
        </p:nvSpPr>
        <p:spPr>
          <a:xfrm>
            <a:off x="457200" y="1798637"/>
            <a:ext cx="8229600" cy="4525963"/>
          </a:xfrm>
        </p:spPr>
        <p:txBody>
          <a:bodyPr/>
          <a:lstStyle/>
          <a:p>
            <a:pPr marL="0" indent="0">
              <a:buNone/>
            </a:pPr>
            <a:r>
              <a:rPr lang="en-IN" b="1" i="0" dirty="0">
                <a:solidFill>
                  <a:srgbClr val="40424E"/>
                </a:solidFill>
                <a:effectLst/>
                <a:latin typeface="urw-din"/>
              </a:rPr>
              <a:t>3. Distributed Operating System –</a:t>
            </a:r>
          </a:p>
          <a:p>
            <a:pPr marL="0" indent="0">
              <a:buNone/>
            </a:pPr>
            <a:endParaRPr lang="en-IN" dirty="0"/>
          </a:p>
        </p:txBody>
      </p:sp>
      <p:pic>
        <p:nvPicPr>
          <p:cNvPr id="5" name="Picture 4">
            <a:extLst>
              <a:ext uri="{FF2B5EF4-FFF2-40B4-BE49-F238E27FC236}">
                <a16:creationId xmlns:a16="http://schemas.microsoft.com/office/drawing/2014/main" id="{25EFB84B-DAE7-4E2F-9315-054152217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514600"/>
            <a:ext cx="7467600" cy="4068762"/>
          </a:xfrm>
          <a:prstGeom prst="rect">
            <a:avLst/>
          </a:prstGeom>
        </p:spPr>
      </p:pic>
    </p:spTree>
    <p:extLst>
      <p:ext uri="{BB962C8B-B14F-4D97-AF65-F5344CB8AC3E}">
        <p14:creationId xmlns:p14="http://schemas.microsoft.com/office/powerpoint/2010/main" val="234243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D4ACB-20CA-4B15-8CA5-A368C949AB29}"/>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Types of OS</a:t>
            </a:r>
            <a:endParaRPr lang="en-IN" dirty="0"/>
          </a:p>
        </p:txBody>
      </p:sp>
      <p:sp>
        <p:nvSpPr>
          <p:cNvPr id="3" name="Content Placeholder 2">
            <a:extLst>
              <a:ext uri="{FF2B5EF4-FFF2-40B4-BE49-F238E27FC236}">
                <a16:creationId xmlns:a16="http://schemas.microsoft.com/office/drawing/2014/main" id="{B1CAF5AE-A6DD-4C80-9B5C-6633DEB9C1A4}"/>
              </a:ext>
            </a:extLst>
          </p:cNvPr>
          <p:cNvSpPr>
            <a:spLocks noGrp="1"/>
          </p:cNvSpPr>
          <p:nvPr>
            <p:ph idx="1"/>
          </p:nvPr>
        </p:nvSpPr>
        <p:spPr/>
        <p:txBody>
          <a:bodyPr/>
          <a:lstStyle/>
          <a:p>
            <a:r>
              <a:rPr lang="en-IN" b="1" i="0" dirty="0">
                <a:solidFill>
                  <a:srgbClr val="40424E"/>
                </a:solidFill>
                <a:effectLst/>
                <a:latin typeface="urw-din"/>
              </a:rPr>
              <a:t>4. Network Operating System –</a:t>
            </a:r>
          </a:p>
          <a:p>
            <a:pPr marL="0" indent="0">
              <a:buNone/>
            </a:pPr>
            <a:endParaRPr lang="en-IN" dirty="0"/>
          </a:p>
        </p:txBody>
      </p:sp>
      <p:pic>
        <p:nvPicPr>
          <p:cNvPr id="5" name="Picture 4">
            <a:extLst>
              <a:ext uri="{FF2B5EF4-FFF2-40B4-BE49-F238E27FC236}">
                <a16:creationId xmlns:a16="http://schemas.microsoft.com/office/drawing/2014/main" id="{755631F0-B06F-4625-8D27-1B1B305CD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438400"/>
            <a:ext cx="6248400" cy="3490229"/>
          </a:xfrm>
          <a:prstGeom prst="rect">
            <a:avLst/>
          </a:prstGeom>
        </p:spPr>
      </p:pic>
    </p:spTree>
    <p:extLst>
      <p:ext uri="{BB962C8B-B14F-4D97-AF65-F5344CB8AC3E}">
        <p14:creationId xmlns:p14="http://schemas.microsoft.com/office/powerpoint/2010/main" val="3809853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15B9-0C6F-42D1-82C6-33E25A4DB1D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B1E44C4-13A4-41AB-BF33-AF57FCC6804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398518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Modern Operating Systems By Andrew S. </a:t>
            </a:r>
            <a:r>
              <a:rPr lang="en-US" sz="2400" dirty="0" err="1">
                <a:latin typeface="Times New Roman" pitchFamily="18" charset="0"/>
                <a:cs typeface="Times New Roman" pitchFamily="18" charset="0"/>
              </a:rPr>
              <a:t>Tanenbaum</a:t>
            </a:r>
            <a:r>
              <a:rPr lang="en-US" sz="2400" dirty="0">
                <a:latin typeface="Times New Roman" pitchFamily="18" charset="0"/>
                <a:cs typeface="Times New Roman" pitchFamily="18" charset="0"/>
              </a:rPr>
              <a:t>, Third Edition PHI </a:t>
            </a:r>
          </a:p>
          <a:p>
            <a:r>
              <a:rPr lang="en-US" sz="2400" dirty="0">
                <a:latin typeface="Times New Roman" pitchFamily="18" charset="0"/>
                <a:cs typeface="Times New Roman" pitchFamily="18" charset="0"/>
              </a:rPr>
              <a:t>Operating Systems Internals and Design Principles , William Stallings , Seventh Edition, Prentice Hall.</a:t>
            </a:r>
          </a:p>
          <a:p>
            <a:r>
              <a:rPr lang="en-US" sz="2400" dirty="0">
                <a:latin typeface="Times New Roman" pitchFamily="18" charset="0"/>
                <a:cs typeface="Times New Roman" pitchFamily="18" charset="0"/>
              </a:rPr>
              <a:t>Operating Systems, </a:t>
            </a:r>
            <a:r>
              <a:rPr lang="en-US" sz="2400" dirty="0" err="1">
                <a:latin typeface="Times New Roman" pitchFamily="18" charset="0"/>
                <a:cs typeface="Times New Roman" pitchFamily="18" charset="0"/>
              </a:rPr>
              <a:t>D.M.Dhamdhare</a:t>
            </a:r>
            <a:r>
              <a:rPr lang="en-US" sz="2400" dirty="0">
                <a:latin typeface="Times New Roman" pitchFamily="18" charset="0"/>
                <a:cs typeface="Times New Roman" pitchFamily="18" charset="0"/>
              </a:rPr>
              <a:t>, TMH</a:t>
            </a:r>
            <a:endParaRPr lang="en-US" sz="24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OS</a:t>
            </a:r>
          </a:p>
        </p:txBody>
      </p:sp>
      <p:sp>
        <p:nvSpPr>
          <p:cNvPr id="3" name="Content Placeholder 2"/>
          <p:cNvSpPr>
            <a:spLocks noGrp="1"/>
          </p:cNvSpPr>
          <p:nvPr>
            <p:ph idx="1"/>
          </p:nvPr>
        </p:nvSpPr>
        <p:spPr/>
        <p:txBody>
          <a:bodyPr>
            <a:normAutofit/>
          </a:bodyPr>
          <a:lstStyle/>
          <a:p>
            <a:r>
              <a:rPr lang="en-US" dirty="0"/>
              <a:t>Resource Manager</a:t>
            </a:r>
          </a:p>
          <a:p>
            <a:pPr algn="just"/>
            <a:r>
              <a:rPr lang="en-US" sz="2400" dirty="0">
                <a:latin typeface="Times New Roman" pitchFamily="18" charset="0"/>
                <a:cs typeface="Times New Roman" pitchFamily="18" charset="0"/>
              </a:rPr>
              <a:t>An Operating System (OS) is an interface between a computer user and computer hardware. An operating system is a software which performs all the basic tasks like file management, memory management, process management, handling input and output, and controlling peripheral devices such as disk drives and printers</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9D21A-7BC4-4D17-B926-1556E1999BB5}"/>
              </a:ext>
            </a:extLst>
          </p:cNvPr>
          <p:cNvSpPr>
            <a:spLocks noGrp="1"/>
          </p:cNvSpPr>
          <p:nvPr>
            <p:ph type="title"/>
          </p:nvPr>
        </p:nvSpPr>
        <p:spPr/>
        <p:txBody>
          <a:bodyPr/>
          <a:lstStyle/>
          <a:p>
            <a:r>
              <a:rPr lang="en-US" dirty="0"/>
              <a:t>What is OS</a:t>
            </a:r>
            <a:endParaRPr lang="en-IN" dirty="0"/>
          </a:p>
        </p:txBody>
      </p:sp>
      <p:sp>
        <p:nvSpPr>
          <p:cNvPr id="3" name="Content Placeholder 2">
            <a:extLst>
              <a:ext uri="{FF2B5EF4-FFF2-40B4-BE49-F238E27FC236}">
                <a16:creationId xmlns:a16="http://schemas.microsoft.com/office/drawing/2014/main" id="{6472BFE3-B8C2-4B2D-8F51-78C66B2DF255}"/>
              </a:ext>
            </a:extLst>
          </p:cNvPr>
          <p:cNvSpPr>
            <a:spLocks noGrp="1"/>
          </p:cNvSpPr>
          <p:nvPr>
            <p:ph idx="1"/>
          </p:nvPr>
        </p:nvSpPr>
        <p:spPr/>
        <p:txBody>
          <a:bodyPr>
            <a:normAutofit/>
          </a:bodyPr>
          <a:lstStyle/>
          <a:p>
            <a:pPr marL="0" indent="0" algn="just">
              <a:buNone/>
            </a:pPr>
            <a:r>
              <a:rPr lang="en-US" sz="2800" b="0" i="0" dirty="0">
                <a:solidFill>
                  <a:srgbClr val="222222"/>
                </a:solidFill>
                <a:effectLst/>
                <a:latin typeface="Times New Roman" panose="02020603050405020304" pitchFamily="18" charset="0"/>
                <a:cs typeface="Times New Roman" panose="02020603050405020304" pitchFamily="18" charset="0"/>
              </a:rPr>
              <a:t>An </a:t>
            </a:r>
            <a:r>
              <a:rPr lang="en-US" sz="2800" b="1" i="0" dirty="0">
                <a:solidFill>
                  <a:srgbClr val="222222"/>
                </a:solidFill>
                <a:effectLst/>
                <a:latin typeface="Times New Roman" panose="02020603050405020304" pitchFamily="18" charset="0"/>
                <a:cs typeface="Times New Roman" panose="02020603050405020304" pitchFamily="18" charset="0"/>
              </a:rPr>
              <a:t>Operating System (OS)</a:t>
            </a:r>
            <a:r>
              <a:rPr lang="en-US" sz="2800" b="0" i="0" dirty="0">
                <a:solidFill>
                  <a:srgbClr val="222222"/>
                </a:solidFill>
                <a:effectLst/>
                <a:latin typeface="Times New Roman" panose="02020603050405020304" pitchFamily="18" charset="0"/>
                <a:cs typeface="Times New Roman" panose="02020603050405020304" pitchFamily="18" charset="0"/>
              </a:rPr>
              <a:t> is a software that acts as an interface between computer hardware components and the user. Every computer system must have at least one operating system to run other programs. Applications like Browsers, MS Office, Notepad Games, etc., need some environment to run and perform its tasks.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1334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pic>
        <p:nvPicPr>
          <p:cNvPr id="1026" name="Picture 2" descr="D:\UVPCE Data\JAN-MAY 2021\OS\Image\1.png"/>
          <p:cNvPicPr>
            <a:picLocks noGrp="1" noChangeAspect="1" noChangeArrowheads="1"/>
          </p:cNvPicPr>
          <p:nvPr>
            <p:ph idx="1"/>
          </p:nvPr>
        </p:nvPicPr>
        <p:blipFill>
          <a:blip r:embed="rId2"/>
          <a:srcRect/>
          <a:stretch>
            <a:fillRect/>
          </a:stretch>
        </p:blipFill>
        <p:spPr bwMode="auto">
          <a:xfrm>
            <a:off x="794810" y="2057942"/>
            <a:ext cx="7554380" cy="361047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UVPCE Data\JAN-MAY 2021\OS\Image\2.JPG"/>
          <p:cNvPicPr>
            <a:picLocks noGrp="1" noChangeAspect="1" noChangeArrowheads="1"/>
          </p:cNvPicPr>
          <p:nvPr>
            <p:ph idx="1"/>
          </p:nvPr>
        </p:nvPicPr>
        <p:blipFill>
          <a:blip r:embed="rId2"/>
          <a:srcRect/>
          <a:stretch>
            <a:fillRect/>
          </a:stretch>
        </p:blipFill>
        <p:spPr bwMode="auto">
          <a:xfrm>
            <a:off x="2133600" y="685800"/>
            <a:ext cx="5791200" cy="4929981"/>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F3661FD-FC3C-4E57-82B1-0411847740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447801"/>
            <a:ext cx="6858000" cy="3920462"/>
          </a:xfrm>
        </p:spPr>
      </p:pic>
    </p:spTree>
    <p:extLst>
      <p:ext uri="{BB962C8B-B14F-4D97-AF65-F5344CB8AC3E}">
        <p14:creationId xmlns:p14="http://schemas.microsoft.com/office/powerpoint/2010/main" val="3093750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218F4-B40E-487C-A256-6624CFE260CB}"/>
              </a:ext>
            </a:extLst>
          </p:cNvPr>
          <p:cNvSpPr>
            <a:spLocks noGrp="1"/>
          </p:cNvSpPr>
          <p:nvPr>
            <p:ph type="title"/>
          </p:nvPr>
        </p:nvSpPr>
        <p:spPr/>
        <p:txBody>
          <a:bodyPr>
            <a:normAutofit fontScale="90000"/>
          </a:bodyPr>
          <a:lstStyle/>
          <a:p>
            <a:r>
              <a:rPr lang="en-IN" b="1" i="0" dirty="0">
                <a:solidFill>
                  <a:srgbClr val="222222"/>
                </a:solidFill>
                <a:effectLst/>
                <a:latin typeface="Source Sans Pro" panose="020B0503030403020204" pitchFamily="34" charset="0"/>
              </a:rPr>
              <a:t>History Of OS</a:t>
            </a:r>
            <a:br>
              <a:rPr lang="en-IN"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5E55310D-CB5E-4E98-BC42-823D1AEC848B}"/>
              </a:ext>
            </a:extLst>
          </p:cNvPr>
          <p:cNvSpPr>
            <a:spLocks noGrp="1"/>
          </p:cNvSpPr>
          <p:nvPr>
            <p:ph idx="1"/>
          </p:nvPr>
        </p:nvSpPr>
        <p:spPr/>
        <p:txBody>
          <a:bodyPr>
            <a:normAutofit fontScale="77500" lnSpcReduction="20000"/>
          </a:bodyPr>
          <a:lstStyle/>
          <a:p>
            <a:pPr algn="just">
              <a:buFont typeface="Arial" panose="020B0604020202020204" pitchFamily="34" charset="0"/>
              <a:buChar char="•"/>
            </a:pPr>
            <a:r>
              <a:rPr lang="en-US" sz="3100" b="0" i="0" dirty="0">
                <a:solidFill>
                  <a:srgbClr val="222222"/>
                </a:solidFill>
                <a:effectLst/>
                <a:latin typeface="Times New Roman" panose="02020603050405020304" pitchFamily="18" charset="0"/>
                <a:cs typeface="Times New Roman" panose="02020603050405020304" pitchFamily="18" charset="0"/>
              </a:rPr>
              <a:t>Operating systems were first developed in the late 1950s to manage tape storage</a:t>
            </a:r>
          </a:p>
          <a:p>
            <a:pPr algn="just">
              <a:buFont typeface="Arial" panose="020B0604020202020204" pitchFamily="34" charset="0"/>
              <a:buChar char="•"/>
            </a:pPr>
            <a:r>
              <a:rPr lang="en-US" sz="3100" b="0" i="0" dirty="0">
                <a:solidFill>
                  <a:srgbClr val="222222"/>
                </a:solidFill>
                <a:effectLst/>
                <a:latin typeface="Times New Roman" panose="02020603050405020304" pitchFamily="18" charset="0"/>
                <a:cs typeface="Times New Roman" panose="02020603050405020304" pitchFamily="18" charset="0"/>
              </a:rPr>
              <a:t>The General Motors Research Lab implemented the first OS in the early 1950s for their IBM 701</a:t>
            </a:r>
          </a:p>
          <a:p>
            <a:pPr algn="just">
              <a:buFont typeface="Arial" panose="020B0604020202020204" pitchFamily="34" charset="0"/>
              <a:buChar char="•"/>
            </a:pPr>
            <a:r>
              <a:rPr lang="en-US" sz="3100" b="0" i="0" dirty="0">
                <a:solidFill>
                  <a:srgbClr val="222222"/>
                </a:solidFill>
                <a:effectLst/>
                <a:latin typeface="Times New Roman" panose="02020603050405020304" pitchFamily="18" charset="0"/>
                <a:cs typeface="Times New Roman" panose="02020603050405020304" pitchFamily="18" charset="0"/>
              </a:rPr>
              <a:t>In the mid-1960s, operating systems started to use disks</a:t>
            </a:r>
          </a:p>
          <a:p>
            <a:pPr algn="just">
              <a:buFont typeface="Arial" panose="020B0604020202020204" pitchFamily="34" charset="0"/>
              <a:buChar char="•"/>
            </a:pPr>
            <a:r>
              <a:rPr lang="en-US" sz="3100" b="0" i="0" dirty="0">
                <a:solidFill>
                  <a:srgbClr val="222222"/>
                </a:solidFill>
                <a:effectLst/>
                <a:latin typeface="Times New Roman" panose="02020603050405020304" pitchFamily="18" charset="0"/>
                <a:cs typeface="Times New Roman" panose="02020603050405020304" pitchFamily="18" charset="0"/>
              </a:rPr>
              <a:t>In the late 1960s, the first version of the Unix OS was developed</a:t>
            </a:r>
          </a:p>
          <a:p>
            <a:pPr algn="just">
              <a:buFont typeface="Arial" panose="020B0604020202020204" pitchFamily="34" charset="0"/>
              <a:buChar char="•"/>
            </a:pPr>
            <a:r>
              <a:rPr lang="en-US" sz="3100" b="0" i="0" dirty="0">
                <a:solidFill>
                  <a:srgbClr val="222222"/>
                </a:solidFill>
                <a:effectLst/>
                <a:latin typeface="Times New Roman" panose="02020603050405020304" pitchFamily="18" charset="0"/>
                <a:cs typeface="Times New Roman" panose="02020603050405020304" pitchFamily="18" charset="0"/>
              </a:rPr>
              <a:t>The first OS built by Microsoft was DOS. It was built in 1981 by purchasing the 86-DOS software from a Seattle company</a:t>
            </a:r>
          </a:p>
          <a:p>
            <a:pPr algn="just">
              <a:buFont typeface="Arial" panose="020B0604020202020204" pitchFamily="34" charset="0"/>
              <a:buChar char="•"/>
            </a:pPr>
            <a:r>
              <a:rPr lang="en-US" sz="3100" b="0" i="0" dirty="0">
                <a:solidFill>
                  <a:srgbClr val="222222"/>
                </a:solidFill>
                <a:effectLst/>
                <a:latin typeface="Times New Roman" panose="02020603050405020304" pitchFamily="18" charset="0"/>
                <a:cs typeface="Times New Roman" panose="02020603050405020304" pitchFamily="18" charset="0"/>
              </a:rPr>
              <a:t>The present-day popular OS Windows first came to existence in 1985 when a GUI was created and paired with MS-DOS.</a:t>
            </a:r>
          </a:p>
          <a:p>
            <a:pPr marL="0" indent="0">
              <a:buNone/>
            </a:pPr>
            <a:endParaRPr lang="en-IN" dirty="0"/>
          </a:p>
        </p:txBody>
      </p:sp>
    </p:spTree>
    <p:extLst>
      <p:ext uri="{BB962C8B-B14F-4D97-AF65-F5344CB8AC3E}">
        <p14:creationId xmlns:p14="http://schemas.microsoft.com/office/powerpoint/2010/main" val="2019999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C363D-EF4D-41C2-8377-6CA9ABC09F5E}"/>
              </a:ext>
            </a:extLst>
          </p:cNvPr>
          <p:cNvSpPr>
            <a:spLocks noGrp="1"/>
          </p:cNvSpPr>
          <p:nvPr>
            <p:ph type="title"/>
          </p:nvPr>
        </p:nvSpPr>
        <p:spPr/>
        <p:txBody>
          <a:bodyPr>
            <a:normAutofit fontScale="90000"/>
          </a:bodyPr>
          <a:lstStyle/>
          <a:p>
            <a:r>
              <a:rPr lang="en-IN" b="1" i="0" dirty="0">
                <a:solidFill>
                  <a:srgbClr val="222222"/>
                </a:solidFill>
                <a:effectLst/>
                <a:latin typeface="Times New Roman" panose="02020603050405020304" pitchFamily="18" charset="0"/>
                <a:cs typeface="Times New Roman" panose="02020603050405020304" pitchFamily="18" charset="0"/>
              </a:rPr>
              <a:t>Functions of Operating System</a:t>
            </a:r>
            <a:br>
              <a:rPr lang="en-IN" b="1" i="0" dirty="0">
                <a:solidFill>
                  <a:srgbClr val="222222"/>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3FA9F74-7561-4435-9742-775B9517AA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371600"/>
            <a:ext cx="7924800" cy="4076679"/>
          </a:xfrm>
        </p:spPr>
      </p:pic>
    </p:spTree>
    <p:extLst>
      <p:ext uri="{BB962C8B-B14F-4D97-AF65-F5344CB8AC3E}">
        <p14:creationId xmlns:p14="http://schemas.microsoft.com/office/powerpoint/2010/main" val="4267503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614</Words>
  <Application>Microsoft Office PowerPoint</Application>
  <PresentationFormat>On-screen Show (4:3)</PresentationFormat>
  <Paragraphs>41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Source Sans Pro</vt:lpstr>
      <vt:lpstr>Times New Roman</vt:lpstr>
      <vt:lpstr>urw-din</vt:lpstr>
      <vt:lpstr>Office Theme</vt:lpstr>
      <vt:lpstr>4CEIT1:Operating System</vt:lpstr>
      <vt:lpstr>BOOK</vt:lpstr>
      <vt:lpstr>What is OS</vt:lpstr>
      <vt:lpstr>What is OS</vt:lpstr>
      <vt:lpstr>Resources</vt:lpstr>
      <vt:lpstr>PowerPoint Presentation</vt:lpstr>
      <vt:lpstr>PowerPoint Presentation</vt:lpstr>
      <vt:lpstr>History Of OS </vt:lpstr>
      <vt:lpstr>Functions of Operating System </vt:lpstr>
      <vt:lpstr>Functions of Operating System </vt:lpstr>
      <vt:lpstr>Functions of Operating System </vt:lpstr>
      <vt:lpstr>Functions of Operating System</vt:lpstr>
      <vt:lpstr>Types of OS</vt:lpstr>
      <vt:lpstr>Types of OS</vt:lpstr>
      <vt:lpstr>Types of OS</vt:lpstr>
      <vt:lpstr>Types of 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4CEIT1:Operating System</dc:title>
  <dc:creator>NVP</dc:creator>
  <cp:lastModifiedBy>Chirag Gami</cp:lastModifiedBy>
  <cp:revision>13</cp:revision>
  <dcterms:created xsi:type="dcterms:W3CDTF">2006-08-16T00:00:00Z</dcterms:created>
  <dcterms:modified xsi:type="dcterms:W3CDTF">2022-01-28T07:13:36Z</dcterms:modified>
</cp:coreProperties>
</file>