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8"/>
  </p:notesMasterIdLst>
  <p:handoutMasterIdLst>
    <p:handoutMasterId r:id="rId49"/>
  </p:handoutMasterIdLst>
  <p:sldIdLst>
    <p:sldId id="331" r:id="rId2"/>
    <p:sldId id="332" r:id="rId3"/>
    <p:sldId id="482" r:id="rId4"/>
    <p:sldId id="483" r:id="rId5"/>
    <p:sldId id="484" r:id="rId6"/>
    <p:sldId id="485" r:id="rId7"/>
    <p:sldId id="486" r:id="rId8"/>
    <p:sldId id="424" r:id="rId9"/>
    <p:sldId id="338" r:id="rId10"/>
    <p:sldId id="339" r:id="rId11"/>
    <p:sldId id="480" r:id="rId12"/>
    <p:sldId id="453" r:id="rId13"/>
    <p:sldId id="459" r:id="rId14"/>
    <p:sldId id="487" r:id="rId15"/>
    <p:sldId id="488" r:id="rId16"/>
    <p:sldId id="458" r:id="rId17"/>
    <p:sldId id="489" r:id="rId18"/>
    <p:sldId id="457" r:id="rId19"/>
    <p:sldId id="427" r:id="rId20"/>
    <p:sldId id="490" r:id="rId21"/>
    <p:sldId id="343" r:id="rId22"/>
    <p:sldId id="433" r:id="rId23"/>
    <p:sldId id="491" r:id="rId24"/>
    <p:sldId id="448" r:id="rId25"/>
    <p:sldId id="346" r:id="rId26"/>
    <p:sldId id="492" r:id="rId27"/>
    <p:sldId id="449" r:id="rId28"/>
    <p:sldId id="348" r:id="rId29"/>
    <p:sldId id="434" r:id="rId30"/>
    <p:sldId id="435" r:id="rId31"/>
    <p:sldId id="450" r:id="rId32"/>
    <p:sldId id="432" r:id="rId33"/>
    <p:sldId id="493" r:id="rId34"/>
    <p:sldId id="352" r:id="rId35"/>
    <p:sldId id="494" r:id="rId36"/>
    <p:sldId id="495" r:id="rId37"/>
    <p:sldId id="451" r:id="rId38"/>
    <p:sldId id="472" r:id="rId39"/>
    <p:sldId id="354" r:id="rId40"/>
    <p:sldId id="355" r:id="rId41"/>
    <p:sldId id="496" r:id="rId42"/>
    <p:sldId id="418" r:id="rId43"/>
    <p:sldId id="369" r:id="rId44"/>
    <p:sldId id="370" r:id="rId45"/>
    <p:sldId id="476" r:id="rId46"/>
    <p:sldId id="404" r:id="rId47"/>
  </p:sldIdLst>
  <p:sldSz cx="9144000" cy="6858000" type="screen4x3"/>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4646"/>
  </p:normalViewPr>
  <p:slideViewPr>
    <p:cSldViewPr snapToGrid="0">
      <p:cViewPr varScale="1">
        <p:scale>
          <a:sx n="77" d="100"/>
          <a:sy n="77" d="100"/>
        </p:scale>
        <p:origin x="1464" y="67"/>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1204913" y="704850"/>
            <a:ext cx="4694237"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5133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9567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631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6348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id="{F974E91A-239B-4390-9863-29FFA57CC958}"/>
              </a:ext>
            </a:extLst>
          </p:cNvPr>
          <p:cNvSpPr>
            <a:spLocks noGrp="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3" name="Picture 2" descr="Text&#10;&#10;Description automatically generated">
            <a:extLst>
              <a:ext uri="{FF2B5EF4-FFF2-40B4-BE49-F238E27FC236}">
                <a16:creationId xmlns:a16="http://schemas.microsoft.com/office/drawing/2014/main" id="{28575814-05D6-4140-9987-D9F185C76491}"/>
              </a:ext>
            </a:extLst>
          </p:cNvPr>
          <p:cNvPicPr>
            <a:picLocks noChangeAspect="1"/>
          </p:cNvPicPr>
          <p:nvPr/>
        </p:nvPicPr>
        <p:blipFill>
          <a:blip r:embed="rId2"/>
          <a:stretch>
            <a:fillRect/>
          </a:stretch>
        </p:blipFill>
        <p:spPr>
          <a:xfrm>
            <a:off x="1979960" y="1943901"/>
            <a:ext cx="2592040" cy="25153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id="{34120D2B-C00D-4788-A304-48C827DAAA2A}"/>
              </a:ext>
            </a:extLst>
          </p:cNvPr>
          <p:cNvSpPr>
            <a:spLocks noGrp="1" noChangeArrowheads="1"/>
          </p:cNvSpPr>
          <p:nvPr>
            <p:ph idx="1"/>
          </p:nvPr>
        </p:nvSpPr>
        <p:spPr>
          <a:xfrm>
            <a:off x="1182429" y="1653516"/>
            <a:ext cx="7688423" cy="4530725"/>
          </a:xfrm>
        </p:spPr>
        <p:txBody>
          <a:bodyPr/>
          <a:lstStyle/>
          <a:p>
            <a:pPr marL="342900" indent="-342900">
              <a:buFont typeface="Monotype Sorts" pitchFamily="-84" charset="2"/>
              <a:buAutoNum type="arabicPeriod"/>
            </a:pPr>
            <a:r>
              <a:rPr lang="en-US" altLang="en-US" b="1" dirty="0">
                <a:solidFill>
                  <a:srgbClr val="006699"/>
                </a:solidFill>
                <a:latin typeface="+mj-lt"/>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marL="342900" indent="-342900">
              <a:buFont typeface="Monotype Sorts" pitchFamily="-84" charset="2"/>
              <a:buAutoNum type="arabicPeriod"/>
            </a:pPr>
            <a:r>
              <a:rPr lang="en-US" altLang="en-US" b="1" dirty="0">
                <a:solidFill>
                  <a:srgbClr val="006699"/>
                </a:solidFill>
                <a:latin typeface="+mj-lt"/>
              </a:rPr>
              <a:t>Progress</a:t>
            </a:r>
            <a:r>
              <a:rPr lang="en-US" altLang="en-US" b="1" dirty="0"/>
              <a:t> </a:t>
            </a:r>
            <a:r>
              <a:rPr lang="en-US" altLang="en-US" dirty="0"/>
              <a:t>- If no process is executing in its critical section and there exist some processes that wish to enter their critical section, then the selection of the process that will enter the critical section next cannot be postponed indefinitely</a:t>
            </a:r>
          </a:p>
          <a:p>
            <a:pPr marL="342900" indent="-342900">
              <a:buFont typeface="Monotype Sorts" pitchFamily="-84" charset="2"/>
              <a:buAutoNum type="arabicPeriod"/>
            </a:pPr>
            <a:r>
              <a:rPr lang="en-US" altLang="en-US" b="1" dirty="0">
                <a:solidFill>
                  <a:srgbClr val="006699"/>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r>
              <a:rPr lang="en-US" altLang="en-US" dirty="0">
                <a:solidFill>
                  <a:srgbClr val="993300"/>
                </a:solidFill>
              </a:rPr>
              <a:t> </a:t>
            </a:r>
            <a:endParaRPr lang="en-US" altLang="en-US" dirty="0"/>
          </a:p>
          <a:p>
            <a:pPr lvl="1">
              <a:buSzPct val="125000"/>
            </a:pPr>
            <a:r>
              <a:rPr lang="en-US" altLang="en-US" dirty="0"/>
              <a:t>Assume that each process executes at a nonzero speed </a:t>
            </a:r>
          </a:p>
          <a:p>
            <a:pPr lvl="1">
              <a:buSzPct val="125000"/>
            </a:pPr>
            <a:r>
              <a:rPr lang="en-US" altLang="en-US" dirty="0"/>
              <a:t>No assumption concerning </a:t>
            </a:r>
            <a:r>
              <a:rPr lang="en-US" altLang="en-US" b="1" dirty="0">
                <a:solidFill>
                  <a:srgbClr val="006699"/>
                </a:solidFill>
                <a:latin typeface="+mj-lt"/>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
        <p:nvSpPr>
          <p:cNvPr id="2" name="TextBox 1"/>
          <p:cNvSpPr txBox="1"/>
          <p:nvPr/>
        </p:nvSpPr>
        <p:spPr>
          <a:xfrm>
            <a:off x="943902" y="1143003"/>
            <a:ext cx="7197208" cy="369332"/>
          </a:xfrm>
          <a:prstGeom prst="rect">
            <a:avLst/>
          </a:prstGeom>
          <a:noFill/>
        </p:spPr>
        <p:txBody>
          <a:bodyPr wrap="square" rtlCol="0">
            <a:spAutoFit/>
          </a:bodyPr>
          <a:lstStyle/>
          <a:p>
            <a:r>
              <a:rPr lang="en-US" altLang="en-US" dirty="0"/>
              <a:t>Requirements for solution to critical-section problem</a:t>
            </a:r>
            <a:endParaRPr lang="en-US" dirty="0"/>
          </a:p>
        </p:txBody>
      </p:sp>
    </p:spTree>
    <p:extLst>
      <p:ext uri="{BB962C8B-B14F-4D97-AF65-F5344CB8AC3E}">
        <p14:creationId xmlns:p14="http://schemas.microsoft.com/office/powerpoint/2010/main" val="2360498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ja-JP" dirty="0"/>
              <a:t>Software Solution 1</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285329"/>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one variable:</a:t>
            </a:r>
          </a:p>
          <a:p>
            <a:pPr lvl="1">
              <a:lnSpc>
                <a:spcPct val="90000"/>
              </a:lnSpc>
              <a:tabLst>
                <a:tab pos="739775" algn="l"/>
                <a:tab pos="1020763" algn="l"/>
                <a:tab pos="1257300" algn="l"/>
              </a:tabLst>
            </a:pPr>
            <a:r>
              <a:rPr lang="en-US" altLang="en-US" sz="2000" b="1" dirty="0">
                <a:latin typeface="Courier New" panose="02070309020205020404" pitchFamily="49" charset="0"/>
              </a:rPr>
              <a:t>int turn</a:t>
            </a:r>
            <a:r>
              <a:rPr lang="en-US" altLang="en-US" sz="1600" b="1" dirty="0">
                <a:latin typeface="Courier New" panose="02070309020205020404" pitchFamily="49" charset="0"/>
              </a:rPr>
              <a:t>; </a:t>
            </a: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p>
          <a:p>
            <a:pPr>
              <a:lnSpc>
                <a:spcPct val="90000"/>
              </a:lnSpc>
              <a:tabLst>
                <a:tab pos="739775" algn="l"/>
                <a:tab pos="1020763" algn="l"/>
                <a:tab pos="1257300" algn="l"/>
              </a:tabLst>
            </a:pPr>
            <a:r>
              <a:rPr lang="en-US" altLang="en-US" dirty="0">
                <a:solidFill>
                  <a:srgbClr val="000000"/>
                </a:solidFill>
              </a:rPr>
              <a:t>initially, the value of </a:t>
            </a:r>
            <a:r>
              <a:rPr lang="en-US" altLang="en-US" sz="2000" b="1" dirty="0">
                <a:latin typeface="Courier New" panose="02070309020205020404" pitchFamily="49" charset="0"/>
              </a:rPr>
              <a:t>turn </a:t>
            </a:r>
            <a:r>
              <a:rPr lang="en-US" altLang="en-US" dirty="0">
                <a:solidFill>
                  <a:srgbClr val="000000"/>
                </a:solidFill>
              </a:rPr>
              <a:t>is set to </a:t>
            </a:r>
            <a:r>
              <a:rPr lang="en-US" altLang="en-US" i="1" dirty="0">
                <a:solidFill>
                  <a:srgbClr val="000000"/>
                </a:solidFill>
              </a:rPr>
              <a:t>i </a:t>
            </a:r>
          </a:p>
        </p:txBody>
      </p:sp>
    </p:spTree>
    <p:extLst>
      <p:ext uri="{BB962C8B-B14F-4D97-AF65-F5344CB8AC3E}">
        <p14:creationId xmlns:p14="http://schemas.microsoft.com/office/powerpoint/2010/main" val="2362815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666875"/>
            <a:ext cx="602773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while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turn = j;</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2367682"/>
            <a:ext cx="3505200" cy="6826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3751114"/>
            <a:ext cx="3505200" cy="51074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164661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E32E-7603-568B-63DA-F51D9B94E2E3}"/>
              </a:ext>
            </a:extLst>
          </p:cNvPr>
          <p:cNvSpPr>
            <a:spLocks noGrp="1"/>
          </p:cNvSpPr>
          <p:nvPr>
            <p:ph type="title"/>
          </p:nvPr>
        </p:nvSpPr>
        <p:spPr/>
        <p:txBody>
          <a:bodyPr/>
          <a:lstStyle/>
          <a:p>
            <a:r>
              <a:rPr lang="en-IN" dirty="0"/>
              <a:t>Using Lock Variable</a:t>
            </a:r>
          </a:p>
        </p:txBody>
      </p:sp>
      <p:pic>
        <p:nvPicPr>
          <p:cNvPr id="5" name="Content Placeholder 4">
            <a:extLst>
              <a:ext uri="{FF2B5EF4-FFF2-40B4-BE49-F238E27FC236}">
                <a16:creationId xmlns:a16="http://schemas.microsoft.com/office/drawing/2014/main" id="{8B3C2F4A-9833-3900-8595-9BD52160CFC8}"/>
              </a:ext>
            </a:extLst>
          </p:cNvPr>
          <p:cNvPicPr>
            <a:picLocks noGrp="1" noChangeAspect="1"/>
          </p:cNvPicPr>
          <p:nvPr>
            <p:ph idx="1"/>
          </p:nvPr>
        </p:nvPicPr>
        <p:blipFill>
          <a:blip r:embed="rId2"/>
          <a:stretch>
            <a:fillRect/>
          </a:stretch>
        </p:blipFill>
        <p:spPr>
          <a:xfrm>
            <a:off x="1862455" y="1471930"/>
            <a:ext cx="5615940" cy="4053840"/>
          </a:xfrm>
        </p:spPr>
      </p:pic>
    </p:spTree>
    <p:extLst>
      <p:ext uri="{BB962C8B-B14F-4D97-AF65-F5344CB8AC3E}">
        <p14:creationId xmlns:p14="http://schemas.microsoft.com/office/powerpoint/2010/main" val="2538434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9AFF-BF2E-0E20-5D8A-C51B42BA558B}"/>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1D087F6D-E8C2-8534-30DE-D4F082CF153C}"/>
              </a:ext>
            </a:extLst>
          </p:cNvPr>
          <p:cNvPicPr>
            <a:picLocks noGrp="1" noChangeAspect="1"/>
          </p:cNvPicPr>
          <p:nvPr>
            <p:ph idx="1"/>
          </p:nvPr>
        </p:nvPicPr>
        <p:blipFill>
          <a:blip r:embed="rId2"/>
          <a:stretch>
            <a:fillRect/>
          </a:stretch>
        </p:blipFill>
        <p:spPr>
          <a:xfrm>
            <a:off x="457200" y="950292"/>
            <a:ext cx="5052060" cy="723900"/>
          </a:xfrm>
        </p:spPr>
      </p:pic>
      <p:pic>
        <p:nvPicPr>
          <p:cNvPr id="7" name="Picture 6">
            <a:extLst>
              <a:ext uri="{FF2B5EF4-FFF2-40B4-BE49-F238E27FC236}">
                <a16:creationId xmlns:a16="http://schemas.microsoft.com/office/drawing/2014/main" id="{D3751469-8E7C-640F-E05E-1A196F6915FF}"/>
              </a:ext>
            </a:extLst>
          </p:cNvPr>
          <p:cNvPicPr>
            <a:picLocks noChangeAspect="1"/>
          </p:cNvPicPr>
          <p:nvPr/>
        </p:nvPicPr>
        <p:blipFill>
          <a:blip r:embed="rId3"/>
          <a:stretch>
            <a:fillRect/>
          </a:stretch>
        </p:blipFill>
        <p:spPr>
          <a:xfrm>
            <a:off x="820144" y="1597549"/>
            <a:ext cx="4258752" cy="3471407"/>
          </a:xfrm>
          <a:prstGeom prst="rect">
            <a:avLst/>
          </a:prstGeom>
        </p:spPr>
      </p:pic>
      <p:pic>
        <p:nvPicPr>
          <p:cNvPr id="9" name="Picture 8">
            <a:extLst>
              <a:ext uri="{FF2B5EF4-FFF2-40B4-BE49-F238E27FC236}">
                <a16:creationId xmlns:a16="http://schemas.microsoft.com/office/drawing/2014/main" id="{B20A17B4-6E13-D011-5F31-BAE7C212DE50}"/>
              </a:ext>
            </a:extLst>
          </p:cNvPr>
          <p:cNvPicPr>
            <a:picLocks noChangeAspect="1"/>
          </p:cNvPicPr>
          <p:nvPr/>
        </p:nvPicPr>
        <p:blipFill>
          <a:blip r:embed="rId4"/>
          <a:stretch>
            <a:fillRect/>
          </a:stretch>
        </p:blipFill>
        <p:spPr>
          <a:xfrm>
            <a:off x="5748462" y="1361661"/>
            <a:ext cx="3093720" cy="3945835"/>
          </a:xfrm>
          <a:prstGeom prst="rect">
            <a:avLst/>
          </a:prstGeom>
        </p:spPr>
      </p:pic>
    </p:spTree>
    <p:extLst>
      <p:ext uri="{BB962C8B-B14F-4D97-AF65-F5344CB8AC3E}">
        <p14:creationId xmlns:p14="http://schemas.microsoft.com/office/powerpoint/2010/main" val="2372690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139855"/>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b="1" dirty="0" err="1">
                <a:latin typeface="Courier New" panose="02070309020205020404" pitchFamily="49" charset="0"/>
              </a:rPr>
              <a:t>int</a:t>
            </a:r>
            <a:r>
              <a:rPr lang="en-US" altLang="en-US" b="1" dirty="0">
                <a:latin typeface="Courier New" panose="02070309020205020404" pitchFamily="49" charset="0"/>
              </a:rPr>
              <a:t> turn; </a:t>
            </a:r>
          </a:p>
          <a:p>
            <a:pPr lvl="1">
              <a:lnSpc>
                <a:spcPct val="90000"/>
              </a:lnSpc>
              <a:tabLst>
                <a:tab pos="739775" algn="l"/>
                <a:tab pos="1020763" algn="l"/>
                <a:tab pos="1257300" algn="l"/>
              </a:tabLst>
            </a:pPr>
            <a:r>
              <a:rPr lang="en-US" altLang="en-US" b="1" dirty="0" err="1">
                <a:latin typeface="Courier New" panose="02070309020205020404" pitchFamily="49" charset="0"/>
              </a:rPr>
              <a:t>boolean</a:t>
            </a:r>
            <a:r>
              <a:rPr lang="en-US" altLang="en-US" b="1" dirty="0">
                <a:latin typeface="Courier New" panose="02070309020205020404" pitchFamily="49" charset="0"/>
              </a:rPr>
              <a:t>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b="1" dirty="0">
                <a:latin typeface="Courier New" panose="02070309020205020404" pitchFamily="49" charset="0"/>
              </a:rPr>
              <a:t>flag </a:t>
            </a:r>
            <a:r>
              <a:rPr lang="en-US" altLang="en-US"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b="1" dirty="0">
                <a:latin typeface="Courier New" panose="02070309020205020404" pitchFamily="49" charset="0"/>
              </a:rPr>
              <a:t>flag[</a:t>
            </a:r>
            <a:r>
              <a:rPr lang="en-US" altLang="en-US" b="1" dirty="0" err="1">
                <a:latin typeface="Courier New" panose="02070309020205020404" pitchFamily="49" charset="0"/>
              </a:rPr>
              <a:t>i</a:t>
            </a:r>
            <a:r>
              <a:rPr lang="en-US" altLang="en-US" b="1" dirty="0">
                <a:latin typeface="Courier New" panose="02070309020205020404" pitchFamily="49" charset="0"/>
              </a:rPr>
              <a:t>] = </a:t>
            </a:r>
            <a:r>
              <a:rPr lang="en-US" altLang="en-US" b="1" i="1" dirty="0">
                <a:latin typeface="Courier New" panose="02070309020205020404" pitchFamily="49" charset="0"/>
              </a:rPr>
              <a:t>true</a:t>
            </a:r>
            <a:r>
              <a:rPr lang="en-US" altLang="en-US" dirty="0">
                <a:solidFill>
                  <a:srgbClr val="000000"/>
                </a:solidFill>
              </a:rPr>
              <a:t>  implies that process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dirty="0">
                <a:solidFill>
                  <a:srgbClr val="000000"/>
                </a:solidFill>
              </a:rPr>
              <a:t> is ready!</a:t>
            </a:r>
          </a:p>
        </p:txBody>
      </p:sp>
    </p:spTree>
    <p:extLst>
      <p:ext uri="{BB962C8B-B14F-4D97-AF65-F5344CB8AC3E}">
        <p14:creationId xmlns:p14="http://schemas.microsoft.com/office/powerpoint/2010/main" val="4047743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CF86-5CC2-89E5-8068-5B9B3B694F8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23A0AA8-5B61-AB08-4B11-9DFFF24B01B2}"/>
              </a:ext>
            </a:extLst>
          </p:cNvPr>
          <p:cNvPicPr>
            <a:picLocks noGrp="1" noChangeAspect="1"/>
          </p:cNvPicPr>
          <p:nvPr>
            <p:ph idx="1"/>
          </p:nvPr>
        </p:nvPicPr>
        <p:blipFill>
          <a:blip r:embed="rId2"/>
          <a:stretch>
            <a:fillRect/>
          </a:stretch>
        </p:blipFill>
        <p:spPr>
          <a:xfrm>
            <a:off x="1253683" y="915008"/>
            <a:ext cx="6873240" cy="655320"/>
          </a:xfrm>
        </p:spPr>
      </p:pic>
      <p:pic>
        <p:nvPicPr>
          <p:cNvPr id="7" name="Picture 6">
            <a:extLst>
              <a:ext uri="{FF2B5EF4-FFF2-40B4-BE49-F238E27FC236}">
                <a16:creationId xmlns:a16="http://schemas.microsoft.com/office/drawing/2014/main" id="{805A2B92-9F8A-5630-0C94-D1753EB34E4C}"/>
              </a:ext>
            </a:extLst>
          </p:cNvPr>
          <p:cNvPicPr>
            <a:picLocks noChangeAspect="1"/>
          </p:cNvPicPr>
          <p:nvPr/>
        </p:nvPicPr>
        <p:blipFill>
          <a:blip r:embed="rId3"/>
          <a:stretch>
            <a:fillRect/>
          </a:stretch>
        </p:blipFill>
        <p:spPr>
          <a:xfrm>
            <a:off x="264878" y="1570328"/>
            <a:ext cx="6149340" cy="3642360"/>
          </a:xfrm>
          <a:prstGeom prst="rect">
            <a:avLst/>
          </a:prstGeom>
        </p:spPr>
      </p:pic>
      <p:pic>
        <p:nvPicPr>
          <p:cNvPr id="9" name="Picture 8">
            <a:extLst>
              <a:ext uri="{FF2B5EF4-FFF2-40B4-BE49-F238E27FC236}">
                <a16:creationId xmlns:a16="http://schemas.microsoft.com/office/drawing/2014/main" id="{A3525157-C487-D807-5218-E900BF66259A}"/>
              </a:ext>
            </a:extLst>
          </p:cNvPr>
          <p:cNvPicPr>
            <a:picLocks noChangeAspect="1"/>
          </p:cNvPicPr>
          <p:nvPr/>
        </p:nvPicPr>
        <p:blipFill>
          <a:blip r:embed="rId4"/>
          <a:stretch>
            <a:fillRect/>
          </a:stretch>
        </p:blipFill>
        <p:spPr>
          <a:xfrm>
            <a:off x="6521063" y="1675220"/>
            <a:ext cx="2622937" cy="2618483"/>
          </a:xfrm>
          <a:prstGeom prst="rect">
            <a:avLst/>
          </a:prstGeom>
        </p:spPr>
      </p:pic>
    </p:spTree>
    <p:extLst>
      <p:ext uri="{BB962C8B-B14F-4D97-AF65-F5344CB8AC3E}">
        <p14:creationId xmlns:p14="http://schemas.microsoft.com/office/powerpoint/2010/main" val="187231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344759"/>
            <a:ext cx="54673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true; </a:t>
            </a:r>
          </a:p>
          <a:p>
            <a:pPr>
              <a:buFont typeface="Monotype Sorts" pitchFamily="-84" charset="2"/>
              <a:buNone/>
            </a:pPr>
            <a:r>
              <a:rPr lang="en-US" altLang="en-US" b="1" dirty="0">
                <a:solidFill>
                  <a:srgbClr val="000000"/>
                </a:solidFill>
                <a:latin typeface="Courier New" panose="02070309020205020404" pitchFamily="49" charset="0"/>
              </a:rPr>
              <a:t>	turn = j; </a:t>
            </a:r>
          </a:p>
          <a:p>
            <a:pPr>
              <a:buFont typeface="Monotype Sorts" pitchFamily="-84" charset="2"/>
              <a:buNone/>
            </a:pPr>
            <a:r>
              <a:rPr lang="en-US" altLang="en-US" b="1" dirty="0">
                <a:solidFill>
                  <a:srgbClr val="000000"/>
                </a:solidFill>
                <a:latin typeface="Courier New" panose="02070309020205020404" pitchFamily="49" charset="0"/>
              </a:rPr>
              <a:t>	while (flag[j] &amp;&amp;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false;</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1911929"/>
            <a:ext cx="4163868" cy="1091044"/>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3709550"/>
            <a:ext cx="3505200"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931689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1067D5A1-2272-4024-A672-3810F79D6CA4}"/>
              </a:ext>
            </a:extLst>
          </p:cNvPr>
          <p:cNvSpPr>
            <a:spLocks noGrp="1"/>
          </p:cNvSpPr>
          <p:nvPr>
            <p:ph type="title"/>
          </p:nvPr>
        </p:nvSpPr>
        <p:spPr>
          <a:xfrm>
            <a:off x="832428" y="105026"/>
            <a:ext cx="8229600" cy="576262"/>
          </a:xfrm>
        </p:spPr>
        <p:txBody>
          <a:bodyPr/>
          <a:lstStyle/>
          <a:p>
            <a:r>
              <a:rPr lang="en-US" altLang="en-US" sz="2400" dirty="0"/>
              <a:t>Peterson’s Solution and Modern Architecture</a:t>
            </a:r>
          </a:p>
        </p:txBody>
      </p:sp>
      <p:sp>
        <p:nvSpPr>
          <p:cNvPr id="92162" name="Content Placeholder 2">
            <a:extLst>
              <a:ext uri="{FF2B5EF4-FFF2-40B4-BE49-F238E27FC236}">
                <a16:creationId xmlns:a16="http://schemas.microsoft.com/office/drawing/2014/main" id="{89885C33-B298-418F-A5A5-C557B769448D}"/>
              </a:ext>
            </a:extLst>
          </p:cNvPr>
          <p:cNvSpPr>
            <a:spLocks noGrp="1"/>
          </p:cNvSpPr>
          <p:nvPr>
            <p:ph idx="1"/>
          </p:nvPr>
        </p:nvSpPr>
        <p:spPr>
          <a:xfrm>
            <a:off x="806450" y="1233488"/>
            <a:ext cx="7275666" cy="4385647"/>
          </a:xfrm>
        </p:spPr>
        <p:txBody>
          <a:bodyPr/>
          <a:lstStyle/>
          <a:p>
            <a:r>
              <a:rPr lang="en-US" altLang="en-US" dirty="0"/>
              <a:t>Although useful for demonstrating an algorithm, Peterson’s Solution is not guaranteed to work on modern architectures.</a:t>
            </a:r>
          </a:p>
          <a:p>
            <a:pPr lvl="1"/>
            <a:r>
              <a:rPr lang="en-US" altLang="en-US" dirty="0"/>
              <a:t>To improve performance, processors and/or compilers may reorder operations that have no dependencies</a:t>
            </a:r>
          </a:p>
          <a:p>
            <a:r>
              <a:rPr lang="en-US" altLang="en-US" dirty="0"/>
              <a:t>Understanding why it will not work is useful for better understanding race conditions.</a:t>
            </a:r>
          </a:p>
          <a:p>
            <a:r>
              <a:rPr lang="en-US" altLang="en-US" dirty="0"/>
              <a:t>For single-threaded this is ok as the result will always be the same.</a:t>
            </a:r>
          </a:p>
          <a:p>
            <a:r>
              <a:rPr lang="en-US" altLang="en-US" dirty="0"/>
              <a:t>For multithreaded the reordering may produce inconsistent or unexpected 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Peterson</a:t>
            </a:r>
            <a:r>
              <a:rPr lang="ja-JP" altLang="en-US" dirty="0"/>
              <a:t>’</a:t>
            </a:r>
            <a:r>
              <a:rPr lang="en-US" altLang="ja-JP" dirty="0"/>
              <a:t>s Solution</a:t>
            </a:r>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a:lnSpc>
                <a:spcPct val="80000"/>
              </a:lnSpc>
              <a:defRPr/>
            </a:pPr>
            <a:r>
              <a:rPr lang="en-US" altLang="en-US" dirty="0"/>
              <a:t>Liveness</a:t>
            </a:r>
          </a:p>
          <a:p>
            <a:pPr>
              <a:lnSpc>
                <a:spcPct val="80000"/>
              </a:lnSpc>
              <a:defRPr/>
            </a:pPr>
            <a:r>
              <a:rPr lang="en-US" altLang="en-US" dirty="0"/>
              <a:t>Evaluation</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F76B0-BE07-1E27-B424-4BF8049CE36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04514F6-07DD-EE66-EB86-BBCE3B3A2101}"/>
              </a:ext>
            </a:extLst>
          </p:cNvPr>
          <p:cNvPicPr>
            <a:picLocks noGrp="1" noChangeAspect="1"/>
          </p:cNvPicPr>
          <p:nvPr>
            <p:ph idx="1"/>
          </p:nvPr>
        </p:nvPicPr>
        <p:blipFill>
          <a:blip r:embed="rId2"/>
          <a:stretch>
            <a:fillRect/>
          </a:stretch>
        </p:blipFill>
        <p:spPr>
          <a:xfrm>
            <a:off x="955509" y="810115"/>
            <a:ext cx="6416040" cy="1752600"/>
          </a:xfrm>
        </p:spPr>
      </p:pic>
    </p:spTree>
    <p:extLst>
      <p:ext uri="{BB962C8B-B14F-4D97-AF65-F5344CB8AC3E}">
        <p14:creationId xmlns:p14="http://schemas.microsoft.com/office/powerpoint/2010/main" val="2486848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42C1761-4412-475C-9839-4768E62E127C}"/>
              </a:ext>
            </a:extLst>
          </p:cNvPr>
          <p:cNvSpPr>
            <a:spLocks noGrp="1" noChangeArrowheads="1"/>
          </p:cNvSpPr>
          <p:nvPr>
            <p:ph type="title"/>
          </p:nvPr>
        </p:nvSpPr>
        <p:spPr>
          <a:xfrm>
            <a:off x="1100138" y="221827"/>
            <a:ext cx="7586662" cy="576262"/>
          </a:xfrm>
        </p:spPr>
        <p:txBody>
          <a:bodyPr/>
          <a:lstStyle/>
          <a:p>
            <a:pPr eaLnBrk="1" hangingPunct="1"/>
            <a:r>
              <a:rPr lang="en-US" altLang="en-US" dirty="0"/>
              <a:t>Synchronization Hardware</a:t>
            </a:r>
          </a:p>
        </p:txBody>
      </p:sp>
      <p:sp>
        <p:nvSpPr>
          <p:cNvPr id="29698" name="Rectangle 3">
            <a:extLst>
              <a:ext uri="{FF2B5EF4-FFF2-40B4-BE49-F238E27FC236}">
                <a16:creationId xmlns:a16="http://schemas.microsoft.com/office/drawing/2014/main" id="{2DD2140A-53F2-4366-93DC-AD9AE2167D50}"/>
              </a:ext>
            </a:extLst>
          </p:cNvPr>
          <p:cNvSpPr>
            <a:spLocks noGrp="1" noChangeArrowheads="1"/>
          </p:cNvSpPr>
          <p:nvPr>
            <p:ph idx="1"/>
          </p:nvPr>
        </p:nvSpPr>
        <p:spPr>
          <a:xfrm>
            <a:off x="821094" y="1233488"/>
            <a:ext cx="7443675" cy="4372487"/>
          </a:xfrm>
        </p:spPr>
        <p:txBody>
          <a:bodyPr/>
          <a:lstStyle/>
          <a:p>
            <a:pPr>
              <a:lnSpc>
                <a:spcPct val="90000"/>
              </a:lnSpc>
              <a:tabLst>
                <a:tab pos="739775" algn="l"/>
                <a:tab pos="1020763" algn="l"/>
                <a:tab pos="1257300" algn="l"/>
              </a:tabLst>
            </a:pPr>
            <a:r>
              <a:rPr lang="en-US" altLang="en-US" dirty="0"/>
              <a:t>Many systems provide hardware support for implementing the critical section code.</a:t>
            </a:r>
          </a:p>
          <a:p>
            <a:pPr>
              <a:lnSpc>
                <a:spcPct val="90000"/>
              </a:lnSpc>
              <a:tabLst>
                <a:tab pos="739775" algn="l"/>
                <a:tab pos="1020763" algn="l"/>
                <a:tab pos="1257300" algn="l"/>
              </a:tabLst>
            </a:pPr>
            <a:r>
              <a:rPr lang="en-US" altLang="en-US" dirty="0"/>
              <a:t>Uniprocessors – could disable interrupts</a:t>
            </a:r>
          </a:p>
          <a:p>
            <a:pPr lvl="1">
              <a:lnSpc>
                <a:spcPct val="90000"/>
              </a:lnSpc>
              <a:tabLst>
                <a:tab pos="739775" algn="l"/>
                <a:tab pos="1020763" algn="l"/>
                <a:tab pos="1257300" algn="l"/>
              </a:tabLst>
            </a:pPr>
            <a:r>
              <a:rPr lang="en-US" altLang="en-US" dirty="0"/>
              <a:t>Currently running code would execute without preemption</a:t>
            </a:r>
          </a:p>
          <a:p>
            <a:pPr lvl="1">
              <a:lnSpc>
                <a:spcPct val="90000"/>
              </a:lnSpc>
              <a:tabLst>
                <a:tab pos="739775" algn="l"/>
                <a:tab pos="1020763" algn="l"/>
                <a:tab pos="1257300" algn="l"/>
              </a:tabLst>
            </a:pPr>
            <a:r>
              <a:rPr lang="en-US" altLang="en-US" dirty="0"/>
              <a:t>Generally too inefficient on multiprocessor systems</a:t>
            </a:r>
          </a:p>
          <a:p>
            <a:pPr lvl="2">
              <a:lnSpc>
                <a:spcPct val="90000"/>
              </a:lnSpc>
              <a:tabLst>
                <a:tab pos="739775" algn="l"/>
                <a:tab pos="1020763" algn="l"/>
                <a:tab pos="1257300" algn="l"/>
              </a:tabLst>
            </a:pPr>
            <a:r>
              <a:rPr lang="en-US" altLang="en-US" dirty="0"/>
              <a:t>Operating systems using this not broadly scalable</a:t>
            </a:r>
          </a:p>
          <a:p>
            <a:pPr>
              <a:lnSpc>
                <a:spcPct val="90000"/>
              </a:lnSpc>
              <a:tabLst>
                <a:tab pos="739775" algn="l"/>
                <a:tab pos="1020763" algn="l"/>
                <a:tab pos="1257300" algn="l"/>
              </a:tabLst>
            </a:pPr>
            <a:r>
              <a:rPr lang="en-US" altLang="en-US" dirty="0"/>
              <a:t>We will look at three forms of hardware support:</a:t>
            </a:r>
            <a:br>
              <a:rPr lang="en-US" altLang="en-US" dirty="0"/>
            </a:br>
            <a:br>
              <a:rPr lang="en-US" altLang="en-US" dirty="0"/>
            </a:br>
            <a:r>
              <a:rPr lang="en-US" altLang="en-US" dirty="0">
                <a:solidFill>
                  <a:srgbClr val="CC6600"/>
                </a:solidFill>
              </a:rPr>
              <a:t>1.  </a:t>
            </a:r>
            <a:r>
              <a:rPr lang="en-US" altLang="en-US" dirty="0"/>
              <a:t>Hardware instructions</a:t>
            </a:r>
            <a:br>
              <a:rPr lang="en-US" altLang="en-US" dirty="0"/>
            </a:br>
            <a:br>
              <a:rPr lang="en-US" altLang="en-US" dirty="0"/>
            </a:br>
            <a:r>
              <a:rPr lang="en-US" altLang="en-US" dirty="0">
                <a:solidFill>
                  <a:srgbClr val="CC6600"/>
                </a:solidFill>
              </a:rPr>
              <a:t>2.  </a:t>
            </a:r>
            <a:r>
              <a:rPr lang="en-US" altLang="en-US" dirty="0"/>
              <a:t>Atomic variables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457200" y="224522"/>
            <a:ext cx="8229600" cy="576262"/>
          </a:xfrm>
        </p:spPr>
        <p:txBody>
          <a:bodyPr/>
          <a:lstStyle/>
          <a:p>
            <a:r>
              <a:rPr lang="en-US" altLang="en-US" dirty="0"/>
              <a:t>Hardware Instructions</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199261" cy="4147404"/>
          </a:xfrm>
        </p:spPr>
        <p:txBody>
          <a:bodyPr/>
          <a:lstStyle/>
          <a:p>
            <a:r>
              <a:rPr lang="en-US" altLang="en-US" dirty="0"/>
              <a:t>Special hardware instructions that allow us to either </a:t>
            </a:r>
            <a:r>
              <a:rPr lang="en-US" altLang="en-US" i="1" dirty="0"/>
              <a:t>test-and-modify</a:t>
            </a:r>
            <a:r>
              <a:rPr lang="en-US" altLang="en-US" dirty="0"/>
              <a:t> the content of a word, or to </a:t>
            </a:r>
            <a:r>
              <a:rPr lang="en-US" altLang="en-US" i="1" dirty="0"/>
              <a:t>swap</a:t>
            </a:r>
            <a:r>
              <a:rPr lang="en-US" altLang="en-US" dirty="0"/>
              <a:t> the contents of two words atomically (uninterruptedly.)</a:t>
            </a:r>
          </a:p>
          <a:p>
            <a:pPr lvl="1"/>
            <a:r>
              <a:rPr lang="en-US" altLang="en-US" b="1" dirty="0"/>
              <a:t>Test-and-Set</a:t>
            </a:r>
            <a:r>
              <a:rPr lang="en-US" altLang="en-US" dirty="0"/>
              <a:t> instruction</a:t>
            </a:r>
          </a:p>
          <a:p>
            <a:pPr lvl="1"/>
            <a:r>
              <a:rPr lang="en-US" altLang="en-US" b="1" dirty="0"/>
              <a:t>Compare-and-Swap</a:t>
            </a:r>
            <a:r>
              <a:rPr lang="en-US" altLang="en-US" dirty="0"/>
              <a:t> instruction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3C56-FA95-671E-0EA0-5658D0BC6B8E}"/>
              </a:ext>
            </a:extLst>
          </p:cNvPr>
          <p:cNvSpPr>
            <a:spLocks noGrp="1"/>
          </p:cNvSpPr>
          <p:nvPr>
            <p:ph type="title"/>
          </p:nvPr>
        </p:nvSpPr>
        <p:spPr/>
        <p:txBody>
          <a:bodyPr/>
          <a:lstStyle/>
          <a:p>
            <a:r>
              <a:rPr lang="en-IN" dirty="0" err="1"/>
              <a:t>TestAndSet</a:t>
            </a:r>
            <a:r>
              <a:rPr lang="en-IN" dirty="0"/>
              <a:t>()</a:t>
            </a:r>
          </a:p>
        </p:txBody>
      </p:sp>
      <p:pic>
        <p:nvPicPr>
          <p:cNvPr id="5" name="Content Placeholder 4">
            <a:extLst>
              <a:ext uri="{FF2B5EF4-FFF2-40B4-BE49-F238E27FC236}">
                <a16:creationId xmlns:a16="http://schemas.microsoft.com/office/drawing/2014/main" id="{E7DB0A5D-0B20-625D-9884-EAC38EA422FA}"/>
              </a:ext>
            </a:extLst>
          </p:cNvPr>
          <p:cNvPicPr>
            <a:picLocks noGrp="1" noChangeAspect="1"/>
          </p:cNvPicPr>
          <p:nvPr>
            <p:ph idx="1"/>
          </p:nvPr>
        </p:nvPicPr>
        <p:blipFill>
          <a:blip r:embed="rId2"/>
          <a:stretch>
            <a:fillRect/>
          </a:stretch>
        </p:blipFill>
        <p:spPr>
          <a:xfrm>
            <a:off x="1348105" y="1662430"/>
            <a:ext cx="6644640" cy="3672840"/>
          </a:xfrm>
        </p:spPr>
      </p:pic>
    </p:spTree>
    <p:extLst>
      <p:ext uri="{BB962C8B-B14F-4D97-AF65-F5344CB8AC3E}">
        <p14:creationId xmlns:p14="http://schemas.microsoft.com/office/powerpoint/2010/main" val="1132004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514866" y="161216"/>
            <a:ext cx="8229600" cy="576262"/>
          </a:xfrm>
        </p:spPr>
        <p:txBody>
          <a:bodyPr/>
          <a:lstStyle/>
          <a:p>
            <a:r>
              <a:rPr lang="en-US" altLang="en-US" dirty="0"/>
              <a:t>The test_and_set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199261" cy="4147404"/>
          </a:xfrm>
        </p:spPr>
        <p:txBody>
          <a:bodyPr/>
          <a:lstStyle/>
          <a:p>
            <a:r>
              <a:rPr lang="en-US" altLang="en-US" dirty="0"/>
              <a:t>Definition</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test_and_set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endParaRPr lang="en-US" altLang="en-US" dirty="0">
              <a:solidFill>
                <a:srgbClr val="0000FF"/>
              </a:solidFill>
            </a:endParaRPr>
          </a:p>
          <a:p>
            <a:r>
              <a:rPr lang="en-US" altLang="en-US" dirty="0"/>
              <a:t>Properties</a:t>
            </a:r>
          </a:p>
          <a:p>
            <a:pPr lvl="1"/>
            <a:r>
              <a:rPr lang="en-US" altLang="en-US" dirty="0"/>
              <a:t>Executed atomically</a:t>
            </a:r>
          </a:p>
          <a:p>
            <a:pPr lvl="1"/>
            <a:r>
              <a:rPr lang="en-US" altLang="en-US" dirty="0"/>
              <a:t>Returns the original value of passed parameter</a:t>
            </a:r>
          </a:p>
          <a:p>
            <a:pPr lvl="1"/>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val="3986950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id="{8373B695-ABAB-490F-AEA7-7E59C905C7D0}"/>
              </a:ext>
            </a:extLst>
          </p:cNvPr>
          <p:cNvSpPr>
            <a:spLocks noGrp="1" noChangeArrowheads="1"/>
          </p:cNvSpPr>
          <p:nvPr>
            <p:ph idx="1"/>
          </p:nvPr>
        </p:nvSpPr>
        <p:spPr>
          <a:xfrm>
            <a:off x="1044575" y="1193800"/>
            <a:ext cx="7054850" cy="5067300"/>
          </a:xfrm>
        </p:spPr>
        <p:txBody>
          <a:bodyPr/>
          <a:lstStyle/>
          <a:p>
            <a:pPr>
              <a:lnSpc>
                <a:spcPct val="90000"/>
              </a:lnSpc>
              <a:tabLst>
                <a:tab pos="741363" algn="l"/>
                <a:tab pos="1022350" algn="l"/>
                <a:tab pos="1258888" algn="l"/>
              </a:tabLst>
            </a:pPr>
            <a:r>
              <a:rPr lang="en-US" altLang="en-US" dirty="0"/>
              <a:t>Shared </a:t>
            </a:r>
            <a:r>
              <a:rPr lang="en-US" altLang="en-US" dirty="0" err="1"/>
              <a:t>boolean</a:t>
            </a:r>
            <a:r>
              <a:rPr lang="en-US" altLang="en-US" dirty="0"/>
              <a:t>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dirty="0"/>
              <a:t>Solution:</a:t>
            </a: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do {</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 do nothing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critical section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sz="1600"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dirty="0"/>
              <a:t>Does it solve the critical-section problem?</a:t>
            </a:r>
          </a:p>
          <a:p>
            <a:pPr>
              <a:lnSpc>
                <a:spcPct val="90000"/>
              </a:lnSpc>
              <a:buFont typeface="Monotype Sorts" pitchFamily="-84" charset="2"/>
              <a:buNone/>
              <a:tabLst>
                <a:tab pos="741363" algn="l"/>
                <a:tab pos="1022350" algn="l"/>
                <a:tab pos="1258888" algn="l"/>
              </a:tabLst>
            </a:pPr>
            <a:endParaRPr lang="en-US" altLang="en-US" dirty="0"/>
          </a:p>
          <a:p>
            <a:pPr>
              <a:lnSpc>
                <a:spcPct val="90000"/>
              </a:lnSpc>
              <a:buFont typeface="Monotype Sorts" pitchFamily="-84" charset="2"/>
              <a:buNone/>
              <a:tabLst>
                <a:tab pos="741363" algn="l"/>
                <a:tab pos="1022350" algn="l"/>
                <a:tab pos="1258888" algn="l"/>
              </a:tabLst>
            </a:pPr>
            <a:r>
              <a:rPr lang="en-US" altLang="en-US"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0E98-A99F-6A99-066D-B1AE9361ACC3}"/>
              </a:ext>
            </a:extLst>
          </p:cNvPr>
          <p:cNvSpPr>
            <a:spLocks noGrp="1"/>
          </p:cNvSpPr>
          <p:nvPr>
            <p:ph type="title"/>
          </p:nvPr>
        </p:nvSpPr>
        <p:spPr/>
        <p:txBody>
          <a:bodyPr/>
          <a:lstStyle/>
          <a:p>
            <a:r>
              <a:rPr lang="en-IN" dirty="0"/>
              <a:t>Swap()</a:t>
            </a:r>
          </a:p>
        </p:txBody>
      </p:sp>
      <p:pic>
        <p:nvPicPr>
          <p:cNvPr id="5" name="Content Placeholder 4">
            <a:extLst>
              <a:ext uri="{FF2B5EF4-FFF2-40B4-BE49-F238E27FC236}">
                <a16:creationId xmlns:a16="http://schemas.microsoft.com/office/drawing/2014/main" id="{A640948A-21AE-028D-F170-67C709BF1E1A}"/>
              </a:ext>
            </a:extLst>
          </p:cNvPr>
          <p:cNvPicPr>
            <a:picLocks noGrp="1" noChangeAspect="1"/>
          </p:cNvPicPr>
          <p:nvPr>
            <p:ph idx="1"/>
          </p:nvPr>
        </p:nvPicPr>
        <p:blipFill>
          <a:blip r:embed="rId2"/>
          <a:stretch>
            <a:fillRect/>
          </a:stretch>
        </p:blipFill>
        <p:spPr>
          <a:xfrm>
            <a:off x="1584325" y="1437640"/>
            <a:ext cx="6172200" cy="4122420"/>
          </a:xfrm>
        </p:spPr>
      </p:pic>
    </p:spTree>
    <p:extLst>
      <p:ext uri="{BB962C8B-B14F-4D97-AF65-F5344CB8AC3E}">
        <p14:creationId xmlns:p14="http://schemas.microsoft.com/office/powerpoint/2010/main" val="1040969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893622" y="140434"/>
            <a:ext cx="8229600" cy="576262"/>
          </a:xfrm>
        </p:spPr>
        <p:txBody>
          <a:bodyPr/>
          <a:lstStyle/>
          <a:p>
            <a:r>
              <a:rPr lang="en-US" altLang="en-US" dirty="0"/>
              <a:t>The </a:t>
            </a:r>
            <a:r>
              <a:rPr lang="en-US" altLang="en-US" dirty="0" err="1"/>
              <a:t>compare_and_swap</a:t>
            </a:r>
            <a:r>
              <a:rPr lang="en-US" altLang="en-US" dirty="0"/>
              <a: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49" y="1046451"/>
            <a:ext cx="7807615" cy="2663102"/>
          </a:xfrm>
        </p:spPr>
        <p:txBody>
          <a:bodyPr/>
          <a:lstStyle/>
          <a:p>
            <a:r>
              <a:rPr lang="en-US" altLang="en-US" dirty="0"/>
              <a:t>Definition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400" b="1" dirty="0">
                <a:latin typeface="Courier New" panose="02070309020205020404" pitchFamily="49" charset="0"/>
              </a:rPr>
              <a:t>int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(int *value, int expected, int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a:t>
            </a:r>
            <a:r>
              <a:rPr lang="en-US" altLang="en-US" b="1" dirty="0">
                <a:latin typeface="Courier New" panose="02070309020205020404" pitchFamily="49" charset="0"/>
              </a:rPr>
              <a:t>    </a:t>
            </a:r>
            <a:r>
              <a:rPr lang="en-US" altLang="en-US" sz="1400" b="1" dirty="0">
                <a:latin typeface="Courier New" panose="02070309020205020404" pitchFamily="49" charset="0"/>
              </a:rPr>
              <a:t>int temp = *value;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*value =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 </a:t>
            </a:r>
            <a:endParaRPr lang="en-US" altLang="en-US" dirty="0"/>
          </a:p>
          <a:p>
            <a:r>
              <a:rPr lang="en-US" altLang="en-US" dirty="0"/>
              <a:t>Properties</a:t>
            </a:r>
          </a:p>
          <a:p>
            <a:pPr lvl="1"/>
            <a:r>
              <a:rPr lang="en-US" altLang="en-US" dirty="0"/>
              <a:t>Executed atomically</a:t>
            </a:r>
          </a:p>
          <a:p>
            <a:pPr lvl="1"/>
            <a:r>
              <a:rPr lang="en-US" altLang="en-US" dirty="0"/>
              <a:t>Returns the original value of passed parameter </a:t>
            </a:r>
            <a:r>
              <a:rPr lang="en-US" altLang="en-US" b="1" dirty="0">
                <a:latin typeface="Courier New" panose="02070309020205020404" pitchFamily="49" charset="0"/>
                <a:cs typeface="Courier New" panose="02070309020205020404" pitchFamily="49" charset="0"/>
              </a:rPr>
              <a:t>value</a:t>
            </a:r>
            <a:endParaRPr lang="en-US" altLang="en-US" dirty="0"/>
          </a:p>
          <a:p>
            <a:pPr lvl="1"/>
            <a:r>
              <a:rPr lang="en-US" altLang="en-US" dirty="0"/>
              <a:t>Set  the variable </a:t>
            </a:r>
            <a:r>
              <a:rPr lang="en-US" altLang="en-US" b="1" dirty="0">
                <a:latin typeface="Courier New" panose="02070309020205020404" pitchFamily="49" charset="0"/>
                <a:cs typeface="Courier New" panose="02070309020205020404" pitchFamily="49" charset="0"/>
              </a:rPr>
              <a:t>value</a:t>
            </a:r>
            <a:r>
              <a:rPr lang="en-US" altLang="en-US" dirty="0"/>
              <a:t> the value of the passed parameter </a:t>
            </a:r>
            <a:r>
              <a:rPr lang="en-US" altLang="en-US" b="1" dirty="0" err="1">
                <a:latin typeface="Courier New" panose="02070309020205020404" pitchFamily="49" charset="0"/>
                <a:cs typeface="Courier New" panose="02070309020205020404" pitchFamily="49" charset="0"/>
              </a:rPr>
              <a:t>new_value</a:t>
            </a:r>
            <a:r>
              <a:rPr lang="en-US" altLang="en-US" dirty="0"/>
              <a:t> but only if </a:t>
            </a:r>
            <a:r>
              <a:rPr lang="en-US" altLang="en-US" b="1" dirty="0">
                <a:latin typeface="Courier New" panose="02070309020205020404" pitchFamily="49" charset="0"/>
                <a:cs typeface="Courier New" panose="02070309020205020404" pitchFamily="49" charset="0"/>
              </a:rPr>
              <a:t>*value == expected </a:t>
            </a:r>
            <a:r>
              <a:rPr lang="en-US" altLang="en-US" dirty="0"/>
              <a:t>is true. That is, the swap takes place only under this condition.</a:t>
            </a:r>
          </a:p>
          <a:p>
            <a:pPr lvl="1"/>
            <a:endParaRPr lang="en-US" altLang="en-US" dirty="0"/>
          </a:p>
        </p:txBody>
      </p:sp>
    </p:spTree>
    <p:extLst>
      <p:ext uri="{BB962C8B-B14F-4D97-AF65-F5344CB8AC3E}">
        <p14:creationId xmlns:p14="http://schemas.microsoft.com/office/powerpoint/2010/main" val="3881873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a16="http://schemas.microsoft.com/office/drawing/2014/main" id="{FB36B605-24F7-4EAF-99B9-DC6343A49A68}"/>
              </a:ext>
            </a:extLst>
          </p:cNvPr>
          <p:cNvSpPr>
            <a:spLocks noGrp="1" noChangeArrowheads="1"/>
          </p:cNvSpPr>
          <p:nvPr>
            <p:ph idx="1"/>
          </p:nvPr>
        </p:nvSpPr>
        <p:spPr>
          <a:xfrm>
            <a:off x="827088" y="1211263"/>
            <a:ext cx="7766050" cy="4333875"/>
          </a:xfrm>
        </p:spPr>
        <p:txBody>
          <a:bodyPr/>
          <a:lstStyle/>
          <a:p>
            <a:pPr>
              <a:lnSpc>
                <a:spcPct val="90000"/>
              </a:lnSpc>
              <a:tabLst>
                <a:tab pos="741363" algn="l"/>
                <a:tab pos="1022350" algn="l"/>
                <a:tab pos="1258888" algn="l"/>
              </a:tabLst>
            </a:pPr>
            <a:r>
              <a:rPr lang="en-US" altLang="en-US" dirty="0"/>
              <a:t>Shared integer  </a:t>
            </a:r>
            <a:r>
              <a:rPr lang="en-US" altLang="ja-JP" b="1" dirty="0">
                <a:latin typeface="Courier New" panose="02070309020205020404" pitchFamily="49" charset="0"/>
                <a:cs typeface="Courier New" panose="02070309020205020404" pitchFamily="49" charset="0"/>
              </a:rPr>
              <a:t>lock</a:t>
            </a:r>
            <a:r>
              <a:rPr lang="en-US" altLang="ja-JP" dirty="0"/>
              <a:t>  initialized to 0; </a:t>
            </a:r>
          </a:p>
          <a:p>
            <a:pPr>
              <a:lnSpc>
                <a:spcPct val="90000"/>
              </a:lnSpc>
              <a:tabLst>
                <a:tab pos="741363" algn="l"/>
                <a:tab pos="1022350" algn="l"/>
                <a:tab pos="1258888" algn="l"/>
              </a:tabLst>
            </a:pPr>
            <a:r>
              <a:rPr lang="en-US" altLang="en-US" dirty="0"/>
              <a:t>Solution: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600" b="1" dirty="0">
                <a:latin typeface="Courier New" panose="02070309020205020404" pitchFamily="49" charset="0"/>
              </a:rPr>
              <a:t>while (true){</a:t>
            </a:r>
            <a:br>
              <a:rPr lang="en-US" altLang="en-US" sz="1600" b="1" dirty="0">
                <a:latin typeface="Courier New" panose="02070309020205020404" pitchFamily="49" charset="0"/>
              </a:rPr>
            </a:br>
            <a:r>
              <a:rPr lang="en-US" altLang="en-US" sz="1600" b="1" dirty="0">
                <a:latin typeface="Courier New" panose="02070309020205020404" pitchFamily="49" charset="0"/>
              </a:rPr>
              <a:t>    		while (</a:t>
            </a:r>
            <a:r>
              <a:rPr lang="en-US" altLang="en-US" sz="1600" b="1" dirty="0" err="1">
                <a:latin typeface="Courier New" panose="02070309020205020404" pitchFamily="49" charset="0"/>
              </a:rPr>
              <a:t>compare_and_swap</a:t>
            </a:r>
            <a:r>
              <a:rPr lang="en-US" altLang="en-US" sz="1600" b="1" dirty="0">
                <a:latin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 do nothing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critical section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lock = 0;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a:t>
            </a: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a:tabLst>
                <a:tab pos="741363" algn="l"/>
                <a:tab pos="1022350" algn="l"/>
                <a:tab pos="1258888" algn="l"/>
              </a:tabLst>
            </a:pPr>
            <a:r>
              <a:rPr lang="en-US" altLang="en-US" dirty="0"/>
              <a:t>Does it solve the critical-section problem?</a:t>
            </a:r>
          </a:p>
          <a:p>
            <a:pPr marL="0" indent="0">
              <a:buNone/>
              <a:tabLst>
                <a:tab pos="741363" algn="l"/>
                <a:tab pos="1022350" algn="l"/>
                <a:tab pos="1258888" algn="l"/>
              </a:tabLst>
            </a:pPr>
            <a:endParaRPr lang="en-US" altLang="en-US" sz="1600" b="1" dirty="0">
              <a:latin typeface="Courier New" panose="02070309020205020404" pitchFamily="49" charset="0"/>
            </a:endParaRPr>
          </a:p>
          <a:p>
            <a:pPr>
              <a:lnSpc>
                <a:spcPct val="90000"/>
              </a:lnSpc>
              <a:buFont typeface="Monotype Sorts" pitchFamily="-84" charset="2"/>
              <a:buNone/>
              <a:tabLst>
                <a:tab pos="741363" algn="l"/>
                <a:tab pos="1022350" algn="l"/>
                <a:tab pos="1258888" algn="l"/>
              </a:tabLst>
            </a:pPr>
            <a:r>
              <a:rPr lang="en-US" altLang="en-US" sz="16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6862FF09-8BD5-44E3-9743-A9C942C521BE}"/>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8306" name="Content Placeholder 2">
            <a:extLst>
              <a:ext uri="{FF2B5EF4-FFF2-40B4-BE49-F238E27FC236}">
                <a16:creationId xmlns:a16="http://schemas.microsoft.com/office/drawing/2014/main" id="{9375CC9B-92B8-4895-9A58-CAE891E48CB4}"/>
              </a:ext>
            </a:extLst>
          </p:cNvPr>
          <p:cNvSpPr>
            <a:spLocks noGrp="1"/>
          </p:cNvSpPr>
          <p:nvPr>
            <p:ph idx="1"/>
          </p:nvPr>
        </p:nvSpPr>
        <p:spPr>
          <a:xfrm>
            <a:off x="806450" y="1233488"/>
            <a:ext cx="6724649" cy="4583111"/>
          </a:xfrm>
        </p:spPr>
        <p:txBody>
          <a:bodyPr/>
          <a:lstStyle/>
          <a:p>
            <a:r>
              <a:rPr lang="en-US" altLang="en-US" dirty="0"/>
              <a:t>Typically, instructions such as compare-and-swap are used as building blocks for other synchronization tools.</a:t>
            </a:r>
          </a:p>
          <a:p>
            <a:r>
              <a:rPr lang="en-US" altLang="en-US" dirty="0"/>
              <a:t>One tool is an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a:t>
            </a:r>
            <a:r>
              <a:rPr lang="en-US" altLang="en-US" dirty="0" err="1"/>
              <a:t>booleans</a:t>
            </a:r>
            <a:r>
              <a:rPr lang="en-US" altLang="en-US" dirty="0"/>
              <a:t>.</a:t>
            </a:r>
          </a:p>
          <a:p>
            <a:r>
              <a:rPr lang="en-US" altLang="en-US" dirty="0"/>
              <a:t>For example:</a:t>
            </a:r>
          </a:p>
          <a:p>
            <a:pPr lvl="1"/>
            <a:r>
              <a:rPr lang="en-US" altLang="en-US" dirty="0"/>
              <a:t>Let </a:t>
            </a:r>
            <a:r>
              <a:rPr lang="en-US" altLang="en-US" sz="2000" b="1" dirty="0">
                <a:latin typeface="Courier New" panose="02070309020205020404" pitchFamily="49" charset="0"/>
                <a:cs typeface="Courier New" panose="02070309020205020404" pitchFamily="49" charset="0"/>
              </a:rPr>
              <a:t>sequence </a:t>
            </a:r>
            <a:r>
              <a:rPr lang="en-US" altLang="en-US" dirty="0"/>
              <a:t>be an atomic variable </a:t>
            </a:r>
          </a:p>
          <a:p>
            <a:pPr lvl="1"/>
            <a:r>
              <a:rPr lang="en-US" altLang="en-US" dirty="0"/>
              <a:t>Let  </a:t>
            </a:r>
            <a:r>
              <a:rPr lang="en-US" altLang="en-US" sz="2000" b="1" dirty="0">
                <a:latin typeface="Courier New" panose="02070309020205020404" pitchFamily="49" charset="0"/>
                <a:cs typeface="Courier New" panose="02070309020205020404" pitchFamily="49" charset="0"/>
              </a:rPr>
              <a:t>increment()</a:t>
            </a:r>
            <a:r>
              <a:rPr lang="en-US" altLang="en-US" dirty="0"/>
              <a:t> be operation on the atomic variable </a:t>
            </a:r>
            <a:r>
              <a:rPr lang="en-US" altLang="en-US" sz="2000" b="1" dirty="0">
                <a:latin typeface="Courier New" panose="02070309020205020404" pitchFamily="49" charset="0"/>
                <a:cs typeface="Courier New" panose="02070309020205020404" pitchFamily="49" charset="0"/>
              </a:rPr>
              <a:t>sequence</a:t>
            </a:r>
            <a:r>
              <a:rPr lang="en-US" altLang="en-US" dirty="0"/>
              <a:t> </a:t>
            </a:r>
          </a:p>
          <a:p>
            <a:pPr lvl="1"/>
            <a:r>
              <a:rPr lang="en-US" altLang="en-US" dirty="0"/>
              <a:t>The Command:</a:t>
            </a:r>
          </a:p>
          <a:p>
            <a:pPr marL="457200" lvl="1" indent="0">
              <a:buNone/>
            </a:pPr>
            <a:r>
              <a:rPr lang="en-US" altLang="en-US"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increment(&amp;sequence);</a:t>
            </a:r>
            <a:r>
              <a:rPr lang="en-US" altLang="en-US" sz="2000" dirty="0"/>
              <a:t> </a:t>
            </a:r>
          </a:p>
          <a:p>
            <a:pPr marL="457200" lvl="1" indent="0">
              <a:buNone/>
            </a:pPr>
            <a:r>
              <a:rPr lang="en-US" altLang="en-US" dirty="0"/>
              <a:t>      ensures </a:t>
            </a:r>
            <a:r>
              <a:rPr lang="en-US" altLang="en-US" sz="2000" b="1" dirty="0">
                <a:latin typeface="Courier New" panose="02070309020205020404" pitchFamily="49" charset="0"/>
                <a:cs typeface="Courier New" panose="02070309020205020404" pitchFamily="49" charset="0"/>
              </a:rPr>
              <a:t>sequence</a:t>
            </a:r>
            <a:r>
              <a:rPr lang="en-US" altLang="en-US" dirty="0"/>
              <a:t> is incremented without interruption:</a:t>
            </a:r>
            <a:br>
              <a:rPr lang="en-US" altLang="en-US" dirty="0"/>
            </a:br>
            <a:br>
              <a:rPr lang="en-US" altLang="en-US" dirty="0"/>
            </a:b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41AF-7130-9886-4992-FC4C42B4AB74}"/>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3A6D914B-FAF9-027C-EDBC-DCCCAB81E808}"/>
              </a:ext>
            </a:extLst>
          </p:cNvPr>
          <p:cNvPicPr>
            <a:picLocks noGrp="1" noChangeAspect="1"/>
          </p:cNvPicPr>
          <p:nvPr>
            <p:ph idx="1"/>
          </p:nvPr>
        </p:nvPicPr>
        <p:blipFill>
          <a:blip r:embed="rId2"/>
          <a:stretch>
            <a:fillRect/>
          </a:stretch>
        </p:blipFill>
        <p:spPr>
          <a:xfrm>
            <a:off x="665922" y="1490870"/>
            <a:ext cx="8229600" cy="3097640"/>
          </a:xfrm>
        </p:spPr>
      </p:pic>
    </p:spTree>
    <p:extLst>
      <p:ext uri="{BB962C8B-B14F-4D97-AF65-F5344CB8AC3E}">
        <p14:creationId xmlns:p14="http://schemas.microsoft.com/office/powerpoint/2010/main" val="2745986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354459D8-788F-4E7F-8143-7108348BF4A6}"/>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9330" name="Content Placeholder 2">
            <a:extLst>
              <a:ext uri="{FF2B5EF4-FFF2-40B4-BE49-F238E27FC236}">
                <a16:creationId xmlns:a16="http://schemas.microsoft.com/office/drawing/2014/main" id="{777D8569-7C38-48EC-AED3-7ADEDDAAD5CF}"/>
              </a:ext>
            </a:extLst>
          </p:cNvPr>
          <p:cNvSpPr>
            <a:spLocks noGrp="1"/>
          </p:cNvSpPr>
          <p:nvPr>
            <p:ph idx="1"/>
          </p:nvPr>
        </p:nvSpPr>
        <p:spPr>
          <a:xfrm>
            <a:off x="806450" y="1233488"/>
            <a:ext cx="8229600" cy="5329237"/>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increment()</a:t>
            </a:r>
            <a:r>
              <a:rPr lang="en-US" altLang="en-US" dirty="0"/>
              <a:t> function can be implemented as follows:</a:t>
            </a:r>
            <a:br>
              <a:rPr lang="en-US" altLang="en-US" dirty="0"/>
            </a:br>
            <a:br>
              <a:rPr lang="en-US" altLang="en-US" dirty="0"/>
            </a:br>
            <a:r>
              <a:rPr lang="en-US" altLang="en-US" b="1" dirty="0">
                <a:latin typeface="Courier New" panose="02070309020205020404" pitchFamily="49" charset="0"/>
                <a:cs typeface="Courier New" panose="02070309020205020404" pitchFamily="49" charset="0"/>
              </a:rPr>
              <a:t>void increment(</a:t>
            </a:r>
            <a:r>
              <a:rPr lang="en-US" altLang="en-US" b="1" dirty="0" err="1">
                <a:latin typeface="Courier New" panose="02070309020205020404" pitchFamily="49" charset="0"/>
                <a:cs typeface="Courier New" panose="02070309020205020404" pitchFamily="49" charset="0"/>
              </a:rPr>
              <a:t>atomic_int</a:t>
            </a:r>
            <a:r>
              <a:rPr lang="en-US" altLang="en-US" b="1" dirty="0">
                <a:latin typeface="Courier New" panose="02070309020205020404" pitchFamily="49" charset="0"/>
                <a:cs typeface="Courier New" panose="02070309020205020404" pitchFamily="49" charset="0"/>
              </a:rPr>
              <a:t>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int temp;</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do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temp =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while (temp != (</a:t>
            </a:r>
            <a:r>
              <a:rPr lang="en-US" altLang="en-US" b="1" dirty="0" err="1">
                <a:latin typeface="Courier New" panose="02070309020205020404" pitchFamily="49" charset="0"/>
                <a:cs typeface="Courier New" panose="02070309020205020404" pitchFamily="49" charset="0"/>
              </a:rPr>
              <a:t>compare_and_swap</a:t>
            </a:r>
            <a:r>
              <a:rPr lang="en-US" altLang="en-US" b="1" dirty="0">
                <a:latin typeface="Courier New" panose="02070309020205020404" pitchFamily="49" charset="0"/>
                <a:cs typeface="Courier New" panose="02070309020205020404" pitchFamily="49" charset="0"/>
              </a:rPr>
              <a:t>(v,temp,temp+1));</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br>
              <a:rPr lang="en-US" altLang="en-US" dirty="0"/>
            </a:b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Protect a critical section  by </a:t>
            </a:r>
          </a:p>
          <a:p>
            <a:pPr lvl="1">
              <a:lnSpc>
                <a:spcPct val="90000"/>
              </a:lnSpc>
            </a:pPr>
            <a:r>
              <a:rPr lang="en-US" altLang="en-US" dirty="0"/>
              <a:t>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dirty="0"/>
              <a:t>Then </a:t>
            </a:r>
            <a:r>
              <a:rPr lang="en-US" altLang="en-US" sz="2000" b="1" dirty="0">
                <a:latin typeface="Courier New" panose="02070309020205020404" pitchFamily="49" charset="0"/>
              </a:rPr>
              <a:t>release()</a:t>
            </a:r>
            <a:r>
              <a:rPr lang="en-US" altLang="en-US" sz="2000" dirty="0"/>
              <a:t> </a:t>
            </a:r>
            <a:r>
              <a:rPr lang="en-US" altLang="en-US" dirty="0"/>
              <a:t>the lock</a:t>
            </a:r>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
            </a:r>
            <a:r>
              <a:rPr lang="en-US" altLang="en-US" b="1" dirty="0">
                <a:solidFill>
                  <a:srgbClr val="006699"/>
                </a:solidFill>
                <a:latin typeface="+mj-lt"/>
              </a:rPr>
              <a:t>atomic</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006699"/>
                </a:solidFill>
                <a:latin typeface="+mj-lt"/>
              </a:rPr>
              <a:t>busy waiting</a:t>
            </a:r>
          </a:p>
          <a:p>
            <a:pPr lvl="1">
              <a:lnSpc>
                <a:spcPct val="90000"/>
              </a:lnSpc>
            </a:pPr>
            <a:r>
              <a:rPr lang="en-US" altLang="en-US" dirty="0"/>
              <a:t>This lock therefore called a </a:t>
            </a:r>
            <a:r>
              <a:rPr lang="en-US" altLang="en-US"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74A0C2-4038-40CE-B8F5-4EE988D17AB5}"/>
              </a:ext>
            </a:extLst>
          </p:cNvPr>
          <p:cNvSpPr/>
          <p:nvPr/>
        </p:nvSpPr>
        <p:spPr bwMode="auto">
          <a:xfrm>
            <a:off x="3178175"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id="{A3778C6D-AEC7-48EC-BE5D-470EDD9A8460}"/>
              </a:ext>
            </a:extLst>
          </p:cNvPr>
          <p:cNvSpPr/>
          <p:nvPr/>
        </p:nvSpPr>
        <p:spPr bwMode="auto">
          <a:xfrm>
            <a:off x="3178175" y="3686175"/>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
        <p:nvSpPr>
          <p:cNvPr id="44036" name="Rectangle 2">
            <a:extLst>
              <a:ext uri="{FF2B5EF4-FFF2-40B4-BE49-F238E27FC236}">
                <a16:creationId xmlns:a16="http://schemas.microsoft.com/office/drawing/2014/main" id="{267E4949-D8C0-4A2A-95D8-AD20DC3009E9}"/>
              </a:ext>
            </a:extLst>
          </p:cNvPr>
          <p:cNvSpPr>
            <a:spLocks noChangeArrowheads="1"/>
          </p:cNvSpPr>
          <p:nvPr/>
        </p:nvSpPr>
        <p:spPr bwMode="auto">
          <a:xfrm>
            <a:off x="2286000" y="2274888"/>
            <a:ext cx="4572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 </a:t>
            </a:r>
          </a:p>
          <a:p>
            <a:pPr>
              <a:buFont typeface="Monotype Sorts" pitchFamily="-84" charset="2"/>
              <a:buNone/>
            </a:pPr>
            <a:r>
              <a:rPr lang="en-US" altLang="en-US" b="1" dirty="0">
                <a:solidFill>
                  <a:srgbClr val="000000"/>
                </a:solidFill>
                <a:latin typeface="Courier New" panose="02070309020205020404" pitchFamily="49" charset="0"/>
              </a:rPr>
              <a:t>	acquire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critical section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release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remainder section </a:t>
            </a:r>
          </a:p>
          <a:p>
            <a:pPr>
              <a:buFont typeface="Monotype Sorts" pitchFamily="-84" charset="2"/>
              <a:buNone/>
            </a:pPr>
            <a:r>
              <a:rPr lang="en-US" altLang="en-US" b="1" dirty="0">
                <a:solidFill>
                  <a:srgbClr val="000000"/>
                </a:solidFill>
                <a:latin typeface="Courier New" panose="02070309020205020404" pitchFamily="49" charset="0"/>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4D38-7AC2-4481-E271-8513E5B9946F}"/>
              </a:ext>
            </a:extLst>
          </p:cNvPr>
          <p:cNvSpPr>
            <a:spLocks noGrp="1"/>
          </p:cNvSpPr>
          <p:nvPr>
            <p:ph type="title"/>
          </p:nvPr>
        </p:nvSpPr>
        <p:spPr/>
        <p:txBody>
          <a:bodyPr/>
          <a:lstStyle/>
          <a:p>
            <a:r>
              <a:rPr lang="en-IN" dirty="0"/>
              <a:t>Synchronization Tools</a:t>
            </a:r>
          </a:p>
        </p:txBody>
      </p:sp>
      <p:pic>
        <p:nvPicPr>
          <p:cNvPr id="5" name="Content Placeholder 4">
            <a:extLst>
              <a:ext uri="{FF2B5EF4-FFF2-40B4-BE49-F238E27FC236}">
                <a16:creationId xmlns:a16="http://schemas.microsoft.com/office/drawing/2014/main" id="{497078A3-9910-D301-8C91-2CB6D4AB2651}"/>
              </a:ext>
            </a:extLst>
          </p:cNvPr>
          <p:cNvPicPr>
            <a:picLocks noGrp="1" noChangeAspect="1"/>
          </p:cNvPicPr>
          <p:nvPr>
            <p:ph idx="1"/>
          </p:nvPr>
        </p:nvPicPr>
        <p:blipFill>
          <a:blip r:embed="rId2"/>
          <a:stretch>
            <a:fillRect/>
          </a:stretch>
        </p:blipFill>
        <p:spPr>
          <a:xfrm>
            <a:off x="1877695" y="2500630"/>
            <a:ext cx="5585460" cy="1996440"/>
          </a:xfrm>
        </p:spPr>
      </p:pic>
    </p:spTree>
    <p:extLst>
      <p:ext uri="{BB962C8B-B14F-4D97-AF65-F5344CB8AC3E}">
        <p14:creationId xmlns:p14="http://schemas.microsoft.com/office/powerpoint/2010/main" val="3464326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827089" y="1163639"/>
            <a:ext cx="6272212" cy="4970462"/>
          </a:xfrm>
        </p:spPr>
        <p:txBody>
          <a:bodyPr/>
          <a:lstStyle/>
          <a:p>
            <a:pPr>
              <a:lnSpc>
                <a:spcPct val="90000"/>
              </a:lnSpc>
            </a:pPr>
            <a:r>
              <a:rPr lang="en-US" altLang="en-US" sz="1600" dirty="0"/>
              <a:t>Synchronization tool that provides more sophisticated ways (than Mutex locks)  for processes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p>
          <a:p>
            <a:pPr>
              <a:lnSpc>
                <a:spcPct val="90000"/>
              </a:lnSpc>
            </a:pPr>
            <a:r>
              <a:rPr lang="en-US" altLang="en-US" sz="1600" dirty="0"/>
              <a:t>Can only be accessed via two indivisible (atomic)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signal() operation</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B5E9-8F68-979A-A564-0DDF09A23EBC}"/>
              </a:ext>
            </a:extLst>
          </p:cNvPr>
          <p:cNvSpPr>
            <a:spLocks noGrp="1"/>
          </p:cNvSpPr>
          <p:nvPr>
            <p:ph type="title"/>
          </p:nvPr>
        </p:nvSpPr>
        <p:spPr/>
        <p:txBody>
          <a:bodyPr/>
          <a:lstStyle/>
          <a:p>
            <a:r>
              <a:rPr lang="en-IN" dirty="0"/>
              <a:t>Semaphore</a:t>
            </a:r>
          </a:p>
        </p:txBody>
      </p:sp>
      <p:pic>
        <p:nvPicPr>
          <p:cNvPr id="5" name="Content Placeholder 4">
            <a:extLst>
              <a:ext uri="{FF2B5EF4-FFF2-40B4-BE49-F238E27FC236}">
                <a16:creationId xmlns:a16="http://schemas.microsoft.com/office/drawing/2014/main" id="{631B6916-BA89-5E7E-DABE-C2E6F8D263B6}"/>
              </a:ext>
            </a:extLst>
          </p:cNvPr>
          <p:cNvPicPr>
            <a:picLocks noGrp="1" noChangeAspect="1"/>
          </p:cNvPicPr>
          <p:nvPr>
            <p:ph idx="1"/>
          </p:nvPr>
        </p:nvPicPr>
        <p:blipFill>
          <a:blip r:embed="rId2"/>
          <a:stretch>
            <a:fillRect/>
          </a:stretch>
        </p:blipFill>
        <p:spPr>
          <a:xfrm>
            <a:off x="1113183" y="1133061"/>
            <a:ext cx="6619460" cy="4651513"/>
          </a:xfrm>
        </p:spPr>
      </p:pic>
    </p:spTree>
    <p:extLst>
      <p:ext uri="{BB962C8B-B14F-4D97-AF65-F5344CB8AC3E}">
        <p14:creationId xmlns:p14="http://schemas.microsoft.com/office/powerpoint/2010/main" val="1866092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BE254-8F82-344B-63ED-AA858D92C240}"/>
              </a:ext>
            </a:extLst>
          </p:cNvPr>
          <p:cNvSpPr>
            <a:spLocks noGrp="1"/>
          </p:cNvSpPr>
          <p:nvPr>
            <p:ph type="title"/>
          </p:nvPr>
        </p:nvSpPr>
        <p:spPr/>
        <p:txBody>
          <a:bodyPr/>
          <a:lstStyle/>
          <a:p>
            <a:r>
              <a:rPr lang="en-IN" dirty="0"/>
              <a:t>Types of Semaphore</a:t>
            </a:r>
          </a:p>
        </p:txBody>
      </p:sp>
      <p:pic>
        <p:nvPicPr>
          <p:cNvPr id="5" name="Content Placeholder 4">
            <a:extLst>
              <a:ext uri="{FF2B5EF4-FFF2-40B4-BE49-F238E27FC236}">
                <a16:creationId xmlns:a16="http://schemas.microsoft.com/office/drawing/2014/main" id="{2478DA74-EA5F-ACA9-8F5D-A58EFB8D330A}"/>
              </a:ext>
            </a:extLst>
          </p:cNvPr>
          <p:cNvPicPr>
            <a:picLocks noGrp="1" noChangeAspect="1"/>
          </p:cNvPicPr>
          <p:nvPr>
            <p:ph idx="1"/>
          </p:nvPr>
        </p:nvPicPr>
        <p:blipFill>
          <a:blip r:embed="rId2"/>
          <a:stretch>
            <a:fillRect/>
          </a:stretch>
        </p:blipFill>
        <p:spPr>
          <a:xfrm>
            <a:off x="1024255" y="1548130"/>
            <a:ext cx="7292340" cy="3901440"/>
          </a:xfrm>
        </p:spPr>
      </p:pic>
    </p:spTree>
    <p:extLst>
      <p:ext uri="{BB962C8B-B14F-4D97-AF65-F5344CB8AC3E}">
        <p14:creationId xmlns:p14="http://schemas.microsoft.com/office/powerpoint/2010/main" val="4232267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9"/>
            <a:ext cx="6165851" cy="4252911"/>
          </a:xfrm>
        </p:spPr>
        <p:txBody>
          <a:bodyPr/>
          <a:lstStyle/>
          <a:p>
            <a:pPr>
              <a:tabLst>
                <a:tab pos="2001838" algn="ctr"/>
                <a:tab pos="4513263" algn="ctr"/>
              </a:tabLst>
            </a:pPr>
            <a:r>
              <a:rPr lang="en-US" altLang="en-US" b="1" dirty="0">
                <a:solidFill>
                  <a:srgbClr val="006699"/>
                </a:solidFill>
                <a:latin typeface="+mj-lt"/>
              </a:rPr>
              <a:t>Counting semaphore</a:t>
            </a:r>
            <a:r>
              <a:rPr lang="en-US" altLang="en-US" b="1" dirty="0">
                <a:solidFill>
                  <a:srgbClr val="3366FF"/>
                </a:solidFill>
              </a:rPr>
              <a:t> </a:t>
            </a:r>
            <a:r>
              <a:rPr lang="en-US" altLang="en-US" dirty="0"/>
              <a:t>– integer value can range over an unrestricted domain</a:t>
            </a:r>
          </a:p>
          <a:p>
            <a:pPr>
              <a:tabLst>
                <a:tab pos="2001838" algn="ctr"/>
                <a:tab pos="4513263" algn="ctr"/>
              </a:tabLst>
            </a:pPr>
            <a:r>
              <a:rPr lang="en-US" altLang="en-US" b="1" dirty="0">
                <a:solidFill>
                  <a:srgbClr val="006699"/>
                </a:solidFill>
                <a:latin typeface="+mj-lt"/>
              </a:rPr>
              <a:t>Binary semaphore </a:t>
            </a:r>
            <a:r>
              <a:rPr lang="en-US" altLang="en-US" dirty="0"/>
              <a:t>– integer value can range only between 0 and 1</a:t>
            </a:r>
          </a:p>
          <a:p>
            <a:pPr lvl="1">
              <a:tabLst>
                <a:tab pos="2001838" algn="ctr"/>
                <a:tab pos="4513263" algn="ctr"/>
              </a:tabLst>
            </a:pPr>
            <a:r>
              <a:rPr lang="en-US" altLang="en-US" dirty="0">
                <a:sym typeface="MT Extra" panose="05050102010205020202" pitchFamily="18" charset="2"/>
              </a:rPr>
              <a:t>Same as a </a:t>
            </a:r>
            <a:r>
              <a:rPr lang="en-US" altLang="en-US" b="1" dirty="0">
                <a:solidFill>
                  <a:srgbClr val="006699"/>
                </a:solidFill>
                <a:latin typeface="+mj-lt"/>
                <a:sym typeface="MT Extra" panose="05050102010205020202" pitchFamily="18" charset="2"/>
              </a:rPr>
              <a:t>mutex lock</a:t>
            </a:r>
          </a:p>
          <a:p>
            <a:pPr>
              <a:tabLst>
                <a:tab pos="2001838" algn="ctr"/>
                <a:tab pos="4513263" algn="ctr"/>
              </a:tabLst>
            </a:pPr>
            <a:r>
              <a:rPr lang="en-US" altLang="en-US" dirty="0"/>
              <a:t>Can implement a counting semaphore </a:t>
            </a:r>
            <a:r>
              <a:rPr lang="en-US" altLang="en-US" b="1" i="1" dirty="0">
                <a:solidFill>
                  <a:srgbClr val="000000"/>
                </a:solidFill>
              </a:rPr>
              <a:t>S</a:t>
            </a:r>
            <a:r>
              <a:rPr lang="en-US" altLang="en-US" dirty="0"/>
              <a:t> as a binary semaphore</a:t>
            </a:r>
            <a:endParaRPr lang="en-US" altLang="en-US" b="1" dirty="0">
              <a:solidFill>
                <a:srgbClr val="3366FF"/>
              </a:solidFill>
            </a:endParaRPr>
          </a:p>
          <a:p>
            <a:pPr>
              <a:tabLst>
                <a:tab pos="2001838" algn="ctr"/>
                <a:tab pos="4513263" algn="ctr"/>
              </a:tabLst>
            </a:pPr>
            <a:r>
              <a:rPr lang="en-US" altLang="en-US"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6686551" cy="4468811"/>
          </a:xfrm>
        </p:spPr>
        <p:txBody>
          <a:bodyPr/>
          <a:lstStyle/>
          <a:p>
            <a:pPr>
              <a:tabLst>
                <a:tab pos="2001838" algn="ctr"/>
                <a:tab pos="4513263" algn="ctr"/>
              </a:tabLst>
            </a:pPr>
            <a:r>
              <a:rPr lang="en-US" altLang="en-US" dirty="0">
                <a:sym typeface="MT Extra" panose="05050102010205020202" pitchFamily="18" charset="2"/>
              </a:rPr>
              <a:t>Solution to the CS Problem</a:t>
            </a:r>
          </a:p>
          <a:p>
            <a:pPr lvl="1">
              <a:tabLst>
                <a:tab pos="2001838" algn="ctr"/>
                <a:tab pos="4513263" algn="ctr"/>
              </a:tabLst>
            </a:pPr>
            <a:r>
              <a:rPr lang="en-US" altLang="en-US" dirty="0">
                <a:sym typeface="MT Extra" panose="05050102010205020202" pitchFamily="18" charset="2"/>
              </a:rPr>
              <a:t>Create a semaphore “</a:t>
            </a:r>
            <a:r>
              <a:rPr lang="en-US" altLang="en-US"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869949" y="1157289"/>
            <a:ext cx="7338869" cy="4422630"/>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r>
              <a:rPr lang="en-US" altLang="en-US" dirty="0"/>
              <a:t>Could now have </a:t>
            </a:r>
            <a:r>
              <a:rPr lang="en-US" altLang="en-US" b="1" dirty="0">
                <a:solidFill>
                  <a:srgbClr val="006699"/>
                </a:solidFill>
                <a:latin typeface="+mj-lt"/>
              </a:rPr>
              <a:t>busy waiting </a:t>
            </a:r>
            <a:r>
              <a:rPr lang="en-US" altLang="en-US" dirty="0"/>
              <a:t>in critical section implementation</a:t>
            </a:r>
          </a:p>
          <a:p>
            <a:pPr lvl="1"/>
            <a:r>
              <a:rPr lang="en-US" altLang="en-US" dirty="0"/>
              <a:t>But implementation code is short</a:t>
            </a:r>
          </a:p>
          <a:p>
            <a:pPr lvl="1"/>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0267-5DB2-BA1C-A39E-BD2631B7DA1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2DAC9A3-CA57-428F-61D8-95DD36A0ECC2}"/>
              </a:ext>
            </a:extLst>
          </p:cNvPr>
          <p:cNvPicPr>
            <a:picLocks noGrp="1" noChangeAspect="1"/>
          </p:cNvPicPr>
          <p:nvPr>
            <p:ph idx="1"/>
          </p:nvPr>
        </p:nvPicPr>
        <p:blipFill>
          <a:blip r:embed="rId2"/>
          <a:stretch>
            <a:fillRect/>
          </a:stretch>
        </p:blipFill>
        <p:spPr>
          <a:xfrm>
            <a:off x="1520384" y="1112796"/>
            <a:ext cx="5882640" cy="1432560"/>
          </a:xfrm>
        </p:spPr>
      </p:pic>
      <p:pic>
        <p:nvPicPr>
          <p:cNvPr id="7" name="Picture 6">
            <a:extLst>
              <a:ext uri="{FF2B5EF4-FFF2-40B4-BE49-F238E27FC236}">
                <a16:creationId xmlns:a16="http://schemas.microsoft.com/office/drawing/2014/main" id="{8227B810-822B-DBD5-2081-A21C545E5C2E}"/>
              </a:ext>
            </a:extLst>
          </p:cNvPr>
          <p:cNvPicPr>
            <a:picLocks noChangeAspect="1"/>
          </p:cNvPicPr>
          <p:nvPr/>
        </p:nvPicPr>
        <p:blipFill>
          <a:blip r:embed="rId3"/>
          <a:stretch>
            <a:fillRect/>
          </a:stretch>
        </p:blipFill>
        <p:spPr>
          <a:xfrm>
            <a:off x="792812" y="3302995"/>
            <a:ext cx="7757160" cy="2019300"/>
          </a:xfrm>
          <a:prstGeom prst="rect">
            <a:avLst/>
          </a:prstGeom>
        </p:spPr>
      </p:pic>
    </p:spTree>
    <p:extLst>
      <p:ext uri="{BB962C8B-B14F-4D97-AF65-F5344CB8AC3E}">
        <p14:creationId xmlns:p14="http://schemas.microsoft.com/office/powerpoint/2010/main" val="1637252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5"/>
            <a:ext cx="7035111" cy="4740203"/>
          </a:xfrm>
        </p:spPr>
        <p:txBody>
          <a:bodyPr/>
          <a:lstStyle/>
          <a:p>
            <a:r>
              <a:rPr lang="en-US" altLang="en-US" dirty="0"/>
              <a:t>With each semaphore there is an associated waiting queue</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Two operations:</a:t>
            </a:r>
          </a:p>
          <a:p>
            <a:pPr lvl="1"/>
            <a:r>
              <a:rPr lang="en-US" altLang="en-US" b="1" dirty="0">
                <a:solidFill>
                  <a:srgbClr val="006699"/>
                </a:solidFill>
                <a:latin typeface="+mj-lt"/>
              </a:rPr>
              <a:t>block </a:t>
            </a:r>
            <a:r>
              <a:rPr lang="en-US" altLang="en-US" dirty="0"/>
              <a:t>– place the process invoking the operation on the appropriate waiting queue</a:t>
            </a:r>
          </a:p>
          <a:p>
            <a:pPr lvl="1"/>
            <a:r>
              <a:rPr lang="en-US" altLang="en-US" b="1" dirty="0">
                <a:solidFill>
                  <a:srgbClr val="006699"/>
                </a:solidFill>
                <a:latin typeface="+mj-lt"/>
              </a:rPr>
              <a:t>wakeup</a:t>
            </a:r>
            <a:r>
              <a:rPr lang="en-US" altLang="en-US" dirty="0">
                <a:solidFill>
                  <a:srgbClr val="3366FF"/>
                </a:solidFill>
              </a:rPr>
              <a:t> </a:t>
            </a:r>
            <a:r>
              <a:rPr lang="en-US" altLang="en-US"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5591-54AC-D703-1709-98064863E47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2742BA2-5B3D-88E8-7158-035CC912A016}"/>
              </a:ext>
            </a:extLst>
          </p:cNvPr>
          <p:cNvPicPr>
            <a:picLocks noGrp="1" noChangeAspect="1"/>
          </p:cNvPicPr>
          <p:nvPr>
            <p:ph idx="1"/>
          </p:nvPr>
        </p:nvPicPr>
        <p:blipFill>
          <a:blip r:embed="rId2"/>
          <a:stretch>
            <a:fillRect/>
          </a:stretch>
        </p:blipFill>
        <p:spPr>
          <a:xfrm>
            <a:off x="806450" y="1647210"/>
            <a:ext cx="7727950" cy="3703280"/>
          </a:xfrm>
        </p:spPr>
      </p:pic>
    </p:spTree>
    <p:extLst>
      <p:ext uri="{BB962C8B-B14F-4D97-AF65-F5344CB8AC3E}">
        <p14:creationId xmlns:p14="http://schemas.microsoft.com/office/powerpoint/2010/main" val="2224704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b="1" dirty="0">
                <a:latin typeface="Courier New" panose="02070309020205020404" pitchFamily="49" charset="0"/>
                <a:cs typeface="Courier New" panose="02070309020205020404" pitchFamily="49" charset="0"/>
              </a:rPr>
              <a:t>signal(mutex)  ….  wait(mutex)</a:t>
            </a:r>
            <a:br>
              <a:rPr lang="en-US" altLang="en-US" b="1" dirty="0">
                <a:latin typeface="Courier New" panose="02070309020205020404" pitchFamily="49" charset="0"/>
                <a:cs typeface="Courier New" panose="02070309020205020404" pitchFamily="49" charset="0"/>
              </a:rPr>
            </a:br>
            <a:endParaRPr lang="en-US" altLang="en-US" b="1" dirty="0">
              <a:latin typeface="Courier New" panose="02070309020205020404" pitchFamily="49" charset="0"/>
              <a:cs typeface="Courier New" panose="02070309020205020404" pitchFamily="49" charset="0"/>
            </a:endParaRPr>
          </a:p>
          <a:p>
            <a:pPr lvl="1"/>
            <a:r>
              <a:rPr lang="en-US" altLang="en-US" dirty="0"/>
              <a:t> </a:t>
            </a:r>
            <a:r>
              <a:rPr lang="en-US" altLang="en-US" b="1" dirty="0">
                <a:latin typeface="Courier New" panose="02070309020205020404" pitchFamily="49" charset="0"/>
                <a:cs typeface="Courier New" panose="02070309020205020404" pitchFamily="49" charset="0"/>
              </a:rPr>
              <a:t>wait(mutex)  …  wait(mutex)</a:t>
            </a:r>
          </a:p>
          <a:p>
            <a:pPr lvl="1"/>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b="1" dirty="0">
                <a:latin typeface="Courier New" panose="02070309020205020404" pitchFamily="49" charset="0"/>
                <a:cs typeface="Courier New" panose="02070309020205020404" pitchFamily="49" charset="0"/>
              </a:rPr>
              <a:t>wait (mutex) </a:t>
            </a:r>
            <a:r>
              <a:rPr lang="en-US" altLang="en-US" dirty="0"/>
              <a:t>and/or </a:t>
            </a:r>
            <a:r>
              <a:rPr lang="en-US" altLang="en-US" b="1" dirty="0">
                <a:latin typeface="Courier New" panose="02070309020205020404" pitchFamily="49" charset="0"/>
                <a:cs typeface="Courier New" panose="02070309020205020404" pitchFamily="49" charset="0"/>
              </a:rPr>
              <a:t>signal (mutex)</a:t>
            </a:r>
            <a:endParaRPr lang="en-US" altLang="en-US" dirty="0"/>
          </a:p>
          <a:p>
            <a:pPr lvl="1"/>
            <a:endParaRPr lang="en-US" altLang="en-US" dirty="0"/>
          </a:p>
          <a:p>
            <a:r>
              <a:rPr lang="en-US" altLang="en-US"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8EF5652-864F-45D9-B03A-C5641C84E4D5}"/>
              </a:ext>
            </a:extLst>
          </p:cNvPr>
          <p:cNvSpPr>
            <a:spLocks noGrp="1" noChangeArrowheads="1"/>
          </p:cNvSpPr>
          <p:nvPr>
            <p:ph type="title"/>
          </p:nvPr>
        </p:nvSpPr>
        <p:spPr>
          <a:xfrm>
            <a:off x="457200" y="22286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id="{FD3AB3C2-A7A5-4526-A61F-5C1CB7C4C0BB}"/>
              </a:ext>
            </a:extLst>
          </p:cNvPr>
          <p:cNvSpPr>
            <a:spLocks noGrp="1" noChangeArrowheads="1"/>
          </p:cNvSpPr>
          <p:nvPr>
            <p:ph idx="1"/>
          </p:nvPr>
        </p:nvSpPr>
        <p:spPr>
          <a:xfrm>
            <a:off x="855663" y="1209675"/>
            <a:ext cx="7691178" cy="4860925"/>
          </a:xfrm>
        </p:spPr>
        <p:txBody>
          <a:bodyPr/>
          <a:lstStyle/>
          <a:p>
            <a:pPr>
              <a:lnSpc>
                <a:spcPct val="80000"/>
              </a:lnSpc>
            </a:pPr>
            <a:r>
              <a:rPr lang="en-US" altLang="en-US" dirty="0"/>
              <a:t>A high-level abstraction that provides a convenient and effective mechanism for process synchronization</a:t>
            </a:r>
          </a:p>
          <a:p>
            <a:pPr>
              <a:lnSpc>
                <a:spcPct val="80000"/>
              </a:lnSpc>
            </a:pPr>
            <a:r>
              <a:rPr lang="en-US" altLang="en-US" i="1" dirty="0"/>
              <a:t>Abstract data type</a:t>
            </a:r>
            <a:r>
              <a:rPr lang="en-US" altLang="en-US" dirty="0"/>
              <a:t>, internal variables only accessible by code within the procedure</a:t>
            </a:r>
          </a:p>
          <a:p>
            <a:pPr>
              <a:lnSpc>
                <a:spcPct val="80000"/>
              </a:lnSpc>
            </a:pPr>
            <a:r>
              <a:rPr lang="en-US" altLang="en-US" dirty="0"/>
              <a:t>Only one process may be active within the monitor at a time</a:t>
            </a:r>
          </a:p>
          <a:p>
            <a:pPr>
              <a:lnSpc>
                <a:spcPct val="80000"/>
              </a:lnSpc>
            </a:pPr>
            <a:r>
              <a:rPr lang="en-US" altLang="en-US" dirty="0"/>
              <a:t>Pseudocode syntax of a monitor:</a:t>
            </a:r>
          </a:p>
          <a:p>
            <a:pPr lvl="2">
              <a:lnSpc>
                <a:spcPct val="80000"/>
              </a:lnSpc>
              <a:buFont typeface="Webdings" panose="05030102010509060703" pitchFamily="18" charset="2"/>
              <a:buNone/>
            </a:pPr>
            <a:endParaRPr lang="en-US" altLang="en-US" sz="1400" dirty="0">
              <a:solidFill>
                <a:srgbClr val="0000FF"/>
              </a:solidFill>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P1 (…) {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P2 (…) { …. }</a:t>
            </a:r>
            <a:br>
              <a:rPr lang="en-US" altLang="en-US" sz="1600" b="1" dirty="0">
                <a:solidFill>
                  <a:srgbClr val="000000"/>
                </a:solidFill>
                <a:latin typeface="Courier New" panose="02070309020205020404" pitchFamily="49" charset="0"/>
              </a:rPr>
            </a:b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1330325"/>
            <a:ext cx="4275138"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mutex = 1</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procedure </a:t>
            </a:r>
            <a:r>
              <a:rPr lang="en-US" altLang="en-US" b="1" i="1" dirty="0"/>
              <a:t>P</a:t>
            </a:r>
            <a:r>
              <a:rPr lang="en-US" altLang="en-US" dirty="0"/>
              <a:t>  is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extLst>
      <p:ext uri="{BB962C8B-B14F-4D97-AF65-F5344CB8AC3E}">
        <p14:creationId xmlns:p14="http://schemas.microsoft.com/office/powerpoint/2010/main" val="24443706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5386-99AF-5EC1-4F82-4F02C991CA38}"/>
              </a:ext>
            </a:extLst>
          </p:cNvPr>
          <p:cNvSpPr>
            <a:spLocks noGrp="1"/>
          </p:cNvSpPr>
          <p:nvPr>
            <p:ph type="title"/>
          </p:nvPr>
        </p:nvSpPr>
        <p:spPr/>
        <p:txBody>
          <a:bodyPr/>
          <a:lstStyle/>
          <a:p>
            <a:r>
              <a:rPr lang="en-IN" dirty="0"/>
              <a:t>Critical Section</a:t>
            </a:r>
          </a:p>
        </p:txBody>
      </p:sp>
      <p:pic>
        <p:nvPicPr>
          <p:cNvPr id="5" name="Content Placeholder 4">
            <a:extLst>
              <a:ext uri="{FF2B5EF4-FFF2-40B4-BE49-F238E27FC236}">
                <a16:creationId xmlns:a16="http://schemas.microsoft.com/office/drawing/2014/main" id="{950ED6B4-B12C-1DCD-5AFC-86655C4F0F1A}"/>
              </a:ext>
            </a:extLst>
          </p:cNvPr>
          <p:cNvPicPr>
            <a:picLocks noGrp="1" noChangeAspect="1"/>
          </p:cNvPicPr>
          <p:nvPr>
            <p:ph idx="1"/>
          </p:nvPr>
        </p:nvPicPr>
        <p:blipFill>
          <a:blip r:embed="rId2"/>
          <a:stretch>
            <a:fillRect/>
          </a:stretch>
        </p:blipFill>
        <p:spPr>
          <a:xfrm>
            <a:off x="576470" y="1908313"/>
            <a:ext cx="8358807" cy="2912165"/>
          </a:xfrm>
        </p:spPr>
      </p:pic>
    </p:spTree>
    <p:extLst>
      <p:ext uri="{BB962C8B-B14F-4D97-AF65-F5344CB8AC3E}">
        <p14:creationId xmlns:p14="http://schemas.microsoft.com/office/powerpoint/2010/main" val="2184493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A31B9-0FB1-849A-6748-8444163030F9}"/>
              </a:ext>
            </a:extLst>
          </p:cNvPr>
          <p:cNvSpPr>
            <a:spLocks noGrp="1"/>
          </p:cNvSpPr>
          <p:nvPr>
            <p:ph type="title"/>
          </p:nvPr>
        </p:nvSpPr>
        <p:spPr/>
        <p:txBody>
          <a:bodyPr/>
          <a:lstStyle/>
          <a:p>
            <a:r>
              <a:rPr lang="en-IN" dirty="0"/>
              <a:t>Critical Section</a:t>
            </a:r>
          </a:p>
        </p:txBody>
      </p:sp>
      <p:pic>
        <p:nvPicPr>
          <p:cNvPr id="5" name="Content Placeholder 4">
            <a:extLst>
              <a:ext uri="{FF2B5EF4-FFF2-40B4-BE49-F238E27FC236}">
                <a16:creationId xmlns:a16="http://schemas.microsoft.com/office/drawing/2014/main" id="{AEB07A5A-F9E3-9447-A370-C4B5F8158D7B}"/>
              </a:ext>
            </a:extLst>
          </p:cNvPr>
          <p:cNvPicPr>
            <a:picLocks noGrp="1" noChangeAspect="1"/>
          </p:cNvPicPr>
          <p:nvPr>
            <p:ph idx="1"/>
          </p:nvPr>
        </p:nvPicPr>
        <p:blipFill>
          <a:blip r:embed="rId2"/>
          <a:stretch>
            <a:fillRect/>
          </a:stretch>
        </p:blipFill>
        <p:spPr>
          <a:xfrm>
            <a:off x="936625" y="2156791"/>
            <a:ext cx="7467600" cy="2245029"/>
          </a:xfrm>
        </p:spPr>
      </p:pic>
    </p:spTree>
    <p:extLst>
      <p:ext uri="{BB962C8B-B14F-4D97-AF65-F5344CB8AC3E}">
        <p14:creationId xmlns:p14="http://schemas.microsoft.com/office/powerpoint/2010/main" val="3287162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A89CF-C64A-8DDB-2962-17F17BDD2A5B}"/>
              </a:ext>
            </a:extLst>
          </p:cNvPr>
          <p:cNvSpPr>
            <a:spLocks noGrp="1"/>
          </p:cNvSpPr>
          <p:nvPr>
            <p:ph type="title"/>
          </p:nvPr>
        </p:nvSpPr>
        <p:spPr/>
        <p:txBody>
          <a:bodyPr/>
          <a:lstStyle/>
          <a:p>
            <a:r>
              <a:rPr lang="en-IN" dirty="0"/>
              <a:t>Race Condition</a:t>
            </a:r>
          </a:p>
        </p:txBody>
      </p:sp>
      <p:pic>
        <p:nvPicPr>
          <p:cNvPr id="5" name="Content Placeholder 4">
            <a:extLst>
              <a:ext uri="{FF2B5EF4-FFF2-40B4-BE49-F238E27FC236}">
                <a16:creationId xmlns:a16="http://schemas.microsoft.com/office/drawing/2014/main" id="{4C7B05FC-309B-22C8-9C4A-6E06D1EB1C8E}"/>
              </a:ext>
            </a:extLst>
          </p:cNvPr>
          <p:cNvPicPr>
            <a:picLocks noGrp="1" noChangeAspect="1"/>
          </p:cNvPicPr>
          <p:nvPr>
            <p:ph idx="1"/>
          </p:nvPr>
        </p:nvPicPr>
        <p:blipFill>
          <a:blip r:embed="rId2"/>
          <a:stretch>
            <a:fillRect/>
          </a:stretch>
        </p:blipFill>
        <p:spPr>
          <a:xfrm>
            <a:off x="387626" y="1749287"/>
            <a:ext cx="8507895" cy="2648723"/>
          </a:xfrm>
        </p:spPr>
      </p:pic>
    </p:spTree>
    <p:extLst>
      <p:ext uri="{BB962C8B-B14F-4D97-AF65-F5344CB8AC3E}">
        <p14:creationId xmlns:p14="http://schemas.microsoft.com/office/powerpoint/2010/main" val="396475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id="{C072253D-19DC-4079-95A8-696F6DDEB146}"/>
              </a:ext>
            </a:extLst>
          </p:cNvPr>
          <p:cNvSpPr>
            <a:spLocks noGrp="1"/>
          </p:cNvSpPr>
          <p:nvPr>
            <p:ph idx="1"/>
          </p:nvPr>
        </p:nvSpPr>
        <p:spPr>
          <a:xfrm>
            <a:off x="806450" y="1137626"/>
            <a:ext cx="7684407" cy="4667250"/>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r>
              <a:rPr lang="en-US" altLang="en-US" dirty="0"/>
              <a:t>Unless 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41C86DA-5745-4F87-B29A-C8244F473A73}"/>
              </a:ext>
            </a:extLst>
          </p:cNvPr>
          <p:cNvSpPr>
            <a:spLocks noGrp="1"/>
          </p:cNvSpPr>
          <p:nvPr>
            <p:ph type="title"/>
          </p:nvPr>
        </p:nvSpPr>
        <p:spPr>
          <a:xfrm>
            <a:off x="457200" y="190694"/>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id="{B338794A-A20C-44DB-8F23-B3455E712537}"/>
              </a:ext>
            </a:extLst>
          </p:cNvPr>
          <p:cNvSpPr>
            <a:spLocks noGrp="1"/>
          </p:cNvSpPr>
          <p:nvPr>
            <p:ph idx="1"/>
          </p:nvPr>
        </p:nvSpPr>
        <p:spPr>
          <a:xfrm>
            <a:off x="811763" y="1159881"/>
            <a:ext cx="7349743" cy="4433523"/>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006699"/>
                </a:solidFill>
                <a:latin typeface="+mj-lt"/>
              </a:rPr>
              <a:t>critical section </a:t>
            </a:r>
            <a:r>
              <a:rPr lang="en-US" altLang="en-US" dirty="0"/>
              <a:t>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006699"/>
                </a:solidFill>
                <a:latin typeface="+mj-lt"/>
              </a:rPr>
              <a:t>entry</a:t>
            </a:r>
            <a:r>
              <a:rPr lang="en-US" altLang="en-US" b="1" dirty="0">
                <a:solidFill>
                  <a:srgbClr val="3366FF"/>
                </a:solidFill>
              </a:rPr>
              <a:t> </a:t>
            </a:r>
            <a:r>
              <a:rPr lang="en-US" altLang="en-US" b="1" dirty="0">
                <a:solidFill>
                  <a:srgbClr val="006699"/>
                </a:solidFill>
                <a:latin typeface="+mj-lt"/>
              </a:rPr>
              <a:t>section</a:t>
            </a:r>
            <a:r>
              <a:rPr lang="en-US" altLang="en-US" dirty="0"/>
              <a:t>, may follow critical section with </a:t>
            </a:r>
            <a:r>
              <a:rPr lang="en-US" altLang="en-US" b="1" dirty="0">
                <a:solidFill>
                  <a:srgbClr val="006699"/>
                </a:solidFill>
                <a:latin typeface="+mj-lt"/>
              </a:rPr>
              <a:t>exit section</a:t>
            </a:r>
            <a:r>
              <a:rPr lang="en-US" altLang="en-US" dirty="0"/>
              <a:t>, then </a:t>
            </a:r>
            <a:r>
              <a:rPr lang="en-US" altLang="en-US"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17067</TotalTime>
  <Words>1945</Words>
  <Application>Microsoft Office PowerPoint</Application>
  <PresentationFormat>On-screen Show (4:3)</PresentationFormat>
  <Paragraphs>302</Paragraphs>
  <Slides>46</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Courier New</vt:lpstr>
      <vt:lpstr>Helvetica</vt:lpstr>
      <vt:lpstr>Monotype Sorts</vt:lpstr>
      <vt:lpstr>Times New Roman</vt:lpstr>
      <vt:lpstr>Verdana</vt:lpstr>
      <vt:lpstr>Webdings</vt:lpstr>
      <vt:lpstr>Wingdings</vt:lpstr>
      <vt:lpstr>os-8</vt:lpstr>
      <vt:lpstr>Chapter 6:  Synchronization Tools</vt:lpstr>
      <vt:lpstr>Outline</vt:lpstr>
      <vt:lpstr>PowerPoint Presentation</vt:lpstr>
      <vt:lpstr>PowerPoint Presentation</vt:lpstr>
      <vt:lpstr>Critical Section</vt:lpstr>
      <vt:lpstr>Critical Section</vt:lpstr>
      <vt:lpstr>Race Condition</vt:lpstr>
      <vt:lpstr>Race Condition</vt:lpstr>
      <vt:lpstr>Critical Section Problem</vt:lpstr>
      <vt:lpstr>Critical Section</vt:lpstr>
      <vt:lpstr>Critical-Section Problem (Cont.)</vt:lpstr>
      <vt:lpstr>Software Solution 1</vt:lpstr>
      <vt:lpstr>Algorithm for Process Pi</vt:lpstr>
      <vt:lpstr>Using Lock Variable</vt:lpstr>
      <vt:lpstr>PowerPoint Presentation</vt:lpstr>
      <vt:lpstr>Peterson’s Solution</vt:lpstr>
      <vt:lpstr>PowerPoint Presentation</vt:lpstr>
      <vt:lpstr>Algorithm for Process Pi</vt:lpstr>
      <vt:lpstr>Peterson’s Solution and Modern Architecture</vt:lpstr>
      <vt:lpstr>PowerPoint Presentation</vt:lpstr>
      <vt:lpstr>Synchronization Hardware</vt:lpstr>
      <vt:lpstr>Hardware Instructions</vt:lpstr>
      <vt:lpstr>TestAndSet()</vt:lpstr>
      <vt:lpstr>The test_and_set  Instruction </vt:lpstr>
      <vt:lpstr>Solution Using test_and_set()</vt:lpstr>
      <vt:lpstr>Swap()</vt:lpstr>
      <vt:lpstr>The compare_and_swap  Instruction </vt:lpstr>
      <vt:lpstr>Solution using compare_and_swap</vt:lpstr>
      <vt:lpstr>Atomic Variables</vt:lpstr>
      <vt:lpstr>Atomic Variables</vt:lpstr>
      <vt:lpstr>Mutex Locks</vt:lpstr>
      <vt:lpstr>Solution to CS Problem Using Mutex Locks</vt:lpstr>
      <vt:lpstr>Synchronization Tools</vt:lpstr>
      <vt:lpstr>Semaphore</vt:lpstr>
      <vt:lpstr>Semaphore</vt:lpstr>
      <vt:lpstr>Types of Semaphore</vt:lpstr>
      <vt:lpstr>Semaphore (Cont.)</vt:lpstr>
      <vt:lpstr>Semaphore Usage Example</vt:lpstr>
      <vt:lpstr>Semaphore Implementation</vt:lpstr>
      <vt:lpstr>Semaphore Implementation with no Busy waiting </vt:lpstr>
      <vt:lpstr>PowerPoint Presentation</vt:lpstr>
      <vt:lpstr>Problems with Semaphores</vt:lpstr>
      <vt:lpstr>Monitors</vt:lpstr>
      <vt:lpstr>Schematic view of a Monitor</vt:lpstr>
      <vt:lpstr>Monitor Implementation Using Semaphores</vt:lpstr>
      <vt:lpstr>End of Chapter 6</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Chirag Gami</cp:lastModifiedBy>
  <cp:revision>377</cp:revision>
  <cp:lastPrinted>2020-11-04T14:30:39Z</cp:lastPrinted>
  <dcterms:created xsi:type="dcterms:W3CDTF">2011-01-13T23:43:38Z</dcterms:created>
  <dcterms:modified xsi:type="dcterms:W3CDTF">2023-03-29T04:52:35Z</dcterms:modified>
</cp:coreProperties>
</file>