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3" r:id="rId12"/>
    <p:sldId id="266" r:id="rId13"/>
    <p:sldId id="267" r:id="rId14"/>
    <p:sldId id="268" r:id="rId15"/>
    <p:sldId id="275" r:id="rId16"/>
    <p:sldId id="269" r:id="rId17"/>
    <p:sldId id="271" r:id="rId18"/>
    <p:sldId id="274" r:id="rId19"/>
    <p:sldId id="276" r:id="rId20"/>
    <p:sldId id="277" r:id="rId21"/>
    <p:sldId id="278" r:id="rId22"/>
    <p:sldId id="279" r:id="rId23"/>
    <p:sldId id="280" r:id="rId24"/>
    <p:sldId id="281" r:id="rId25"/>
    <p:sldId id="282" r:id="rId26"/>
    <p:sldId id="284" r:id="rId27"/>
    <p:sldId id="283"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04" r:id="rId42"/>
    <p:sldId id="305" r:id="rId43"/>
    <p:sldId id="306" r:id="rId44"/>
    <p:sldId id="307" r:id="rId45"/>
    <p:sldId id="308" r:id="rId46"/>
    <p:sldId id="309" r:id="rId47"/>
    <p:sldId id="310" r:id="rId48"/>
    <p:sldId id="311" r:id="rId49"/>
    <p:sldId id="312" r:id="rId50"/>
    <p:sldId id="298" r:id="rId51"/>
    <p:sldId id="299" r:id="rId52"/>
    <p:sldId id="300" r:id="rId53"/>
    <p:sldId id="301" r:id="rId54"/>
    <p:sldId id="302" r:id="rId55"/>
    <p:sldId id="30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8B1A-0290-48A0-9CA2-37B1E6A0AF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BD7353-27A6-4CF1-B84E-EFDEC73CB9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ECCF63-EC9F-4568-85AC-D38CC703C68C}"/>
              </a:ext>
            </a:extLst>
          </p:cNvPr>
          <p:cNvSpPr>
            <a:spLocks noGrp="1"/>
          </p:cNvSpPr>
          <p:nvPr>
            <p:ph type="dt" sz="half" idx="10"/>
          </p:nvPr>
        </p:nvSpPr>
        <p:spPr/>
        <p:txBody>
          <a:bodyPr/>
          <a:lstStyle/>
          <a:p>
            <a:fld id="{12854FED-5AA0-4A4C-99A5-13D0EDBF6561}" type="datetimeFigureOut">
              <a:rPr lang="en-IN" smtClean="0"/>
              <a:t>21-02-2023</a:t>
            </a:fld>
            <a:endParaRPr lang="en-IN"/>
          </a:p>
        </p:txBody>
      </p:sp>
      <p:sp>
        <p:nvSpPr>
          <p:cNvPr id="5" name="Footer Placeholder 4">
            <a:extLst>
              <a:ext uri="{FF2B5EF4-FFF2-40B4-BE49-F238E27FC236}">
                <a16:creationId xmlns:a16="http://schemas.microsoft.com/office/drawing/2014/main" id="{FFECD9FD-9449-4163-9E6D-015FF2A0D3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0AC84C-6CB0-4BE5-B8D4-B83BE6E7E67F}"/>
              </a:ext>
            </a:extLst>
          </p:cNvPr>
          <p:cNvSpPr>
            <a:spLocks noGrp="1"/>
          </p:cNvSpPr>
          <p:nvPr>
            <p:ph type="sldNum" sz="quarter" idx="12"/>
          </p:nvPr>
        </p:nvSpPr>
        <p:spPr/>
        <p:txBody>
          <a:bodyPr/>
          <a:lstStyle/>
          <a:p>
            <a:fld id="{73EA3957-63E0-48FB-8203-315619767E6F}" type="slidenum">
              <a:rPr lang="en-IN" smtClean="0"/>
              <a:t>‹#›</a:t>
            </a:fld>
            <a:endParaRPr lang="en-IN"/>
          </a:p>
        </p:txBody>
      </p:sp>
    </p:spTree>
    <p:extLst>
      <p:ext uri="{BB962C8B-B14F-4D97-AF65-F5344CB8AC3E}">
        <p14:creationId xmlns:p14="http://schemas.microsoft.com/office/powerpoint/2010/main" val="3226355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7017A-948F-47EA-A394-2A07DC9B38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9E32B9-6C5A-400D-BF06-3A3EDFA6E1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ECEDE7-90FB-4564-B217-79EF87C97CC3}"/>
              </a:ext>
            </a:extLst>
          </p:cNvPr>
          <p:cNvSpPr>
            <a:spLocks noGrp="1"/>
          </p:cNvSpPr>
          <p:nvPr>
            <p:ph type="dt" sz="half" idx="10"/>
          </p:nvPr>
        </p:nvSpPr>
        <p:spPr/>
        <p:txBody>
          <a:bodyPr/>
          <a:lstStyle/>
          <a:p>
            <a:fld id="{12854FED-5AA0-4A4C-99A5-13D0EDBF6561}" type="datetimeFigureOut">
              <a:rPr lang="en-IN" smtClean="0"/>
              <a:t>21-02-2023</a:t>
            </a:fld>
            <a:endParaRPr lang="en-IN"/>
          </a:p>
        </p:txBody>
      </p:sp>
      <p:sp>
        <p:nvSpPr>
          <p:cNvPr id="5" name="Footer Placeholder 4">
            <a:extLst>
              <a:ext uri="{FF2B5EF4-FFF2-40B4-BE49-F238E27FC236}">
                <a16:creationId xmlns:a16="http://schemas.microsoft.com/office/drawing/2014/main" id="{A98D2170-A354-4AA5-A3E3-9C677BE037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A7BF3F-E442-47E7-BF77-549C298CD0A9}"/>
              </a:ext>
            </a:extLst>
          </p:cNvPr>
          <p:cNvSpPr>
            <a:spLocks noGrp="1"/>
          </p:cNvSpPr>
          <p:nvPr>
            <p:ph type="sldNum" sz="quarter" idx="12"/>
          </p:nvPr>
        </p:nvSpPr>
        <p:spPr/>
        <p:txBody>
          <a:bodyPr/>
          <a:lstStyle/>
          <a:p>
            <a:fld id="{73EA3957-63E0-48FB-8203-315619767E6F}" type="slidenum">
              <a:rPr lang="en-IN" smtClean="0"/>
              <a:t>‹#›</a:t>
            </a:fld>
            <a:endParaRPr lang="en-IN"/>
          </a:p>
        </p:txBody>
      </p:sp>
    </p:spTree>
    <p:extLst>
      <p:ext uri="{BB962C8B-B14F-4D97-AF65-F5344CB8AC3E}">
        <p14:creationId xmlns:p14="http://schemas.microsoft.com/office/powerpoint/2010/main" val="2914950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08A5FB-C56A-45F0-80A2-FCC6AEF5C2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ACFD35-95BB-4C86-A94A-150F819B09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4FE3C-CFB9-4C3B-8AD4-CB64E9F05C79}"/>
              </a:ext>
            </a:extLst>
          </p:cNvPr>
          <p:cNvSpPr>
            <a:spLocks noGrp="1"/>
          </p:cNvSpPr>
          <p:nvPr>
            <p:ph type="dt" sz="half" idx="10"/>
          </p:nvPr>
        </p:nvSpPr>
        <p:spPr/>
        <p:txBody>
          <a:bodyPr/>
          <a:lstStyle/>
          <a:p>
            <a:fld id="{12854FED-5AA0-4A4C-99A5-13D0EDBF6561}" type="datetimeFigureOut">
              <a:rPr lang="en-IN" smtClean="0"/>
              <a:t>21-02-2023</a:t>
            </a:fld>
            <a:endParaRPr lang="en-IN"/>
          </a:p>
        </p:txBody>
      </p:sp>
      <p:sp>
        <p:nvSpPr>
          <p:cNvPr id="5" name="Footer Placeholder 4">
            <a:extLst>
              <a:ext uri="{FF2B5EF4-FFF2-40B4-BE49-F238E27FC236}">
                <a16:creationId xmlns:a16="http://schemas.microsoft.com/office/drawing/2014/main" id="{5809768E-C76F-4C8D-B066-A567E9BBAA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BDB861-8861-4A3A-A1D2-AF2022BD57E8}"/>
              </a:ext>
            </a:extLst>
          </p:cNvPr>
          <p:cNvSpPr>
            <a:spLocks noGrp="1"/>
          </p:cNvSpPr>
          <p:nvPr>
            <p:ph type="sldNum" sz="quarter" idx="12"/>
          </p:nvPr>
        </p:nvSpPr>
        <p:spPr/>
        <p:txBody>
          <a:bodyPr/>
          <a:lstStyle/>
          <a:p>
            <a:fld id="{73EA3957-63E0-48FB-8203-315619767E6F}" type="slidenum">
              <a:rPr lang="en-IN" smtClean="0"/>
              <a:t>‹#›</a:t>
            </a:fld>
            <a:endParaRPr lang="en-IN"/>
          </a:p>
        </p:txBody>
      </p:sp>
    </p:spTree>
    <p:extLst>
      <p:ext uri="{BB962C8B-B14F-4D97-AF65-F5344CB8AC3E}">
        <p14:creationId xmlns:p14="http://schemas.microsoft.com/office/powerpoint/2010/main" val="394525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34580-9E78-4D45-8CA7-EA81B3C788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507F55-E81C-4CDC-AB2A-736F4C32D8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F2FEF6-D333-4871-86D0-0D87B0205BA4}"/>
              </a:ext>
            </a:extLst>
          </p:cNvPr>
          <p:cNvSpPr>
            <a:spLocks noGrp="1"/>
          </p:cNvSpPr>
          <p:nvPr>
            <p:ph type="dt" sz="half" idx="10"/>
          </p:nvPr>
        </p:nvSpPr>
        <p:spPr/>
        <p:txBody>
          <a:bodyPr/>
          <a:lstStyle/>
          <a:p>
            <a:fld id="{12854FED-5AA0-4A4C-99A5-13D0EDBF6561}" type="datetimeFigureOut">
              <a:rPr lang="en-IN" smtClean="0"/>
              <a:t>21-02-2023</a:t>
            </a:fld>
            <a:endParaRPr lang="en-IN"/>
          </a:p>
        </p:txBody>
      </p:sp>
      <p:sp>
        <p:nvSpPr>
          <p:cNvPr id="5" name="Footer Placeholder 4">
            <a:extLst>
              <a:ext uri="{FF2B5EF4-FFF2-40B4-BE49-F238E27FC236}">
                <a16:creationId xmlns:a16="http://schemas.microsoft.com/office/drawing/2014/main" id="{8273257B-21B4-4C4B-BC52-AE09EBBEDD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08D4E6-E32E-4F1D-A8CF-6D6230A388DF}"/>
              </a:ext>
            </a:extLst>
          </p:cNvPr>
          <p:cNvSpPr>
            <a:spLocks noGrp="1"/>
          </p:cNvSpPr>
          <p:nvPr>
            <p:ph type="sldNum" sz="quarter" idx="12"/>
          </p:nvPr>
        </p:nvSpPr>
        <p:spPr/>
        <p:txBody>
          <a:bodyPr/>
          <a:lstStyle/>
          <a:p>
            <a:fld id="{73EA3957-63E0-48FB-8203-315619767E6F}" type="slidenum">
              <a:rPr lang="en-IN" smtClean="0"/>
              <a:t>‹#›</a:t>
            </a:fld>
            <a:endParaRPr lang="en-IN"/>
          </a:p>
        </p:txBody>
      </p:sp>
    </p:spTree>
    <p:extLst>
      <p:ext uri="{BB962C8B-B14F-4D97-AF65-F5344CB8AC3E}">
        <p14:creationId xmlns:p14="http://schemas.microsoft.com/office/powerpoint/2010/main" val="384730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AB69-D883-4DF3-8BEC-8E44D69976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07F748-9F5C-456C-AE3D-83724E1768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3BF93C-C0E6-41E1-AB60-F4BEAAABA753}"/>
              </a:ext>
            </a:extLst>
          </p:cNvPr>
          <p:cNvSpPr>
            <a:spLocks noGrp="1"/>
          </p:cNvSpPr>
          <p:nvPr>
            <p:ph type="dt" sz="half" idx="10"/>
          </p:nvPr>
        </p:nvSpPr>
        <p:spPr/>
        <p:txBody>
          <a:bodyPr/>
          <a:lstStyle/>
          <a:p>
            <a:fld id="{12854FED-5AA0-4A4C-99A5-13D0EDBF6561}" type="datetimeFigureOut">
              <a:rPr lang="en-IN" smtClean="0"/>
              <a:t>21-02-2023</a:t>
            </a:fld>
            <a:endParaRPr lang="en-IN"/>
          </a:p>
        </p:txBody>
      </p:sp>
      <p:sp>
        <p:nvSpPr>
          <p:cNvPr id="5" name="Footer Placeholder 4">
            <a:extLst>
              <a:ext uri="{FF2B5EF4-FFF2-40B4-BE49-F238E27FC236}">
                <a16:creationId xmlns:a16="http://schemas.microsoft.com/office/drawing/2014/main" id="{93502D4D-3D01-4E9C-89AF-496DBBD322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380B0-77B6-4274-82FB-ADD6F1DD0E2B}"/>
              </a:ext>
            </a:extLst>
          </p:cNvPr>
          <p:cNvSpPr>
            <a:spLocks noGrp="1"/>
          </p:cNvSpPr>
          <p:nvPr>
            <p:ph type="sldNum" sz="quarter" idx="12"/>
          </p:nvPr>
        </p:nvSpPr>
        <p:spPr/>
        <p:txBody>
          <a:bodyPr/>
          <a:lstStyle/>
          <a:p>
            <a:fld id="{73EA3957-63E0-48FB-8203-315619767E6F}" type="slidenum">
              <a:rPr lang="en-IN" smtClean="0"/>
              <a:t>‹#›</a:t>
            </a:fld>
            <a:endParaRPr lang="en-IN"/>
          </a:p>
        </p:txBody>
      </p:sp>
    </p:spTree>
    <p:extLst>
      <p:ext uri="{BB962C8B-B14F-4D97-AF65-F5344CB8AC3E}">
        <p14:creationId xmlns:p14="http://schemas.microsoft.com/office/powerpoint/2010/main" val="160300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2A95-04EC-4AFB-BD21-675D26C45D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A5550D-3A80-4F25-832A-08EE2F0E86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FDB943-D2D7-43C4-BF5E-B62406FF36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C9D49C-666D-44DC-B438-8A61A32B229B}"/>
              </a:ext>
            </a:extLst>
          </p:cNvPr>
          <p:cNvSpPr>
            <a:spLocks noGrp="1"/>
          </p:cNvSpPr>
          <p:nvPr>
            <p:ph type="dt" sz="half" idx="10"/>
          </p:nvPr>
        </p:nvSpPr>
        <p:spPr/>
        <p:txBody>
          <a:bodyPr/>
          <a:lstStyle/>
          <a:p>
            <a:fld id="{12854FED-5AA0-4A4C-99A5-13D0EDBF6561}" type="datetimeFigureOut">
              <a:rPr lang="en-IN" smtClean="0"/>
              <a:t>21-02-2023</a:t>
            </a:fld>
            <a:endParaRPr lang="en-IN"/>
          </a:p>
        </p:txBody>
      </p:sp>
      <p:sp>
        <p:nvSpPr>
          <p:cNvPr id="6" name="Footer Placeholder 5">
            <a:extLst>
              <a:ext uri="{FF2B5EF4-FFF2-40B4-BE49-F238E27FC236}">
                <a16:creationId xmlns:a16="http://schemas.microsoft.com/office/drawing/2014/main" id="{785E9210-E938-473D-A574-E93ED919CC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4E25FA-76F2-4C05-A210-3FCEF61AC8AA}"/>
              </a:ext>
            </a:extLst>
          </p:cNvPr>
          <p:cNvSpPr>
            <a:spLocks noGrp="1"/>
          </p:cNvSpPr>
          <p:nvPr>
            <p:ph type="sldNum" sz="quarter" idx="12"/>
          </p:nvPr>
        </p:nvSpPr>
        <p:spPr/>
        <p:txBody>
          <a:bodyPr/>
          <a:lstStyle/>
          <a:p>
            <a:fld id="{73EA3957-63E0-48FB-8203-315619767E6F}" type="slidenum">
              <a:rPr lang="en-IN" smtClean="0"/>
              <a:t>‹#›</a:t>
            </a:fld>
            <a:endParaRPr lang="en-IN"/>
          </a:p>
        </p:txBody>
      </p:sp>
    </p:spTree>
    <p:extLst>
      <p:ext uri="{BB962C8B-B14F-4D97-AF65-F5344CB8AC3E}">
        <p14:creationId xmlns:p14="http://schemas.microsoft.com/office/powerpoint/2010/main" val="301953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9F19C-A346-49F8-A9AD-CC6483E865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3703DB-6517-4EE8-9CA5-D9DF53C3BE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4A8BAA-0E51-4F9D-8C73-FBF55E1567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EA20F1-125F-45F5-A024-4E0D0FFCFC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3BA1B6-9082-4EAC-AD91-7F8FC26572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0D4C69-293E-405F-93F3-6C5AA97F25B7}"/>
              </a:ext>
            </a:extLst>
          </p:cNvPr>
          <p:cNvSpPr>
            <a:spLocks noGrp="1"/>
          </p:cNvSpPr>
          <p:nvPr>
            <p:ph type="dt" sz="half" idx="10"/>
          </p:nvPr>
        </p:nvSpPr>
        <p:spPr/>
        <p:txBody>
          <a:bodyPr/>
          <a:lstStyle/>
          <a:p>
            <a:fld id="{12854FED-5AA0-4A4C-99A5-13D0EDBF6561}" type="datetimeFigureOut">
              <a:rPr lang="en-IN" smtClean="0"/>
              <a:t>21-02-2023</a:t>
            </a:fld>
            <a:endParaRPr lang="en-IN"/>
          </a:p>
        </p:txBody>
      </p:sp>
      <p:sp>
        <p:nvSpPr>
          <p:cNvPr id="8" name="Footer Placeholder 7">
            <a:extLst>
              <a:ext uri="{FF2B5EF4-FFF2-40B4-BE49-F238E27FC236}">
                <a16:creationId xmlns:a16="http://schemas.microsoft.com/office/drawing/2014/main" id="{A8009621-D9E8-412E-8784-510BCFC65C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C49B2B-7ADB-4A72-AD0F-136985C08E4E}"/>
              </a:ext>
            </a:extLst>
          </p:cNvPr>
          <p:cNvSpPr>
            <a:spLocks noGrp="1"/>
          </p:cNvSpPr>
          <p:nvPr>
            <p:ph type="sldNum" sz="quarter" idx="12"/>
          </p:nvPr>
        </p:nvSpPr>
        <p:spPr/>
        <p:txBody>
          <a:bodyPr/>
          <a:lstStyle/>
          <a:p>
            <a:fld id="{73EA3957-63E0-48FB-8203-315619767E6F}" type="slidenum">
              <a:rPr lang="en-IN" smtClean="0"/>
              <a:t>‹#›</a:t>
            </a:fld>
            <a:endParaRPr lang="en-IN"/>
          </a:p>
        </p:txBody>
      </p:sp>
    </p:spTree>
    <p:extLst>
      <p:ext uri="{BB962C8B-B14F-4D97-AF65-F5344CB8AC3E}">
        <p14:creationId xmlns:p14="http://schemas.microsoft.com/office/powerpoint/2010/main" val="176828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9F7D-E228-4EED-86C7-5EDDC2CFCD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FC9B5C-7075-4C3F-90B6-37EEC9EDEEF1}"/>
              </a:ext>
            </a:extLst>
          </p:cNvPr>
          <p:cNvSpPr>
            <a:spLocks noGrp="1"/>
          </p:cNvSpPr>
          <p:nvPr>
            <p:ph type="dt" sz="half" idx="10"/>
          </p:nvPr>
        </p:nvSpPr>
        <p:spPr/>
        <p:txBody>
          <a:bodyPr/>
          <a:lstStyle/>
          <a:p>
            <a:fld id="{12854FED-5AA0-4A4C-99A5-13D0EDBF6561}" type="datetimeFigureOut">
              <a:rPr lang="en-IN" smtClean="0"/>
              <a:t>21-02-2023</a:t>
            </a:fld>
            <a:endParaRPr lang="en-IN"/>
          </a:p>
        </p:txBody>
      </p:sp>
      <p:sp>
        <p:nvSpPr>
          <p:cNvPr id="4" name="Footer Placeholder 3">
            <a:extLst>
              <a:ext uri="{FF2B5EF4-FFF2-40B4-BE49-F238E27FC236}">
                <a16:creationId xmlns:a16="http://schemas.microsoft.com/office/drawing/2014/main" id="{E1C64AA8-86CF-4FBE-8848-8CB40CF0B1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896D34-3368-469F-9DBF-6CB09F398C1E}"/>
              </a:ext>
            </a:extLst>
          </p:cNvPr>
          <p:cNvSpPr>
            <a:spLocks noGrp="1"/>
          </p:cNvSpPr>
          <p:nvPr>
            <p:ph type="sldNum" sz="quarter" idx="12"/>
          </p:nvPr>
        </p:nvSpPr>
        <p:spPr/>
        <p:txBody>
          <a:bodyPr/>
          <a:lstStyle/>
          <a:p>
            <a:fld id="{73EA3957-63E0-48FB-8203-315619767E6F}" type="slidenum">
              <a:rPr lang="en-IN" smtClean="0"/>
              <a:t>‹#›</a:t>
            </a:fld>
            <a:endParaRPr lang="en-IN"/>
          </a:p>
        </p:txBody>
      </p:sp>
    </p:spTree>
    <p:extLst>
      <p:ext uri="{BB962C8B-B14F-4D97-AF65-F5344CB8AC3E}">
        <p14:creationId xmlns:p14="http://schemas.microsoft.com/office/powerpoint/2010/main" val="235515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5E6A94-E22B-4127-8B82-AC33E6996FCD}"/>
              </a:ext>
            </a:extLst>
          </p:cNvPr>
          <p:cNvSpPr>
            <a:spLocks noGrp="1"/>
          </p:cNvSpPr>
          <p:nvPr>
            <p:ph type="dt" sz="half" idx="10"/>
          </p:nvPr>
        </p:nvSpPr>
        <p:spPr/>
        <p:txBody>
          <a:bodyPr/>
          <a:lstStyle/>
          <a:p>
            <a:fld id="{12854FED-5AA0-4A4C-99A5-13D0EDBF6561}" type="datetimeFigureOut">
              <a:rPr lang="en-IN" smtClean="0"/>
              <a:t>21-02-2023</a:t>
            </a:fld>
            <a:endParaRPr lang="en-IN"/>
          </a:p>
        </p:txBody>
      </p:sp>
      <p:sp>
        <p:nvSpPr>
          <p:cNvPr id="3" name="Footer Placeholder 2">
            <a:extLst>
              <a:ext uri="{FF2B5EF4-FFF2-40B4-BE49-F238E27FC236}">
                <a16:creationId xmlns:a16="http://schemas.microsoft.com/office/drawing/2014/main" id="{CDE66C33-CE8F-45C7-B1DC-4EDFD32D05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C8E4B8-8A57-4D0A-9AC1-76FF4C66B880}"/>
              </a:ext>
            </a:extLst>
          </p:cNvPr>
          <p:cNvSpPr>
            <a:spLocks noGrp="1"/>
          </p:cNvSpPr>
          <p:nvPr>
            <p:ph type="sldNum" sz="quarter" idx="12"/>
          </p:nvPr>
        </p:nvSpPr>
        <p:spPr/>
        <p:txBody>
          <a:bodyPr/>
          <a:lstStyle/>
          <a:p>
            <a:fld id="{73EA3957-63E0-48FB-8203-315619767E6F}" type="slidenum">
              <a:rPr lang="en-IN" smtClean="0"/>
              <a:t>‹#›</a:t>
            </a:fld>
            <a:endParaRPr lang="en-IN"/>
          </a:p>
        </p:txBody>
      </p:sp>
    </p:spTree>
    <p:extLst>
      <p:ext uri="{BB962C8B-B14F-4D97-AF65-F5344CB8AC3E}">
        <p14:creationId xmlns:p14="http://schemas.microsoft.com/office/powerpoint/2010/main" val="883122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6FB1C-8BAA-49BE-AC21-EB06F7DCB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8EF615-45A7-4F10-90D1-5ED4127A34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F3EA2E-F842-4AE0-B32B-87B0D043B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AF603C-2F71-436D-86F7-C0BDA6E100C1}"/>
              </a:ext>
            </a:extLst>
          </p:cNvPr>
          <p:cNvSpPr>
            <a:spLocks noGrp="1"/>
          </p:cNvSpPr>
          <p:nvPr>
            <p:ph type="dt" sz="half" idx="10"/>
          </p:nvPr>
        </p:nvSpPr>
        <p:spPr/>
        <p:txBody>
          <a:bodyPr/>
          <a:lstStyle/>
          <a:p>
            <a:fld id="{12854FED-5AA0-4A4C-99A5-13D0EDBF6561}" type="datetimeFigureOut">
              <a:rPr lang="en-IN" smtClean="0"/>
              <a:t>21-02-2023</a:t>
            </a:fld>
            <a:endParaRPr lang="en-IN"/>
          </a:p>
        </p:txBody>
      </p:sp>
      <p:sp>
        <p:nvSpPr>
          <p:cNvPr id="6" name="Footer Placeholder 5">
            <a:extLst>
              <a:ext uri="{FF2B5EF4-FFF2-40B4-BE49-F238E27FC236}">
                <a16:creationId xmlns:a16="http://schemas.microsoft.com/office/drawing/2014/main" id="{74AD767C-0CA9-4865-9FD6-FA7DF47DF3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51536D-C9C7-4E0F-ACC5-1065D108AB3B}"/>
              </a:ext>
            </a:extLst>
          </p:cNvPr>
          <p:cNvSpPr>
            <a:spLocks noGrp="1"/>
          </p:cNvSpPr>
          <p:nvPr>
            <p:ph type="sldNum" sz="quarter" idx="12"/>
          </p:nvPr>
        </p:nvSpPr>
        <p:spPr/>
        <p:txBody>
          <a:bodyPr/>
          <a:lstStyle/>
          <a:p>
            <a:fld id="{73EA3957-63E0-48FB-8203-315619767E6F}" type="slidenum">
              <a:rPr lang="en-IN" smtClean="0"/>
              <a:t>‹#›</a:t>
            </a:fld>
            <a:endParaRPr lang="en-IN"/>
          </a:p>
        </p:txBody>
      </p:sp>
    </p:spTree>
    <p:extLst>
      <p:ext uri="{BB962C8B-B14F-4D97-AF65-F5344CB8AC3E}">
        <p14:creationId xmlns:p14="http://schemas.microsoft.com/office/powerpoint/2010/main" val="805226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54C50-3922-42D3-BF82-0A8C077FF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7B3716-42B4-462C-AA9D-5FA0ACCD8B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F8FB4D-897C-4384-B7B7-2BB7B1ED48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08B45-8DE1-4334-858F-2DE11BBFBD50}"/>
              </a:ext>
            </a:extLst>
          </p:cNvPr>
          <p:cNvSpPr>
            <a:spLocks noGrp="1"/>
          </p:cNvSpPr>
          <p:nvPr>
            <p:ph type="dt" sz="half" idx="10"/>
          </p:nvPr>
        </p:nvSpPr>
        <p:spPr/>
        <p:txBody>
          <a:bodyPr/>
          <a:lstStyle/>
          <a:p>
            <a:fld id="{12854FED-5AA0-4A4C-99A5-13D0EDBF6561}" type="datetimeFigureOut">
              <a:rPr lang="en-IN" smtClean="0"/>
              <a:t>21-02-2023</a:t>
            </a:fld>
            <a:endParaRPr lang="en-IN"/>
          </a:p>
        </p:txBody>
      </p:sp>
      <p:sp>
        <p:nvSpPr>
          <p:cNvPr id="6" name="Footer Placeholder 5">
            <a:extLst>
              <a:ext uri="{FF2B5EF4-FFF2-40B4-BE49-F238E27FC236}">
                <a16:creationId xmlns:a16="http://schemas.microsoft.com/office/drawing/2014/main" id="{C2F095D0-CF84-412F-A9E2-2CDE468F3F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D39F7B-3F14-40A6-B42E-BA92D322E31D}"/>
              </a:ext>
            </a:extLst>
          </p:cNvPr>
          <p:cNvSpPr>
            <a:spLocks noGrp="1"/>
          </p:cNvSpPr>
          <p:nvPr>
            <p:ph type="sldNum" sz="quarter" idx="12"/>
          </p:nvPr>
        </p:nvSpPr>
        <p:spPr/>
        <p:txBody>
          <a:bodyPr/>
          <a:lstStyle/>
          <a:p>
            <a:fld id="{73EA3957-63E0-48FB-8203-315619767E6F}" type="slidenum">
              <a:rPr lang="en-IN" smtClean="0"/>
              <a:t>‹#›</a:t>
            </a:fld>
            <a:endParaRPr lang="en-IN"/>
          </a:p>
        </p:txBody>
      </p:sp>
    </p:spTree>
    <p:extLst>
      <p:ext uri="{BB962C8B-B14F-4D97-AF65-F5344CB8AC3E}">
        <p14:creationId xmlns:p14="http://schemas.microsoft.com/office/powerpoint/2010/main" val="3877647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BCD2A2-F37F-4085-9C96-A23547946C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3FDA7B-A05D-4ECA-BCEB-B7E249CE7B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096F2D-B557-4B89-8024-A2525A86A0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854FED-5AA0-4A4C-99A5-13D0EDBF6561}" type="datetimeFigureOut">
              <a:rPr lang="en-IN" smtClean="0"/>
              <a:t>21-02-2023</a:t>
            </a:fld>
            <a:endParaRPr lang="en-IN"/>
          </a:p>
        </p:txBody>
      </p:sp>
      <p:sp>
        <p:nvSpPr>
          <p:cNvPr id="5" name="Footer Placeholder 4">
            <a:extLst>
              <a:ext uri="{FF2B5EF4-FFF2-40B4-BE49-F238E27FC236}">
                <a16:creationId xmlns:a16="http://schemas.microsoft.com/office/drawing/2014/main" id="{C4615330-5CD3-429A-A050-0C7AF65BBD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E3A8A2-FBC5-4DF3-8DBE-1136B02D40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A3957-63E0-48FB-8203-315619767E6F}" type="slidenum">
              <a:rPr lang="en-IN" smtClean="0"/>
              <a:t>‹#›</a:t>
            </a:fld>
            <a:endParaRPr lang="en-IN"/>
          </a:p>
        </p:txBody>
      </p:sp>
    </p:spTree>
    <p:extLst>
      <p:ext uri="{BB962C8B-B14F-4D97-AF65-F5344CB8AC3E}">
        <p14:creationId xmlns:p14="http://schemas.microsoft.com/office/powerpoint/2010/main" val="921755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BDEB-F370-42F6-B2B3-ADAF5D50669E}"/>
              </a:ext>
            </a:extLst>
          </p:cNvPr>
          <p:cNvSpPr>
            <a:spLocks noGrp="1"/>
          </p:cNvSpPr>
          <p:nvPr>
            <p:ph type="ctrTitle"/>
          </p:nvPr>
        </p:nvSpPr>
        <p:spPr/>
        <p:txBody>
          <a:bodyPr/>
          <a:lstStyle/>
          <a:p>
            <a:r>
              <a:rPr lang="en-US" dirty="0"/>
              <a:t>Process Management</a:t>
            </a:r>
            <a:endParaRPr lang="en-IN" dirty="0"/>
          </a:p>
        </p:txBody>
      </p:sp>
    </p:spTree>
    <p:extLst>
      <p:ext uri="{BB962C8B-B14F-4D97-AF65-F5344CB8AC3E}">
        <p14:creationId xmlns:p14="http://schemas.microsoft.com/office/powerpoint/2010/main" val="1076696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2214-7A4C-4B4F-81FF-69294F1D1F7D}"/>
              </a:ext>
            </a:extLst>
          </p:cNvPr>
          <p:cNvSpPr>
            <a:spLocks noGrp="1"/>
          </p:cNvSpPr>
          <p:nvPr>
            <p:ph type="title"/>
          </p:nvPr>
        </p:nvSpPr>
        <p:spPr/>
        <p:txBody>
          <a:bodyPr/>
          <a:lstStyle/>
          <a:p>
            <a:r>
              <a:rPr lang="en-US" dirty="0"/>
              <a:t>Process Control Block</a:t>
            </a:r>
            <a:endParaRPr lang="en-IN" dirty="0"/>
          </a:p>
        </p:txBody>
      </p:sp>
      <p:pic>
        <p:nvPicPr>
          <p:cNvPr id="5" name="Content Placeholder 4">
            <a:extLst>
              <a:ext uri="{FF2B5EF4-FFF2-40B4-BE49-F238E27FC236}">
                <a16:creationId xmlns:a16="http://schemas.microsoft.com/office/drawing/2014/main" id="{A4D8FE1D-E24A-484C-B5DF-8985953DFF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796" y="1825625"/>
            <a:ext cx="9106677" cy="4667250"/>
          </a:xfrm>
        </p:spPr>
      </p:pic>
    </p:spTree>
    <p:extLst>
      <p:ext uri="{BB962C8B-B14F-4D97-AF65-F5344CB8AC3E}">
        <p14:creationId xmlns:p14="http://schemas.microsoft.com/office/powerpoint/2010/main" val="3641493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7EAA-66F1-4C04-B9E1-3A87433088D2}"/>
              </a:ext>
            </a:extLst>
          </p:cNvPr>
          <p:cNvSpPr>
            <a:spLocks noGrp="1"/>
          </p:cNvSpPr>
          <p:nvPr>
            <p:ph type="title"/>
          </p:nvPr>
        </p:nvSpPr>
        <p:spPr/>
        <p:txBody>
          <a:bodyPr/>
          <a:lstStyle/>
          <a:p>
            <a:r>
              <a:rPr lang="en-IN" b="1" i="0" dirty="0">
                <a:solidFill>
                  <a:srgbClr val="273239"/>
                </a:solidFill>
                <a:effectLst/>
                <a:latin typeface="sofia-pro"/>
              </a:rPr>
              <a:t>CPU Scheduling Criteria</a:t>
            </a:r>
            <a:endParaRPr lang="en-IN" dirty="0"/>
          </a:p>
        </p:txBody>
      </p:sp>
      <p:sp>
        <p:nvSpPr>
          <p:cNvPr id="3" name="Content Placeholder 2">
            <a:extLst>
              <a:ext uri="{FF2B5EF4-FFF2-40B4-BE49-F238E27FC236}">
                <a16:creationId xmlns:a16="http://schemas.microsoft.com/office/drawing/2014/main" id="{E33EC515-1CF3-42EA-87EC-DA96813AD8EE}"/>
              </a:ext>
            </a:extLst>
          </p:cNvPr>
          <p:cNvSpPr>
            <a:spLocks noGrp="1"/>
          </p:cNvSpPr>
          <p:nvPr>
            <p:ph idx="1"/>
          </p:nvPr>
        </p:nvSpPr>
        <p:spPr/>
        <p:txBody>
          <a:bodyPr/>
          <a:lstStyle/>
          <a:p>
            <a:r>
              <a:rPr lang="en-US" b="1" i="0" dirty="0">
                <a:solidFill>
                  <a:srgbClr val="40424E"/>
                </a:solidFill>
                <a:effectLst/>
                <a:latin typeface="Times New Roman" panose="02020603050405020304" pitchFamily="18" charset="0"/>
                <a:cs typeface="Times New Roman" panose="02020603050405020304" pitchFamily="18" charset="0"/>
              </a:rPr>
              <a:t>CPU utilization –</a:t>
            </a:r>
            <a:r>
              <a:rPr lang="en-US" b="0" i="0" dirty="0">
                <a:solidFill>
                  <a:srgbClr val="40424E"/>
                </a:solidFill>
                <a:effectLst/>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b="0" i="0" dirty="0">
                <a:solidFill>
                  <a:srgbClr val="40424E"/>
                </a:solidFill>
                <a:effectLst/>
                <a:latin typeface="Times New Roman" panose="02020603050405020304" pitchFamily="18" charset="0"/>
                <a:cs typeface="Times New Roman" panose="02020603050405020304" pitchFamily="18" charset="0"/>
              </a:rPr>
              <a:t>The main objective of any CPU scheduling algorithm is to keep the CPU as busy as possible. Theoretically, CPU utilization can range from 0 to 100 but in a real-time system, it varies from 40 to 90 percent depending on the load upon the system. </a:t>
            </a:r>
          </a:p>
          <a:p>
            <a:pPr algn="just"/>
            <a:r>
              <a:rPr lang="en-US" b="1" i="0" dirty="0">
                <a:solidFill>
                  <a:srgbClr val="40424E"/>
                </a:solidFill>
                <a:effectLst/>
                <a:latin typeface="Times New Roman" panose="02020603050405020304" pitchFamily="18" charset="0"/>
                <a:cs typeface="Times New Roman" panose="02020603050405020304" pitchFamily="18" charset="0"/>
              </a:rPr>
              <a:t>Throughput –</a:t>
            </a:r>
            <a:r>
              <a:rPr lang="en-US" b="0" i="0" dirty="0">
                <a:solidFill>
                  <a:srgbClr val="40424E"/>
                </a:solidFill>
                <a:effectLst/>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b="0" i="0" dirty="0">
                <a:solidFill>
                  <a:srgbClr val="40424E"/>
                </a:solidFill>
                <a:effectLst/>
                <a:latin typeface="Times New Roman" panose="02020603050405020304" pitchFamily="18" charset="0"/>
                <a:cs typeface="Times New Roman" panose="02020603050405020304" pitchFamily="18" charset="0"/>
              </a:rPr>
              <a:t>A measure of the work done by CPU is the number of processes being executed and completed per unit time. This is called throughput. The throughput may vary depending upon the length or duration of processes.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585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836C3-94AE-4F71-846E-F2B7BC8B3BAC}"/>
              </a:ext>
            </a:extLst>
          </p:cNvPr>
          <p:cNvSpPr>
            <a:spLocks noGrp="1"/>
          </p:cNvSpPr>
          <p:nvPr>
            <p:ph idx="1"/>
          </p:nvPr>
        </p:nvSpPr>
        <p:spPr/>
        <p:txBody>
          <a:bodyPr/>
          <a:lstStyle/>
          <a:p>
            <a:pPr algn="l" fontAlgn="base"/>
            <a:r>
              <a:rPr lang="en-US" b="1" i="0" dirty="0">
                <a:solidFill>
                  <a:srgbClr val="40424E"/>
                </a:solidFill>
                <a:effectLst/>
                <a:latin typeface="urw-din"/>
              </a:rPr>
              <a:t>Turnaround Time (TAT):</a:t>
            </a:r>
            <a:endParaRPr lang="en-US" b="0" i="0" dirty="0">
              <a:solidFill>
                <a:srgbClr val="40424E"/>
              </a:solidFill>
              <a:effectLst/>
              <a:latin typeface="urw-din"/>
            </a:endParaRPr>
          </a:p>
          <a:p>
            <a:pPr algn="just" fontAlgn="base">
              <a:buFont typeface="+mj-lt"/>
              <a:buAutoNum type="arabicPeriod"/>
            </a:pPr>
            <a:r>
              <a:rPr lang="en-US" b="0" i="0" dirty="0">
                <a:solidFill>
                  <a:srgbClr val="40424E"/>
                </a:solidFill>
                <a:effectLst/>
                <a:latin typeface="Times New Roman" panose="02020603050405020304" pitchFamily="18" charset="0"/>
                <a:cs typeface="Times New Roman" panose="02020603050405020304" pitchFamily="18" charset="0"/>
              </a:rPr>
              <a:t>It is the time interval from the time of submission of a process to the time of the completion of the process.</a:t>
            </a:r>
          </a:p>
          <a:p>
            <a:pPr algn="just" fontAlgn="base">
              <a:buFont typeface="+mj-lt"/>
              <a:buAutoNum type="arabicPeriod"/>
            </a:pPr>
            <a:r>
              <a:rPr lang="en-US" b="0" i="0" dirty="0">
                <a:solidFill>
                  <a:srgbClr val="40424E"/>
                </a:solidFill>
                <a:effectLst/>
                <a:latin typeface="Times New Roman" panose="02020603050405020304" pitchFamily="18" charset="0"/>
                <a:cs typeface="Times New Roman" panose="02020603050405020304" pitchFamily="18" charset="0"/>
              </a:rPr>
              <a:t>Difference b/w </a:t>
            </a:r>
            <a:r>
              <a:rPr lang="en-US" b="0" i="0" u="sng" dirty="0">
                <a:solidFill>
                  <a:srgbClr val="40424E"/>
                </a:solidFill>
                <a:effectLst/>
                <a:latin typeface="Times New Roman" panose="02020603050405020304" pitchFamily="18" charset="0"/>
                <a:cs typeface="Times New Roman" panose="02020603050405020304" pitchFamily="18" charset="0"/>
              </a:rPr>
              <a:t>Completion Time</a:t>
            </a:r>
            <a:r>
              <a:rPr lang="en-US" b="0" i="0" dirty="0">
                <a:solidFill>
                  <a:srgbClr val="40424E"/>
                </a:solidFill>
                <a:effectLst/>
                <a:latin typeface="Times New Roman" panose="02020603050405020304" pitchFamily="18" charset="0"/>
                <a:cs typeface="Times New Roman" panose="02020603050405020304" pitchFamily="18" charset="0"/>
              </a:rPr>
              <a:t> and </a:t>
            </a:r>
            <a:r>
              <a:rPr lang="en-US" b="0" i="0" u="sng" dirty="0">
                <a:solidFill>
                  <a:srgbClr val="40424E"/>
                </a:solidFill>
                <a:effectLst/>
                <a:latin typeface="Times New Roman" panose="02020603050405020304" pitchFamily="18" charset="0"/>
                <a:cs typeface="Times New Roman" panose="02020603050405020304" pitchFamily="18" charset="0"/>
              </a:rPr>
              <a:t>Arrival Time</a:t>
            </a:r>
            <a:r>
              <a:rPr lang="en-US" b="0" i="0" dirty="0">
                <a:solidFill>
                  <a:srgbClr val="40424E"/>
                </a:solidFill>
                <a:effectLst/>
                <a:latin typeface="Times New Roman" panose="02020603050405020304" pitchFamily="18" charset="0"/>
                <a:cs typeface="Times New Roman" panose="02020603050405020304" pitchFamily="18" charset="0"/>
              </a:rPr>
              <a:t> is called Turnaround Time.</a:t>
            </a:r>
          </a:p>
          <a:p>
            <a:pPr marL="0" indent="0">
              <a:buNone/>
            </a:pPr>
            <a:endParaRPr lang="en-IN" dirty="0"/>
          </a:p>
        </p:txBody>
      </p:sp>
    </p:spTree>
    <p:extLst>
      <p:ext uri="{BB962C8B-B14F-4D97-AF65-F5344CB8AC3E}">
        <p14:creationId xmlns:p14="http://schemas.microsoft.com/office/powerpoint/2010/main" val="236662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74E303-2614-438A-8C54-FD9FE1967340}"/>
              </a:ext>
            </a:extLst>
          </p:cNvPr>
          <p:cNvSpPr>
            <a:spLocks noGrp="1"/>
          </p:cNvSpPr>
          <p:nvPr>
            <p:ph idx="1"/>
          </p:nvPr>
        </p:nvSpPr>
        <p:spPr/>
        <p:txBody>
          <a:bodyPr/>
          <a:lstStyle/>
          <a:p>
            <a:r>
              <a:rPr lang="en-US" b="1" i="0" dirty="0">
                <a:solidFill>
                  <a:srgbClr val="40424E"/>
                </a:solidFill>
                <a:effectLst/>
                <a:latin typeface="Times New Roman" panose="02020603050405020304" pitchFamily="18" charset="0"/>
                <a:cs typeface="Times New Roman" panose="02020603050405020304" pitchFamily="18" charset="0"/>
              </a:rPr>
              <a:t>Completion Time (CT):</a:t>
            </a:r>
            <a:r>
              <a:rPr lang="en-US" b="0" i="0" dirty="0">
                <a:solidFill>
                  <a:srgbClr val="40424E"/>
                </a:solidFill>
                <a:effectLst/>
                <a:latin typeface="Times New Roman" panose="02020603050405020304" pitchFamily="18" charset="0"/>
                <a:cs typeface="Times New Roman" panose="02020603050405020304" pitchFamily="18" charset="0"/>
              </a:rPr>
              <a:t> This is the time when the process completes it’s execution.</a:t>
            </a:r>
          </a:p>
          <a:p>
            <a:r>
              <a:rPr lang="en-US" b="1" i="0" dirty="0">
                <a:solidFill>
                  <a:srgbClr val="40424E"/>
                </a:solidFill>
                <a:effectLst/>
                <a:latin typeface="Times New Roman" panose="02020603050405020304" pitchFamily="18" charset="0"/>
                <a:cs typeface="Times New Roman" panose="02020603050405020304" pitchFamily="18" charset="0"/>
              </a:rPr>
              <a:t>Arrival Time (AT):</a:t>
            </a:r>
            <a:r>
              <a:rPr lang="en-US" b="0" i="0" dirty="0">
                <a:solidFill>
                  <a:srgbClr val="40424E"/>
                </a:solidFill>
                <a:effectLst/>
                <a:latin typeface="Times New Roman" panose="02020603050405020304" pitchFamily="18" charset="0"/>
                <a:cs typeface="Times New Roman" panose="02020603050405020304" pitchFamily="18" charset="0"/>
              </a:rPr>
              <a:t> This is the time when the process has arrived in the ready state.</a:t>
            </a:r>
          </a:p>
          <a:p>
            <a:pPr marL="0" indent="0" algn="ctr">
              <a:buNone/>
            </a:pPr>
            <a:r>
              <a:rPr lang="en-US" dirty="0">
                <a:solidFill>
                  <a:srgbClr val="40424E"/>
                </a:solidFill>
                <a:latin typeface="Times New Roman" panose="02020603050405020304" pitchFamily="18" charset="0"/>
                <a:cs typeface="Times New Roman" panose="02020603050405020304" pitchFamily="18" charset="0"/>
              </a:rPr>
              <a:t>TAT = CT  - AT</a:t>
            </a:r>
            <a:endParaRPr lang="en-US" b="0" i="0" dirty="0">
              <a:solidFill>
                <a:srgbClr val="40424E"/>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A4D6813A-81F2-4400-87D5-0787F176005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TAT = CT -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6786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15F32-5ABE-4A6E-A117-A542CB58CAEF}"/>
              </a:ext>
            </a:extLst>
          </p:cNvPr>
          <p:cNvSpPr>
            <a:spLocks noGrp="1"/>
          </p:cNvSpPr>
          <p:nvPr>
            <p:ph idx="1"/>
          </p:nvPr>
        </p:nvSpPr>
        <p:spPr/>
        <p:txBody>
          <a:bodyPr/>
          <a:lstStyle/>
          <a:p>
            <a:pPr algn="l" fontAlgn="base"/>
            <a:r>
              <a:rPr lang="en-US" b="1" i="0" dirty="0">
                <a:solidFill>
                  <a:srgbClr val="40424E"/>
                </a:solidFill>
                <a:effectLst/>
                <a:latin typeface="Times New Roman" panose="02020603050405020304" pitchFamily="18" charset="0"/>
                <a:cs typeface="Times New Roman" panose="02020603050405020304" pitchFamily="18" charset="0"/>
              </a:rPr>
              <a:t>Waiting Time (WT):</a:t>
            </a:r>
            <a:endParaRPr lang="en-US" b="0" i="0" dirty="0">
              <a:solidFill>
                <a:srgbClr val="40424E"/>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b="0" i="0" dirty="0">
                <a:solidFill>
                  <a:srgbClr val="40424E"/>
                </a:solidFill>
                <a:effectLst/>
                <a:latin typeface="Times New Roman" panose="02020603050405020304" pitchFamily="18" charset="0"/>
                <a:cs typeface="Times New Roman" panose="02020603050405020304" pitchFamily="18" charset="0"/>
              </a:rPr>
              <a:t>The time spent by a process waiting in the ready queue for getting the CPU.</a:t>
            </a:r>
          </a:p>
          <a:p>
            <a:pPr algn="l" fontAlgn="base">
              <a:buFont typeface="+mj-lt"/>
              <a:buAutoNum type="arabicPeriod"/>
            </a:pPr>
            <a:r>
              <a:rPr lang="en-US" b="0" i="0" dirty="0">
                <a:solidFill>
                  <a:srgbClr val="40424E"/>
                </a:solidFill>
                <a:effectLst/>
                <a:latin typeface="Times New Roman" panose="02020603050405020304" pitchFamily="18" charset="0"/>
                <a:cs typeface="Times New Roman" panose="02020603050405020304" pitchFamily="18" charset="0"/>
              </a:rPr>
              <a:t>The time difference b/w Turnaround Time and Burst Time is called Waiting Time.</a:t>
            </a:r>
          </a:p>
          <a:p>
            <a:pPr marL="0" indent="0">
              <a:buNone/>
            </a:pPr>
            <a:r>
              <a:rPr lang="en-US" b="1" i="0" dirty="0">
                <a:solidFill>
                  <a:srgbClr val="40424E"/>
                </a:solidFill>
                <a:effectLst/>
                <a:latin typeface="Times New Roman" panose="02020603050405020304" pitchFamily="18" charset="0"/>
                <a:cs typeface="Times New Roman" panose="02020603050405020304" pitchFamily="18" charset="0"/>
              </a:rPr>
              <a:t>Burst Time (BT):</a:t>
            </a:r>
            <a:r>
              <a:rPr lang="en-US" b="0" i="0" dirty="0">
                <a:solidFill>
                  <a:srgbClr val="40424E"/>
                </a:solidFill>
                <a:effectLst/>
                <a:latin typeface="Times New Roman" panose="02020603050405020304" pitchFamily="18" charset="0"/>
                <a:cs typeface="Times New Roman" panose="02020603050405020304" pitchFamily="18" charset="0"/>
              </a:rPr>
              <a:t> This is the time required by the process for it’s execution.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886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74FC3F9-7AF0-4EE6-A0E6-093BA9D11648}"/>
              </a:ext>
            </a:extLst>
          </p:cNvPr>
          <p:cNvGraphicFramePr>
            <a:graphicFrameLocks noGrp="1"/>
          </p:cNvGraphicFramePr>
          <p:nvPr>
            <p:ph idx="1"/>
            <p:extLst>
              <p:ext uri="{D42A27DB-BD31-4B8C-83A1-F6EECF244321}">
                <p14:modId xmlns:p14="http://schemas.microsoft.com/office/powerpoint/2010/main" val="3302725571"/>
              </p:ext>
            </p:extLst>
          </p:nvPr>
        </p:nvGraphicFramePr>
        <p:xfrm>
          <a:off x="1045030" y="1825625"/>
          <a:ext cx="10151706" cy="3992880"/>
        </p:xfrm>
        <a:graphic>
          <a:graphicData uri="http://schemas.openxmlformats.org/drawingml/2006/table">
            <a:tbl>
              <a:tblPr firstRow="1" bandRow="1">
                <a:tableStyleId>{5C22544A-7EE6-4342-B048-85BDC9FD1C3A}</a:tableStyleId>
              </a:tblPr>
              <a:tblGrid>
                <a:gridCol w="6127860">
                  <a:extLst>
                    <a:ext uri="{9D8B030D-6E8A-4147-A177-3AD203B41FA5}">
                      <a16:colId xmlns:a16="http://schemas.microsoft.com/office/drawing/2014/main" val="753445032"/>
                    </a:ext>
                  </a:extLst>
                </a:gridCol>
                <a:gridCol w="4023846">
                  <a:extLst>
                    <a:ext uri="{9D8B030D-6E8A-4147-A177-3AD203B41FA5}">
                      <a16:colId xmlns:a16="http://schemas.microsoft.com/office/drawing/2014/main" val="1007357376"/>
                    </a:ext>
                  </a:extLst>
                </a:gridCol>
              </a:tblGrid>
              <a:tr h="370840">
                <a:tc>
                  <a:txBody>
                    <a:bodyPr/>
                    <a:lstStyle/>
                    <a:p>
                      <a:r>
                        <a:rPr lang="en-IN" sz="2000" b="1" i="0" kern="1200" dirty="0" err="1">
                          <a:solidFill>
                            <a:schemeClr val="lt1"/>
                          </a:solidFill>
                          <a:effectLst/>
                          <a:latin typeface="Times New Roman" panose="02020603050405020304" pitchFamily="18" charset="0"/>
                          <a:ea typeface="+mn-ea"/>
                          <a:cs typeface="Times New Roman" panose="02020603050405020304" pitchFamily="18" charset="0"/>
                        </a:rPr>
                        <a:t>Preemptive</a:t>
                      </a:r>
                      <a:r>
                        <a:rPr lang="en-IN" sz="2000" b="1" i="0" kern="1200" dirty="0">
                          <a:solidFill>
                            <a:schemeClr val="lt1"/>
                          </a:solidFill>
                          <a:effectLst/>
                          <a:latin typeface="Times New Roman" panose="02020603050405020304" pitchFamily="18" charset="0"/>
                          <a:ea typeface="+mn-ea"/>
                          <a:cs typeface="Times New Roman" panose="02020603050405020304" pitchFamily="18" charset="0"/>
                        </a:rPr>
                        <a:t> Scheduling</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b="1" i="0" kern="1200" dirty="0">
                          <a:solidFill>
                            <a:schemeClr val="lt1"/>
                          </a:solidFill>
                          <a:effectLst/>
                          <a:latin typeface="Times New Roman" panose="02020603050405020304" pitchFamily="18" charset="0"/>
                          <a:ea typeface="+mn-ea"/>
                          <a:cs typeface="Times New Roman" panose="02020603050405020304" pitchFamily="18" charset="0"/>
                        </a:rPr>
                        <a:t>Non-</a:t>
                      </a:r>
                      <a:r>
                        <a:rPr lang="en-IN" sz="2000" b="1" i="0" kern="1200" dirty="0" err="1">
                          <a:solidFill>
                            <a:schemeClr val="lt1"/>
                          </a:solidFill>
                          <a:effectLst/>
                          <a:latin typeface="Times New Roman" panose="02020603050405020304" pitchFamily="18" charset="0"/>
                          <a:ea typeface="+mn-ea"/>
                          <a:cs typeface="Times New Roman" panose="02020603050405020304" pitchFamily="18" charset="0"/>
                        </a:rPr>
                        <a:t>Preemptive</a:t>
                      </a:r>
                      <a:r>
                        <a:rPr lang="en-IN" sz="2000" b="1" i="0" kern="1200" dirty="0">
                          <a:solidFill>
                            <a:schemeClr val="lt1"/>
                          </a:solidFill>
                          <a:effectLst/>
                          <a:latin typeface="Times New Roman" panose="02020603050405020304" pitchFamily="18" charset="0"/>
                          <a:ea typeface="+mn-ea"/>
                          <a:cs typeface="Times New Roman" panose="02020603050405020304" pitchFamily="18" charset="0"/>
                        </a:rPr>
                        <a:t> Scheduling</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892370"/>
                  </a:ext>
                </a:extLst>
              </a:tr>
              <a:tr h="370840">
                <a:tc>
                  <a:txBody>
                    <a:bodyPr/>
                    <a:lstStyle/>
                    <a:p>
                      <a:pPr fontAlgn="t"/>
                      <a:r>
                        <a:rPr lang="en-US" sz="2000">
                          <a:effectLst/>
                          <a:latin typeface="Times New Roman" panose="02020603050405020304" pitchFamily="18" charset="0"/>
                          <a:cs typeface="Times New Roman" panose="02020603050405020304" pitchFamily="18" charset="0"/>
                        </a:rPr>
                        <a:t>Resources are allocated according to the cycles for a limited time.</a:t>
                      </a:r>
                    </a:p>
                  </a:txBody>
                  <a:tcPr marL="60960" marR="60960" marT="60960" marB="60960"/>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Resources are used and then held by the process until it gets terminated.</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2362170"/>
                  </a:ext>
                </a:extLst>
              </a:tr>
              <a:tr h="370840">
                <a:tc>
                  <a:txBody>
                    <a:bodyPr/>
                    <a:lstStyle/>
                    <a:p>
                      <a:pPr fontAlgn="t"/>
                      <a:r>
                        <a:rPr lang="en-US" sz="2000" dirty="0">
                          <a:effectLst/>
                          <a:latin typeface="Times New Roman" panose="02020603050405020304" pitchFamily="18" charset="0"/>
                          <a:cs typeface="Times New Roman" panose="02020603050405020304" pitchFamily="18" charset="0"/>
                        </a:rPr>
                        <a:t>The process can be interrupted, even before the completion.</a:t>
                      </a:r>
                    </a:p>
                  </a:txBody>
                  <a:tcPr marL="60960" marR="60960" marT="60960" marB="60960"/>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The process is not interrupted until its life cycle is complete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8257389"/>
                  </a:ext>
                </a:extLst>
              </a:tr>
              <a:tr h="370840">
                <a:tc>
                  <a:txBody>
                    <a:bodyPr/>
                    <a:lstStyle/>
                    <a:p>
                      <a:pPr fontAlgn="t"/>
                      <a:r>
                        <a:rPr lang="en-US" sz="2000" dirty="0">
                          <a:effectLst/>
                          <a:latin typeface="Times New Roman" panose="02020603050405020304" pitchFamily="18" charset="0"/>
                          <a:cs typeface="Times New Roman" panose="02020603050405020304" pitchFamily="18" charset="0"/>
                        </a:rPr>
                        <a:t>starvation may be caused, due to the insertion of priority process in the queue.</a:t>
                      </a:r>
                    </a:p>
                  </a:txBody>
                  <a:tcPr marL="60960" marR="60960" marT="60960" marB="60960"/>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Starvation can occur when a process with large burst time occupies the system.</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98600764"/>
                  </a:ext>
                </a:extLst>
              </a:tr>
              <a:tr h="370840">
                <a:tc>
                  <a:txBody>
                    <a:bodyPr/>
                    <a:lstStyle/>
                    <a:p>
                      <a:pPr fontAlgn="t"/>
                      <a:r>
                        <a:rPr lang="en-US" sz="2000" dirty="0">
                          <a:effectLst/>
                          <a:latin typeface="Times New Roman" panose="02020603050405020304" pitchFamily="18" charset="0"/>
                          <a:cs typeface="Times New Roman" panose="02020603050405020304" pitchFamily="18" charset="0"/>
                        </a:rPr>
                        <a:t>Maintaining queue and remaining time needs storage overhead.</a:t>
                      </a:r>
                    </a:p>
                  </a:txBody>
                  <a:tcPr marL="60960" marR="60960" marT="60960" marB="60960"/>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No such overheads are required</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5645215"/>
                  </a:ext>
                </a:extLst>
              </a:tr>
              <a:tr h="370840">
                <a:tc>
                  <a:txBody>
                    <a:bodyPr/>
                    <a:lstStyle/>
                    <a:p>
                      <a:r>
                        <a:rPr lang="en-US" sz="2000" dirty="0">
                          <a:latin typeface="Times New Roman" panose="02020603050405020304" pitchFamily="18" charset="0"/>
                          <a:cs typeface="Times New Roman" panose="02020603050405020304" pitchFamily="18" charset="0"/>
                        </a:rPr>
                        <a:t>SRTF, RR, Priority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FCFS, SJF, Priority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865904"/>
                  </a:ext>
                </a:extLst>
              </a:tr>
            </a:tbl>
          </a:graphicData>
        </a:graphic>
      </p:graphicFrame>
    </p:spTree>
    <p:extLst>
      <p:ext uri="{BB962C8B-B14F-4D97-AF65-F5344CB8AC3E}">
        <p14:creationId xmlns:p14="http://schemas.microsoft.com/office/powerpoint/2010/main" val="4179234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CE81793-CD71-43DE-B961-4EF406BAD244}"/>
              </a:ext>
            </a:extLst>
          </p:cNvPr>
          <p:cNvGraphicFramePr>
            <a:graphicFrameLocks noGrp="1"/>
          </p:cNvGraphicFramePr>
          <p:nvPr>
            <p:extLst>
              <p:ext uri="{D42A27DB-BD31-4B8C-83A1-F6EECF244321}">
                <p14:modId xmlns:p14="http://schemas.microsoft.com/office/powerpoint/2010/main" val="2289608773"/>
              </p:ext>
            </p:extLst>
          </p:nvPr>
        </p:nvGraphicFramePr>
        <p:xfrm>
          <a:off x="1891323" y="1341232"/>
          <a:ext cx="8128000" cy="1849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01804452"/>
                    </a:ext>
                  </a:extLst>
                </a:gridCol>
                <a:gridCol w="4064000">
                  <a:extLst>
                    <a:ext uri="{9D8B030D-6E8A-4147-A177-3AD203B41FA5}">
                      <a16:colId xmlns:a16="http://schemas.microsoft.com/office/drawing/2014/main" val="4149854685"/>
                    </a:ext>
                  </a:extLst>
                </a:gridCol>
              </a:tblGrid>
              <a:tr h="0">
                <a:tc>
                  <a:txBody>
                    <a:bodyPr/>
                    <a:lstStyle/>
                    <a:p>
                      <a:r>
                        <a:rPr lang="en-US" dirty="0"/>
                        <a:t>J1(Job)</a:t>
                      </a:r>
                      <a:endParaRPr lang="en-IN" dirty="0"/>
                    </a:p>
                  </a:txBody>
                  <a:tcPr/>
                </a:tc>
                <a:tc>
                  <a:txBody>
                    <a:bodyPr/>
                    <a:lstStyle/>
                    <a:p>
                      <a:r>
                        <a:rPr lang="en-US" dirty="0"/>
                        <a:t>15(Execution time)</a:t>
                      </a:r>
                      <a:endParaRPr lang="en-IN" dirty="0"/>
                    </a:p>
                  </a:txBody>
                  <a:tcPr/>
                </a:tc>
                <a:extLst>
                  <a:ext uri="{0D108BD9-81ED-4DB2-BD59-A6C34878D82A}">
                    <a16:rowId xmlns:a16="http://schemas.microsoft.com/office/drawing/2014/main" val="604202752"/>
                  </a:ext>
                </a:extLst>
              </a:tr>
              <a:tr h="370840">
                <a:tc>
                  <a:txBody>
                    <a:bodyPr/>
                    <a:lstStyle/>
                    <a:p>
                      <a:r>
                        <a:rPr lang="en-US" dirty="0"/>
                        <a:t>J2</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3444098964"/>
                  </a:ext>
                </a:extLst>
              </a:tr>
              <a:tr h="370840">
                <a:tc>
                  <a:txBody>
                    <a:bodyPr/>
                    <a:lstStyle/>
                    <a:p>
                      <a:r>
                        <a:rPr lang="en-US" dirty="0"/>
                        <a:t>J3</a:t>
                      </a:r>
                      <a:endParaRPr lang="en-IN" dirty="0"/>
                    </a:p>
                  </a:txBody>
                  <a:tcPr/>
                </a:tc>
                <a:tc>
                  <a:txBody>
                    <a:bodyPr/>
                    <a:lstStyle/>
                    <a:p>
                      <a:r>
                        <a:rPr lang="en-US" dirty="0"/>
                        <a:t>10</a:t>
                      </a:r>
                      <a:endParaRPr lang="en-IN" dirty="0"/>
                    </a:p>
                  </a:txBody>
                  <a:tcPr/>
                </a:tc>
                <a:extLst>
                  <a:ext uri="{0D108BD9-81ED-4DB2-BD59-A6C34878D82A}">
                    <a16:rowId xmlns:a16="http://schemas.microsoft.com/office/drawing/2014/main" val="1410516547"/>
                  </a:ext>
                </a:extLst>
              </a:tr>
              <a:tr h="370840">
                <a:tc>
                  <a:txBody>
                    <a:bodyPr/>
                    <a:lstStyle/>
                    <a:p>
                      <a:r>
                        <a:rPr lang="en-US" dirty="0"/>
                        <a:t>J4</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2373002891"/>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2671377702"/>
                  </a:ext>
                </a:extLst>
              </a:tr>
            </a:tbl>
          </a:graphicData>
        </a:graphic>
      </p:graphicFrame>
      <p:graphicFrame>
        <p:nvGraphicFramePr>
          <p:cNvPr id="3" name="Table 3">
            <a:extLst>
              <a:ext uri="{FF2B5EF4-FFF2-40B4-BE49-F238E27FC236}">
                <a16:creationId xmlns:a16="http://schemas.microsoft.com/office/drawing/2014/main" id="{A874E7CC-D2BB-4766-B1D0-F56D1988D70A}"/>
              </a:ext>
            </a:extLst>
          </p:cNvPr>
          <p:cNvGraphicFramePr>
            <a:graphicFrameLocks noGrp="1"/>
          </p:cNvGraphicFramePr>
          <p:nvPr>
            <p:extLst>
              <p:ext uri="{D42A27DB-BD31-4B8C-83A1-F6EECF244321}">
                <p14:modId xmlns:p14="http://schemas.microsoft.com/office/powerpoint/2010/main" val="3793120501"/>
              </p:ext>
            </p:extLst>
          </p:nvPr>
        </p:nvGraphicFramePr>
        <p:xfrm>
          <a:off x="1891323" y="3667648"/>
          <a:ext cx="8128000" cy="3657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950304959"/>
                    </a:ext>
                  </a:extLst>
                </a:gridCol>
                <a:gridCol w="1625600">
                  <a:extLst>
                    <a:ext uri="{9D8B030D-6E8A-4147-A177-3AD203B41FA5}">
                      <a16:colId xmlns:a16="http://schemas.microsoft.com/office/drawing/2014/main" val="2747734797"/>
                    </a:ext>
                  </a:extLst>
                </a:gridCol>
                <a:gridCol w="1625600">
                  <a:extLst>
                    <a:ext uri="{9D8B030D-6E8A-4147-A177-3AD203B41FA5}">
                      <a16:colId xmlns:a16="http://schemas.microsoft.com/office/drawing/2014/main" val="923962105"/>
                    </a:ext>
                  </a:extLst>
                </a:gridCol>
                <a:gridCol w="1625600">
                  <a:extLst>
                    <a:ext uri="{9D8B030D-6E8A-4147-A177-3AD203B41FA5}">
                      <a16:colId xmlns:a16="http://schemas.microsoft.com/office/drawing/2014/main" val="2355650135"/>
                    </a:ext>
                  </a:extLst>
                </a:gridCol>
                <a:gridCol w="1625600">
                  <a:extLst>
                    <a:ext uri="{9D8B030D-6E8A-4147-A177-3AD203B41FA5}">
                      <a16:colId xmlns:a16="http://schemas.microsoft.com/office/drawing/2014/main" val="1974669122"/>
                    </a:ext>
                  </a:extLst>
                </a:gridCol>
              </a:tblGrid>
              <a:tr h="356976">
                <a:tc>
                  <a:txBody>
                    <a:bodyPr/>
                    <a:lstStyle/>
                    <a:p>
                      <a:r>
                        <a:rPr lang="en-US" dirty="0"/>
                        <a:t>J1(wj1=0)</a:t>
                      </a:r>
                      <a:endParaRPr lang="en-IN" dirty="0"/>
                    </a:p>
                  </a:txBody>
                  <a:tcPr/>
                </a:tc>
                <a:tc>
                  <a:txBody>
                    <a:bodyPr/>
                    <a:lstStyle/>
                    <a:p>
                      <a:r>
                        <a:rPr lang="en-US" dirty="0"/>
                        <a:t>J2(wj2=15)</a:t>
                      </a:r>
                      <a:endParaRPr lang="en-IN" dirty="0"/>
                    </a:p>
                  </a:txBody>
                  <a:tcPr/>
                </a:tc>
                <a:tc>
                  <a:txBody>
                    <a:bodyPr/>
                    <a:lstStyle/>
                    <a:p>
                      <a:r>
                        <a:rPr lang="en-US" dirty="0"/>
                        <a:t>J3(wj3=23)</a:t>
                      </a:r>
                      <a:endParaRPr lang="en-IN" dirty="0"/>
                    </a:p>
                  </a:txBody>
                  <a:tcPr/>
                </a:tc>
                <a:tc>
                  <a:txBody>
                    <a:bodyPr/>
                    <a:lstStyle/>
                    <a:p>
                      <a:r>
                        <a:rPr lang="en-US" dirty="0"/>
                        <a:t>J4(wj4=33</a:t>
                      </a:r>
                      <a:endParaRPr lang="en-IN" dirty="0"/>
                    </a:p>
                  </a:txBody>
                  <a:tcPr/>
                </a:tc>
                <a:tc>
                  <a:txBody>
                    <a:bodyPr/>
                    <a:lstStyle/>
                    <a:p>
                      <a:endParaRPr lang="en-IN" dirty="0"/>
                    </a:p>
                  </a:txBody>
                  <a:tcPr/>
                </a:tc>
                <a:extLst>
                  <a:ext uri="{0D108BD9-81ED-4DB2-BD59-A6C34878D82A}">
                    <a16:rowId xmlns:a16="http://schemas.microsoft.com/office/drawing/2014/main" val="2835486250"/>
                  </a:ext>
                </a:extLst>
              </a:tr>
            </a:tbl>
          </a:graphicData>
        </a:graphic>
      </p:graphicFrame>
      <p:sp>
        <p:nvSpPr>
          <p:cNvPr id="5" name="TextBox 4">
            <a:extLst>
              <a:ext uri="{FF2B5EF4-FFF2-40B4-BE49-F238E27FC236}">
                <a16:creationId xmlns:a16="http://schemas.microsoft.com/office/drawing/2014/main" id="{419C369F-05E1-400D-8132-338F6322F9FB}"/>
              </a:ext>
            </a:extLst>
          </p:cNvPr>
          <p:cNvSpPr txBox="1"/>
          <p:nvPr/>
        </p:nvSpPr>
        <p:spPr>
          <a:xfrm>
            <a:off x="1819469" y="548586"/>
            <a:ext cx="8199854" cy="461665"/>
          </a:xfrm>
          <a:prstGeom prst="rect">
            <a:avLst/>
          </a:prstGeom>
          <a:noFill/>
        </p:spPr>
        <p:txBody>
          <a:bodyPr wrap="square">
            <a:spAutoFit/>
          </a:bodyPr>
          <a:lstStyle/>
          <a:p>
            <a:pPr marL="0" indent="0">
              <a:buNone/>
            </a:pPr>
            <a:r>
              <a:rPr lang="en-US" sz="2400" dirty="0">
                <a:latin typeface="Times New Roman" panose="02020603050405020304" pitchFamily="18" charset="0"/>
                <a:cs typeface="Times New Roman" panose="02020603050405020304" pitchFamily="18" charset="0"/>
              </a:rPr>
              <a:t>FCFS( First come first serve)</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690EF36-5298-4DA2-908F-AB0B4E27AE89}"/>
              </a:ext>
            </a:extLst>
          </p:cNvPr>
          <p:cNvSpPr txBox="1"/>
          <p:nvPr/>
        </p:nvSpPr>
        <p:spPr>
          <a:xfrm>
            <a:off x="1819468" y="4365468"/>
            <a:ext cx="8276253" cy="646331"/>
          </a:xfrm>
          <a:prstGeom prst="rect">
            <a:avLst/>
          </a:prstGeom>
          <a:noFill/>
        </p:spPr>
        <p:txBody>
          <a:bodyPr wrap="square">
            <a:spAutoFit/>
          </a:bodyPr>
          <a:lstStyle/>
          <a:p>
            <a:pPr marL="0" indent="0">
              <a:buNone/>
            </a:pPr>
            <a:r>
              <a:rPr lang="en-US" dirty="0"/>
              <a:t>Average waiting time= Wj1 +Wj2 +Wj3+Wj4= 0+15+23+33=71</a:t>
            </a:r>
          </a:p>
          <a:p>
            <a:pPr marL="0" indent="0">
              <a:buNone/>
            </a:pPr>
            <a:r>
              <a:rPr lang="en-US" dirty="0"/>
              <a:t>71/4=17.75</a:t>
            </a:r>
          </a:p>
        </p:txBody>
      </p:sp>
    </p:spTree>
    <p:extLst>
      <p:ext uri="{BB962C8B-B14F-4D97-AF65-F5344CB8AC3E}">
        <p14:creationId xmlns:p14="http://schemas.microsoft.com/office/powerpoint/2010/main" val="3746233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D4E6A-0BBA-4543-B80A-2694EE1E0BD6}"/>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SJF(Shortest job first)</a:t>
            </a:r>
            <a:endParaRPr lang="en-IN" sz="28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87883A3C-5C72-407B-9A7A-9DA72E16B886}"/>
              </a:ext>
            </a:extLst>
          </p:cNvPr>
          <p:cNvGraphicFramePr>
            <a:graphicFrameLocks noGrp="1"/>
          </p:cNvGraphicFramePr>
          <p:nvPr>
            <p:ph idx="1"/>
            <p:extLst>
              <p:ext uri="{D42A27DB-BD31-4B8C-83A1-F6EECF244321}">
                <p14:modId xmlns:p14="http://schemas.microsoft.com/office/powerpoint/2010/main" val="592616328"/>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198025681"/>
                    </a:ext>
                  </a:extLst>
                </a:gridCol>
                <a:gridCol w="5257800">
                  <a:extLst>
                    <a:ext uri="{9D8B030D-6E8A-4147-A177-3AD203B41FA5}">
                      <a16:colId xmlns:a16="http://schemas.microsoft.com/office/drawing/2014/main" val="3397166399"/>
                    </a:ext>
                  </a:extLst>
                </a:gridCol>
              </a:tblGrid>
              <a:tr h="370840">
                <a:tc>
                  <a:txBody>
                    <a:bodyPr/>
                    <a:lstStyle/>
                    <a:p>
                      <a:r>
                        <a:rPr lang="en-US" dirty="0"/>
                        <a:t>Job</a:t>
                      </a:r>
                      <a:endParaRPr lang="en-IN" dirty="0"/>
                    </a:p>
                  </a:txBody>
                  <a:tcPr/>
                </a:tc>
                <a:tc>
                  <a:txBody>
                    <a:bodyPr/>
                    <a:lstStyle/>
                    <a:p>
                      <a:r>
                        <a:rPr lang="en-US" dirty="0"/>
                        <a:t>CPU time</a:t>
                      </a:r>
                      <a:endParaRPr lang="en-IN" dirty="0"/>
                    </a:p>
                  </a:txBody>
                  <a:tcPr/>
                </a:tc>
                <a:extLst>
                  <a:ext uri="{0D108BD9-81ED-4DB2-BD59-A6C34878D82A}">
                    <a16:rowId xmlns:a16="http://schemas.microsoft.com/office/drawing/2014/main" val="358135316"/>
                  </a:ext>
                </a:extLst>
              </a:tr>
              <a:tr h="370840">
                <a:tc>
                  <a:txBody>
                    <a:bodyPr/>
                    <a:lstStyle/>
                    <a:p>
                      <a:r>
                        <a:rPr lang="en-US" dirty="0"/>
                        <a:t>J4(Wj4=0)</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889159759"/>
                  </a:ext>
                </a:extLst>
              </a:tr>
              <a:tr h="370840">
                <a:tc>
                  <a:txBody>
                    <a:bodyPr/>
                    <a:lstStyle/>
                    <a:p>
                      <a:r>
                        <a:rPr lang="en-US" dirty="0"/>
                        <a:t>J2(Wj2=3)</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1887707870"/>
                  </a:ext>
                </a:extLst>
              </a:tr>
              <a:tr h="370840">
                <a:tc>
                  <a:txBody>
                    <a:bodyPr/>
                    <a:lstStyle/>
                    <a:p>
                      <a:r>
                        <a:rPr lang="en-US" dirty="0"/>
                        <a:t>J3(Wj3)=11</a:t>
                      </a:r>
                      <a:endParaRPr lang="en-IN" dirty="0"/>
                    </a:p>
                  </a:txBody>
                  <a:tcPr/>
                </a:tc>
                <a:tc>
                  <a:txBody>
                    <a:bodyPr/>
                    <a:lstStyle/>
                    <a:p>
                      <a:r>
                        <a:rPr lang="en-US" dirty="0"/>
                        <a:t>10</a:t>
                      </a:r>
                      <a:endParaRPr lang="en-IN" dirty="0"/>
                    </a:p>
                  </a:txBody>
                  <a:tcPr/>
                </a:tc>
                <a:extLst>
                  <a:ext uri="{0D108BD9-81ED-4DB2-BD59-A6C34878D82A}">
                    <a16:rowId xmlns:a16="http://schemas.microsoft.com/office/drawing/2014/main" val="2487205262"/>
                  </a:ext>
                </a:extLst>
              </a:tr>
              <a:tr h="370840">
                <a:tc>
                  <a:txBody>
                    <a:bodyPr/>
                    <a:lstStyle/>
                    <a:p>
                      <a:r>
                        <a:rPr lang="en-US" dirty="0"/>
                        <a:t>J1(Wj1)=21</a:t>
                      </a:r>
                      <a:endParaRPr lang="en-IN" dirty="0"/>
                    </a:p>
                  </a:txBody>
                  <a:tcPr/>
                </a:tc>
                <a:tc>
                  <a:txBody>
                    <a:bodyPr/>
                    <a:lstStyle/>
                    <a:p>
                      <a:r>
                        <a:rPr lang="en-US" dirty="0"/>
                        <a:t>15</a:t>
                      </a:r>
                      <a:endParaRPr lang="en-IN" dirty="0"/>
                    </a:p>
                  </a:txBody>
                  <a:tcPr/>
                </a:tc>
                <a:extLst>
                  <a:ext uri="{0D108BD9-81ED-4DB2-BD59-A6C34878D82A}">
                    <a16:rowId xmlns:a16="http://schemas.microsoft.com/office/drawing/2014/main" val="3409495156"/>
                  </a:ext>
                </a:extLst>
              </a:tr>
            </a:tbl>
          </a:graphicData>
        </a:graphic>
      </p:graphicFrame>
      <p:sp>
        <p:nvSpPr>
          <p:cNvPr id="5" name="TextBox 4">
            <a:extLst>
              <a:ext uri="{FF2B5EF4-FFF2-40B4-BE49-F238E27FC236}">
                <a16:creationId xmlns:a16="http://schemas.microsoft.com/office/drawing/2014/main" id="{0ADB36CB-4046-46DA-A27F-5123D7D4B32D}"/>
              </a:ext>
            </a:extLst>
          </p:cNvPr>
          <p:cNvSpPr txBox="1"/>
          <p:nvPr/>
        </p:nvSpPr>
        <p:spPr>
          <a:xfrm>
            <a:off x="1129004" y="4074758"/>
            <a:ext cx="10224796" cy="1200329"/>
          </a:xfrm>
          <a:prstGeom prst="rect">
            <a:avLst/>
          </a:prstGeom>
          <a:noFill/>
        </p:spPr>
        <p:txBody>
          <a:bodyPr wrap="square">
            <a:spAutoFit/>
          </a:bodyPr>
          <a:lstStyle/>
          <a:p>
            <a:endParaRPr lang="en-US" dirty="0"/>
          </a:p>
          <a:p>
            <a:endParaRPr lang="en-US" dirty="0"/>
          </a:p>
          <a:p>
            <a:endParaRPr lang="en-US" dirty="0"/>
          </a:p>
          <a:p>
            <a:r>
              <a:rPr lang="en-US" dirty="0"/>
              <a:t>Average waiting time= 0 +3+11+21=35/4=8.75</a:t>
            </a:r>
            <a:endParaRPr lang="en-IN" dirty="0"/>
          </a:p>
        </p:txBody>
      </p:sp>
      <p:graphicFrame>
        <p:nvGraphicFramePr>
          <p:cNvPr id="6" name="Table 3">
            <a:extLst>
              <a:ext uri="{FF2B5EF4-FFF2-40B4-BE49-F238E27FC236}">
                <a16:creationId xmlns:a16="http://schemas.microsoft.com/office/drawing/2014/main" id="{1E6ECB44-7C80-4B40-B62F-71B693AEC6E2}"/>
              </a:ext>
            </a:extLst>
          </p:cNvPr>
          <p:cNvGraphicFramePr>
            <a:graphicFrameLocks noGrp="1"/>
          </p:cNvGraphicFramePr>
          <p:nvPr>
            <p:extLst>
              <p:ext uri="{D42A27DB-BD31-4B8C-83A1-F6EECF244321}">
                <p14:modId xmlns:p14="http://schemas.microsoft.com/office/powerpoint/2010/main" val="865252905"/>
              </p:ext>
            </p:extLst>
          </p:nvPr>
        </p:nvGraphicFramePr>
        <p:xfrm>
          <a:off x="1891323" y="3916568"/>
          <a:ext cx="6502400" cy="731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950304959"/>
                    </a:ext>
                  </a:extLst>
                </a:gridCol>
                <a:gridCol w="1625600">
                  <a:extLst>
                    <a:ext uri="{9D8B030D-6E8A-4147-A177-3AD203B41FA5}">
                      <a16:colId xmlns:a16="http://schemas.microsoft.com/office/drawing/2014/main" val="2747734797"/>
                    </a:ext>
                  </a:extLst>
                </a:gridCol>
                <a:gridCol w="1625600">
                  <a:extLst>
                    <a:ext uri="{9D8B030D-6E8A-4147-A177-3AD203B41FA5}">
                      <a16:colId xmlns:a16="http://schemas.microsoft.com/office/drawing/2014/main" val="923962105"/>
                    </a:ext>
                  </a:extLst>
                </a:gridCol>
                <a:gridCol w="1625600">
                  <a:extLst>
                    <a:ext uri="{9D8B030D-6E8A-4147-A177-3AD203B41FA5}">
                      <a16:colId xmlns:a16="http://schemas.microsoft.com/office/drawing/2014/main" val="2355650135"/>
                    </a:ext>
                  </a:extLst>
                </a:gridCol>
              </a:tblGrid>
              <a:tr h="0">
                <a:tc>
                  <a:txBody>
                    <a:bodyPr/>
                    <a:lstStyle/>
                    <a:p>
                      <a:r>
                        <a:rPr lang="en-US" dirty="0"/>
                        <a:t>J4</a:t>
                      </a:r>
                      <a:endParaRPr lang="en-IN" dirty="0"/>
                    </a:p>
                  </a:txBody>
                  <a:tcPr/>
                </a:tc>
                <a:tc>
                  <a:txBody>
                    <a:bodyPr/>
                    <a:lstStyle/>
                    <a:p>
                      <a:r>
                        <a:rPr lang="en-US" dirty="0"/>
                        <a:t>J2</a:t>
                      </a:r>
                      <a:endParaRPr lang="en-IN" dirty="0"/>
                    </a:p>
                  </a:txBody>
                  <a:tcPr/>
                </a:tc>
                <a:tc>
                  <a:txBody>
                    <a:bodyPr/>
                    <a:lstStyle/>
                    <a:p>
                      <a:r>
                        <a:rPr lang="en-US" dirty="0"/>
                        <a:t>J3</a:t>
                      </a:r>
                      <a:endParaRPr lang="en-IN" dirty="0"/>
                    </a:p>
                  </a:txBody>
                  <a:tcPr/>
                </a:tc>
                <a:tc>
                  <a:txBody>
                    <a:bodyPr/>
                    <a:lstStyle/>
                    <a:p>
                      <a:r>
                        <a:rPr lang="en-US" dirty="0"/>
                        <a:t>J1</a:t>
                      </a:r>
                      <a:endParaRPr lang="en-IN" dirty="0"/>
                    </a:p>
                  </a:txBody>
                  <a:tcPr/>
                </a:tc>
                <a:extLst>
                  <a:ext uri="{0D108BD9-81ED-4DB2-BD59-A6C34878D82A}">
                    <a16:rowId xmlns:a16="http://schemas.microsoft.com/office/drawing/2014/main" val="2835486250"/>
                  </a:ext>
                </a:extLst>
              </a:tr>
              <a:tr h="0">
                <a:tc>
                  <a:txBody>
                    <a:bodyPr/>
                    <a:lstStyle/>
                    <a:p>
                      <a:r>
                        <a:rPr lang="en-US" dirty="0"/>
                        <a:t>0                  3</a:t>
                      </a:r>
                      <a:endParaRPr lang="en-IN" dirty="0"/>
                    </a:p>
                  </a:txBody>
                  <a:tcPr/>
                </a:tc>
                <a:tc>
                  <a:txBody>
                    <a:bodyPr/>
                    <a:lstStyle/>
                    <a:p>
                      <a:r>
                        <a:rPr lang="en-US" dirty="0"/>
                        <a:t>3                 11</a:t>
                      </a:r>
                      <a:endParaRPr lang="en-IN" dirty="0"/>
                    </a:p>
                  </a:txBody>
                  <a:tcPr/>
                </a:tc>
                <a:tc>
                  <a:txBody>
                    <a:bodyPr/>
                    <a:lstStyle/>
                    <a:p>
                      <a:r>
                        <a:rPr lang="en-US" dirty="0"/>
                        <a:t>11             21</a:t>
                      </a:r>
                      <a:endParaRPr lang="en-IN" dirty="0"/>
                    </a:p>
                  </a:txBody>
                  <a:tcPr/>
                </a:tc>
                <a:tc>
                  <a:txBody>
                    <a:bodyPr/>
                    <a:lstStyle/>
                    <a:p>
                      <a:r>
                        <a:rPr lang="en-US" dirty="0"/>
                        <a:t>21                36</a:t>
                      </a:r>
                      <a:endParaRPr lang="en-IN" dirty="0"/>
                    </a:p>
                  </a:txBody>
                  <a:tcPr/>
                </a:tc>
                <a:extLst>
                  <a:ext uri="{0D108BD9-81ED-4DB2-BD59-A6C34878D82A}">
                    <a16:rowId xmlns:a16="http://schemas.microsoft.com/office/drawing/2014/main" val="2400443608"/>
                  </a:ext>
                </a:extLst>
              </a:tr>
            </a:tbl>
          </a:graphicData>
        </a:graphic>
      </p:graphicFrame>
    </p:spTree>
    <p:extLst>
      <p:ext uri="{BB962C8B-B14F-4D97-AF65-F5344CB8AC3E}">
        <p14:creationId xmlns:p14="http://schemas.microsoft.com/office/powerpoint/2010/main" val="2396364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32159-FF5E-4AF0-8E3A-61EF4E56E79F}"/>
              </a:ext>
            </a:extLst>
          </p:cNvPr>
          <p:cNvSpPr>
            <a:spLocks noGrp="1"/>
          </p:cNvSpPr>
          <p:nvPr>
            <p:ph type="title"/>
          </p:nvPr>
        </p:nvSpPr>
        <p:spPr/>
        <p:txBody>
          <a:bodyPr/>
          <a:lstStyle/>
          <a:p>
            <a:r>
              <a:rPr lang="en-IN" b="1" i="0" dirty="0">
                <a:solidFill>
                  <a:srgbClr val="273239"/>
                </a:solidFill>
                <a:effectLst/>
                <a:latin typeface="sofia-pro"/>
              </a:rPr>
              <a:t>CPU Scheduling Criteria</a:t>
            </a:r>
            <a:endParaRPr lang="en-IN" dirty="0"/>
          </a:p>
        </p:txBody>
      </p:sp>
      <p:sp>
        <p:nvSpPr>
          <p:cNvPr id="3" name="Content Placeholder 2">
            <a:extLst>
              <a:ext uri="{FF2B5EF4-FFF2-40B4-BE49-F238E27FC236}">
                <a16:creationId xmlns:a16="http://schemas.microsoft.com/office/drawing/2014/main" id="{790A31C4-A808-4DBF-B82D-2E5D3C37F874}"/>
              </a:ext>
            </a:extLst>
          </p:cNvPr>
          <p:cNvSpPr>
            <a:spLocks noGrp="1"/>
          </p:cNvSpPr>
          <p:nvPr>
            <p:ph idx="1"/>
          </p:nvPr>
        </p:nvSpPr>
        <p:spPr/>
        <p:txBody>
          <a:bodyPr/>
          <a:lstStyle/>
          <a:p>
            <a:r>
              <a:rPr lang="en-IN" b="1" i="0" dirty="0">
                <a:solidFill>
                  <a:srgbClr val="40424E"/>
                </a:solidFill>
                <a:effectLst/>
                <a:latin typeface="urw-din"/>
              </a:rPr>
              <a:t>Turnaround time</a:t>
            </a:r>
          </a:p>
          <a:p>
            <a:r>
              <a:rPr lang="en-IN" b="1" i="0" dirty="0">
                <a:solidFill>
                  <a:srgbClr val="40424E"/>
                </a:solidFill>
                <a:effectLst/>
                <a:latin typeface="urw-din"/>
              </a:rPr>
              <a:t>Waiting time</a:t>
            </a:r>
            <a:endParaRPr lang="en-IN" b="1" dirty="0">
              <a:solidFill>
                <a:srgbClr val="40424E"/>
              </a:solidFill>
              <a:latin typeface="urw-din"/>
            </a:endParaRPr>
          </a:p>
          <a:p>
            <a:pPr algn="just"/>
            <a:r>
              <a:rPr lang="en-IN" b="1" i="0" dirty="0">
                <a:solidFill>
                  <a:srgbClr val="40424E"/>
                </a:solidFill>
                <a:effectLst/>
                <a:latin typeface="urw-din"/>
              </a:rPr>
              <a:t>Response time :</a:t>
            </a:r>
            <a:r>
              <a:rPr lang="en-US" b="0" i="0" dirty="0">
                <a:solidFill>
                  <a:srgbClr val="40424E"/>
                </a:solidFill>
                <a:effectLst/>
                <a:latin typeface="urw-din"/>
              </a:rPr>
              <a:t>In an interactive system, turn-around time is not the best criteria. A process may produce some output fairly early and continue computing new results while previous results are being output to the user. Thus another criteria is the time taken from submission of the process of request until the first response is produced. This measure is called response time. </a:t>
            </a:r>
            <a:endParaRPr lang="en-IN" dirty="0"/>
          </a:p>
        </p:txBody>
      </p:sp>
    </p:spTree>
    <p:extLst>
      <p:ext uri="{BB962C8B-B14F-4D97-AF65-F5344CB8AC3E}">
        <p14:creationId xmlns:p14="http://schemas.microsoft.com/office/powerpoint/2010/main" val="2859966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76C5-6273-49F8-9B4F-AE51B0F5C0DE}"/>
              </a:ext>
            </a:extLst>
          </p:cNvPr>
          <p:cNvSpPr>
            <a:spLocks noGrp="1"/>
          </p:cNvSpPr>
          <p:nvPr>
            <p:ph type="title"/>
          </p:nvPr>
        </p:nvSpPr>
        <p:spPr/>
        <p:txBody>
          <a:bodyPr>
            <a:normAutofit/>
          </a:bodyPr>
          <a:lstStyle/>
          <a:p>
            <a:r>
              <a:rPr lang="en-US" sz="3200" b="1" i="0" dirty="0">
                <a:solidFill>
                  <a:srgbClr val="273239"/>
                </a:solidFill>
                <a:effectLst/>
                <a:latin typeface="Times New Roman" panose="02020603050405020304" pitchFamily="18" charset="0"/>
                <a:cs typeface="Times New Roman" panose="02020603050405020304" pitchFamily="18" charset="0"/>
              </a:rPr>
              <a:t>Shortest Remaining Time First (SRTF) algorithm</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CA5D12-A998-4958-87F2-08CB9FB408E6}"/>
              </a:ext>
            </a:extLst>
          </p:cNvPr>
          <p:cNvSpPr>
            <a:spLocks noGrp="1"/>
          </p:cNvSpPr>
          <p:nvPr>
            <p:ph idx="1"/>
          </p:nvPr>
        </p:nvSpPr>
        <p:spPr/>
        <p:txBody>
          <a:bodyPr/>
          <a:lstStyle/>
          <a:p>
            <a:pPr algn="just"/>
            <a:r>
              <a:rPr lang="en-US" b="0" i="0" u="sng" dirty="0">
                <a:effectLst/>
                <a:latin typeface="Times New Roman" panose="02020603050405020304" pitchFamily="18" charset="0"/>
                <a:cs typeface="Times New Roman" panose="02020603050405020304" pitchFamily="18" charset="0"/>
              </a:rPr>
              <a:t>Shortest Remaining Time First (SRTF)</a:t>
            </a:r>
            <a:r>
              <a:rPr lang="en-US" b="0" i="0" u="sng" dirty="0">
                <a:solidFill>
                  <a:srgbClr val="40424E"/>
                </a:solidFill>
                <a:effectLst/>
                <a:latin typeface="Times New Roman" panose="02020603050405020304" pitchFamily="18" charset="0"/>
                <a:cs typeface="Times New Roman" panose="02020603050405020304" pitchFamily="18" charset="0"/>
              </a:rPr>
              <a:t> </a:t>
            </a:r>
            <a:r>
              <a:rPr lang="en-US" b="0" i="0" dirty="0">
                <a:solidFill>
                  <a:srgbClr val="40424E"/>
                </a:solidFill>
                <a:effectLst/>
                <a:latin typeface="Times New Roman" panose="02020603050405020304" pitchFamily="18" charset="0"/>
                <a:cs typeface="Times New Roman" panose="02020603050405020304" pitchFamily="18" charset="0"/>
              </a:rPr>
              <a:t>is the preemptive version of </a:t>
            </a:r>
            <a:r>
              <a:rPr lang="en-US" b="0" i="0" dirty="0">
                <a:effectLst/>
                <a:latin typeface="Times New Roman" panose="02020603050405020304" pitchFamily="18" charset="0"/>
                <a:cs typeface="Times New Roman" panose="02020603050405020304" pitchFamily="18" charset="0"/>
              </a:rPr>
              <a:t>Shortest Job Next (SJF)</a:t>
            </a:r>
            <a:r>
              <a:rPr lang="en-US" b="0" i="0" dirty="0">
                <a:solidFill>
                  <a:srgbClr val="40424E"/>
                </a:solidFill>
                <a:effectLst/>
                <a:latin typeface="Times New Roman" panose="02020603050405020304" pitchFamily="18" charset="0"/>
                <a:cs typeface="Times New Roman" panose="02020603050405020304" pitchFamily="18" charset="0"/>
              </a:rPr>
              <a:t> algorithm, where the processor is allocated to the job closest to completion.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917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E5344-A5DD-410B-9645-0A2AB2A6444B}"/>
              </a:ext>
            </a:extLst>
          </p:cNvPr>
          <p:cNvSpPr>
            <a:spLocks noGrp="1"/>
          </p:cNvSpPr>
          <p:nvPr>
            <p:ph type="title"/>
          </p:nvPr>
        </p:nvSpPr>
        <p:spPr/>
        <p:txBody>
          <a:bodyPr/>
          <a:lstStyle/>
          <a:p>
            <a:r>
              <a:rPr lang="en-US" dirty="0"/>
              <a:t>What is process?</a:t>
            </a:r>
            <a:endParaRPr lang="en-IN" dirty="0"/>
          </a:p>
        </p:txBody>
      </p:sp>
      <p:sp>
        <p:nvSpPr>
          <p:cNvPr id="3" name="Content Placeholder 2">
            <a:extLst>
              <a:ext uri="{FF2B5EF4-FFF2-40B4-BE49-F238E27FC236}">
                <a16:creationId xmlns:a16="http://schemas.microsoft.com/office/drawing/2014/main" id="{EA267B26-34A1-490C-A6EF-24CD7B1B306D}"/>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A process is an active program.</a:t>
            </a:r>
          </a:p>
          <a:p>
            <a:r>
              <a:rPr lang="en-US" dirty="0">
                <a:solidFill>
                  <a:srgbClr val="000000"/>
                </a:solidFill>
                <a:latin typeface="Times New Roman" panose="02020603050405020304" pitchFamily="18" charset="0"/>
                <a:cs typeface="Times New Roman" panose="02020603050405020304" pitchFamily="18" charset="0"/>
              </a:rPr>
              <a:t>Process means Program in execution.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797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D12F-A670-46BB-B759-9893E63A43AA}"/>
              </a:ext>
            </a:extLst>
          </p:cNvPr>
          <p:cNvSpPr>
            <a:spLocks noGrp="1"/>
          </p:cNvSpPr>
          <p:nvPr>
            <p:ph type="title"/>
          </p:nvPr>
        </p:nvSpPr>
        <p:spPr/>
        <p:txBody>
          <a:bodyPr>
            <a:normAutofit/>
          </a:bodyPr>
          <a:lstStyle/>
          <a:p>
            <a:r>
              <a:rPr lang="en-US" sz="2800" b="1" i="0" dirty="0">
                <a:solidFill>
                  <a:srgbClr val="273239"/>
                </a:solidFill>
                <a:effectLst/>
                <a:latin typeface="Times New Roman" panose="02020603050405020304" pitchFamily="18" charset="0"/>
                <a:cs typeface="Times New Roman" panose="02020603050405020304" pitchFamily="18" charset="0"/>
              </a:rPr>
              <a:t>Shortest Remaining Time First (SRTF) algorithm(Example-1)</a:t>
            </a:r>
            <a:endParaRPr lang="en-IN" sz="2800" dirty="0"/>
          </a:p>
        </p:txBody>
      </p:sp>
      <p:graphicFrame>
        <p:nvGraphicFramePr>
          <p:cNvPr id="4" name="Table 4">
            <a:extLst>
              <a:ext uri="{FF2B5EF4-FFF2-40B4-BE49-F238E27FC236}">
                <a16:creationId xmlns:a16="http://schemas.microsoft.com/office/drawing/2014/main" id="{D35BC3E4-B767-44B7-94AF-7726A1046949}"/>
              </a:ext>
            </a:extLst>
          </p:cNvPr>
          <p:cNvGraphicFramePr>
            <a:graphicFrameLocks noGrp="1"/>
          </p:cNvGraphicFramePr>
          <p:nvPr>
            <p:ph idx="1"/>
            <p:extLst>
              <p:ext uri="{D42A27DB-BD31-4B8C-83A1-F6EECF244321}">
                <p14:modId xmlns:p14="http://schemas.microsoft.com/office/powerpoint/2010/main" val="1152946302"/>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296634206"/>
                    </a:ext>
                  </a:extLst>
                </a:gridCol>
                <a:gridCol w="1752600">
                  <a:extLst>
                    <a:ext uri="{9D8B030D-6E8A-4147-A177-3AD203B41FA5}">
                      <a16:colId xmlns:a16="http://schemas.microsoft.com/office/drawing/2014/main" val="3301720585"/>
                    </a:ext>
                  </a:extLst>
                </a:gridCol>
                <a:gridCol w="1752600">
                  <a:extLst>
                    <a:ext uri="{9D8B030D-6E8A-4147-A177-3AD203B41FA5}">
                      <a16:colId xmlns:a16="http://schemas.microsoft.com/office/drawing/2014/main" val="712081199"/>
                    </a:ext>
                  </a:extLst>
                </a:gridCol>
                <a:gridCol w="1752600">
                  <a:extLst>
                    <a:ext uri="{9D8B030D-6E8A-4147-A177-3AD203B41FA5}">
                      <a16:colId xmlns:a16="http://schemas.microsoft.com/office/drawing/2014/main" val="2127567529"/>
                    </a:ext>
                  </a:extLst>
                </a:gridCol>
                <a:gridCol w="1752600">
                  <a:extLst>
                    <a:ext uri="{9D8B030D-6E8A-4147-A177-3AD203B41FA5}">
                      <a16:colId xmlns:a16="http://schemas.microsoft.com/office/drawing/2014/main" val="206602172"/>
                    </a:ext>
                  </a:extLst>
                </a:gridCol>
                <a:gridCol w="1752600">
                  <a:extLst>
                    <a:ext uri="{9D8B030D-6E8A-4147-A177-3AD203B41FA5}">
                      <a16:colId xmlns:a16="http://schemas.microsoft.com/office/drawing/2014/main" val="4262612730"/>
                    </a:ext>
                  </a:extLst>
                </a:gridCol>
              </a:tblGrid>
              <a:tr h="370840">
                <a:tc>
                  <a:txBody>
                    <a:bodyPr/>
                    <a:lstStyle/>
                    <a:p>
                      <a:r>
                        <a:rPr lang="en-US" dirty="0"/>
                        <a:t>Process</a:t>
                      </a:r>
                      <a:endParaRPr lang="en-IN" dirty="0"/>
                    </a:p>
                  </a:txBody>
                  <a:tcPr/>
                </a:tc>
                <a:tc>
                  <a:txBody>
                    <a:bodyPr/>
                    <a:lstStyle/>
                    <a:p>
                      <a:r>
                        <a:rPr lang="en-US" dirty="0"/>
                        <a:t>Arrival time(AT)</a:t>
                      </a:r>
                      <a:endParaRPr lang="en-IN" dirty="0"/>
                    </a:p>
                  </a:txBody>
                  <a:tcPr/>
                </a:tc>
                <a:tc>
                  <a:txBody>
                    <a:bodyPr/>
                    <a:lstStyle/>
                    <a:p>
                      <a:r>
                        <a:rPr lang="en-US" dirty="0"/>
                        <a:t>Burst Time(BT)</a:t>
                      </a:r>
                      <a:endParaRPr lang="en-IN" dirty="0"/>
                    </a:p>
                  </a:txBody>
                  <a:tcPr/>
                </a:tc>
                <a:tc>
                  <a:txBody>
                    <a:bodyPr/>
                    <a:lstStyle/>
                    <a:p>
                      <a:r>
                        <a:rPr lang="en-US" dirty="0"/>
                        <a:t>CT(Completion )</a:t>
                      </a:r>
                      <a:endParaRPr lang="en-IN" dirty="0"/>
                    </a:p>
                  </a:txBody>
                  <a:tcPr/>
                </a:tc>
                <a:tc>
                  <a:txBody>
                    <a:bodyPr/>
                    <a:lstStyle/>
                    <a:p>
                      <a:r>
                        <a:rPr lang="en-US" dirty="0"/>
                        <a:t>TAT(CT-AT)</a:t>
                      </a:r>
                      <a:endParaRPr lang="en-IN" dirty="0"/>
                    </a:p>
                  </a:txBody>
                  <a:tcPr/>
                </a:tc>
                <a:tc>
                  <a:txBody>
                    <a:bodyPr/>
                    <a:lstStyle/>
                    <a:p>
                      <a:r>
                        <a:rPr lang="en-US" dirty="0"/>
                        <a:t>WT(TAT-BT)</a:t>
                      </a:r>
                      <a:endParaRPr lang="en-IN" dirty="0"/>
                    </a:p>
                  </a:txBody>
                  <a:tcPr/>
                </a:tc>
                <a:extLst>
                  <a:ext uri="{0D108BD9-81ED-4DB2-BD59-A6C34878D82A}">
                    <a16:rowId xmlns:a16="http://schemas.microsoft.com/office/drawing/2014/main" val="2612071768"/>
                  </a:ext>
                </a:extLst>
              </a:tr>
              <a:tr h="370840">
                <a:tc>
                  <a:txBody>
                    <a:bodyPr/>
                    <a:lstStyle/>
                    <a:p>
                      <a:r>
                        <a:rPr lang="en-US" dirty="0"/>
                        <a:t>P1</a:t>
                      </a:r>
                      <a:endParaRPr lang="en-IN" dirty="0"/>
                    </a:p>
                  </a:txBody>
                  <a:tcPr/>
                </a:tc>
                <a:tc>
                  <a:txBody>
                    <a:bodyPr/>
                    <a:lstStyle/>
                    <a:p>
                      <a:r>
                        <a:rPr lang="en-US" dirty="0"/>
                        <a:t>0</a:t>
                      </a:r>
                      <a:endParaRPr lang="en-IN" dirty="0"/>
                    </a:p>
                  </a:txBody>
                  <a:tcPr/>
                </a:tc>
                <a:tc>
                  <a:txBody>
                    <a:bodyPr/>
                    <a:lstStyle/>
                    <a:p>
                      <a:r>
                        <a:rPr lang="en-US" dirty="0"/>
                        <a:t>8  </a:t>
                      </a:r>
                      <a:endParaRPr lang="en-IN" dirty="0"/>
                    </a:p>
                  </a:txBody>
                  <a:tcPr/>
                </a:tc>
                <a:tc>
                  <a:txBody>
                    <a:bodyPr/>
                    <a:lstStyle/>
                    <a:p>
                      <a:r>
                        <a:rPr lang="en-US" dirty="0"/>
                        <a:t>17</a:t>
                      </a:r>
                      <a:endParaRPr lang="en-IN" dirty="0"/>
                    </a:p>
                  </a:txBody>
                  <a:tcPr/>
                </a:tc>
                <a:tc>
                  <a:txBody>
                    <a:bodyPr/>
                    <a:lstStyle/>
                    <a:p>
                      <a:r>
                        <a:rPr lang="en-US" dirty="0"/>
                        <a:t>17</a:t>
                      </a:r>
                      <a:endParaRPr lang="en-IN" dirty="0"/>
                    </a:p>
                  </a:txBody>
                  <a:tcPr/>
                </a:tc>
                <a:tc>
                  <a:txBody>
                    <a:bodyPr/>
                    <a:lstStyle/>
                    <a:p>
                      <a:r>
                        <a:rPr lang="en-US" dirty="0"/>
                        <a:t>9</a:t>
                      </a:r>
                      <a:endParaRPr lang="en-IN" dirty="0"/>
                    </a:p>
                  </a:txBody>
                  <a:tcPr/>
                </a:tc>
                <a:extLst>
                  <a:ext uri="{0D108BD9-81ED-4DB2-BD59-A6C34878D82A}">
                    <a16:rowId xmlns:a16="http://schemas.microsoft.com/office/drawing/2014/main" val="1533842467"/>
                  </a:ext>
                </a:extLst>
              </a:tr>
              <a:tr h="370840">
                <a:tc>
                  <a:txBody>
                    <a:bodyPr/>
                    <a:lstStyle/>
                    <a:p>
                      <a:r>
                        <a:rPr lang="en-US" dirty="0"/>
                        <a:t>P2</a:t>
                      </a:r>
                      <a:endParaRPr lang="en-IN" dirty="0"/>
                    </a:p>
                  </a:txBody>
                  <a:tcPr/>
                </a:tc>
                <a:tc>
                  <a:txBody>
                    <a:bodyPr/>
                    <a:lstStyle/>
                    <a:p>
                      <a:r>
                        <a:rPr lang="en-US" dirty="0"/>
                        <a:t>1</a:t>
                      </a:r>
                      <a:endParaRPr lang="en-IN" dirty="0"/>
                    </a:p>
                  </a:txBody>
                  <a:tcPr/>
                </a:tc>
                <a:tc>
                  <a:txBody>
                    <a:bodyPr/>
                    <a:lstStyle/>
                    <a:p>
                      <a:r>
                        <a:rPr lang="en-US" dirty="0"/>
                        <a:t>4   </a:t>
                      </a:r>
                      <a:endParaRPr lang="en-IN" dirty="0"/>
                    </a:p>
                  </a:txBody>
                  <a:tcPr/>
                </a:tc>
                <a:tc>
                  <a:txBody>
                    <a:bodyPr/>
                    <a:lstStyle/>
                    <a:p>
                      <a:r>
                        <a:rPr lang="en-US" dirty="0"/>
                        <a:t>5</a:t>
                      </a:r>
                      <a:endParaRPr lang="en-IN" dirty="0"/>
                    </a:p>
                  </a:txBody>
                  <a:tcPr/>
                </a:tc>
                <a:tc>
                  <a:txBody>
                    <a:bodyPr/>
                    <a:lstStyle/>
                    <a:p>
                      <a:r>
                        <a:rPr lang="en-US" dirty="0"/>
                        <a:t>4</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558855651"/>
                  </a:ext>
                </a:extLst>
              </a:tr>
              <a:tr h="370840">
                <a:tc>
                  <a:txBody>
                    <a:bodyPr/>
                    <a:lstStyle/>
                    <a:p>
                      <a:r>
                        <a:rPr lang="en-US" dirty="0"/>
                        <a:t>P3</a:t>
                      </a:r>
                      <a:endParaRPr lang="en-IN" dirty="0"/>
                    </a:p>
                  </a:txBody>
                  <a:tcPr/>
                </a:tc>
                <a:tc>
                  <a:txBody>
                    <a:bodyPr/>
                    <a:lstStyle/>
                    <a:p>
                      <a:r>
                        <a:rPr lang="en-US" dirty="0"/>
                        <a:t>2</a:t>
                      </a:r>
                      <a:endParaRPr lang="en-IN" dirty="0"/>
                    </a:p>
                  </a:txBody>
                  <a:tcPr/>
                </a:tc>
                <a:tc>
                  <a:txBody>
                    <a:bodyPr/>
                    <a:lstStyle/>
                    <a:p>
                      <a:r>
                        <a:rPr lang="en-US" dirty="0"/>
                        <a:t>9</a:t>
                      </a:r>
                      <a:endParaRPr lang="en-IN" dirty="0"/>
                    </a:p>
                  </a:txBody>
                  <a:tcPr/>
                </a:tc>
                <a:tc>
                  <a:txBody>
                    <a:bodyPr/>
                    <a:lstStyle/>
                    <a:p>
                      <a:r>
                        <a:rPr lang="en-US" dirty="0"/>
                        <a:t>26</a:t>
                      </a:r>
                      <a:endParaRPr lang="en-IN" dirty="0"/>
                    </a:p>
                  </a:txBody>
                  <a:tcPr/>
                </a:tc>
                <a:tc>
                  <a:txBody>
                    <a:bodyPr/>
                    <a:lstStyle/>
                    <a:p>
                      <a:r>
                        <a:rPr lang="en-US" dirty="0"/>
                        <a:t>24</a:t>
                      </a:r>
                      <a:endParaRPr lang="en-IN" dirty="0"/>
                    </a:p>
                  </a:txBody>
                  <a:tcPr/>
                </a:tc>
                <a:tc>
                  <a:txBody>
                    <a:bodyPr/>
                    <a:lstStyle/>
                    <a:p>
                      <a:r>
                        <a:rPr lang="en-US" dirty="0"/>
                        <a:t>15</a:t>
                      </a:r>
                      <a:endParaRPr lang="en-IN" dirty="0"/>
                    </a:p>
                  </a:txBody>
                  <a:tcPr/>
                </a:tc>
                <a:extLst>
                  <a:ext uri="{0D108BD9-81ED-4DB2-BD59-A6C34878D82A}">
                    <a16:rowId xmlns:a16="http://schemas.microsoft.com/office/drawing/2014/main" val="720487103"/>
                  </a:ext>
                </a:extLst>
              </a:tr>
              <a:tr h="370840">
                <a:tc>
                  <a:txBody>
                    <a:bodyPr/>
                    <a:lstStyle/>
                    <a:p>
                      <a:r>
                        <a:rPr lang="en-US" dirty="0"/>
                        <a:t>P4</a:t>
                      </a:r>
                      <a:endParaRPr lang="en-IN" dirty="0"/>
                    </a:p>
                  </a:txBody>
                  <a:tcPr/>
                </a:tc>
                <a:tc>
                  <a:txBody>
                    <a:bodyPr/>
                    <a:lstStyle/>
                    <a:p>
                      <a:r>
                        <a:rPr lang="en-US" dirty="0"/>
                        <a:t>3</a:t>
                      </a:r>
                      <a:endParaRPr lang="en-IN" dirty="0"/>
                    </a:p>
                  </a:txBody>
                  <a:tcPr/>
                </a:tc>
                <a:tc>
                  <a:txBody>
                    <a:bodyPr/>
                    <a:lstStyle/>
                    <a:p>
                      <a:r>
                        <a:rPr lang="en-US" dirty="0"/>
                        <a:t>5</a:t>
                      </a:r>
                      <a:endParaRPr lang="en-IN" dirty="0"/>
                    </a:p>
                  </a:txBody>
                  <a:tcPr/>
                </a:tc>
                <a:tc>
                  <a:txBody>
                    <a:bodyPr/>
                    <a:lstStyle/>
                    <a:p>
                      <a:r>
                        <a:rPr lang="en-US" dirty="0"/>
                        <a:t>10</a:t>
                      </a:r>
                      <a:endParaRPr lang="en-IN" dirty="0"/>
                    </a:p>
                  </a:txBody>
                  <a:tcPr/>
                </a:tc>
                <a:tc>
                  <a:txBody>
                    <a:bodyPr/>
                    <a:lstStyle/>
                    <a:p>
                      <a:r>
                        <a:rPr lang="en-US" dirty="0"/>
                        <a:t>7</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3553636121"/>
                  </a:ext>
                </a:extLst>
              </a:tr>
              <a:tr h="370840">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r>
                        <a:rPr lang="en-US" dirty="0"/>
                        <a:t>52</a:t>
                      </a:r>
                      <a:endParaRPr lang="en-IN" dirty="0"/>
                    </a:p>
                  </a:txBody>
                  <a:tcPr/>
                </a:tc>
                <a:tc>
                  <a:txBody>
                    <a:bodyPr/>
                    <a:lstStyle/>
                    <a:p>
                      <a:r>
                        <a:rPr lang="en-US" dirty="0"/>
                        <a:t>26</a:t>
                      </a:r>
                      <a:endParaRPr lang="en-IN" dirty="0"/>
                    </a:p>
                  </a:txBody>
                  <a:tcPr/>
                </a:tc>
                <a:extLst>
                  <a:ext uri="{0D108BD9-81ED-4DB2-BD59-A6C34878D82A}">
                    <a16:rowId xmlns:a16="http://schemas.microsoft.com/office/drawing/2014/main" val="1846851366"/>
                  </a:ext>
                </a:extLst>
              </a:tr>
            </a:tbl>
          </a:graphicData>
        </a:graphic>
      </p:graphicFrame>
      <p:graphicFrame>
        <p:nvGraphicFramePr>
          <p:cNvPr id="3" name="Table 4">
            <a:extLst>
              <a:ext uri="{FF2B5EF4-FFF2-40B4-BE49-F238E27FC236}">
                <a16:creationId xmlns:a16="http://schemas.microsoft.com/office/drawing/2014/main" id="{5800D866-C272-4F67-9BE8-FEA5462AB2D4}"/>
              </a:ext>
            </a:extLst>
          </p:cNvPr>
          <p:cNvGraphicFramePr>
            <a:graphicFrameLocks noGrp="1"/>
          </p:cNvGraphicFramePr>
          <p:nvPr>
            <p:extLst>
              <p:ext uri="{D42A27DB-BD31-4B8C-83A1-F6EECF244321}">
                <p14:modId xmlns:p14="http://schemas.microsoft.com/office/powerpoint/2010/main" val="3377540325"/>
              </p:ext>
            </p:extLst>
          </p:nvPr>
        </p:nvGraphicFramePr>
        <p:xfrm>
          <a:off x="1752082" y="5039739"/>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13103003"/>
                    </a:ext>
                  </a:extLst>
                </a:gridCol>
                <a:gridCol w="1625600">
                  <a:extLst>
                    <a:ext uri="{9D8B030D-6E8A-4147-A177-3AD203B41FA5}">
                      <a16:colId xmlns:a16="http://schemas.microsoft.com/office/drawing/2014/main" val="4009014917"/>
                    </a:ext>
                  </a:extLst>
                </a:gridCol>
                <a:gridCol w="1625600">
                  <a:extLst>
                    <a:ext uri="{9D8B030D-6E8A-4147-A177-3AD203B41FA5}">
                      <a16:colId xmlns:a16="http://schemas.microsoft.com/office/drawing/2014/main" val="3900197964"/>
                    </a:ext>
                  </a:extLst>
                </a:gridCol>
                <a:gridCol w="1625600">
                  <a:extLst>
                    <a:ext uri="{9D8B030D-6E8A-4147-A177-3AD203B41FA5}">
                      <a16:colId xmlns:a16="http://schemas.microsoft.com/office/drawing/2014/main" val="4181541789"/>
                    </a:ext>
                  </a:extLst>
                </a:gridCol>
                <a:gridCol w="1625600">
                  <a:extLst>
                    <a:ext uri="{9D8B030D-6E8A-4147-A177-3AD203B41FA5}">
                      <a16:colId xmlns:a16="http://schemas.microsoft.com/office/drawing/2014/main" val="4239104260"/>
                    </a:ext>
                  </a:extLst>
                </a:gridCol>
              </a:tblGrid>
              <a:tr h="370840">
                <a:tc>
                  <a:txBody>
                    <a:bodyPr/>
                    <a:lstStyle/>
                    <a:p>
                      <a:r>
                        <a:rPr lang="en-US" dirty="0"/>
                        <a:t>P1</a:t>
                      </a:r>
                      <a:endParaRPr lang="en-IN" dirty="0"/>
                    </a:p>
                  </a:txBody>
                  <a:tcPr/>
                </a:tc>
                <a:tc>
                  <a:txBody>
                    <a:bodyPr/>
                    <a:lstStyle/>
                    <a:p>
                      <a:r>
                        <a:rPr lang="en-US" dirty="0"/>
                        <a:t>P2</a:t>
                      </a:r>
                      <a:endParaRPr lang="en-IN" dirty="0"/>
                    </a:p>
                  </a:txBody>
                  <a:tcPr/>
                </a:tc>
                <a:tc>
                  <a:txBody>
                    <a:bodyPr/>
                    <a:lstStyle/>
                    <a:p>
                      <a:r>
                        <a:rPr lang="en-US" dirty="0"/>
                        <a:t>P4</a:t>
                      </a:r>
                      <a:endParaRPr lang="en-IN" dirty="0"/>
                    </a:p>
                  </a:txBody>
                  <a:tcPr/>
                </a:tc>
                <a:tc>
                  <a:txBody>
                    <a:bodyPr/>
                    <a:lstStyle/>
                    <a:p>
                      <a:r>
                        <a:rPr lang="en-US" dirty="0"/>
                        <a:t>P1</a:t>
                      </a:r>
                      <a:endParaRPr lang="en-IN" dirty="0"/>
                    </a:p>
                  </a:txBody>
                  <a:tcPr/>
                </a:tc>
                <a:tc>
                  <a:txBody>
                    <a:bodyPr/>
                    <a:lstStyle/>
                    <a:p>
                      <a:r>
                        <a:rPr lang="en-US" dirty="0"/>
                        <a:t>P3</a:t>
                      </a:r>
                      <a:endParaRPr lang="en-IN" dirty="0"/>
                    </a:p>
                  </a:txBody>
                  <a:tcPr/>
                </a:tc>
                <a:extLst>
                  <a:ext uri="{0D108BD9-81ED-4DB2-BD59-A6C34878D82A}">
                    <a16:rowId xmlns:a16="http://schemas.microsoft.com/office/drawing/2014/main" val="369545546"/>
                  </a:ext>
                </a:extLst>
              </a:tr>
            </a:tbl>
          </a:graphicData>
        </a:graphic>
      </p:graphicFrame>
      <p:sp>
        <p:nvSpPr>
          <p:cNvPr id="5" name="Rectangle 4">
            <a:extLst>
              <a:ext uri="{FF2B5EF4-FFF2-40B4-BE49-F238E27FC236}">
                <a16:creationId xmlns:a16="http://schemas.microsoft.com/office/drawing/2014/main" id="{3841B512-8522-4713-9B08-46610071C5BE}"/>
              </a:ext>
            </a:extLst>
          </p:cNvPr>
          <p:cNvSpPr/>
          <p:nvPr/>
        </p:nvSpPr>
        <p:spPr>
          <a:xfrm>
            <a:off x="1752081" y="5401265"/>
            <a:ext cx="1602792" cy="57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0                      1</a:t>
            </a:r>
            <a:endParaRPr lang="en-IN" dirty="0"/>
          </a:p>
        </p:txBody>
      </p:sp>
      <p:sp>
        <p:nvSpPr>
          <p:cNvPr id="6" name="Rectangle 5">
            <a:extLst>
              <a:ext uri="{FF2B5EF4-FFF2-40B4-BE49-F238E27FC236}">
                <a16:creationId xmlns:a16="http://schemas.microsoft.com/office/drawing/2014/main" id="{A97C765F-ADAD-420F-954A-99D870772664}"/>
              </a:ext>
            </a:extLst>
          </p:cNvPr>
          <p:cNvSpPr/>
          <p:nvPr/>
        </p:nvSpPr>
        <p:spPr>
          <a:xfrm>
            <a:off x="3385975" y="5401265"/>
            <a:ext cx="1602792" cy="57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1                      5</a:t>
            </a:r>
            <a:endParaRPr lang="en-IN" dirty="0"/>
          </a:p>
        </p:txBody>
      </p:sp>
      <p:sp>
        <p:nvSpPr>
          <p:cNvPr id="7" name="Rectangle 6">
            <a:extLst>
              <a:ext uri="{FF2B5EF4-FFF2-40B4-BE49-F238E27FC236}">
                <a16:creationId xmlns:a16="http://schemas.microsoft.com/office/drawing/2014/main" id="{2F50088B-8A97-455F-848C-B9A29F7DE955}"/>
              </a:ext>
            </a:extLst>
          </p:cNvPr>
          <p:cNvSpPr/>
          <p:nvPr/>
        </p:nvSpPr>
        <p:spPr>
          <a:xfrm>
            <a:off x="5019866" y="5401264"/>
            <a:ext cx="1602792" cy="57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5                    10</a:t>
            </a:r>
            <a:endParaRPr lang="en-IN" dirty="0"/>
          </a:p>
        </p:txBody>
      </p:sp>
      <p:sp>
        <p:nvSpPr>
          <p:cNvPr id="8" name="Rectangle 7">
            <a:extLst>
              <a:ext uri="{FF2B5EF4-FFF2-40B4-BE49-F238E27FC236}">
                <a16:creationId xmlns:a16="http://schemas.microsoft.com/office/drawing/2014/main" id="{51D5FBE6-E669-4ABD-A081-C503F300C742}"/>
              </a:ext>
            </a:extLst>
          </p:cNvPr>
          <p:cNvSpPr/>
          <p:nvPr/>
        </p:nvSpPr>
        <p:spPr>
          <a:xfrm>
            <a:off x="6664128" y="5401263"/>
            <a:ext cx="1654631" cy="57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10                   17</a:t>
            </a:r>
            <a:endParaRPr lang="en-IN" dirty="0"/>
          </a:p>
        </p:txBody>
      </p:sp>
      <p:sp>
        <p:nvSpPr>
          <p:cNvPr id="9" name="Rectangle 8">
            <a:extLst>
              <a:ext uri="{FF2B5EF4-FFF2-40B4-BE49-F238E27FC236}">
                <a16:creationId xmlns:a16="http://schemas.microsoft.com/office/drawing/2014/main" id="{BE0BE39D-9832-4A8D-B09D-0BCAA0910B89}"/>
              </a:ext>
            </a:extLst>
          </p:cNvPr>
          <p:cNvSpPr/>
          <p:nvPr/>
        </p:nvSpPr>
        <p:spPr>
          <a:xfrm>
            <a:off x="8256551" y="5401263"/>
            <a:ext cx="1623531" cy="57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17                  26</a:t>
            </a:r>
            <a:endParaRPr lang="en-IN" dirty="0"/>
          </a:p>
        </p:txBody>
      </p:sp>
    </p:spTree>
    <p:extLst>
      <p:ext uri="{BB962C8B-B14F-4D97-AF65-F5344CB8AC3E}">
        <p14:creationId xmlns:p14="http://schemas.microsoft.com/office/powerpoint/2010/main" val="3130260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8697-9C9E-47DF-9C1E-5CD8A7304026}"/>
              </a:ext>
            </a:extLst>
          </p:cNvPr>
          <p:cNvSpPr>
            <a:spLocks noGrp="1"/>
          </p:cNvSpPr>
          <p:nvPr>
            <p:ph type="title"/>
          </p:nvPr>
        </p:nvSpPr>
        <p:spPr/>
        <p:txBody>
          <a:bodyPr>
            <a:normAutofit/>
          </a:bodyPr>
          <a:lstStyle/>
          <a:p>
            <a:r>
              <a:rPr lang="en-US" sz="2800" b="1" i="0" dirty="0">
                <a:solidFill>
                  <a:srgbClr val="273239"/>
                </a:solidFill>
                <a:effectLst/>
                <a:latin typeface="Times New Roman" panose="02020603050405020304" pitchFamily="18" charset="0"/>
                <a:cs typeface="Times New Roman" panose="02020603050405020304" pitchFamily="18" charset="0"/>
              </a:rPr>
              <a:t>Shortest Remaining Time First (SRTF) algorithm</a:t>
            </a:r>
            <a:br>
              <a:rPr lang="en-US" sz="2800" b="1" i="0" dirty="0">
                <a:solidFill>
                  <a:srgbClr val="273239"/>
                </a:solidFill>
                <a:effectLst/>
                <a:latin typeface="Times New Roman" panose="02020603050405020304" pitchFamily="18" charset="0"/>
                <a:cs typeface="Times New Roman" panose="02020603050405020304" pitchFamily="18" charset="0"/>
              </a:rPr>
            </a:br>
            <a:r>
              <a:rPr lang="en-US" sz="2800" b="1" i="0" dirty="0">
                <a:solidFill>
                  <a:srgbClr val="273239"/>
                </a:solidFill>
                <a:effectLst/>
                <a:latin typeface="Times New Roman" panose="02020603050405020304" pitchFamily="18" charset="0"/>
                <a:cs typeface="Times New Roman" panose="02020603050405020304" pitchFamily="18" charset="0"/>
              </a:rPr>
              <a:t>(Example-1 Continue…)</a:t>
            </a:r>
            <a:endParaRPr lang="en-IN" sz="2800" dirty="0"/>
          </a:p>
        </p:txBody>
      </p:sp>
      <p:sp>
        <p:nvSpPr>
          <p:cNvPr id="3" name="Content Placeholder 2">
            <a:extLst>
              <a:ext uri="{FF2B5EF4-FFF2-40B4-BE49-F238E27FC236}">
                <a16:creationId xmlns:a16="http://schemas.microsoft.com/office/drawing/2014/main" id="{8475DE00-DEEB-473C-8A88-6BC38B00A7AA}"/>
              </a:ext>
            </a:extLst>
          </p:cNvPr>
          <p:cNvSpPr>
            <a:spLocks noGrp="1"/>
          </p:cNvSpPr>
          <p:nvPr>
            <p:ph idx="1"/>
          </p:nvPr>
        </p:nvSpPr>
        <p:spPr/>
        <p:txBody>
          <a:bodyPr/>
          <a:lstStyle/>
          <a:p>
            <a:pPr marL="0" indent="0">
              <a:buNone/>
            </a:pPr>
            <a:r>
              <a:rPr lang="en-US" dirty="0"/>
              <a:t>Average TAT=  52/4=13</a:t>
            </a:r>
          </a:p>
          <a:p>
            <a:pPr marL="0" indent="0">
              <a:buNone/>
            </a:pPr>
            <a:r>
              <a:rPr lang="en-US" dirty="0"/>
              <a:t>Average WT= 26 /4=6.5</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98321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3103-E71E-428E-B8DF-999EF2FFF08A}"/>
              </a:ext>
            </a:extLst>
          </p:cNvPr>
          <p:cNvSpPr>
            <a:spLocks noGrp="1"/>
          </p:cNvSpPr>
          <p:nvPr>
            <p:ph type="title"/>
          </p:nvPr>
        </p:nvSpPr>
        <p:spPr/>
        <p:txBody>
          <a:bodyPr>
            <a:normAutofit/>
          </a:bodyPr>
          <a:lstStyle/>
          <a:p>
            <a:r>
              <a:rPr lang="en-US" sz="2800" b="1" i="0" dirty="0">
                <a:solidFill>
                  <a:srgbClr val="273239"/>
                </a:solidFill>
                <a:effectLst/>
                <a:latin typeface="Times New Roman" panose="02020603050405020304" pitchFamily="18" charset="0"/>
                <a:cs typeface="Times New Roman" panose="02020603050405020304" pitchFamily="18" charset="0"/>
              </a:rPr>
              <a:t>Shortest Remaining Time First (SRTF) algorithm(Example-2)</a:t>
            </a:r>
            <a:endParaRPr lang="en-IN" sz="2800" dirty="0"/>
          </a:p>
        </p:txBody>
      </p:sp>
      <p:graphicFrame>
        <p:nvGraphicFramePr>
          <p:cNvPr id="4" name="Table 4">
            <a:extLst>
              <a:ext uri="{FF2B5EF4-FFF2-40B4-BE49-F238E27FC236}">
                <a16:creationId xmlns:a16="http://schemas.microsoft.com/office/drawing/2014/main" id="{9ACF83B1-878F-4EDC-8C9F-1A30E43A8225}"/>
              </a:ext>
            </a:extLst>
          </p:cNvPr>
          <p:cNvGraphicFramePr>
            <a:graphicFrameLocks noGrp="1"/>
          </p:cNvGraphicFramePr>
          <p:nvPr>
            <p:ph idx="1"/>
            <p:extLst>
              <p:ext uri="{D42A27DB-BD31-4B8C-83A1-F6EECF244321}">
                <p14:modId xmlns:p14="http://schemas.microsoft.com/office/powerpoint/2010/main" val="3493559527"/>
              </p:ext>
            </p:extLst>
          </p:nvPr>
        </p:nvGraphicFramePr>
        <p:xfrm>
          <a:off x="653140" y="2239843"/>
          <a:ext cx="10515602" cy="29667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4154863910"/>
                    </a:ext>
                  </a:extLst>
                </a:gridCol>
                <a:gridCol w="1752600">
                  <a:extLst>
                    <a:ext uri="{9D8B030D-6E8A-4147-A177-3AD203B41FA5}">
                      <a16:colId xmlns:a16="http://schemas.microsoft.com/office/drawing/2014/main" val="445787553"/>
                    </a:ext>
                  </a:extLst>
                </a:gridCol>
                <a:gridCol w="1449358">
                  <a:extLst>
                    <a:ext uri="{9D8B030D-6E8A-4147-A177-3AD203B41FA5}">
                      <a16:colId xmlns:a16="http://schemas.microsoft.com/office/drawing/2014/main" val="3904667826"/>
                    </a:ext>
                  </a:extLst>
                </a:gridCol>
                <a:gridCol w="1296955">
                  <a:extLst>
                    <a:ext uri="{9D8B030D-6E8A-4147-A177-3AD203B41FA5}">
                      <a16:colId xmlns:a16="http://schemas.microsoft.com/office/drawing/2014/main" val="340802853"/>
                    </a:ext>
                  </a:extLst>
                </a:gridCol>
                <a:gridCol w="1800808">
                  <a:extLst>
                    <a:ext uri="{9D8B030D-6E8A-4147-A177-3AD203B41FA5}">
                      <a16:colId xmlns:a16="http://schemas.microsoft.com/office/drawing/2014/main" val="39680847"/>
                    </a:ext>
                  </a:extLst>
                </a:gridCol>
                <a:gridCol w="2463281">
                  <a:extLst>
                    <a:ext uri="{9D8B030D-6E8A-4147-A177-3AD203B41FA5}">
                      <a16:colId xmlns:a16="http://schemas.microsoft.com/office/drawing/2014/main" val="1857993174"/>
                    </a:ext>
                  </a:extLst>
                </a:gridCol>
              </a:tblGrid>
              <a:tr h="370840">
                <a:tc>
                  <a:txBody>
                    <a:bodyPr/>
                    <a:lstStyle/>
                    <a:p>
                      <a:r>
                        <a:rPr lang="en-US" dirty="0" err="1"/>
                        <a:t>Process.No</a:t>
                      </a:r>
                      <a:endParaRPr lang="en-IN" dirty="0"/>
                    </a:p>
                  </a:txBody>
                  <a:tcPr/>
                </a:tc>
                <a:tc>
                  <a:txBody>
                    <a:bodyPr/>
                    <a:lstStyle/>
                    <a:p>
                      <a:r>
                        <a:rPr lang="en-US" dirty="0"/>
                        <a:t>A.T</a:t>
                      </a:r>
                      <a:endParaRPr lang="en-IN" dirty="0"/>
                    </a:p>
                  </a:txBody>
                  <a:tcPr/>
                </a:tc>
                <a:tc>
                  <a:txBody>
                    <a:bodyPr/>
                    <a:lstStyle/>
                    <a:p>
                      <a:r>
                        <a:rPr lang="en-US" dirty="0"/>
                        <a:t>B.T</a:t>
                      </a:r>
                      <a:endParaRPr lang="en-IN" dirty="0"/>
                    </a:p>
                  </a:txBody>
                  <a:tcPr/>
                </a:tc>
                <a:tc>
                  <a:txBody>
                    <a:bodyPr/>
                    <a:lstStyle/>
                    <a:p>
                      <a:r>
                        <a:rPr lang="en-US" dirty="0"/>
                        <a:t>C.T</a:t>
                      </a:r>
                      <a:endParaRPr lang="en-IN" dirty="0"/>
                    </a:p>
                  </a:txBody>
                  <a:tcPr/>
                </a:tc>
                <a:tc>
                  <a:txBody>
                    <a:bodyPr/>
                    <a:lstStyle/>
                    <a:p>
                      <a:r>
                        <a:rPr lang="en-US" dirty="0"/>
                        <a:t>T.A.T(CT-AT)</a:t>
                      </a:r>
                      <a:endParaRPr lang="en-IN" dirty="0"/>
                    </a:p>
                  </a:txBody>
                  <a:tcPr/>
                </a:tc>
                <a:tc>
                  <a:txBody>
                    <a:bodyPr/>
                    <a:lstStyle/>
                    <a:p>
                      <a:r>
                        <a:rPr lang="en-US" dirty="0"/>
                        <a:t>W.T (TAT- BT)</a:t>
                      </a:r>
                      <a:endParaRPr lang="en-IN" dirty="0"/>
                    </a:p>
                  </a:txBody>
                  <a:tcPr/>
                </a:tc>
                <a:extLst>
                  <a:ext uri="{0D108BD9-81ED-4DB2-BD59-A6C34878D82A}">
                    <a16:rowId xmlns:a16="http://schemas.microsoft.com/office/drawing/2014/main" val="1146359213"/>
                  </a:ext>
                </a:extLst>
              </a:tr>
              <a:tr h="370840">
                <a:tc>
                  <a:txBody>
                    <a:bodyPr/>
                    <a:lstStyle/>
                    <a:p>
                      <a:r>
                        <a:rPr lang="en-US" dirty="0"/>
                        <a:t>P1</a:t>
                      </a:r>
                      <a:endParaRPr lang="en-IN" dirty="0"/>
                    </a:p>
                  </a:txBody>
                  <a:tcPr/>
                </a:tc>
                <a:tc>
                  <a:txBody>
                    <a:bodyPr/>
                    <a:lstStyle/>
                    <a:p>
                      <a:r>
                        <a:rPr lang="en-US" dirty="0"/>
                        <a:t>0</a:t>
                      </a:r>
                      <a:endParaRPr lang="en-IN" dirty="0"/>
                    </a:p>
                  </a:txBody>
                  <a:tcPr/>
                </a:tc>
                <a:tc>
                  <a:txBody>
                    <a:bodyPr/>
                    <a:lstStyle/>
                    <a:p>
                      <a:r>
                        <a:rPr lang="en-US" dirty="0"/>
                        <a:t>7</a:t>
                      </a:r>
                      <a:endParaRPr lang="en-IN" dirty="0"/>
                    </a:p>
                  </a:txBody>
                  <a:tcPr/>
                </a:tc>
                <a:tc>
                  <a:txBody>
                    <a:bodyPr/>
                    <a:lstStyle/>
                    <a:p>
                      <a:r>
                        <a:rPr lang="en-US" dirty="0"/>
                        <a:t>19</a:t>
                      </a:r>
                      <a:endParaRPr lang="en-IN" dirty="0"/>
                    </a:p>
                  </a:txBody>
                  <a:tcPr/>
                </a:tc>
                <a:tc>
                  <a:txBody>
                    <a:bodyPr/>
                    <a:lstStyle/>
                    <a:p>
                      <a:r>
                        <a:rPr lang="en-US" dirty="0"/>
                        <a:t>19</a:t>
                      </a:r>
                      <a:endParaRPr lang="en-IN" dirty="0"/>
                    </a:p>
                  </a:txBody>
                  <a:tcPr/>
                </a:tc>
                <a:tc>
                  <a:txBody>
                    <a:bodyPr/>
                    <a:lstStyle/>
                    <a:p>
                      <a:r>
                        <a:rPr lang="en-US" dirty="0"/>
                        <a:t>12</a:t>
                      </a:r>
                      <a:endParaRPr lang="en-IN" dirty="0"/>
                    </a:p>
                  </a:txBody>
                  <a:tcPr/>
                </a:tc>
                <a:extLst>
                  <a:ext uri="{0D108BD9-81ED-4DB2-BD59-A6C34878D82A}">
                    <a16:rowId xmlns:a16="http://schemas.microsoft.com/office/drawing/2014/main" val="10201598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P2</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dirty="0"/>
                        <a:t>1</a:t>
                      </a:r>
                      <a:endParaRPr lang="en-IN" dirty="0"/>
                    </a:p>
                  </a:txBody>
                  <a:tcPr/>
                </a:tc>
                <a:tc>
                  <a:txBody>
                    <a:bodyPr/>
                    <a:lstStyle/>
                    <a:p>
                      <a:r>
                        <a:rPr lang="en-US" dirty="0"/>
                        <a:t>5</a:t>
                      </a:r>
                      <a:endParaRPr lang="en-IN" dirty="0"/>
                    </a:p>
                  </a:txBody>
                  <a:tcPr/>
                </a:tc>
                <a:tc>
                  <a:txBody>
                    <a:bodyPr/>
                    <a:lstStyle/>
                    <a:p>
                      <a:r>
                        <a:rPr lang="en-US" dirty="0"/>
                        <a:t>13</a:t>
                      </a:r>
                      <a:endParaRPr lang="en-IN" dirty="0"/>
                    </a:p>
                  </a:txBody>
                  <a:tcPr/>
                </a:tc>
                <a:tc>
                  <a:txBody>
                    <a:bodyPr/>
                    <a:lstStyle/>
                    <a:p>
                      <a:r>
                        <a:rPr lang="en-US" dirty="0"/>
                        <a:t>12</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14497794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P3</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dirty="0"/>
                        <a:t>2</a:t>
                      </a:r>
                      <a:endParaRPr lang="en-IN" dirty="0"/>
                    </a:p>
                  </a:txBody>
                  <a:tcPr/>
                </a:tc>
                <a:tc>
                  <a:txBody>
                    <a:bodyPr/>
                    <a:lstStyle/>
                    <a:p>
                      <a:r>
                        <a:rPr lang="en-US" dirty="0"/>
                        <a:t>3</a:t>
                      </a:r>
                      <a:endParaRPr lang="en-IN" dirty="0"/>
                    </a:p>
                  </a:txBody>
                  <a:tcPr/>
                </a:tc>
                <a:tc>
                  <a:txBody>
                    <a:bodyPr/>
                    <a:lstStyle/>
                    <a:p>
                      <a:r>
                        <a:rPr lang="en-US" dirty="0"/>
                        <a:t>6</a:t>
                      </a:r>
                      <a:endParaRPr lang="en-IN" dirty="0"/>
                    </a:p>
                  </a:txBody>
                  <a:tcPr/>
                </a:tc>
                <a:tc>
                  <a:txBody>
                    <a:bodyPr/>
                    <a:lstStyle/>
                    <a:p>
                      <a:r>
                        <a:rPr lang="en-US" dirty="0"/>
                        <a:t>4</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378683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P4</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dirty="0"/>
                        <a:t>3</a:t>
                      </a:r>
                      <a:endParaRPr lang="en-IN" dirty="0"/>
                    </a:p>
                  </a:txBody>
                  <a:tcPr/>
                </a:tc>
                <a:tc>
                  <a:txBody>
                    <a:bodyPr/>
                    <a:lstStyle/>
                    <a:p>
                      <a:r>
                        <a:rPr lang="en-US" dirty="0"/>
                        <a:t>1</a:t>
                      </a:r>
                      <a:endParaRPr lang="en-IN" dirty="0"/>
                    </a:p>
                  </a:txBody>
                  <a:tcPr/>
                </a:tc>
                <a:tc>
                  <a:txBody>
                    <a:bodyPr/>
                    <a:lstStyle/>
                    <a:p>
                      <a:r>
                        <a:rPr lang="en-US" dirty="0"/>
                        <a:t>4</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3943548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P5</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dirty="0"/>
                        <a:t>4</a:t>
                      </a:r>
                      <a:endParaRPr lang="en-IN" dirty="0"/>
                    </a:p>
                  </a:txBody>
                  <a:tcPr/>
                </a:tc>
                <a:tc>
                  <a:txBody>
                    <a:bodyPr/>
                    <a:lstStyle/>
                    <a:p>
                      <a:r>
                        <a:rPr lang="en-US" dirty="0"/>
                        <a:t>2</a:t>
                      </a:r>
                      <a:endParaRPr lang="en-IN" dirty="0"/>
                    </a:p>
                  </a:txBody>
                  <a:tcPr/>
                </a:tc>
                <a:tc>
                  <a:txBody>
                    <a:bodyPr/>
                    <a:lstStyle/>
                    <a:p>
                      <a:r>
                        <a:rPr lang="en-US" dirty="0"/>
                        <a:t>9</a:t>
                      </a:r>
                      <a:endParaRPr lang="en-IN" dirty="0"/>
                    </a:p>
                  </a:txBody>
                  <a:tcPr/>
                </a:tc>
                <a:tc>
                  <a:txBody>
                    <a:bodyPr/>
                    <a:lstStyle/>
                    <a:p>
                      <a:r>
                        <a:rPr lang="en-US" dirty="0"/>
                        <a:t>5</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8687938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P6</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dirty="0"/>
                        <a:t>5</a:t>
                      </a:r>
                      <a:endParaRPr lang="en-IN" dirty="0"/>
                    </a:p>
                  </a:txBody>
                  <a:tcPr/>
                </a:tc>
                <a:tc>
                  <a:txBody>
                    <a:bodyPr/>
                    <a:lstStyle/>
                    <a:p>
                      <a:r>
                        <a:rPr lang="en-US" dirty="0"/>
                        <a:t>1</a:t>
                      </a:r>
                      <a:endParaRPr lang="en-IN" dirty="0"/>
                    </a:p>
                  </a:txBody>
                  <a:tcPr/>
                </a:tc>
                <a:tc>
                  <a:txBody>
                    <a:bodyPr/>
                    <a:lstStyle/>
                    <a:p>
                      <a:r>
                        <a:rPr lang="en-US" dirty="0"/>
                        <a:t>7</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7279282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a:t>43</a:t>
                      </a:r>
                      <a:endParaRPr lang="en-IN" dirty="0"/>
                    </a:p>
                  </a:txBody>
                  <a:tcPr/>
                </a:tc>
                <a:tc>
                  <a:txBody>
                    <a:bodyPr/>
                    <a:lstStyle/>
                    <a:p>
                      <a:r>
                        <a:rPr lang="en-US" dirty="0"/>
                        <a:t>24</a:t>
                      </a:r>
                      <a:endParaRPr lang="en-IN" dirty="0"/>
                    </a:p>
                  </a:txBody>
                  <a:tcPr/>
                </a:tc>
                <a:extLst>
                  <a:ext uri="{0D108BD9-81ED-4DB2-BD59-A6C34878D82A}">
                    <a16:rowId xmlns:a16="http://schemas.microsoft.com/office/drawing/2014/main" val="2412079229"/>
                  </a:ext>
                </a:extLst>
              </a:tr>
            </a:tbl>
          </a:graphicData>
        </a:graphic>
      </p:graphicFrame>
      <p:sp>
        <p:nvSpPr>
          <p:cNvPr id="6" name="TextBox 5">
            <a:extLst>
              <a:ext uri="{FF2B5EF4-FFF2-40B4-BE49-F238E27FC236}">
                <a16:creationId xmlns:a16="http://schemas.microsoft.com/office/drawing/2014/main" id="{3E9E08CB-7F68-469F-9462-8B4845E6FD76}"/>
              </a:ext>
            </a:extLst>
          </p:cNvPr>
          <p:cNvSpPr txBox="1"/>
          <p:nvPr/>
        </p:nvSpPr>
        <p:spPr>
          <a:xfrm>
            <a:off x="838200" y="1593512"/>
            <a:ext cx="10834396" cy="646331"/>
          </a:xfrm>
          <a:prstGeom prst="rect">
            <a:avLst/>
          </a:prstGeom>
          <a:noFill/>
        </p:spPr>
        <p:txBody>
          <a:bodyPr wrap="square">
            <a:spAutoFit/>
          </a:bodyPr>
          <a:lstStyle/>
          <a:p>
            <a:pPr algn="just"/>
            <a:r>
              <a:rPr lang="en-US" sz="1800" dirty="0">
                <a:effectLst/>
                <a:latin typeface="Times New Roman" panose="02020603050405020304" pitchFamily="18" charset="0"/>
                <a:ea typeface="Times New Roman" panose="02020603050405020304" pitchFamily="18" charset="0"/>
              </a:rPr>
              <a:t>Consider set of process with arrival time (milliseconds), CPU burst time, service  . As shown below none of the processes has I/O burst time.</a:t>
            </a:r>
            <a:endParaRPr lang="en-IN" sz="18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1A2261BB-5255-4BC3-9221-BEE5FB2EDE4C}"/>
              </a:ext>
            </a:extLst>
          </p:cNvPr>
          <p:cNvSpPr txBox="1"/>
          <p:nvPr/>
        </p:nvSpPr>
        <p:spPr>
          <a:xfrm>
            <a:off x="838199" y="5195893"/>
            <a:ext cx="10330543" cy="923330"/>
          </a:xfrm>
          <a:prstGeom prst="rect">
            <a:avLst/>
          </a:prstGeom>
          <a:noFill/>
        </p:spPr>
        <p:txBody>
          <a:bodyPr wrap="square">
            <a:spAutoFit/>
          </a:bodyPr>
          <a:lstStyle/>
          <a:p>
            <a:endParaRPr lang="en-US" dirty="0">
              <a:latin typeface="Times New Roman" panose="02020603050405020304" pitchFamily="18" charset="0"/>
            </a:endParaRPr>
          </a:p>
          <a:p>
            <a:endParaRPr lang="en-US" dirty="0">
              <a:latin typeface="Times New Roman" panose="02020603050405020304" pitchFamily="18" charset="0"/>
            </a:endParaRPr>
          </a:p>
          <a:p>
            <a:endParaRPr lang="en-IN" dirty="0"/>
          </a:p>
        </p:txBody>
      </p:sp>
      <p:graphicFrame>
        <p:nvGraphicFramePr>
          <p:cNvPr id="9" name="Table 9">
            <a:extLst>
              <a:ext uri="{FF2B5EF4-FFF2-40B4-BE49-F238E27FC236}">
                <a16:creationId xmlns:a16="http://schemas.microsoft.com/office/drawing/2014/main" id="{D5E0EC65-C071-4716-BBED-2FD8CF1BD4D1}"/>
              </a:ext>
            </a:extLst>
          </p:cNvPr>
          <p:cNvGraphicFramePr>
            <a:graphicFrameLocks noGrp="1"/>
          </p:cNvGraphicFramePr>
          <p:nvPr>
            <p:extLst>
              <p:ext uri="{D42A27DB-BD31-4B8C-83A1-F6EECF244321}">
                <p14:modId xmlns:p14="http://schemas.microsoft.com/office/powerpoint/2010/main" val="2793407291"/>
              </p:ext>
            </p:extLst>
          </p:nvPr>
        </p:nvGraphicFramePr>
        <p:xfrm>
          <a:off x="653139" y="5640555"/>
          <a:ext cx="10834400" cy="741680"/>
        </p:xfrm>
        <a:graphic>
          <a:graphicData uri="http://schemas.openxmlformats.org/drawingml/2006/table">
            <a:tbl>
              <a:tblPr firstRow="1" bandRow="1">
                <a:tableStyleId>{5C22544A-7EE6-4342-B048-85BDC9FD1C3A}</a:tableStyleId>
              </a:tblPr>
              <a:tblGrid>
                <a:gridCol w="1083440">
                  <a:extLst>
                    <a:ext uri="{9D8B030D-6E8A-4147-A177-3AD203B41FA5}">
                      <a16:colId xmlns:a16="http://schemas.microsoft.com/office/drawing/2014/main" val="1999026359"/>
                    </a:ext>
                  </a:extLst>
                </a:gridCol>
                <a:gridCol w="1083440">
                  <a:extLst>
                    <a:ext uri="{9D8B030D-6E8A-4147-A177-3AD203B41FA5}">
                      <a16:colId xmlns:a16="http://schemas.microsoft.com/office/drawing/2014/main" val="1691347845"/>
                    </a:ext>
                  </a:extLst>
                </a:gridCol>
                <a:gridCol w="1083440">
                  <a:extLst>
                    <a:ext uri="{9D8B030D-6E8A-4147-A177-3AD203B41FA5}">
                      <a16:colId xmlns:a16="http://schemas.microsoft.com/office/drawing/2014/main" val="2219030567"/>
                    </a:ext>
                  </a:extLst>
                </a:gridCol>
                <a:gridCol w="1083440">
                  <a:extLst>
                    <a:ext uri="{9D8B030D-6E8A-4147-A177-3AD203B41FA5}">
                      <a16:colId xmlns:a16="http://schemas.microsoft.com/office/drawing/2014/main" val="2391466763"/>
                    </a:ext>
                  </a:extLst>
                </a:gridCol>
                <a:gridCol w="1083440">
                  <a:extLst>
                    <a:ext uri="{9D8B030D-6E8A-4147-A177-3AD203B41FA5}">
                      <a16:colId xmlns:a16="http://schemas.microsoft.com/office/drawing/2014/main" val="4123011547"/>
                    </a:ext>
                  </a:extLst>
                </a:gridCol>
                <a:gridCol w="1083440">
                  <a:extLst>
                    <a:ext uri="{9D8B030D-6E8A-4147-A177-3AD203B41FA5}">
                      <a16:colId xmlns:a16="http://schemas.microsoft.com/office/drawing/2014/main" val="2248751151"/>
                    </a:ext>
                  </a:extLst>
                </a:gridCol>
                <a:gridCol w="1083440">
                  <a:extLst>
                    <a:ext uri="{9D8B030D-6E8A-4147-A177-3AD203B41FA5}">
                      <a16:colId xmlns:a16="http://schemas.microsoft.com/office/drawing/2014/main" val="3929953768"/>
                    </a:ext>
                  </a:extLst>
                </a:gridCol>
                <a:gridCol w="1083440">
                  <a:extLst>
                    <a:ext uri="{9D8B030D-6E8A-4147-A177-3AD203B41FA5}">
                      <a16:colId xmlns:a16="http://schemas.microsoft.com/office/drawing/2014/main" val="2042157975"/>
                    </a:ext>
                  </a:extLst>
                </a:gridCol>
                <a:gridCol w="1083440">
                  <a:extLst>
                    <a:ext uri="{9D8B030D-6E8A-4147-A177-3AD203B41FA5}">
                      <a16:colId xmlns:a16="http://schemas.microsoft.com/office/drawing/2014/main" val="2270860365"/>
                    </a:ext>
                  </a:extLst>
                </a:gridCol>
                <a:gridCol w="1083440">
                  <a:extLst>
                    <a:ext uri="{9D8B030D-6E8A-4147-A177-3AD203B41FA5}">
                      <a16:colId xmlns:a16="http://schemas.microsoft.com/office/drawing/2014/main" val="102809172"/>
                    </a:ext>
                  </a:extLst>
                </a:gridCol>
              </a:tblGrid>
              <a:tr h="370840">
                <a:tc>
                  <a:txBody>
                    <a:bodyPr/>
                    <a:lstStyle/>
                    <a:p>
                      <a:r>
                        <a:rPr lang="en-US" dirty="0"/>
                        <a:t>    P1</a:t>
                      </a:r>
                      <a:endParaRPr lang="en-IN" dirty="0"/>
                    </a:p>
                  </a:txBody>
                  <a:tcPr/>
                </a:tc>
                <a:tc>
                  <a:txBody>
                    <a:bodyPr/>
                    <a:lstStyle/>
                    <a:p>
                      <a:r>
                        <a:rPr lang="en-US" dirty="0"/>
                        <a:t>    P2</a:t>
                      </a:r>
                      <a:endParaRPr lang="en-IN" dirty="0"/>
                    </a:p>
                  </a:txBody>
                  <a:tcPr/>
                </a:tc>
                <a:tc>
                  <a:txBody>
                    <a:bodyPr/>
                    <a:lstStyle/>
                    <a:p>
                      <a:r>
                        <a:rPr lang="en-US" dirty="0"/>
                        <a:t>    P3</a:t>
                      </a:r>
                      <a:endParaRPr lang="en-IN" dirty="0"/>
                    </a:p>
                  </a:txBody>
                  <a:tcPr/>
                </a:tc>
                <a:tc>
                  <a:txBody>
                    <a:bodyPr/>
                    <a:lstStyle/>
                    <a:p>
                      <a:r>
                        <a:rPr lang="en-US" dirty="0"/>
                        <a:t>     P4</a:t>
                      </a:r>
                      <a:endParaRPr lang="en-IN" dirty="0"/>
                    </a:p>
                  </a:txBody>
                  <a:tcPr/>
                </a:tc>
                <a:tc>
                  <a:txBody>
                    <a:bodyPr/>
                    <a:lstStyle/>
                    <a:p>
                      <a:r>
                        <a:rPr lang="en-US" dirty="0"/>
                        <a:t>    P3</a:t>
                      </a:r>
                      <a:endParaRPr lang="en-IN" dirty="0"/>
                    </a:p>
                  </a:txBody>
                  <a:tcPr/>
                </a:tc>
                <a:tc>
                  <a:txBody>
                    <a:bodyPr/>
                    <a:lstStyle/>
                    <a:p>
                      <a:r>
                        <a:rPr lang="en-US" dirty="0"/>
                        <a:t>    P3</a:t>
                      </a:r>
                      <a:endParaRPr lang="en-IN" dirty="0"/>
                    </a:p>
                  </a:txBody>
                  <a:tcPr/>
                </a:tc>
                <a:tc>
                  <a:txBody>
                    <a:bodyPr/>
                    <a:lstStyle/>
                    <a:p>
                      <a:r>
                        <a:rPr lang="en-US" dirty="0"/>
                        <a:t>     P6</a:t>
                      </a:r>
                      <a:endParaRPr lang="en-IN" dirty="0"/>
                    </a:p>
                  </a:txBody>
                  <a:tcPr/>
                </a:tc>
                <a:tc>
                  <a:txBody>
                    <a:bodyPr/>
                    <a:lstStyle/>
                    <a:p>
                      <a:r>
                        <a:rPr lang="en-US" dirty="0"/>
                        <a:t>     P5</a:t>
                      </a:r>
                      <a:endParaRPr lang="en-IN" dirty="0"/>
                    </a:p>
                  </a:txBody>
                  <a:tcPr/>
                </a:tc>
                <a:tc>
                  <a:txBody>
                    <a:bodyPr/>
                    <a:lstStyle/>
                    <a:p>
                      <a:r>
                        <a:rPr lang="en-US" dirty="0"/>
                        <a:t>     P2</a:t>
                      </a:r>
                      <a:endParaRPr lang="en-IN" dirty="0"/>
                    </a:p>
                  </a:txBody>
                  <a:tcPr/>
                </a:tc>
                <a:tc>
                  <a:txBody>
                    <a:bodyPr/>
                    <a:lstStyle/>
                    <a:p>
                      <a:r>
                        <a:rPr lang="en-US" dirty="0"/>
                        <a:t>      P1</a:t>
                      </a:r>
                      <a:endParaRPr lang="en-IN" dirty="0"/>
                    </a:p>
                  </a:txBody>
                  <a:tcPr/>
                </a:tc>
                <a:extLst>
                  <a:ext uri="{0D108BD9-81ED-4DB2-BD59-A6C34878D82A}">
                    <a16:rowId xmlns:a16="http://schemas.microsoft.com/office/drawing/2014/main" val="519510735"/>
                  </a:ext>
                </a:extLst>
              </a:tr>
              <a:tr h="370840">
                <a:tc>
                  <a:txBody>
                    <a:bodyPr/>
                    <a:lstStyle/>
                    <a:p>
                      <a:r>
                        <a:rPr lang="en-US" dirty="0"/>
                        <a:t>0            1  </a:t>
                      </a:r>
                      <a:endParaRPr lang="en-IN" dirty="0"/>
                    </a:p>
                  </a:txBody>
                  <a:tcPr/>
                </a:tc>
                <a:tc>
                  <a:txBody>
                    <a:bodyPr/>
                    <a:lstStyle/>
                    <a:p>
                      <a:r>
                        <a:rPr lang="en-US" dirty="0"/>
                        <a:t>1           2</a:t>
                      </a:r>
                      <a:endParaRPr lang="en-IN" dirty="0"/>
                    </a:p>
                  </a:txBody>
                  <a:tcPr/>
                </a:tc>
                <a:tc>
                  <a:txBody>
                    <a:bodyPr/>
                    <a:lstStyle/>
                    <a:p>
                      <a:r>
                        <a:rPr lang="en-US" dirty="0"/>
                        <a:t>2          3</a:t>
                      </a:r>
                      <a:endParaRPr lang="en-IN" dirty="0"/>
                    </a:p>
                  </a:txBody>
                  <a:tcPr/>
                </a:tc>
                <a:tc>
                  <a:txBody>
                    <a:bodyPr/>
                    <a:lstStyle/>
                    <a:p>
                      <a:r>
                        <a:rPr lang="en-US" dirty="0"/>
                        <a:t>3          4</a:t>
                      </a:r>
                      <a:endParaRPr lang="en-IN" dirty="0"/>
                    </a:p>
                  </a:txBody>
                  <a:tcPr/>
                </a:tc>
                <a:tc>
                  <a:txBody>
                    <a:bodyPr/>
                    <a:lstStyle/>
                    <a:p>
                      <a:r>
                        <a:rPr lang="en-US" dirty="0"/>
                        <a:t>4         5</a:t>
                      </a:r>
                      <a:endParaRPr lang="en-IN" dirty="0"/>
                    </a:p>
                  </a:txBody>
                  <a:tcPr/>
                </a:tc>
                <a:tc>
                  <a:txBody>
                    <a:bodyPr/>
                    <a:lstStyle/>
                    <a:p>
                      <a:r>
                        <a:rPr lang="en-US" dirty="0"/>
                        <a:t>5         6</a:t>
                      </a:r>
                      <a:endParaRPr lang="en-IN" dirty="0"/>
                    </a:p>
                  </a:txBody>
                  <a:tcPr/>
                </a:tc>
                <a:tc>
                  <a:txBody>
                    <a:bodyPr/>
                    <a:lstStyle/>
                    <a:p>
                      <a:r>
                        <a:rPr lang="en-US" dirty="0"/>
                        <a:t>6            7</a:t>
                      </a:r>
                      <a:endParaRPr lang="en-IN" dirty="0"/>
                    </a:p>
                  </a:txBody>
                  <a:tcPr/>
                </a:tc>
                <a:tc>
                  <a:txBody>
                    <a:bodyPr/>
                    <a:lstStyle/>
                    <a:p>
                      <a:r>
                        <a:rPr lang="en-US" dirty="0"/>
                        <a:t>7            9</a:t>
                      </a:r>
                      <a:endParaRPr lang="en-IN" dirty="0"/>
                    </a:p>
                  </a:txBody>
                  <a:tcPr/>
                </a:tc>
                <a:tc>
                  <a:txBody>
                    <a:bodyPr/>
                    <a:lstStyle/>
                    <a:p>
                      <a:r>
                        <a:rPr lang="en-US" dirty="0"/>
                        <a:t>9         13</a:t>
                      </a:r>
                      <a:endParaRPr lang="en-IN" dirty="0"/>
                    </a:p>
                  </a:txBody>
                  <a:tcPr/>
                </a:tc>
                <a:tc>
                  <a:txBody>
                    <a:bodyPr/>
                    <a:lstStyle/>
                    <a:p>
                      <a:r>
                        <a:rPr lang="en-US" dirty="0"/>
                        <a:t>13       19</a:t>
                      </a:r>
                      <a:endParaRPr lang="en-IN" dirty="0"/>
                    </a:p>
                  </a:txBody>
                  <a:tcPr/>
                </a:tc>
                <a:extLst>
                  <a:ext uri="{0D108BD9-81ED-4DB2-BD59-A6C34878D82A}">
                    <a16:rowId xmlns:a16="http://schemas.microsoft.com/office/drawing/2014/main" val="2963301299"/>
                  </a:ext>
                </a:extLst>
              </a:tr>
            </a:tbl>
          </a:graphicData>
        </a:graphic>
      </p:graphicFrame>
    </p:spTree>
    <p:extLst>
      <p:ext uri="{BB962C8B-B14F-4D97-AF65-F5344CB8AC3E}">
        <p14:creationId xmlns:p14="http://schemas.microsoft.com/office/powerpoint/2010/main" val="4232992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A54663-1E00-43A6-9167-9CF0FEE8C4F0}"/>
              </a:ext>
            </a:extLst>
          </p:cNvPr>
          <p:cNvSpPr>
            <a:spLocks noGrp="1"/>
          </p:cNvSpPr>
          <p:nvPr>
            <p:ph idx="1"/>
          </p:nvPr>
        </p:nvSpPr>
        <p:spPr/>
        <p:txBody>
          <a:bodyPr/>
          <a:lstStyle/>
          <a:p>
            <a:pPr marL="0" indent="0">
              <a:buNone/>
            </a:pPr>
            <a:r>
              <a:rPr lang="en-US" sz="2800" dirty="0">
                <a:effectLst/>
                <a:latin typeface="Times New Roman" panose="02020603050405020304" pitchFamily="18" charset="0"/>
                <a:ea typeface="Times New Roman" panose="02020603050405020304" pitchFamily="18" charset="0"/>
              </a:rPr>
              <a:t>Calculate average waiting time and turnaround time </a:t>
            </a:r>
            <a:r>
              <a:rPr lang="en-US" dirty="0">
                <a:latin typeface="Times New Roman" panose="02020603050405020304" pitchFamily="18" charset="0"/>
                <a:ea typeface="Times New Roman" panose="02020603050405020304" pitchFamily="18" charset="0"/>
              </a:rPr>
              <a:t>using SRTF scheduling algorithm</a:t>
            </a:r>
          </a:p>
          <a:p>
            <a:pPr marL="0" indent="0">
              <a:buNone/>
            </a:pPr>
            <a:r>
              <a:rPr lang="en-US" dirty="0">
                <a:latin typeface="Times New Roman" panose="02020603050405020304" pitchFamily="18" charset="0"/>
              </a:rPr>
              <a:t>Average TAT= 43/6= 7.16</a:t>
            </a:r>
          </a:p>
          <a:p>
            <a:pPr marL="0" indent="0">
              <a:buNone/>
            </a:pPr>
            <a:r>
              <a:rPr lang="en-US" dirty="0">
                <a:latin typeface="Times New Roman" panose="02020603050405020304" pitchFamily="18" charset="0"/>
              </a:rPr>
              <a:t>Average WT= 24/6=  4</a:t>
            </a:r>
          </a:p>
          <a:p>
            <a:pPr marL="0" indent="0">
              <a:buNone/>
            </a:pPr>
            <a:endParaRPr lang="en-IN" dirty="0"/>
          </a:p>
        </p:txBody>
      </p:sp>
    </p:spTree>
    <p:extLst>
      <p:ext uri="{BB962C8B-B14F-4D97-AF65-F5344CB8AC3E}">
        <p14:creationId xmlns:p14="http://schemas.microsoft.com/office/powerpoint/2010/main" val="1869784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CD8C-7B7A-4204-AEB9-9DD660B3ED35}"/>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Priority Scheduling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050FB16-88B2-4C21-B3EF-5A742C5736AE}"/>
              </a:ext>
            </a:extLst>
          </p:cNvPr>
          <p:cNvSpPr>
            <a:spLocks noGrp="1"/>
          </p:cNvSpPr>
          <p:nvPr>
            <p:ph idx="1"/>
          </p:nvPr>
        </p:nvSpPr>
        <p:spPr/>
        <p:txBody>
          <a:bodyPr/>
          <a:lstStyle/>
          <a:p>
            <a:pPr marL="0" indent="0" algn="just">
              <a:buNone/>
            </a:pPr>
            <a:r>
              <a:rPr lang="en-IN" b="0" i="0" dirty="0">
                <a:effectLst/>
                <a:latin typeface="Times New Roman" panose="02020603050405020304" pitchFamily="18" charset="0"/>
                <a:cs typeface="Times New Roman" panose="02020603050405020304" pitchFamily="18" charset="0"/>
              </a:rPr>
              <a:t>Non </a:t>
            </a:r>
            <a:r>
              <a:rPr lang="en-IN" b="0" i="0" dirty="0" err="1">
                <a:effectLst/>
                <a:latin typeface="Times New Roman" panose="02020603050405020304" pitchFamily="18" charset="0"/>
                <a:cs typeface="Times New Roman" panose="02020603050405020304" pitchFamily="18" charset="0"/>
              </a:rPr>
              <a:t>Preemptive</a:t>
            </a:r>
            <a:r>
              <a:rPr lang="en-IN" b="0" i="0" dirty="0">
                <a:effectLst/>
                <a:latin typeface="Times New Roman" panose="02020603050405020304" pitchFamily="18" charset="0"/>
                <a:cs typeface="Times New Roman" panose="02020603050405020304" pitchFamily="18" charset="0"/>
              </a:rPr>
              <a:t> Priority Scheduling:</a:t>
            </a:r>
          </a:p>
          <a:p>
            <a:pPr marL="0" indent="0" algn="just">
              <a:buNone/>
            </a:pPr>
            <a:r>
              <a:rPr lang="en-US" sz="2400" b="0" i="0" dirty="0">
                <a:effectLst/>
                <a:latin typeface="Times New Roman" panose="02020603050405020304" pitchFamily="18" charset="0"/>
                <a:cs typeface="Times New Roman" panose="02020603050405020304" pitchFamily="18" charset="0"/>
              </a:rPr>
              <a:t>In the Non Preemptive Priority scheduling, The Processes are scheduled according to the priority number assigned to them. Once the process gets scheduled, it will run till the completion.</a:t>
            </a:r>
            <a:endParaRPr lang="en-IN" sz="2400" b="0" i="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02463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80FA-348A-47CB-B1AE-ECBF933CDC73}"/>
              </a:ext>
            </a:extLst>
          </p:cNvPr>
          <p:cNvSpPr>
            <a:spLocks noGrp="1"/>
          </p:cNvSpPr>
          <p:nvPr>
            <p:ph type="title"/>
          </p:nvPr>
        </p:nvSpPr>
        <p:spPr/>
        <p:txBody>
          <a:bodyPr>
            <a:normAutofit/>
          </a:bodyPr>
          <a:lstStyle/>
          <a:p>
            <a:r>
              <a:rPr lang="en-IN" sz="2800" b="0" i="0" dirty="0">
                <a:effectLst/>
                <a:latin typeface="Times New Roman" panose="02020603050405020304" pitchFamily="18" charset="0"/>
                <a:cs typeface="Times New Roman" panose="02020603050405020304" pitchFamily="18" charset="0"/>
              </a:rPr>
              <a:t>Non </a:t>
            </a:r>
            <a:r>
              <a:rPr lang="en-IN" sz="2800" b="0" i="0" dirty="0" err="1">
                <a:effectLst/>
                <a:latin typeface="Times New Roman" panose="02020603050405020304" pitchFamily="18" charset="0"/>
                <a:cs typeface="Times New Roman" panose="02020603050405020304" pitchFamily="18" charset="0"/>
              </a:rPr>
              <a:t>Preemptive</a:t>
            </a:r>
            <a:r>
              <a:rPr lang="en-IN" sz="2800" b="0" i="0" dirty="0">
                <a:effectLst/>
                <a:latin typeface="Times New Roman" panose="02020603050405020304" pitchFamily="18" charset="0"/>
                <a:cs typeface="Times New Roman" panose="02020603050405020304" pitchFamily="18" charset="0"/>
              </a:rPr>
              <a:t> Priority Scheduling( Example-1)</a:t>
            </a:r>
            <a:endParaRPr lang="en-IN" sz="2800" dirty="0"/>
          </a:p>
        </p:txBody>
      </p:sp>
      <p:graphicFrame>
        <p:nvGraphicFramePr>
          <p:cNvPr id="4" name="Content Placeholder 3">
            <a:extLst>
              <a:ext uri="{FF2B5EF4-FFF2-40B4-BE49-F238E27FC236}">
                <a16:creationId xmlns:a16="http://schemas.microsoft.com/office/drawing/2014/main" id="{56D15D92-2B8F-4804-BE79-666FCC583030}"/>
              </a:ext>
            </a:extLst>
          </p:cNvPr>
          <p:cNvGraphicFramePr>
            <a:graphicFrameLocks noGrp="1"/>
          </p:cNvGraphicFramePr>
          <p:nvPr>
            <p:ph idx="1"/>
            <p:extLst>
              <p:ext uri="{D42A27DB-BD31-4B8C-83A1-F6EECF244321}">
                <p14:modId xmlns:p14="http://schemas.microsoft.com/office/powerpoint/2010/main" val="3994195545"/>
              </p:ext>
            </p:extLst>
          </p:nvPr>
        </p:nvGraphicFramePr>
        <p:xfrm>
          <a:off x="912845" y="1299737"/>
          <a:ext cx="7479792" cy="3694628"/>
        </p:xfrm>
        <a:graphic>
          <a:graphicData uri="http://schemas.openxmlformats.org/drawingml/2006/table">
            <a:tbl>
              <a:tblPr/>
              <a:tblGrid>
                <a:gridCol w="1869948">
                  <a:extLst>
                    <a:ext uri="{9D8B030D-6E8A-4147-A177-3AD203B41FA5}">
                      <a16:colId xmlns:a16="http://schemas.microsoft.com/office/drawing/2014/main" val="3076756235"/>
                    </a:ext>
                  </a:extLst>
                </a:gridCol>
                <a:gridCol w="1869948">
                  <a:extLst>
                    <a:ext uri="{9D8B030D-6E8A-4147-A177-3AD203B41FA5}">
                      <a16:colId xmlns:a16="http://schemas.microsoft.com/office/drawing/2014/main" val="1950309865"/>
                    </a:ext>
                  </a:extLst>
                </a:gridCol>
                <a:gridCol w="1869948">
                  <a:extLst>
                    <a:ext uri="{9D8B030D-6E8A-4147-A177-3AD203B41FA5}">
                      <a16:colId xmlns:a16="http://schemas.microsoft.com/office/drawing/2014/main" val="1499886162"/>
                    </a:ext>
                  </a:extLst>
                </a:gridCol>
                <a:gridCol w="1869948">
                  <a:extLst>
                    <a:ext uri="{9D8B030D-6E8A-4147-A177-3AD203B41FA5}">
                      <a16:colId xmlns:a16="http://schemas.microsoft.com/office/drawing/2014/main" val="302584732"/>
                    </a:ext>
                  </a:extLst>
                </a:gridCol>
              </a:tblGrid>
              <a:tr h="920948">
                <a:tc>
                  <a:txBody>
                    <a:bodyPr/>
                    <a:lstStyle/>
                    <a:p>
                      <a:pPr algn="l" fontAlgn="t"/>
                      <a:r>
                        <a:rPr lang="en-IN">
                          <a:solidFill>
                            <a:srgbClr val="000000"/>
                          </a:solidFill>
                          <a:effectLst/>
                          <a:latin typeface="times new roman" panose="02020603050405020304" pitchFamily="18" charset="0"/>
                        </a:rPr>
                        <a:t>Process ID</a:t>
                      </a:r>
                    </a:p>
                  </a:txBody>
                  <a:tcPr marT="91440" marB="91440">
                    <a:lnL w="7620" cap="flat" cmpd="sng" algn="ctr">
                      <a:solidFill>
                        <a:srgbClr val="602FFD"/>
                      </a:solidFill>
                      <a:prstDash val="solid"/>
                      <a:round/>
                      <a:headEnd type="none" w="med" len="med"/>
                      <a:tailEnd type="none" w="med" len="med"/>
                    </a:lnL>
                    <a:lnR w="7620" cap="flat" cmpd="sng" algn="ctr">
                      <a:solidFill>
                        <a:srgbClr val="602FFD"/>
                      </a:solidFill>
                      <a:prstDash val="solid"/>
                      <a:round/>
                      <a:headEnd type="none" w="med" len="med"/>
                      <a:tailEnd type="none" w="med" len="med"/>
                    </a:lnR>
                    <a:lnT w="7620" cap="flat" cmpd="sng" algn="ctr">
                      <a:solidFill>
                        <a:srgbClr val="602FF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Priority</a:t>
                      </a:r>
                    </a:p>
                  </a:txBody>
                  <a:tcPr marT="91440" marB="91440">
                    <a:lnL w="7620" cap="flat" cmpd="sng" algn="ctr">
                      <a:solidFill>
                        <a:srgbClr val="602FFD"/>
                      </a:solidFill>
                      <a:prstDash val="solid"/>
                      <a:round/>
                      <a:headEnd type="none" w="med" len="med"/>
                      <a:tailEnd type="none" w="med" len="med"/>
                    </a:lnL>
                    <a:lnR w="7620" cap="flat" cmpd="sng" algn="ctr">
                      <a:solidFill>
                        <a:srgbClr val="602FFD"/>
                      </a:solidFill>
                      <a:prstDash val="solid"/>
                      <a:round/>
                      <a:headEnd type="none" w="med" len="med"/>
                      <a:tailEnd type="none" w="med" len="med"/>
                    </a:lnR>
                    <a:lnT w="7620" cap="flat" cmpd="sng" algn="ctr">
                      <a:solidFill>
                        <a:srgbClr val="602FF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Arrival Time</a:t>
                      </a:r>
                    </a:p>
                  </a:txBody>
                  <a:tcPr marT="91440" marB="91440">
                    <a:lnL w="7620" cap="flat" cmpd="sng" algn="ctr">
                      <a:solidFill>
                        <a:srgbClr val="602FFD"/>
                      </a:solidFill>
                      <a:prstDash val="solid"/>
                      <a:round/>
                      <a:headEnd type="none" w="med" len="med"/>
                      <a:tailEnd type="none" w="med" len="med"/>
                    </a:lnL>
                    <a:lnR w="7620" cap="flat" cmpd="sng" algn="ctr">
                      <a:solidFill>
                        <a:srgbClr val="602FFD"/>
                      </a:solidFill>
                      <a:prstDash val="solid"/>
                      <a:round/>
                      <a:headEnd type="none" w="med" len="med"/>
                      <a:tailEnd type="none" w="med" len="med"/>
                    </a:lnR>
                    <a:lnT w="7620" cap="flat" cmpd="sng" algn="ctr">
                      <a:solidFill>
                        <a:srgbClr val="602FF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Burst Time</a:t>
                      </a:r>
                    </a:p>
                  </a:txBody>
                  <a:tcPr marT="91440" marB="91440">
                    <a:lnL w="7620" cap="flat" cmpd="sng" algn="ctr">
                      <a:solidFill>
                        <a:srgbClr val="602FFD"/>
                      </a:solidFill>
                      <a:prstDash val="solid"/>
                      <a:round/>
                      <a:headEnd type="none" w="med" len="med"/>
                      <a:tailEnd type="none" w="med" len="med"/>
                    </a:lnL>
                    <a:lnR w="7620" cap="flat" cmpd="sng" algn="ctr">
                      <a:solidFill>
                        <a:srgbClr val="602FFD"/>
                      </a:solidFill>
                      <a:prstDash val="solid"/>
                      <a:round/>
                      <a:headEnd type="none" w="med" len="med"/>
                      <a:tailEnd type="none" w="med" len="med"/>
                    </a:lnR>
                    <a:lnT w="7620" cap="flat" cmpd="sng" algn="ctr">
                      <a:solidFill>
                        <a:srgbClr val="602FF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73098146"/>
                  </a:ext>
                </a:extLst>
              </a:tr>
              <a:tr h="0">
                <a:tc>
                  <a:txBody>
                    <a:bodyPr/>
                    <a:lstStyle/>
                    <a:p>
                      <a:pPr algn="l" fontAlgn="t"/>
                      <a:r>
                        <a:rPr lang="en-IN" dirty="0">
                          <a:solidFill>
                            <a:srgbClr val="000000"/>
                          </a:solidFill>
                          <a:effectLst/>
                          <a:latin typeface="verdana" panose="020B0604030504040204" pitchFamily="34" charset="0"/>
                        </a:rPr>
                        <a:t>P1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32248657"/>
                  </a:ext>
                </a:extLst>
              </a:tr>
              <a:tr h="0">
                <a:tc>
                  <a:txBody>
                    <a:bodyPr/>
                    <a:lstStyle/>
                    <a:p>
                      <a:pPr algn="l" fontAlgn="t"/>
                      <a:r>
                        <a:rPr lang="en-IN" dirty="0">
                          <a:solidFill>
                            <a:srgbClr val="000000"/>
                          </a:solidFill>
                          <a:effectLst/>
                          <a:latin typeface="verdana" panose="020B0604030504040204" pitchFamily="34" charset="0"/>
                        </a:rPr>
                        <a:t>P2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57990457"/>
                  </a:ext>
                </a:extLst>
              </a:tr>
              <a:tr h="0">
                <a:tc>
                  <a:txBody>
                    <a:bodyPr/>
                    <a:lstStyle/>
                    <a:p>
                      <a:pPr algn="l" fontAlgn="t"/>
                      <a:r>
                        <a:rPr lang="en-IN" dirty="0">
                          <a:solidFill>
                            <a:srgbClr val="000000"/>
                          </a:solidFill>
                          <a:effectLst/>
                          <a:latin typeface="verdana" panose="020B0604030504040204" pitchFamily="34" charset="0"/>
                        </a:rPr>
                        <a:t>P3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27612566"/>
                  </a:ext>
                </a:extLst>
              </a:tr>
              <a:tr h="0">
                <a:tc>
                  <a:txBody>
                    <a:bodyPr/>
                    <a:lstStyle/>
                    <a:p>
                      <a:pPr algn="l" fontAlgn="t"/>
                      <a:r>
                        <a:rPr lang="en-IN" dirty="0">
                          <a:solidFill>
                            <a:srgbClr val="000000"/>
                          </a:solidFill>
                          <a:effectLst/>
                          <a:latin typeface="verdana" panose="020B0604030504040204" pitchFamily="34" charset="0"/>
                        </a:rPr>
                        <a:t>P4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10534582"/>
                  </a:ext>
                </a:extLst>
              </a:tr>
              <a:tr h="0">
                <a:tc>
                  <a:txBody>
                    <a:bodyPr/>
                    <a:lstStyle/>
                    <a:p>
                      <a:pPr algn="l" fontAlgn="t"/>
                      <a:r>
                        <a:rPr lang="en-IN" dirty="0">
                          <a:solidFill>
                            <a:srgbClr val="000000"/>
                          </a:solidFill>
                          <a:effectLst/>
                          <a:latin typeface="verdana" panose="020B0604030504040204" pitchFamily="34" charset="0"/>
                        </a:rPr>
                        <a:t>P5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16136329"/>
                  </a:ext>
                </a:extLst>
              </a:tr>
              <a:tr h="0">
                <a:tc>
                  <a:txBody>
                    <a:bodyPr/>
                    <a:lstStyle/>
                    <a:p>
                      <a:pPr algn="l" fontAlgn="t"/>
                      <a:r>
                        <a:rPr lang="en-IN" dirty="0">
                          <a:solidFill>
                            <a:srgbClr val="000000"/>
                          </a:solidFill>
                          <a:effectLst/>
                          <a:latin typeface="verdana" panose="020B0604030504040204" pitchFamily="34" charset="0"/>
                        </a:rPr>
                        <a:t>P6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3584029"/>
                  </a:ext>
                </a:extLst>
              </a:tr>
              <a:tr h="0">
                <a:tc>
                  <a:txBody>
                    <a:bodyPr/>
                    <a:lstStyle/>
                    <a:p>
                      <a:pPr algn="l" fontAlgn="t"/>
                      <a:r>
                        <a:rPr lang="en-IN" dirty="0">
                          <a:solidFill>
                            <a:srgbClr val="000000"/>
                          </a:solidFill>
                          <a:effectLst/>
                          <a:latin typeface="verdana" panose="020B0604030504040204" pitchFamily="34" charset="0"/>
                        </a:rPr>
                        <a:t>P7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10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10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42127257"/>
                  </a:ext>
                </a:extLst>
              </a:tr>
            </a:tbl>
          </a:graphicData>
        </a:graphic>
      </p:graphicFrame>
      <p:graphicFrame>
        <p:nvGraphicFramePr>
          <p:cNvPr id="5" name="Table 5">
            <a:extLst>
              <a:ext uri="{FF2B5EF4-FFF2-40B4-BE49-F238E27FC236}">
                <a16:creationId xmlns:a16="http://schemas.microsoft.com/office/drawing/2014/main" id="{F4CF3E33-F175-4210-98E1-D3B046DF1834}"/>
              </a:ext>
            </a:extLst>
          </p:cNvPr>
          <p:cNvGraphicFramePr>
            <a:graphicFrameLocks noGrp="1"/>
          </p:cNvGraphicFramePr>
          <p:nvPr>
            <p:extLst>
              <p:ext uri="{D42A27DB-BD31-4B8C-83A1-F6EECF244321}">
                <p14:modId xmlns:p14="http://schemas.microsoft.com/office/powerpoint/2010/main" val="304124765"/>
              </p:ext>
            </p:extLst>
          </p:nvPr>
        </p:nvGraphicFramePr>
        <p:xfrm>
          <a:off x="2387082" y="5289677"/>
          <a:ext cx="7112000" cy="127860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552396559"/>
                    </a:ext>
                  </a:extLst>
                </a:gridCol>
                <a:gridCol w="1016000">
                  <a:extLst>
                    <a:ext uri="{9D8B030D-6E8A-4147-A177-3AD203B41FA5}">
                      <a16:colId xmlns:a16="http://schemas.microsoft.com/office/drawing/2014/main" val="1241636916"/>
                    </a:ext>
                  </a:extLst>
                </a:gridCol>
                <a:gridCol w="1016000">
                  <a:extLst>
                    <a:ext uri="{9D8B030D-6E8A-4147-A177-3AD203B41FA5}">
                      <a16:colId xmlns:a16="http://schemas.microsoft.com/office/drawing/2014/main" val="2340404757"/>
                    </a:ext>
                  </a:extLst>
                </a:gridCol>
                <a:gridCol w="1016000">
                  <a:extLst>
                    <a:ext uri="{9D8B030D-6E8A-4147-A177-3AD203B41FA5}">
                      <a16:colId xmlns:a16="http://schemas.microsoft.com/office/drawing/2014/main" val="2778457763"/>
                    </a:ext>
                  </a:extLst>
                </a:gridCol>
                <a:gridCol w="1016000">
                  <a:extLst>
                    <a:ext uri="{9D8B030D-6E8A-4147-A177-3AD203B41FA5}">
                      <a16:colId xmlns:a16="http://schemas.microsoft.com/office/drawing/2014/main" val="1689280014"/>
                    </a:ext>
                  </a:extLst>
                </a:gridCol>
                <a:gridCol w="1016000">
                  <a:extLst>
                    <a:ext uri="{9D8B030D-6E8A-4147-A177-3AD203B41FA5}">
                      <a16:colId xmlns:a16="http://schemas.microsoft.com/office/drawing/2014/main" val="2133533435"/>
                    </a:ext>
                  </a:extLst>
                </a:gridCol>
                <a:gridCol w="1016000">
                  <a:extLst>
                    <a:ext uri="{9D8B030D-6E8A-4147-A177-3AD203B41FA5}">
                      <a16:colId xmlns:a16="http://schemas.microsoft.com/office/drawing/2014/main" val="16526321"/>
                    </a:ext>
                  </a:extLst>
                </a:gridCol>
              </a:tblGrid>
              <a:tr h="638520">
                <a:tc>
                  <a:txBody>
                    <a:bodyPr/>
                    <a:lstStyle/>
                    <a:p>
                      <a:r>
                        <a:rPr lang="en-US" dirty="0"/>
                        <a:t>P1</a:t>
                      </a:r>
                      <a:endParaRPr lang="en-IN" dirty="0"/>
                    </a:p>
                  </a:txBody>
                  <a:tcPr/>
                </a:tc>
                <a:tc>
                  <a:txBody>
                    <a:bodyPr/>
                    <a:lstStyle/>
                    <a:p>
                      <a:r>
                        <a:rPr lang="en-US" dirty="0"/>
                        <a:t>P3</a:t>
                      </a:r>
                      <a:endParaRPr lang="en-IN" dirty="0"/>
                    </a:p>
                  </a:txBody>
                  <a:tcPr/>
                </a:tc>
                <a:tc>
                  <a:txBody>
                    <a:bodyPr/>
                    <a:lstStyle/>
                    <a:p>
                      <a:r>
                        <a:rPr lang="en-US" dirty="0"/>
                        <a:t>P6</a:t>
                      </a:r>
                      <a:endParaRPr lang="en-IN" dirty="0"/>
                    </a:p>
                  </a:txBody>
                  <a:tcPr/>
                </a:tc>
                <a:tc>
                  <a:txBody>
                    <a:bodyPr/>
                    <a:lstStyle/>
                    <a:p>
                      <a:r>
                        <a:rPr lang="en-US" dirty="0"/>
                        <a:t>P4</a:t>
                      </a:r>
                      <a:endParaRPr lang="en-IN" dirty="0"/>
                    </a:p>
                  </a:txBody>
                  <a:tcPr/>
                </a:tc>
                <a:tc>
                  <a:txBody>
                    <a:bodyPr/>
                    <a:lstStyle/>
                    <a:p>
                      <a:r>
                        <a:rPr lang="en-US" dirty="0"/>
                        <a:t>P2</a:t>
                      </a:r>
                      <a:endParaRPr lang="en-IN" dirty="0"/>
                    </a:p>
                  </a:txBody>
                  <a:tcPr/>
                </a:tc>
                <a:tc>
                  <a:txBody>
                    <a:bodyPr/>
                    <a:lstStyle/>
                    <a:p>
                      <a:r>
                        <a:rPr lang="en-US" dirty="0"/>
                        <a:t>P5</a:t>
                      </a:r>
                      <a:endParaRPr lang="en-IN" dirty="0"/>
                    </a:p>
                  </a:txBody>
                  <a:tcPr>
                    <a:lnR w="12700" cap="flat" cmpd="sng" algn="ctr">
                      <a:solidFill>
                        <a:schemeClr val="tx1"/>
                      </a:solidFill>
                      <a:prstDash val="solid"/>
                      <a:round/>
                      <a:headEnd type="none" w="med" len="med"/>
                      <a:tailEnd type="none" w="med" len="med"/>
                    </a:lnR>
                  </a:tcPr>
                </a:tc>
                <a:tc>
                  <a:txBody>
                    <a:bodyPr/>
                    <a:lstStyle/>
                    <a:p>
                      <a:r>
                        <a:rPr lang="en-US" sz="1800" b="1" kern="1200" dirty="0">
                          <a:solidFill>
                            <a:schemeClr val="lt1"/>
                          </a:solidFill>
                          <a:latin typeface="+mn-lt"/>
                          <a:ea typeface="+mn-ea"/>
                          <a:cs typeface="+mn-cs"/>
                        </a:rPr>
                        <a:t>     </a:t>
                      </a:r>
                      <a:r>
                        <a:rPr lang="en-US" sz="1800" b="1" kern="1200" dirty="0">
                          <a:solidFill>
                            <a:schemeClr val="tx1"/>
                          </a:solidFill>
                          <a:latin typeface="+mn-lt"/>
                          <a:ea typeface="+mn-ea"/>
                          <a:cs typeface="+mn-cs"/>
                        </a:rPr>
                        <a:t>P7</a:t>
                      </a:r>
                      <a:endParaRPr lang="en-IN" sz="1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67158574"/>
                  </a:ext>
                </a:extLst>
              </a:tr>
              <a:tr h="470569">
                <a:tc>
                  <a:txBody>
                    <a:bodyPr/>
                    <a:lstStyle/>
                    <a:p>
                      <a:r>
                        <a:rPr lang="en-US" dirty="0"/>
                        <a:t>0           3</a:t>
                      </a:r>
                      <a:endParaRPr lang="en-IN" dirty="0"/>
                    </a:p>
                  </a:txBody>
                  <a:tcPr/>
                </a:tc>
                <a:tc>
                  <a:txBody>
                    <a:bodyPr/>
                    <a:lstStyle/>
                    <a:p>
                      <a:r>
                        <a:rPr lang="en-US" dirty="0"/>
                        <a:t>3            7</a:t>
                      </a:r>
                      <a:endParaRPr lang="en-IN" dirty="0"/>
                    </a:p>
                  </a:txBody>
                  <a:tcPr/>
                </a:tc>
                <a:tc>
                  <a:txBody>
                    <a:bodyPr/>
                    <a:lstStyle/>
                    <a:p>
                      <a:r>
                        <a:rPr lang="en-US" dirty="0"/>
                        <a:t>7            11</a:t>
                      </a:r>
                      <a:endParaRPr lang="en-IN" dirty="0"/>
                    </a:p>
                  </a:txBody>
                  <a:tcPr/>
                </a:tc>
                <a:tc>
                  <a:txBody>
                    <a:bodyPr/>
                    <a:lstStyle/>
                    <a:p>
                      <a:r>
                        <a:rPr lang="en-US" dirty="0"/>
                        <a:t>11        13</a:t>
                      </a:r>
                      <a:endParaRPr lang="en-IN" dirty="0"/>
                    </a:p>
                  </a:txBody>
                  <a:tcPr/>
                </a:tc>
                <a:tc>
                  <a:txBody>
                    <a:bodyPr/>
                    <a:lstStyle/>
                    <a:p>
                      <a:r>
                        <a:rPr lang="en-US" dirty="0"/>
                        <a:t>13        18</a:t>
                      </a:r>
                      <a:endParaRPr lang="en-IN" dirty="0"/>
                    </a:p>
                  </a:txBody>
                  <a:tcPr/>
                </a:tc>
                <a:tc>
                  <a:txBody>
                    <a:bodyPr/>
                    <a:lstStyle/>
                    <a:p>
                      <a:r>
                        <a:rPr lang="en-US" dirty="0"/>
                        <a:t>18      27</a:t>
                      </a:r>
                      <a:endParaRPr lang="en-IN" dirty="0"/>
                    </a:p>
                  </a:txBody>
                  <a:tcPr>
                    <a:lnR w="12700" cap="flat" cmpd="sng" algn="ctr">
                      <a:solidFill>
                        <a:schemeClr val="tx1"/>
                      </a:solidFill>
                      <a:prstDash val="solid"/>
                      <a:round/>
                      <a:headEnd type="none" w="med" len="med"/>
                      <a:tailEnd type="none" w="med" len="med"/>
                    </a:lnR>
                  </a:tcPr>
                </a:tc>
                <a:tc>
                  <a:txBody>
                    <a:bodyPr/>
                    <a:lstStyle/>
                    <a:p>
                      <a:r>
                        <a:rPr lang="en-US" dirty="0">
                          <a:solidFill>
                            <a:schemeClr val="tx1"/>
                          </a:solidFill>
                        </a:rPr>
                        <a:t>27     37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55500991"/>
                  </a:ext>
                </a:extLst>
              </a:tr>
            </a:tbl>
          </a:graphicData>
        </a:graphic>
      </p:graphicFrame>
    </p:spTree>
    <p:extLst>
      <p:ext uri="{BB962C8B-B14F-4D97-AF65-F5344CB8AC3E}">
        <p14:creationId xmlns:p14="http://schemas.microsoft.com/office/powerpoint/2010/main" val="1757253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C3CF2-6D89-47F0-8D6A-E5A2D0CD3A6B}"/>
              </a:ext>
            </a:extLst>
          </p:cNvPr>
          <p:cNvSpPr>
            <a:spLocks noGrp="1"/>
          </p:cNvSpPr>
          <p:nvPr>
            <p:ph type="title"/>
          </p:nvPr>
        </p:nvSpPr>
        <p:spPr/>
        <p:txBody>
          <a:bodyPr>
            <a:normAutofit/>
          </a:bodyPr>
          <a:lstStyle/>
          <a:p>
            <a:r>
              <a:rPr lang="en-IN" sz="2800" b="0" i="0" dirty="0">
                <a:effectLst/>
                <a:latin typeface="Times New Roman" panose="02020603050405020304" pitchFamily="18" charset="0"/>
                <a:cs typeface="Times New Roman" panose="02020603050405020304" pitchFamily="18" charset="0"/>
              </a:rPr>
              <a:t>Non </a:t>
            </a:r>
            <a:r>
              <a:rPr lang="en-IN" sz="2800" b="0" i="0" dirty="0" err="1">
                <a:effectLst/>
                <a:latin typeface="Times New Roman" panose="02020603050405020304" pitchFamily="18" charset="0"/>
                <a:cs typeface="Times New Roman" panose="02020603050405020304" pitchFamily="18" charset="0"/>
              </a:rPr>
              <a:t>Preemptive</a:t>
            </a:r>
            <a:r>
              <a:rPr lang="en-IN" sz="2800" b="0" i="0" dirty="0">
                <a:effectLst/>
                <a:latin typeface="Times New Roman" panose="02020603050405020304" pitchFamily="18" charset="0"/>
                <a:cs typeface="Times New Roman" panose="02020603050405020304" pitchFamily="18" charset="0"/>
              </a:rPr>
              <a:t> Priority Scheduling( Example-1 continue…..)</a:t>
            </a:r>
            <a:endParaRPr lang="en-IN" sz="2800" dirty="0"/>
          </a:p>
        </p:txBody>
      </p:sp>
      <p:graphicFrame>
        <p:nvGraphicFramePr>
          <p:cNvPr id="4" name="Content Placeholder 3">
            <a:extLst>
              <a:ext uri="{FF2B5EF4-FFF2-40B4-BE49-F238E27FC236}">
                <a16:creationId xmlns:a16="http://schemas.microsoft.com/office/drawing/2014/main" id="{33BDF066-BCCA-4889-B5DD-619C7934928F}"/>
              </a:ext>
            </a:extLst>
          </p:cNvPr>
          <p:cNvGraphicFramePr>
            <a:graphicFrameLocks noGrp="1"/>
          </p:cNvGraphicFramePr>
          <p:nvPr>
            <p:ph idx="1"/>
            <p:extLst>
              <p:ext uri="{D42A27DB-BD31-4B8C-83A1-F6EECF244321}">
                <p14:modId xmlns:p14="http://schemas.microsoft.com/office/powerpoint/2010/main" val="2307864151"/>
              </p:ext>
            </p:extLst>
          </p:nvPr>
        </p:nvGraphicFramePr>
        <p:xfrm>
          <a:off x="979714" y="1390261"/>
          <a:ext cx="10207692" cy="3589438"/>
        </p:xfrm>
        <a:graphic>
          <a:graphicData uri="http://schemas.openxmlformats.org/drawingml/2006/table">
            <a:tbl>
              <a:tblPr/>
              <a:tblGrid>
                <a:gridCol w="1316782">
                  <a:extLst>
                    <a:ext uri="{9D8B030D-6E8A-4147-A177-3AD203B41FA5}">
                      <a16:colId xmlns:a16="http://schemas.microsoft.com/office/drawing/2014/main" val="3639325297"/>
                    </a:ext>
                  </a:extLst>
                </a:gridCol>
                <a:gridCol w="1270130">
                  <a:extLst>
                    <a:ext uri="{9D8B030D-6E8A-4147-A177-3AD203B41FA5}">
                      <a16:colId xmlns:a16="http://schemas.microsoft.com/office/drawing/2014/main" val="1075422110"/>
                    </a:ext>
                  </a:extLst>
                </a:gridCol>
                <a:gridCol w="1270130">
                  <a:extLst>
                    <a:ext uri="{9D8B030D-6E8A-4147-A177-3AD203B41FA5}">
                      <a16:colId xmlns:a16="http://schemas.microsoft.com/office/drawing/2014/main" val="754755226"/>
                    </a:ext>
                  </a:extLst>
                </a:gridCol>
                <a:gridCol w="1270130">
                  <a:extLst>
                    <a:ext uri="{9D8B030D-6E8A-4147-A177-3AD203B41FA5}">
                      <a16:colId xmlns:a16="http://schemas.microsoft.com/office/drawing/2014/main" val="1326035850"/>
                    </a:ext>
                  </a:extLst>
                </a:gridCol>
                <a:gridCol w="1270130">
                  <a:extLst>
                    <a:ext uri="{9D8B030D-6E8A-4147-A177-3AD203B41FA5}">
                      <a16:colId xmlns:a16="http://schemas.microsoft.com/office/drawing/2014/main" val="1319874749"/>
                    </a:ext>
                  </a:extLst>
                </a:gridCol>
                <a:gridCol w="1270130">
                  <a:extLst>
                    <a:ext uri="{9D8B030D-6E8A-4147-A177-3AD203B41FA5}">
                      <a16:colId xmlns:a16="http://schemas.microsoft.com/office/drawing/2014/main" val="1811563763"/>
                    </a:ext>
                  </a:extLst>
                </a:gridCol>
                <a:gridCol w="1270130">
                  <a:extLst>
                    <a:ext uri="{9D8B030D-6E8A-4147-A177-3AD203B41FA5}">
                      <a16:colId xmlns:a16="http://schemas.microsoft.com/office/drawing/2014/main" val="2805274927"/>
                    </a:ext>
                  </a:extLst>
                </a:gridCol>
                <a:gridCol w="1270130">
                  <a:extLst>
                    <a:ext uri="{9D8B030D-6E8A-4147-A177-3AD203B41FA5}">
                      <a16:colId xmlns:a16="http://schemas.microsoft.com/office/drawing/2014/main" val="1542614840"/>
                    </a:ext>
                  </a:extLst>
                </a:gridCol>
              </a:tblGrid>
              <a:tr h="606490">
                <a:tc>
                  <a:txBody>
                    <a:bodyPr/>
                    <a:lstStyle/>
                    <a:p>
                      <a:pPr algn="l" fontAlgn="t"/>
                      <a:r>
                        <a:rPr lang="en-IN">
                          <a:solidFill>
                            <a:srgbClr val="000000"/>
                          </a:solidFill>
                          <a:effectLst/>
                          <a:latin typeface="times new roman" panose="02020603050405020304" pitchFamily="18" charset="0"/>
                        </a:rPr>
                        <a:t>Process Id</a:t>
                      </a:r>
                    </a:p>
                  </a:txBody>
                  <a:tcPr marT="91440" marB="91440">
                    <a:lnL w="7620" cap="flat" cmpd="sng" algn="ctr">
                      <a:solidFill>
                        <a:srgbClr val="00F1F7"/>
                      </a:solidFill>
                      <a:prstDash val="solid"/>
                      <a:round/>
                      <a:headEnd type="none" w="med" len="med"/>
                      <a:tailEnd type="none" w="med" len="med"/>
                    </a:lnL>
                    <a:lnR w="7620" cap="flat" cmpd="sng" algn="ctr">
                      <a:solidFill>
                        <a:srgbClr val="00F1F7"/>
                      </a:solidFill>
                      <a:prstDash val="solid"/>
                      <a:round/>
                      <a:headEnd type="none" w="med" len="med"/>
                      <a:tailEnd type="none" w="med" len="med"/>
                    </a:lnR>
                    <a:lnT w="7620" cap="flat" cmpd="sng" algn="ctr">
                      <a:solidFill>
                        <a:srgbClr val="00F1F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Priority</a:t>
                      </a:r>
                    </a:p>
                  </a:txBody>
                  <a:tcPr marT="91440" marB="91440">
                    <a:lnL w="7620" cap="flat" cmpd="sng" algn="ctr">
                      <a:solidFill>
                        <a:srgbClr val="00F1F7"/>
                      </a:solidFill>
                      <a:prstDash val="solid"/>
                      <a:round/>
                      <a:headEnd type="none" w="med" len="med"/>
                      <a:tailEnd type="none" w="med" len="med"/>
                    </a:lnL>
                    <a:lnR w="7620" cap="flat" cmpd="sng" algn="ctr">
                      <a:solidFill>
                        <a:srgbClr val="00F1F7"/>
                      </a:solidFill>
                      <a:prstDash val="solid"/>
                      <a:round/>
                      <a:headEnd type="none" w="med" len="med"/>
                      <a:tailEnd type="none" w="med" len="med"/>
                    </a:lnR>
                    <a:lnT w="7620" cap="flat" cmpd="sng" algn="ctr">
                      <a:solidFill>
                        <a:srgbClr val="00F1F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Arrival Time</a:t>
                      </a:r>
                    </a:p>
                  </a:txBody>
                  <a:tcPr marT="91440" marB="91440">
                    <a:lnL w="7620" cap="flat" cmpd="sng" algn="ctr">
                      <a:solidFill>
                        <a:srgbClr val="00F1F7"/>
                      </a:solidFill>
                      <a:prstDash val="solid"/>
                      <a:round/>
                      <a:headEnd type="none" w="med" len="med"/>
                      <a:tailEnd type="none" w="med" len="med"/>
                    </a:lnL>
                    <a:lnR w="7620" cap="flat" cmpd="sng" algn="ctr">
                      <a:solidFill>
                        <a:srgbClr val="00F1F7"/>
                      </a:solidFill>
                      <a:prstDash val="solid"/>
                      <a:round/>
                      <a:headEnd type="none" w="med" len="med"/>
                      <a:tailEnd type="none" w="med" len="med"/>
                    </a:lnR>
                    <a:lnT w="7620" cap="flat" cmpd="sng" algn="ctr">
                      <a:solidFill>
                        <a:srgbClr val="00F1F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Burst Time</a:t>
                      </a:r>
                    </a:p>
                  </a:txBody>
                  <a:tcPr marT="91440" marB="91440">
                    <a:lnL w="7620" cap="flat" cmpd="sng" algn="ctr">
                      <a:solidFill>
                        <a:srgbClr val="00F1F7"/>
                      </a:solidFill>
                      <a:prstDash val="solid"/>
                      <a:round/>
                      <a:headEnd type="none" w="med" len="med"/>
                      <a:tailEnd type="none" w="med" len="med"/>
                    </a:lnL>
                    <a:lnR w="7620" cap="flat" cmpd="sng" algn="ctr">
                      <a:solidFill>
                        <a:srgbClr val="00F1F7"/>
                      </a:solidFill>
                      <a:prstDash val="solid"/>
                      <a:round/>
                      <a:headEnd type="none" w="med" len="med"/>
                      <a:tailEnd type="none" w="med" len="med"/>
                    </a:lnR>
                    <a:lnT w="7620" cap="flat" cmpd="sng" algn="ctr">
                      <a:solidFill>
                        <a:srgbClr val="00F1F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Completion Time</a:t>
                      </a:r>
                    </a:p>
                  </a:txBody>
                  <a:tcPr marT="91440" marB="91440">
                    <a:lnL w="7620" cap="flat" cmpd="sng" algn="ctr">
                      <a:solidFill>
                        <a:srgbClr val="00F1F7"/>
                      </a:solidFill>
                      <a:prstDash val="solid"/>
                      <a:round/>
                      <a:headEnd type="none" w="med" len="med"/>
                      <a:tailEnd type="none" w="med" len="med"/>
                    </a:lnL>
                    <a:lnR w="7620" cap="flat" cmpd="sng" algn="ctr">
                      <a:solidFill>
                        <a:srgbClr val="00F1F7"/>
                      </a:solidFill>
                      <a:prstDash val="solid"/>
                      <a:round/>
                      <a:headEnd type="none" w="med" len="med"/>
                      <a:tailEnd type="none" w="med" len="med"/>
                    </a:lnR>
                    <a:lnT w="7620" cap="flat" cmpd="sng" algn="ctr">
                      <a:solidFill>
                        <a:srgbClr val="00F1F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Turnaround Time</a:t>
                      </a:r>
                    </a:p>
                  </a:txBody>
                  <a:tcPr marT="91440" marB="91440">
                    <a:lnL w="7620" cap="flat" cmpd="sng" algn="ctr">
                      <a:solidFill>
                        <a:srgbClr val="00F1F7"/>
                      </a:solidFill>
                      <a:prstDash val="solid"/>
                      <a:round/>
                      <a:headEnd type="none" w="med" len="med"/>
                      <a:tailEnd type="none" w="med" len="med"/>
                    </a:lnL>
                    <a:lnR w="7620" cap="flat" cmpd="sng" algn="ctr">
                      <a:solidFill>
                        <a:srgbClr val="00F1F7"/>
                      </a:solidFill>
                      <a:prstDash val="solid"/>
                      <a:round/>
                      <a:headEnd type="none" w="med" len="med"/>
                      <a:tailEnd type="none" w="med" len="med"/>
                    </a:lnR>
                    <a:lnT w="7620" cap="flat" cmpd="sng" algn="ctr">
                      <a:solidFill>
                        <a:srgbClr val="00F1F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Waiting Time</a:t>
                      </a:r>
                    </a:p>
                  </a:txBody>
                  <a:tcPr marT="91440" marB="91440">
                    <a:lnL w="7620" cap="flat" cmpd="sng" algn="ctr">
                      <a:solidFill>
                        <a:srgbClr val="00F1F7"/>
                      </a:solidFill>
                      <a:prstDash val="solid"/>
                      <a:round/>
                      <a:headEnd type="none" w="med" len="med"/>
                      <a:tailEnd type="none" w="med" len="med"/>
                    </a:lnL>
                    <a:lnR w="7620" cap="flat" cmpd="sng" algn="ctr">
                      <a:solidFill>
                        <a:srgbClr val="00F1F7"/>
                      </a:solidFill>
                      <a:prstDash val="solid"/>
                      <a:round/>
                      <a:headEnd type="none" w="med" len="med"/>
                      <a:tailEnd type="none" w="med" len="med"/>
                    </a:lnR>
                    <a:lnT w="7620" cap="flat" cmpd="sng" algn="ctr">
                      <a:solidFill>
                        <a:srgbClr val="00F1F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Response Time</a:t>
                      </a:r>
                    </a:p>
                  </a:txBody>
                  <a:tcPr marT="91440" marB="91440">
                    <a:lnL w="7620" cap="flat" cmpd="sng" algn="ctr">
                      <a:solidFill>
                        <a:srgbClr val="00F1F7"/>
                      </a:solidFill>
                      <a:prstDash val="solid"/>
                      <a:round/>
                      <a:headEnd type="none" w="med" len="med"/>
                      <a:tailEnd type="none" w="med" len="med"/>
                    </a:lnL>
                    <a:lnR w="7620" cap="flat" cmpd="sng" algn="ctr">
                      <a:solidFill>
                        <a:srgbClr val="00F1F7"/>
                      </a:solidFill>
                      <a:prstDash val="solid"/>
                      <a:round/>
                      <a:headEnd type="none" w="med" len="med"/>
                      <a:tailEnd type="none" w="med" len="med"/>
                    </a:lnR>
                    <a:lnT w="7620" cap="flat" cmpd="sng" algn="ctr">
                      <a:solidFill>
                        <a:srgbClr val="00F1F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546508319"/>
                  </a:ext>
                </a:extLst>
              </a:tr>
              <a:tr h="408274">
                <a:tc>
                  <a:txBody>
                    <a:bodyPr/>
                    <a:lstStyle/>
                    <a:p>
                      <a:pPr algn="l" fontAlgn="t"/>
                      <a:r>
                        <a:rPr lang="en-IN" dirty="0">
                          <a:solidFill>
                            <a:srgbClr val="000000"/>
                          </a:solidFill>
                          <a:effectLst/>
                          <a:latin typeface="verdana" panose="020B0604030504040204" pitchFamily="34" charset="0"/>
                        </a:rPr>
                        <a:t>P1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94290893"/>
                  </a:ext>
                </a:extLst>
              </a:tr>
              <a:tr h="408274">
                <a:tc>
                  <a:txBody>
                    <a:bodyPr/>
                    <a:lstStyle/>
                    <a:p>
                      <a:pPr algn="l" fontAlgn="t"/>
                      <a:r>
                        <a:rPr lang="en-IN" dirty="0">
                          <a:solidFill>
                            <a:srgbClr val="000000"/>
                          </a:solidFill>
                          <a:effectLst/>
                          <a:latin typeface="verdana" panose="020B0604030504040204" pitchFamily="34" charset="0"/>
                        </a:rPr>
                        <a:t>P2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18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16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11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13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30677927"/>
                  </a:ext>
                </a:extLst>
              </a:tr>
              <a:tr h="408274">
                <a:tc>
                  <a:txBody>
                    <a:bodyPr/>
                    <a:lstStyle/>
                    <a:p>
                      <a:pPr algn="l" fontAlgn="t"/>
                      <a:r>
                        <a:rPr lang="en-IN" dirty="0">
                          <a:solidFill>
                            <a:srgbClr val="000000"/>
                          </a:solidFill>
                          <a:effectLst/>
                          <a:latin typeface="verdana" panose="020B0604030504040204" pitchFamily="34" charset="0"/>
                        </a:rPr>
                        <a:t>P3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43644808"/>
                  </a:ext>
                </a:extLst>
              </a:tr>
              <a:tr h="408274">
                <a:tc>
                  <a:txBody>
                    <a:bodyPr/>
                    <a:lstStyle/>
                    <a:p>
                      <a:pPr algn="l" fontAlgn="t"/>
                      <a:r>
                        <a:rPr lang="en-IN" dirty="0">
                          <a:solidFill>
                            <a:srgbClr val="000000"/>
                          </a:solidFill>
                          <a:effectLst/>
                          <a:latin typeface="verdana" panose="020B0604030504040204" pitchFamily="34" charset="0"/>
                        </a:rPr>
                        <a:t>P4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13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11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58701653"/>
                  </a:ext>
                </a:extLst>
              </a:tr>
              <a:tr h="408274">
                <a:tc>
                  <a:txBody>
                    <a:bodyPr/>
                    <a:lstStyle/>
                    <a:p>
                      <a:pPr algn="l" fontAlgn="t"/>
                      <a:r>
                        <a:rPr lang="en-IN" dirty="0">
                          <a:solidFill>
                            <a:srgbClr val="000000"/>
                          </a:solidFill>
                          <a:effectLst/>
                          <a:latin typeface="verdana" panose="020B0604030504040204" pitchFamily="34" charset="0"/>
                        </a:rPr>
                        <a:t>P5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27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21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12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18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31098531"/>
                  </a:ext>
                </a:extLst>
              </a:tr>
              <a:tr h="408274">
                <a:tc>
                  <a:txBody>
                    <a:bodyPr/>
                    <a:lstStyle/>
                    <a:p>
                      <a:pPr algn="l" fontAlgn="t"/>
                      <a:r>
                        <a:rPr lang="en-IN" dirty="0">
                          <a:solidFill>
                            <a:srgbClr val="000000"/>
                          </a:solidFill>
                          <a:effectLst/>
                          <a:latin typeface="verdana" panose="020B0604030504040204" pitchFamily="34" charset="0"/>
                        </a:rPr>
                        <a:t>P6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11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70624861"/>
                  </a:ext>
                </a:extLst>
              </a:tr>
              <a:tr h="408274">
                <a:tc>
                  <a:txBody>
                    <a:bodyPr/>
                    <a:lstStyle/>
                    <a:p>
                      <a:pPr algn="l" fontAlgn="t"/>
                      <a:r>
                        <a:rPr lang="en-IN" dirty="0">
                          <a:solidFill>
                            <a:srgbClr val="000000"/>
                          </a:solidFill>
                          <a:effectLst/>
                          <a:latin typeface="verdana" panose="020B0604030504040204" pitchFamily="34" charset="0"/>
                        </a:rPr>
                        <a:t>P7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10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10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37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30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18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27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17030483"/>
                  </a:ext>
                </a:extLst>
              </a:tr>
            </a:tbl>
          </a:graphicData>
        </a:graphic>
      </p:graphicFrame>
      <p:graphicFrame>
        <p:nvGraphicFramePr>
          <p:cNvPr id="5" name="Table 5">
            <a:extLst>
              <a:ext uri="{FF2B5EF4-FFF2-40B4-BE49-F238E27FC236}">
                <a16:creationId xmlns:a16="http://schemas.microsoft.com/office/drawing/2014/main" id="{E39840A4-ECC8-4389-8D84-0CA371FAD971}"/>
              </a:ext>
            </a:extLst>
          </p:cNvPr>
          <p:cNvGraphicFramePr>
            <a:graphicFrameLocks noGrp="1"/>
          </p:cNvGraphicFramePr>
          <p:nvPr>
            <p:extLst>
              <p:ext uri="{D42A27DB-BD31-4B8C-83A1-F6EECF244321}">
                <p14:modId xmlns:p14="http://schemas.microsoft.com/office/powerpoint/2010/main" val="4029617531"/>
              </p:ext>
            </p:extLst>
          </p:nvPr>
        </p:nvGraphicFramePr>
        <p:xfrm>
          <a:off x="2579396" y="5208347"/>
          <a:ext cx="7255646" cy="1037285"/>
        </p:xfrm>
        <a:graphic>
          <a:graphicData uri="http://schemas.openxmlformats.org/drawingml/2006/table">
            <a:tbl>
              <a:tblPr firstRow="1" bandRow="1">
                <a:tableStyleId>{5C22544A-7EE6-4342-B048-85BDC9FD1C3A}</a:tableStyleId>
              </a:tblPr>
              <a:tblGrid>
                <a:gridCol w="1000040">
                  <a:extLst>
                    <a:ext uri="{9D8B030D-6E8A-4147-A177-3AD203B41FA5}">
                      <a16:colId xmlns:a16="http://schemas.microsoft.com/office/drawing/2014/main" val="1552396559"/>
                    </a:ext>
                  </a:extLst>
                </a:gridCol>
                <a:gridCol w="1000040">
                  <a:extLst>
                    <a:ext uri="{9D8B030D-6E8A-4147-A177-3AD203B41FA5}">
                      <a16:colId xmlns:a16="http://schemas.microsoft.com/office/drawing/2014/main" val="1241636916"/>
                    </a:ext>
                  </a:extLst>
                </a:gridCol>
                <a:gridCol w="1000040">
                  <a:extLst>
                    <a:ext uri="{9D8B030D-6E8A-4147-A177-3AD203B41FA5}">
                      <a16:colId xmlns:a16="http://schemas.microsoft.com/office/drawing/2014/main" val="2340404757"/>
                    </a:ext>
                  </a:extLst>
                </a:gridCol>
                <a:gridCol w="1000040">
                  <a:extLst>
                    <a:ext uri="{9D8B030D-6E8A-4147-A177-3AD203B41FA5}">
                      <a16:colId xmlns:a16="http://schemas.microsoft.com/office/drawing/2014/main" val="2778457763"/>
                    </a:ext>
                  </a:extLst>
                </a:gridCol>
                <a:gridCol w="1000040">
                  <a:extLst>
                    <a:ext uri="{9D8B030D-6E8A-4147-A177-3AD203B41FA5}">
                      <a16:colId xmlns:a16="http://schemas.microsoft.com/office/drawing/2014/main" val="1689280014"/>
                    </a:ext>
                  </a:extLst>
                </a:gridCol>
                <a:gridCol w="1127723">
                  <a:extLst>
                    <a:ext uri="{9D8B030D-6E8A-4147-A177-3AD203B41FA5}">
                      <a16:colId xmlns:a16="http://schemas.microsoft.com/office/drawing/2014/main" val="2133533435"/>
                    </a:ext>
                  </a:extLst>
                </a:gridCol>
                <a:gridCol w="1127723">
                  <a:extLst>
                    <a:ext uri="{9D8B030D-6E8A-4147-A177-3AD203B41FA5}">
                      <a16:colId xmlns:a16="http://schemas.microsoft.com/office/drawing/2014/main" val="2274455705"/>
                    </a:ext>
                  </a:extLst>
                </a:gridCol>
              </a:tblGrid>
              <a:tr h="566716">
                <a:tc>
                  <a:txBody>
                    <a:bodyPr/>
                    <a:lstStyle/>
                    <a:p>
                      <a:r>
                        <a:rPr lang="en-US" dirty="0"/>
                        <a:t>P1</a:t>
                      </a:r>
                      <a:endParaRPr lang="en-IN" dirty="0"/>
                    </a:p>
                  </a:txBody>
                  <a:tcPr/>
                </a:tc>
                <a:tc>
                  <a:txBody>
                    <a:bodyPr/>
                    <a:lstStyle/>
                    <a:p>
                      <a:r>
                        <a:rPr lang="en-US" dirty="0"/>
                        <a:t>P3</a:t>
                      </a:r>
                      <a:endParaRPr lang="en-IN" dirty="0"/>
                    </a:p>
                  </a:txBody>
                  <a:tcPr/>
                </a:tc>
                <a:tc>
                  <a:txBody>
                    <a:bodyPr/>
                    <a:lstStyle/>
                    <a:p>
                      <a:r>
                        <a:rPr lang="en-US" dirty="0"/>
                        <a:t>P6</a:t>
                      </a:r>
                      <a:endParaRPr lang="en-IN" dirty="0"/>
                    </a:p>
                  </a:txBody>
                  <a:tcPr/>
                </a:tc>
                <a:tc>
                  <a:txBody>
                    <a:bodyPr/>
                    <a:lstStyle/>
                    <a:p>
                      <a:r>
                        <a:rPr lang="en-US" dirty="0"/>
                        <a:t>P4</a:t>
                      </a:r>
                      <a:endParaRPr lang="en-IN" dirty="0"/>
                    </a:p>
                  </a:txBody>
                  <a:tcPr/>
                </a:tc>
                <a:tc>
                  <a:txBody>
                    <a:bodyPr/>
                    <a:lstStyle/>
                    <a:p>
                      <a:r>
                        <a:rPr lang="en-US" dirty="0"/>
                        <a:t>P2</a:t>
                      </a:r>
                      <a:endParaRPr lang="en-IN" dirty="0"/>
                    </a:p>
                  </a:txBody>
                  <a:tcPr/>
                </a:tc>
                <a:tc>
                  <a:txBody>
                    <a:bodyPr/>
                    <a:lstStyle/>
                    <a:p>
                      <a:r>
                        <a:rPr lang="en-US" dirty="0"/>
                        <a:t>P5</a:t>
                      </a:r>
                      <a:endParaRPr lang="en-IN" dirty="0"/>
                    </a:p>
                  </a:txBody>
                  <a:tcPr>
                    <a:lnR w="12700" cap="flat" cmpd="sng" algn="ctr">
                      <a:solidFill>
                        <a:schemeClr val="tx1"/>
                      </a:solidFill>
                      <a:prstDash val="solid"/>
                      <a:round/>
                      <a:headEnd type="none" w="med" len="med"/>
                      <a:tailEnd type="none" w="med" len="med"/>
                    </a:lnR>
                  </a:tcPr>
                </a:tc>
                <a:tc>
                  <a:txBody>
                    <a:bodyPr/>
                    <a:lstStyle/>
                    <a:p>
                      <a:r>
                        <a:rPr lang="en-US" dirty="0"/>
                        <a:t>P7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67158574"/>
                  </a:ext>
                </a:extLst>
              </a:tr>
              <a:tr h="470569">
                <a:tc>
                  <a:txBody>
                    <a:bodyPr/>
                    <a:lstStyle/>
                    <a:p>
                      <a:r>
                        <a:rPr lang="en-US" dirty="0"/>
                        <a:t>0           3</a:t>
                      </a:r>
                      <a:endParaRPr lang="en-IN" dirty="0"/>
                    </a:p>
                  </a:txBody>
                  <a:tcPr/>
                </a:tc>
                <a:tc>
                  <a:txBody>
                    <a:bodyPr/>
                    <a:lstStyle/>
                    <a:p>
                      <a:r>
                        <a:rPr lang="en-US" dirty="0"/>
                        <a:t>3           7</a:t>
                      </a:r>
                      <a:endParaRPr lang="en-IN" dirty="0"/>
                    </a:p>
                  </a:txBody>
                  <a:tcPr/>
                </a:tc>
                <a:tc>
                  <a:txBody>
                    <a:bodyPr/>
                    <a:lstStyle/>
                    <a:p>
                      <a:r>
                        <a:rPr lang="en-US" dirty="0"/>
                        <a:t>7        11</a:t>
                      </a:r>
                      <a:endParaRPr lang="en-IN" dirty="0"/>
                    </a:p>
                  </a:txBody>
                  <a:tcPr/>
                </a:tc>
                <a:tc>
                  <a:txBody>
                    <a:bodyPr/>
                    <a:lstStyle/>
                    <a:p>
                      <a:r>
                        <a:rPr lang="en-US" dirty="0"/>
                        <a:t>11      13</a:t>
                      </a:r>
                      <a:endParaRPr lang="en-IN" dirty="0"/>
                    </a:p>
                  </a:txBody>
                  <a:tcPr/>
                </a:tc>
                <a:tc>
                  <a:txBody>
                    <a:bodyPr/>
                    <a:lstStyle/>
                    <a:p>
                      <a:r>
                        <a:rPr lang="en-US" dirty="0"/>
                        <a:t>13      18</a:t>
                      </a:r>
                      <a:endParaRPr lang="en-IN" dirty="0"/>
                    </a:p>
                  </a:txBody>
                  <a:tcPr/>
                </a:tc>
                <a:tc>
                  <a:txBody>
                    <a:bodyPr/>
                    <a:lstStyle/>
                    <a:p>
                      <a:r>
                        <a:rPr lang="en-US" dirty="0"/>
                        <a:t>18      27</a:t>
                      </a:r>
                      <a:endParaRPr lang="en-IN" dirty="0"/>
                    </a:p>
                  </a:txBody>
                  <a:tcPr>
                    <a:lnR w="12700" cap="flat" cmpd="sng" algn="ctr">
                      <a:solidFill>
                        <a:schemeClr val="tx1"/>
                      </a:solidFill>
                      <a:prstDash val="solid"/>
                      <a:round/>
                      <a:headEnd type="none" w="med" len="med"/>
                      <a:tailEnd type="none" w="med" len="med"/>
                    </a:lnR>
                  </a:tcPr>
                </a:tc>
                <a:tc>
                  <a:txBody>
                    <a:bodyPr/>
                    <a:lstStyle/>
                    <a:p>
                      <a:r>
                        <a:rPr lang="en-US" dirty="0"/>
                        <a:t>27   37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55500991"/>
                  </a:ext>
                </a:extLst>
              </a:tr>
            </a:tbl>
          </a:graphicData>
        </a:graphic>
      </p:graphicFrame>
    </p:spTree>
    <p:extLst>
      <p:ext uri="{BB962C8B-B14F-4D97-AF65-F5344CB8AC3E}">
        <p14:creationId xmlns:p14="http://schemas.microsoft.com/office/powerpoint/2010/main" val="1156129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D730-322B-4450-8882-0E8E188226BA}"/>
              </a:ext>
            </a:extLst>
          </p:cNvPr>
          <p:cNvSpPr>
            <a:spLocks noGrp="1"/>
          </p:cNvSpPr>
          <p:nvPr>
            <p:ph type="title"/>
          </p:nvPr>
        </p:nvSpPr>
        <p:spPr>
          <a:xfrm>
            <a:off x="838200" y="365126"/>
            <a:ext cx="10515600" cy="530614"/>
          </a:xfrm>
        </p:spPr>
        <p:txBody>
          <a:bodyPr>
            <a:normAutofit fontScale="90000"/>
          </a:bodyPr>
          <a:lstStyle/>
          <a:p>
            <a:r>
              <a:rPr lang="en-IN" sz="4400" b="0" i="0" dirty="0" err="1">
                <a:effectLst/>
                <a:latin typeface="Times New Roman" panose="02020603050405020304" pitchFamily="18" charset="0"/>
                <a:cs typeface="Times New Roman" panose="02020603050405020304" pitchFamily="18" charset="0"/>
              </a:rPr>
              <a:t>Preemptive</a:t>
            </a:r>
            <a:r>
              <a:rPr lang="en-IN" sz="4400" b="0" i="0" dirty="0">
                <a:effectLst/>
                <a:latin typeface="Times New Roman" panose="02020603050405020304" pitchFamily="18" charset="0"/>
                <a:cs typeface="Times New Roman" panose="02020603050405020304" pitchFamily="18" charset="0"/>
              </a:rPr>
              <a:t> Priority Scheduling</a:t>
            </a:r>
            <a:endParaRPr lang="en-IN" dirty="0"/>
          </a:p>
        </p:txBody>
      </p:sp>
      <p:sp>
        <p:nvSpPr>
          <p:cNvPr id="3" name="Content Placeholder 2">
            <a:extLst>
              <a:ext uri="{FF2B5EF4-FFF2-40B4-BE49-F238E27FC236}">
                <a16:creationId xmlns:a16="http://schemas.microsoft.com/office/drawing/2014/main" id="{44D6ED35-8DB2-46E6-8CB4-8A4881056CF9}"/>
              </a:ext>
            </a:extLst>
          </p:cNvPr>
          <p:cNvSpPr>
            <a:spLocks noGrp="1"/>
          </p:cNvSpPr>
          <p:nvPr>
            <p:ph idx="1"/>
          </p:nvPr>
        </p:nvSpPr>
        <p:spPr>
          <a:xfrm>
            <a:off x="838200" y="1026367"/>
            <a:ext cx="10515600" cy="5150596"/>
          </a:xfrm>
        </p:spPr>
        <p:txBody>
          <a:bodyPr>
            <a:norm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In Preemptive Priority Scheduling, at the time of arrival of a process in the ready queue, its Priority is compared with the priority of the other processes present in the ready queue as well as with the one which is being executed by the CPU at that point of time. The One with the highest priority among all the available processes will be given the CPU next.</a:t>
            </a:r>
          </a:p>
          <a:p>
            <a:pPr marL="0" indent="0" algn="just">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r>
              <a:rPr lang="en-US" sz="2400" b="0" i="0" dirty="0">
                <a:solidFill>
                  <a:srgbClr val="000000"/>
                </a:solidFill>
                <a:effectLst/>
                <a:latin typeface="Times New Roman" panose="02020603050405020304" pitchFamily="18" charset="0"/>
                <a:cs typeface="Times New Roman" panose="02020603050405020304" pitchFamily="18" charset="0"/>
              </a:rPr>
              <a:t>The difference between preemptive priority scheduling and non preemptive priority scheduling is that, in the preemptive priority scheduling, the job which is being executed can be stopped at the arrival of a higher priority job.</a:t>
            </a:r>
          </a:p>
          <a:p>
            <a:pPr marL="0" indent="0" algn="just">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r>
              <a:rPr lang="en-US" sz="2400" b="0" i="0" dirty="0">
                <a:solidFill>
                  <a:srgbClr val="000000"/>
                </a:solidFill>
                <a:effectLst/>
                <a:latin typeface="Times New Roman" panose="02020603050405020304" pitchFamily="18" charset="0"/>
                <a:cs typeface="Times New Roman" panose="02020603050405020304" pitchFamily="18" charset="0"/>
              </a:rPr>
              <a:t>Once all the jobs get available in the ready queue, the algorithm will behave as non-preemptive priority scheduling, which means the job scheduled will run till the completion and no preemption will be done.</a:t>
            </a:r>
          </a:p>
          <a:p>
            <a:endParaRPr lang="en-IN" dirty="0"/>
          </a:p>
        </p:txBody>
      </p:sp>
    </p:spTree>
    <p:extLst>
      <p:ext uri="{BB962C8B-B14F-4D97-AF65-F5344CB8AC3E}">
        <p14:creationId xmlns:p14="http://schemas.microsoft.com/office/powerpoint/2010/main" val="3071934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53CA5-3BA3-42C8-9AF9-058D90E57B6E}"/>
              </a:ext>
            </a:extLst>
          </p:cNvPr>
          <p:cNvSpPr>
            <a:spLocks noGrp="1"/>
          </p:cNvSpPr>
          <p:nvPr>
            <p:ph type="title"/>
          </p:nvPr>
        </p:nvSpPr>
        <p:spPr>
          <a:xfrm>
            <a:off x="838200" y="365125"/>
            <a:ext cx="10515600" cy="483961"/>
          </a:xfrm>
        </p:spPr>
        <p:txBody>
          <a:bodyPr>
            <a:normAutofit fontScale="90000"/>
          </a:bodyPr>
          <a:lstStyle/>
          <a:p>
            <a:r>
              <a:rPr lang="en-IN" sz="4400" b="0" i="0" dirty="0" err="1">
                <a:effectLst/>
                <a:latin typeface="Times New Roman" panose="02020603050405020304" pitchFamily="18" charset="0"/>
                <a:cs typeface="Times New Roman" panose="02020603050405020304" pitchFamily="18" charset="0"/>
              </a:rPr>
              <a:t>Preemptive</a:t>
            </a:r>
            <a:r>
              <a:rPr lang="en-IN" sz="4400" b="0" i="0" dirty="0">
                <a:effectLst/>
                <a:latin typeface="Times New Roman" panose="02020603050405020304" pitchFamily="18" charset="0"/>
                <a:cs typeface="Times New Roman" panose="02020603050405020304" pitchFamily="18" charset="0"/>
              </a:rPr>
              <a:t> Priority Scheduling( Example-1)</a:t>
            </a:r>
            <a:endParaRPr lang="en-IN" dirty="0"/>
          </a:p>
        </p:txBody>
      </p:sp>
      <p:graphicFrame>
        <p:nvGraphicFramePr>
          <p:cNvPr id="4" name="Table 4">
            <a:extLst>
              <a:ext uri="{FF2B5EF4-FFF2-40B4-BE49-F238E27FC236}">
                <a16:creationId xmlns:a16="http://schemas.microsoft.com/office/drawing/2014/main" id="{A7EC0A47-9D55-4FC5-9E50-060451DE8A22}"/>
              </a:ext>
            </a:extLst>
          </p:cNvPr>
          <p:cNvGraphicFramePr>
            <a:graphicFrameLocks noGrp="1"/>
          </p:cNvGraphicFramePr>
          <p:nvPr>
            <p:ph idx="1"/>
            <p:extLst>
              <p:ext uri="{D42A27DB-BD31-4B8C-83A1-F6EECF244321}">
                <p14:modId xmlns:p14="http://schemas.microsoft.com/office/powerpoint/2010/main" val="3517513571"/>
              </p:ext>
            </p:extLst>
          </p:nvPr>
        </p:nvGraphicFramePr>
        <p:xfrm>
          <a:off x="838200" y="955283"/>
          <a:ext cx="10515600" cy="2984205"/>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3288866682"/>
                    </a:ext>
                  </a:extLst>
                </a:gridCol>
                <a:gridCol w="1314450">
                  <a:extLst>
                    <a:ext uri="{9D8B030D-6E8A-4147-A177-3AD203B41FA5}">
                      <a16:colId xmlns:a16="http://schemas.microsoft.com/office/drawing/2014/main" val="2965325047"/>
                    </a:ext>
                  </a:extLst>
                </a:gridCol>
                <a:gridCol w="1314450">
                  <a:extLst>
                    <a:ext uri="{9D8B030D-6E8A-4147-A177-3AD203B41FA5}">
                      <a16:colId xmlns:a16="http://schemas.microsoft.com/office/drawing/2014/main" val="1591599628"/>
                    </a:ext>
                  </a:extLst>
                </a:gridCol>
                <a:gridCol w="1314450">
                  <a:extLst>
                    <a:ext uri="{9D8B030D-6E8A-4147-A177-3AD203B41FA5}">
                      <a16:colId xmlns:a16="http://schemas.microsoft.com/office/drawing/2014/main" val="158536809"/>
                    </a:ext>
                  </a:extLst>
                </a:gridCol>
                <a:gridCol w="1314450">
                  <a:extLst>
                    <a:ext uri="{9D8B030D-6E8A-4147-A177-3AD203B41FA5}">
                      <a16:colId xmlns:a16="http://schemas.microsoft.com/office/drawing/2014/main" val="4256468563"/>
                    </a:ext>
                  </a:extLst>
                </a:gridCol>
                <a:gridCol w="1314450">
                  <a:extLst>
                    <a:ext uri="{9D8B030D-6E8A-4147-A177-3AD203B41FA5}">
                      <a16:colId xmlns:a16="http://schemas.microsoft.com/office/drawing/2014/main" val="3780924650"/>
                    </a:ext>
                  </a:extLst>
                </a:gridCol>
                <a:gridCol w="1314450">
                  <a:extLst>
                    <a:ext uri="{9D8B030D-6E8A-4147-A177-3AD203B41FA5}">
                      <a16:colId xmlns:a16="http://schemas.microsoft.com/office/drawing/2014/main" val="2950612533"/>
                    </a:ext>
                  </a:extLst>
                </a:gridCol>
                <a:gridCol w="1314450">
                  <a:extLst>
                    <a:ext uri="{9D8B030D-6E8A-4147-A177-3AD203B41FA5}">
                      <a16:colId xmlns:a16="http://schemas.microsoft.com/office/drawing/2014/main" val="3561362151"/>
                    </a:ext>
                  </a:extLst>
                </a:gridCol>
              </a:tblGrid>
              <a:tr h="388325">
                <a:tc>
                  <a:txBody>
                    <a:bodyPr/>
                    <a:lstStyle/>
                    <a:p>
                      <a:r>
                        <a:rPr lang="en-US" dirty="0"/>
                        <a:t>P.ID</a:t>
                      </a:r>
                      <a:endParaRPr lang="en-IN" dirty="0"/>
                    </a:p>
                  </a:txBody>
                  <a:tcPr/>
                </a:tc>
                <a:tc>
                  <a:txBody>
                    <a:bodyPr/>
                    <a:lstStyle/>
                    <a:p>
                      <a:r>
                        <a:rPr lang="en-US" dirty="0"/>
                        <a:t>Priority</a:t>
                      </a:r>
                      <a:endParaRPr lang="en-IN" dirty="0"/>
                    </a:p>
                  </a:txBody>
                  <a:tcPr/>
                </a:tc>
                <a:tc>
                  <a:txBody>
                    <a:bodyPr/>
                    <a:lstStyle/>
                    <a:p>
                      <a:r>
                        <a:rPr lang="en-US" dirty="0"/>
                        <a:t>A.T</a:t>
                      </a:r>
                      <a:endParaRPr lang="en-IN" dirty="0"/>
                    </a:p>
                  </a:txBody>
                  <a:tcPr/>
                </a:tc>
                <a:tc>
                  <a:txBody>
                    <a:bodyPr/>
                    <a:lstStyle/>
                    <a:p>
                      <a:r>
                        <a:rPr lang="en-US" dirty="0"/>
                        <a:t>B.T</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004306046"/>
                  </a:ext>
                </a:extLst>
              </a:tr>
              <a:tr h="370840">
                <a:tc>
                  <a:txBody>
                    <a:bodyPr/>
                    <a:lstStyle/>
                    <a:p>
                      <a:r>
                        <a:rPr lang="en-US" dirty="0"/>
                        <a:t>P1</a:t>
                      </a:r>
                      <a:endParaRPr lang="en-IN" dirty="0"/>
                    </a:p>
                  </a:txBody>
                  <a:tcPr/>
                </a:tc>
                <a:tc>
                  <a:txBody>
                    <a:bodyPr/>
                    <a:lstStyle/>
                    <a:p>
                      <a:r>
                        <a:rPr lang="en-US" dirty="0"/>
                        <a:t>2</a:t>
                      </a:r>
                      <a:endParaRPr lang="en-IN" dirty="0"/>
                    </a:p>
                  </a:txBody>
                  <a:tcPr/>
                </a:tc>
                <a:tc>
                  <a:txBody>
                    <a:bodyPr/>
                    <a:lstStyle/>
                    <a:p>
                      <a:r>
                        <a:rPr lang="en-US" dirty="0"/>
                        <a:t>0</a:t>
                      </a:r>
                      <a:endParaRPr lang="en-IN" dirty="0"/>
                    </a:p>
                  </a:txBody>
                  <a:tcPr/>
                </a:tc>
                <a:tc>
                  <a:txBody>
                    <a:bodyPr/>
                    <a:lstStyle/>
                    <a:p>
                      <a:r>
                        <a:rPr lang="en-US" dirty="0"/>
                        <a:t>4</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828259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P2</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dirty="0"/>
                        <a:t>4</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6496783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P3</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dirty="0"/>
                        <a:t>6</a:t>
                      </a:r>
                      <a:endParaRPr lang="en-IN" dirty="0"/>
                    </a:p>
                  </a:txBody>
                  <a:tcPr/>
                </a:tc>
                <a:tc>
                  <a:txBody>
                    <a:bodyPr/>
                    <a:lstStyle/>
                    <a:p>
                      <a:r>
                        <a:rPr lang="en-US" dirty="0"/>
                        <a:t>2</a:t>
                      </a:r>
                      <a:endParaRPr lang="en-IN" dirty="0"/>
                    </a:p>
                  </a:txBody>
                  <a:tcPr/>
                </a:tc>
                <a:tc>
                  <a:txBody>
                    <a:bodyPr/>
                    <a:lstStyle/>
                    <a:p>
                      <a:r>
                        <a:rPr lang="en-US" dirty="0"/>
                        <a:t>3</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1638259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P4</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dirty="0"/>
                        <a:t>10</a:t>
                      </a:r>
                      <a:endParaRPr lang="en-IN" dirty="0"/>
                    </a:p>
                  </a:txBody>
                  <a:tcPr/>
                </a:tc>
                <a:tc>
                  <a:txBody>
                    <a:bodyPr/>
                    <a:lstStyle/>
                    <a:p>
                      <a:r>
                        <a:rPr lang="en-US" dirty="0"/>
                        <a:t>3</a:t>
                      </a:r>
                      <a:endParaRPr lang="en-IN" dirty="0"/>
                    </a:p>
                  </a:txBody>
                  <a:tcPr/>
                </a:tc>
                <a:tc>
                  <a:txBody>
                    <a:bodyPr/>
                    <a:lstStyle/>
                    <a:p>
                      <a:r>
                        <a:rPr lang="en-US" dirty="0"/>
                        <a:t>5</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8132781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P5</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dirty="0"/>
                        <a:t>8</a:t>
                      </a:r>
                      <a:endParaRPr lang="en-IN" dirty="0"/>
                    </a:p>
                  </a:txBody>
                  <a:tcPr/>
                </a:tc>
                <a:tc>
                  <a:txBody>
                    <a:bodyPr/>
                    <a:lstStyle/>
                    <a:p>
                      <a:r>
                        <a:rPr lang="en-US" dirty="0"/>
                        <a:t>4</a:t>
                      </a:r>
                      <a:endParaRPr lang="en-IN" dirty="0"/>
                    </a:p>
                  </a:txBody>
                  <a:tcPr/>
                </a:tc>
                <a:tc>
                  <a:txBody>
                    <a:bodyPr/>
                    <a:lstStyle/>
                    <a:p>
                      <a:r>
                        <a:rPr lang="en-US" dirty="0"/>
                        <a:t>1</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957386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P6</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dirty="0"/>
                        <a:t>12</a:t>
                      </a:r>
                      <a:endParaRPr lang="en-IN" dirty="0"/>
                    </a:p>
                  </a:txBody>
                  <a:tcPr/>
                </a:tc>
                <a:tc>
                  <a:txBody>
                    <a:bodyPr/>
                    <a:lstStyle/>
                    <a:p>
                      <a:r>
                        <a:rPr lang="en-US" dirty="0"/>
                        <a:t>5</a:t>
                      </a:r>
                      <a:endParaRPr lang="en-IN" dirty="0"/>
                    </a:p>
                  </a:txBody>
                  <a:tcPr/>
                </a:tc>
                <a:tc>
                  <a:txBody>
                    <a:bodyPr/>
                    <a:lstStyle/>
                    <a:p>
                      <a:r>
                        <a:rPr lang="en-US" dirty="0"/>
                        <a:t>4</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7630688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P7</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dirty="0"/>
                        <a:t>9</a:t>
                      </a:r>
                      <a:endParaRPr lang="en-IN" dirty="0"/>
                    </a:p>
                  </a:txBody>
                  <a:tcPr/>
                </a:tc>
                <a:tc>
                  <a:txBody>
                    <a:bodyPr/>
                    <a:lstStyle/>
                    <a:p>
                      <a:r>
                        <a:rPr lang="en-US" dirty="0"/>
                        <a:t>6</a:t>
                      </a:r>
                      <a:endParaRPr lang="en-IN" dirty="0"/>
                    </a:p>
                  </a:txBody>
                  <a:tcPr/>
                </a:tc>
                <a:tc>
                  <a:txBody>
                    <a:bodyPr/>
                    <a:lstStyle/>
                    <a:p>
                      <a:r>
                        <a:rPr lang="en-US" dirty="0"/>
                        <a:t>6</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66636743"/>
                  </a:ext>
                </a:extLst>
              </a:tr>
            </a:tbl>
          </a:graphicData>
        </a:graphic>
      </p:graphicFrame>
      <p:graphicFrame>
        <p:nvGraphicFramePr>
          <p:cNvPr id="5" name="Table 5">
            <a:extLst>
              <a:ext uri="{FF2B5EF4-FFF2-40B4-BE49-F238E27FC236}">
                <a16:creationId xmlns:a16="http://schemas.microsoft.com/office/drawing/2014/main" id="{691357C1-1377-495C-83CD-98DF827C4291}"/>
              </a:ext>
            </a:extLst>
          </p:cNvPr>
          <p:cNvGraphicFramePr>
            <a:graphicFrameLocks noGrp="1"/>
          </p:cNvGraphicFramePr>
          <p:nvPr>
            <p:extLst>
              <p:ext uri="{D42A27DB-BD31-4B8C-83A1-F6EECF244321}">
                <p14:modId xmlns:p14="http://schemas.microsoft.com/office/powerpoint/2010/main" val="1786265806"/>
              </p:ext>
            </p:extLst>
          </p:nvPr>
        </p:nvGraphicFramePr>
        <p:xfrm>
          <a:off x="1500155" y="4917233"/>
          <a:ext cx="8128000" cy="73660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3980992893"/>
                    </a:ext>
                  </a:extLst>
                </a:gridCol>
                <a:gridCol w="812800">
                  <a:extLst>
                    <a:ext uri="{9D8B030D-6E8A-4147-A177-3AD203B41FA5}">
                      <a16:colId xmlns:a16="http://schemas.microsoft.com/office/drawing/2014/main" val="3625138418"/>
                    </a:ext>
                  </a:extLst>
                </a:gridCol>
                <a:gridCol w="812800">
                  <a:extLst>
                    <a:ext uri="{9D8B030D-6E8A-4147-A177-3AD203B41FA5}">
                      <a16:colId xmlns:a16="http://schemas.microsoft.com/office/drawing/2014/main" val="880492154"/>
                    </a:ext>
                  </a:extLst>
                </a:gridCol>
                <a:gridCol w="812800">
                  <a:extLst>
                    <a:ext uri="{9D8B030D-6E8A-4147-A177-3AD203B41FA5}">
                      <a16:colId xmlns:a16="http://schemas.microsoft.com/office/drawing/2014/main" val="608038557"/>
                    </a:ext>
                  </a:extLst>
                </a:gridCol>
                <a:gridCol w="812800">
                  <a:extLst>
                    <a:ext uri="{9D8B030D-6E8A-4147-A177-3AD203B41FA5}">
                      <a16:colId xmlns:a16="http://schemas.microsoft.com/office/drawing/2014/main" val="67014131"/>
                    </a:ext>
                  </a:extLst>
                </a:gridCol>
                <a:gridCol w="812800">
                  <a:extLst>
                    <a:ext uri="{9D8B030D-6E8A-4147-A177-3AD203B41FA5}">
                      <a16:colId xmlns:a16="http://schemas.microsoft.com/office/drawing/2014/main" val="281045349"/>
                    </a:ext>
                  </a:extLst>
                </a:gridCol>
                <a:gridCol w="812800">
                  <a:extLst>
                    <a:ext uri="{9D8B030D-6E8A-4147-A177-3AD203B41FA5}">
                      <a16:colId xmlns:a16="http://schemas.microsoft.com/office/drawing/2014/main" val="1230046032"/>
                    </a:ext>
                  </a:extLst>
                </a:gridCol>
                <a:gridCol w="812800">
                  <a:extLst>
                    <a:ext uri="{9D8B030D-6E8A-4147-A177-3AD203B41FA5}">
                      <a16:colId xmlns:a16="http://schemas.microsoft.com/office/drawing/2014/main" val="726022930"/>
                    </a:ext>
                  </a:extLst>
                </a:gridCol>
                <a:gridCol w="812800">
                  <a:extLst>
                    <a:ext uri="{9D8B030D-6E8A-4147-A177-3AD203B41FA5}">
                      <a16:colId xmlns:a16="http://schemas.microsoft.com/office/drawing/2014/main" val="3105920509"/>
                    </a:ext>
                  </a:extLst>
                </a:gridCol>
                <a:gridCol w="812800">
                  <a:extLst>
                    <a:ext uri="{9D8B030D-6E8A-4147-A177-3AD203B41FA5}">
                      <a16:colId xmlns:a16="http://schemas.microsoft.com/office/drawing/2014/main" val="4051371947"/>
                    </a:ext>
                  </a:extLst>
                </a:gridCol>
              </a:tblGrid>
              <a:tr h="176105">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680976270"/>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19526501"/>
                  </a:ext>
                </a:extLst>
              </a:tr>
            </a:tbl>
          </a:graphicData>
        </a:graphic>
      </p:graphicFrame>
    </p:spTree>
    <p:extLst>
      <p:ext uri="{BB962C8B-B14F-4D97-AF65-F5344CB8AC3E}">
        <p14:creationId xmlns:p14="http://schemas.microsoft.com/office/powerpoint/2010/main" val="3811034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72ED0-4712-4B03-9938-A1E03F5889EF}"/>
              </a:ext>
            </a:extLst>
          </p:cNvPr>
          <p:cNvSpPr>
            <a:spLocks noGrp="1"/>
          </p:cNvSpPr>
          <p:nvPr>
            <p:ph type="title"/>
          </p:nvPr>
        </p:nvSpPr>
        <p:spPr>
          <a:xfrm>
            <a:off x="838200" y="365125"/>
            <a:ext cx="10515600" cy="726557"/>
          </a:xfrm>
        </p:spPr>
        <p:txBody>
          <a:bodyPr/>
          <a:lstStyle/>
          <a:p>
            <a:r>
              <a:rPr lang="en-IN" sz="4400" b="0" i="0" dirty="0" err="1">
                <a:effectLst/>
                <a:latin typeface="Times New Roman" panose="02020603050405020304" pitchFamily="18" charset="0"/>
                <a:cs typeface="Times New Roman" panose="02020603050405020304" pitchFamily="18" charset="0"/>
              </a:rPr>
              <a:t>Preemptive</a:t>
            </a:r>
            <a:r>
              <a:rPr lang="en-IN" sz="4400" b="0" i="0" dirty="0">
                <a:effectLst/>
                <a:latin typeface="Times New Roman" panose="02020603050405020304" pitchFamily="18" charset="0"/>
                <a:cs typeface="Times New Roman" panose="02020603050405020304" pitchFamily="18" charset="0"/>
              </a:rPr>
              <a:t> Priority Scheduling( Example-2)</a:t>
            </a:r>
            <a:endParaRPr lang="en-IN" dirty="0"/>
          </a:p>
        </p:txBody>
      </p:sp>
      <p:graphicFrame>
        <p:nvGraphicFramePr>
          <p:cNvPr id="4" name="Table 4">
            <a:extLst>
              <a:ext uri="{FF2B5EF4-FFF2-40B4-BE49-F238E27FC236}">
                <a16:creationId xmlns:a16="http://schemas.microsoft.com/office/drawing/2014/main" id="{539CD5B4-2A7D-48C1-ACF2-12824903C3A7}"/>
              </a:ext>
            </a:extLst>
          </p:cNvPr>
          <p:cNvGraphicFramePr>
            <a:graphicFrameLocks noGrp="1"/>
          </p:cNvGraphicFramePr>
          <p:nvPr>
            <p:ph idx="1"/>
            <p:extLst>
              <p:ext uri="{D42A27DB-BD31-4B8C-83A1-F6EECF244321}">
                <p14:modId xmlns:p14="http://schemas.microsoft.com/office/powerpoint/2010/main" val="201643946"/>
              </p:ext>
            </p:extLst>
          </p:nvPr>
        </p:nvGraphicFramePr>
        <p:xfrm>
          <a:off x="838200" y="1825625"/>
          <a:ext cx="10515596" cy="259588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2062567831"/>
                    </a:ext>
                  </a:extLst>
                </a:gridCol>
                <a:gridCol w="1502228">
                  <a:extLst>
                    <a:ext uri="{9D8B030D-6E8A-4147-A177-3AD203B41FA5}">
                      <a16:colId xmlns:a16="http://schemas.microsoft.com/office/drawing/2014/main" val="2584169501"/>
                    </a:ext>
                  </a:extLst>
                </a:gridCol>
                <a:gridCol w="1502228">
                  <a:extLst>
                    <a:ext uri="{9D8B030D-6E8A-4147-A177-3AD203B41FA5}">
                      <a16:colId xmlns:a16="http://schemas.microsoft.com/office/drawing/2014/main" val="3773846295"/>
                    </a:ext>
                  </a:extLst>
                </a:gridCol>
                <a:gridCol w="1502228">
                  <a:extLst>
                    <a:ext uri="{9D8B030D-6E8A-4147-A177-3AD203B41FA5}">
                      <a16:colId xmlns:a16="http://schemas.microsoft.com/office/drawing/2014/main" val="4292540801"/>
                    </a:ext>
                  </a:extLst>
                </a:gridCol>
                <a:gridCol w="1502228">
                  <a:extLst>
                    <a:ext uri="{9D8B030D-6E8A-4147-A177-3AD203B41FA5}">
                      <a16:colId xmlns:a16="http://schemas.microsoft.com/office/drawing/2014/main" val="2473036474"/>
                    </a:ext>
                  </a:extLst>
                </a:gridCol>
                <a:gridCol w="1502228">
                  <a:extLst>
                    <a:ext uri="{9D8B030D-6E8A-4147-A177-3AD203B41FA5}">
                      <a16:colId xmlns:a16="http://schemas.microsoft.com/office/drawing/2014/main" val="410949"/>
                    </a:ext>
                  </a:extLst>
                </a:gridCol>
                <a:gridCol w="1502228">
                  <a:extLst>
                    <a:ext uri="{9D8B030D-6E8A-4147-A177-3AD203B41FA5}">
                      <a16:colId xmlns:a16="http://schemas.microsoft.com/office/drawing/2014/main" val="2505748215"/>
                    </a:ext>
                  </a:extLst>
                </a:gridCol>
              </a:tblGrid>
              <a:tr h="370840">
                <a:tc>
                  <a:txBody>
                    <a:bodyPr/>
                    <a:lstStyle/>
                    <a:p>
                      <a:r>
                        <a:rPr lang="en-US" dirty="0" err="1"/>
                        <a:t>Pid</a:t>
                      </a:r>
                      <a:endParaRPr lang="en-IN" dirty="0"/>
                    </a:p>
                  </a:txBody>
                  <a:tcPr/>
                </a:tc>
                <a:tc>
                  <a:txBody>
                    <a:bodyPr/>
                    <a:lstStyle/>
                    <a:p>
                      <a:r>
                        <a:rPr lang="en-US" dirty="0"/>
                        <a:t>A.T</a:t>
                      </a:r>
                      <a:endParaRPr lang="en-IN" dirty="0"/>
                    </a:p>
                  </a:txBody>
                  <a:tcPr/>
                </a:tc>
                <a:tc>
                  <a:txBody>
                    <a:bodyPr/>
                    <a:lstStyle/>
                    <a:p>
                      <a:r>
                        <a:rPr lang="en-US" dirty="0"/>
                        <a:t>B.T</a:t>
                      </a:r>
                      <a:endParaRPr lang="en-IN" dirty="0"/>
                    </a:p>
                  </a:txBody>
                  <a:tcPr/>
                </a:tc>
                <a:tc>
                  <a:txBody>
                    <a:bodyPr/>
                    <a:lstStyle/>
                    <a:p>
                      <a:r>
                        <a:rPr lang="en-US" dirty="0"/>
                        <a:t>Priority</a:t>
                      </a:r>
                      <a:endParaRPr lang="en-IN" dirty="0"/>
                    </a:p>
                  </a:txBody>
                  <a:tcPr/>
                </a:tc>
                <a:tc>
                  <a:txBody>
                    <a:bodyPr/>
                    <a:lstStyle/>
                    <a:p>
                      <a:r>
                        <a:rPr lang="en-US" dirty="0"/>
                        <a:t>C.T</a:t>
                      </a:r>
                      <a:endParaRPr lang="en-IN" dirty="0"/>
                    </a:p>
                  </a:txBody>
                  <a:tcPr/>
                </a:tc>
                <a:tc>
                  <a:txBody>
                    <a:bodyPr/>
                    <a:lstStyle/>
                    <a:p>
                      <a:r>
                        <a:rPr lang="en-US" dirty="0"/>
                        <a:t>T.A.T</a:t>
                      </a:r>
                      <a:endParaRPr lang="en-IN" dirty="0"/>
                    </a:p>
                  </a:txBody>
                  <a:tcPr/>
                </a:tc>
                <a:tc>
                  <a:txBody>
                    <a:bodyPr/>
                    <a:lstStyle/>
                    <a:p>
                      <a:r>
                        <a:rPr lang="en-US" dirty="0"/>
                        <a:t>W.T</a:t>
                      </a:r>
                      <a:endParaRPr lang="en-IN" dirty="0"/>
                    </a:p>
                  </a:txBody>
                  <a:tcPr/>
                </a:tc>
                <a:extLst>
                  <a:ext uri="{0D108BD9-81ED-4DB2-BD59-A6C34878D82A}">
                    <a16:rowId xmlns:a16="http://schemas.microsoft.com/office/drawing/2014/main" val="2548235994"/>
                  </a:ext>
                </a:extLst>
              </a:tr>
              <a:tr h="370840">
                <a:tc>
                  <a:txBody>
                    <a:bodyPr/>
                    <a:lstStyle/>
                    <a:p>
                      <a:r>
                        <a:rPr lang="en-US" dirty="0"/>
                        <a:t>P1</a:t>
                      </a:r>
                      <a:endParaRPr lang="en-IN" dirty="0"/>
                    </a:p>
                  </a:txBody>
                  <a:tcPr/>
                </a:tc>
                <a:tc>
                  <a:txBody>
                    <a:bodyPr/>
                    <a:lstStyle/>
                    <a:p>
                      <a:r>
                        <a:rPr lang="en-US" dirty="0"/>
                        <a:t>1</a:t>
                      </a:r>
                      <a:endParaRPr lang="en-IN" dirty="0"/>
                    </a:p>
                  </a:txBody>
                  <a:tcPr/>
                </a:tc>
                <a:tc>
                  <a:txBody>
                    <a:bodyPr/>
                    <a:lstStyle/>
                    <a:p>
                      <a:r>
                        <a:rPr lang="en-US" dirty="0"/>
                        <a:t>4</a:t>
                      </a:r>
                      <a:endParaRPr lang="en-IN" dirty="0"/>
                    </a:p>
                  </a:txBody>
                  <a:tcPr/>
                </a:tc>
                <a:tc>
                  <a:txBody>
                    <a:bodyPr/>
                    <a:lstStyle/>
                    <a:p>
                      <a:r>
                        <a:rPr lang="en-US" dirty="0"/>
                        <a:t>4</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4435093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P2</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dirty="0"/>
                        <a:t>2</a:t>
                      </a:r>
                      <a:endParaRPr lang="en-IN" dirty="0"/>
                    </a:p>
                  </a:txBody>
                  <a:tcPr/>
                </a:tc>
                <a:tc>
                  <a:txBody>
                    <a:bodyPr/>
                    <a:lstStyle/>
                    <a:p>
                      <a:r>
                        <a:rPr lang="en-US" dirty="0"/>
                        <a:t>2</a:t>
                      </a:r>
                      <a:endParaRPr lang="en-IN" dirty="0"/>
                    </a:p>
                  </a:txBody>
                  <a:tcPr/>
                </a:tc>
                <a:tc>
                  <a:txBody>
                    <a:bodyPr/>
                    <a:lstStyle/>
                    <a:p>
                      <a:r>
                        <a:rPr lang="en-US" dirty="0"/>
                        <a:t>5</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316023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P3</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dirty="0"/>
                        <a:t>2</a:t>
                      </a:r>
                      <a:endParaRPr lang="en-IN" dirty="0"/>
                    </a:p>
                  </a:txBody>
                  <a:tcPr/>
                </a:tc>
                <a:tc>
                  <a:txBody>
                    <a:bodyPr/>
                    <a:lstStyle/>
                    <a:p>
                      <a:r>
                        <a:rPr lang="en-US" dirty="0"/>
                        <a:t>3</a:t>
                      </a:r>
                      <a:endParaRPr lang="en-IN" dirty="0"/>
                    </a:p>
                  </a:txBody>
                  <a:tcPr/>
                </a:tc>
                <a:tc>
                  <a:txBody>
                    <a:bodyPr/>
                    <a:lstStyle/>
                    <a:p>
                      <a:r>
                        <a:rPr lang="en-US" dirty="0"/>
                        <a:t>7</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3142555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P4</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dirty="0"/>
                        <a:t>3</a:t>
                      </a:r>
                      <a:endParaRPr lang="en-IN" dirty="0"/>
                    </a:p>
                  </a:txBody>
                  <a:tcPr/>
                </a:tc>
                <a:tc>
                  <a:txBody>
                    <a:bodyPr/>
                    <a:lstStyle/>
                    <a:p>
                      <a:r>
                        <a:rPr lang="en-US" dirty="0"/>
                        <a:t>5</a:t>
                      </a:r>
                      <a:endParaRPr lang="en-IN" dirty="0"/>
                    </a:p>
                  </a:txBody>
                  <a:tcPr/>
                </a:tc>
                <a:tc>
                  <a:txBody>
                    <a:bodyPr/>
                    <a:lstStyle/>
                    <a:p>
                      <a:r>
                        <a:rPr lang="en-US" dirty="0"/>
                        <a:t>8</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2070499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P5</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dirty="0"/>
                        <a:t>3</a:t>
                      </a:r>
                      <a:endParaRPr lang="en-IN" dirty="0"/>
                    </a:p>
                  </a:txBody>
                  <a:tcPr/>
                </a:tc>
                <a:tc>
                  <a:txBody>
                    <a:bodyPr/>
                    <a:lstStyle/>
                    <a:p>
                      <a:r>
                        <a:rPr lang="en-US" dirty="0"/>
                        <a:t>1</a:t>
                      </a:r>
                      <a:endParaRPr lang="en-IN" dirty="0"/>
                    </a:p>
                  </a:txBody>
                  <a:tcPr/>
                </a:tc>
                <a:tc>
                  <a:txBody>
                    <a:bodyPr/>
                    <a:lstStyle/>
                    <a:p>
                      <a:r>
                        <a:rPr lang="en-US" dirty="0"/>
                        <a:t>5</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1741237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P6</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dirty="0"/>
                        <a:t>4</a:t>
                      </a:r>
                      <a:endParaRPr lang="en-IN" dirty="0"/>
                    </a:p>
                  </a:txBody>
                  <a:tcPr/>
                </a:tc>
                <a:tc>
                  <a:txBody>
                    <a:bodyPr/>
                    <a:lstStyle/>
                    <a:p>
                      <a:r>
                        <a:rPr lang="en-US" dirty="0"/>
                        <a:t>2</a:t>
                      </a:r>
                      <a:endParaRPr lang="en-IN" dirty="0"/>
                    </a:p>
                  </a:txBody>
                  <a:tcPr/>
                </a:tc>
                <a:tc>
                  <a:txBody>
                    <a:bodyPr/>
                    <a:lstStyle/>
                    <a:p>
                      <a:r>
                        <a:rPr lang="en-US" dirty="0"/>
                        <a:t>6</a:t>
                      </a:r>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667998176"/>
                  </a:ext>
                </a:extLst>
              </a:tr>
            </a:tbl>
          </a:graphicData>
        </a:graphic>
      </p:graphicFrame>
    </p:spTree>
    <p:extLst>
      <p:ext uri="{BB962C8B-B14F-4D97-AF65-F5344CB8AC3E}">
        <p14:creationId xmlns:p14="http://schemas.microsoft.com/office/powerpoint/2010/main" val="2037415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AB2F-BC6A-4AFA-8C3D-75BEF7D1405F}"/>
              </a:ext>
            </a:extLst>
          </p:cNvPr>
          <p:cNvSpPr>
            <a:spLocks noGrp="1"/>
          </p:cNvSpPr>
          <p:nvPr>
            <p:ph type="title"/>
          </p:nvPr>
        </p:nvSpPr>
        <p:spPr/>
        <p:txBody>
          <a:bodyPr/>
          <a:lstStyle/>
          <a:p>
            <a:r>
              <a:rPr lang="en-US" dirty="0"/>
              <a:t>Process State diagram</a:t>
            </a:r>
            <a:endParaRPr lang="en-IN" dirty="0"/>
          </a:p>
        </p:txBody>
      </p:sp>
      <p:pic>
        <p:nvPicPr>
          <p:cNvPr id="5" name="Content Placeholder 4">
            <a:extLst>
              <a:ext uri="{FF2B5EF4-FFF2-40B4-BE49-F238E27FC236}">
                <a16:creationId xmlns:a16="http://schemas.microsoft.com/office/drawing/2014/main" id="{B2A78124-F4B7-4433-A5C2-F6DA911950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6870" y="2239364"/>
            <a:ext cx="7934325" cy="3505200"/>
          </a:xfrm>
        </p:spPr>
      </p:pic>
    </p:spTree>
    <p:extLst>
      <p:ext uri="{BB962C8B-B14F-4D97-AF65-F5344CB8AC3E}">
        <p14:creationId xmlns:p14="http://schemas.microsoft.com/office/powerpoint/2010/main" val="1187007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6751-D743-46DB-8150-38BE64427794}"/>
              </a:ext>
            </a:extLst>
          </p:cNvPr>
          <p:cNvSpPr>
            <a:spLocks noGrp="1"/>
          </p:cNvSpPr>
          <p:nvPr>
            <p:ph type="title"/>
          </p:nvPr>
        </p:nvSpPr>
        <p:spPr>
          <a:xfrm>
            <a:off x="838200" y="365126"/>
            <a:ext cx="10515600" cy="773210"/>
          </a:xfrm>
        </p:spPr>
        <p:txBody>
          <a:bodyPr>
            <a:normAutofit fontScale="90000"/>
          </a:bodyPr>
          <a:lstStyle/>
          <a:p>
            <a:r>
              <a:rPr lang="en-US" sz="2800" b="1" i="0" dirty="0">
                <a:solidFill>
                  <a:srgbClr val="40424E"/>
                </a:solidFill>
                <a:effectLst/>
                <a:latin typeface="Times New Roman" panose="02020603050405020304" pitchFamily="18" charset="0"/>
                <a:cs typeface="Times New Roman" panose="02020603050405020304" pitchFamily="18" charset="0"/>
              </a:rPr>
              <a:t>Problem in Priority Scheduling</a:t>
            </a:r>
            <a:r>
              <a:rPr lang="en-US" sz="2800" b="0" i="0" dirty="0">
                <a:solidFill>
                  <a:srgbClr val="40424E"/>
                </a:solidFill>
                <a:effectLst/>
                <a:latin typeface="Times New Roman" panose="02020603050405020304" pitchFamily="18" charset="0"/>
                <a:cs typeface="Times New Roman" panose="02020603050405020304" pitchFamily="18" charset="0"/>
              </a:rPr>
              <a:t>:</a:t>
            </a:r>
            <a:br>
              <a:rPr lang="en-US" sz="2800" b="0" i="0" dirty="0">
                <a:solidFill>
                  <a:srgbClr val="40424E"/>
                </a:solidFill>
                <a:effectLst/>
                <a:latin typeface="Times New Roman" panose="02020603050405020304" pitchFamily="18"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130E3134-8478-4222-A7A3-DCB25914F29F}"/>
              </a:ext>
            </a:extLst>
          </p:cNvPr>
          <p:cNvSpPr>
            <a:spLocks noGrp="1"/>
          </p:cNvSpPr>
          <p:nvPr>
            <p:ph idx="1"/>
          </p:nvPr>
        </p:nvSpPr>
        <p:spPr/>
        <p:txBody>
          <a:bodyPr/>
          <a:lstStyle/>
          <a:p>
            <a:pPr marL="0" indent="0" algn="just" fontAlgn="base">
              <a:buNone/>
            </a:pPr>
            <a:r>
              <a:rPr lang="en-US" b="1" i="0" dirty="0">
                <a:solidFill>
                  <a:srgbClr val="40424E"/>
                </a:solidFill>
                <a:effectLst/>
                <a:latin typeface="Times New Roman" panose="02020603050405020304" pitchFamily="18" charset="0"/>
                <a:cs typeface="Times New Roman" panose="02020603050405020304" pitchFamily="18" charset="0"/>
              </a:rPr>
              <a:t>Problem in Priority Scheduling</a:t>
            </a:r>
            <a:r>
              <a:rPr lang="en-US" b="0" i="0" dirty="0">
                <a:solidFill>
                  <a:srgbClr val="40424E"/>
                </a:solidFill>
                <a:effectLst/>
                <a:latin typeface="Times New Roman" panose="02020603050405020304" pitchFamily="18" charset="0"/>
                <a:cs typeface="Times New Roman" panose="02020603050405020304" pitchFamily="18" charset="0"/>
              </a:rPr>
              <a:t>:</a:t>
            </a:r>
          </a:p>
          <a:p>
            <a:pPr algn="just" fontAlgn="base"/>
            <a:r>
              <a:rPr lang="en-US" b="0" i="0" dirty="0">
                <a:solidFill>
                  <a:srgbClr val="40424E"/>
                </a:solidFill>
                <a:effectLst/>
                <a:latin typeface="Times New Roman" panose="02020603050405020304" pitchFamily="18" charset="0"/>
                <a:cs typeface="Times New Roman" panose="02020603050405020304" pitchFamily="18" charset="0"/>
              </a:rPr>
              <a:t>low priority processes may never execute. This is called starvation.</a:t>
            </a:r>
          </a:p>
          <a:p>
            <a:pPr marL="0" indent="0" algn="just" fontAlgn="base">
              <a:buNone/>
            </a:pPr>
            <a:r>
              <a:rPr lang="en-US" b="1" dirty="0">
                <a:solidFill>
                  <a:srgbClr val="40424E"/>
                </a:solidFill>
                <a:latin typeface="Times New Roman" panose="02020603050405020304" pitchFamily="18" charset="0"/>
                <a:cs typeface="Times New Roman" panose="02020603050405020304" pitchFamily="18" charset="0"/>
              </a:rPr>
              <a:t>Solution:</a:t>
            </a:r>
            <a:endParaRPr lang="en-US" b="1" i="0" dirty="0">
              <a:solidFill>
                <a:srgbClr val="40424E"/>
              </a:solidFill>
              <a:effectLst/>
              <a:latin typeface="Times New Roman" panose="02020603050405020304" pitchFamily="18" charset="0"/>
              <a:cs typeface="Times New Roman" panose="02020603050405020304" pitchFamily="18" charset="0"/>
            </a:endParaRPr>
          </a:p>
          <a:p>
            <a:pPr algn="just" fontAlgn="base"/>
            <a:r>
              <a:rPr lang="en-US" b="0" i="0" dirty="0">
                <a:solidFill>
                  <a:srgbClr val="40424E"/>
                </a:solidFill>
                <a:effectLst/>
                <a:latin typeface="Times New Roman" panose="02020603050405020304" pitchFamily="18" charset="0"/>
                <a:cs typeface="Times New Roman" panose="02020603050405020304" pitchFamily="18" charset="0"/>
              </a:rPr>
              <a:t>The solution to this starvation problem is </a:t>
            </a:r>
            <a:r>
              <a:rPr lang="en-US" b="1" i="0" dirty="0">
                <a:solidFill>
                  <a:srgbClr val="FF0000"/>
                </a:solidFill>
                <a:effectLst/>
                <a:latin typeface="Times New Roman" panose="02020603050405020304" pitchFamily="18" charset="0"/>
                <a:cs typeface="Times New Roman" panose="02020603050405020304" pitchFamily="18" charset="0"/>
              </a:rPr>
              <a:t>aging</a:t>
            </a:r>
            <a:r>
              <a:rPr lang="en-US" b="0" i="0" dirty="0">
                <a:solidFill>
                  <a:srgbClr val="40424E"/>
                </a:solidFill>
                <a:effectLst/>
                <a:latin typeface="Times New Roman" panose="02020603050405020304" pitchFamily="18" charset="0"/>
                <a:cs typeface="Times New Roman" panose="02020603050405020304" pitchFamily="18" charset="0"/>
              </a:rPr>
              <a:t>. In aging, as time progresses, increase the priority of the process so that the lowest priority process gets converted to the highest priority gradually.</a:t>
            </a:r>
          </a:p>
          <a:p>
            <a:pPr marL="0" indent="0">
              <a:buNone/>
            </a:pPr>
            <a:endParaRPr lang="en-IN" dirty="0"/>
          </a:p>
        </p:txBody>
      </p:sp>
    </p:spTree>
    <p:extLst>
      <p:ext uri="{BB962C8B-B14F-4D97-AF65-F5344CB8AC3E}">
        <p14:creationId xmlns:p14="http://schemas.microsoft.com/office/powerpoint/2010/main" val="1771864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23FB0-2C34-4551-87C0-BF9F3ABB486A}"/>
              </a:ext>
            </a:extLst>
          </p:cNvPr>
          <p:cNvSpPr>
            <a:spLocks noGrp="1"/>
          </p:cNvSpPr>
          <p:nvPr>
            <p:ph type="title"/>
          </p:nvPr>
        </p:nvSpPr>
        <p:spPr/>
        <p:txBody>
          <a:bodyPr>
            <a:normAutofit/>
          </a:bodyPr>
          <a:lstStyle/>
          <a:p>
            <a:r>
              <a:rPr lang="en-IN" sz="2400" b="1" i="0" dirty="0">
                <a:effectLst/>
                <a:latin typeface="Times New Roman" panose="02020603050405020304" pitchFamily="18" charset="0"/>
                <a:cs typeface="Times New Roman" panose="02020603050405020304" pitchFamily="18" charset="0"/>
              </a:rPr>
              <a:t>Round Robin scheduling </a:t>
            </a:r>
            <a:endParaRPr lang="en-IN" sz="24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A9D2D47-D14F-472D-9741-102142A1E0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4073" y="1464906"/>
            <a:ext cx="6700035" cy="5103845"/>
          </a:xfrm>
        </p:spPr>
      </p:pic>
    </p:spTree>
    <p:extLst>
      <p:ext uri="{BB962C8B-B14F-4D97-AF65-F5344CB8AC3E}">
        <p14:creationId xmlns:p14="http://schemas.microsoft.com/office/powerpoint/2010/main" val="3345458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FC76-DFF5-4BE1-9D01-B9867D11CAC7}"/>
              </a:ext>
            </a:extLst>
          </p:cNvPr>
          <p:cNvSpPr>
            <a:spLocks noGrp="1"/>
          </p:cNvSpPr>
          <p:nvPr>
            <p:ph type="title"/>
          </p:nvPr>
        </p:nvSpPr>
        <p:spPr>
          <a:xfrm>
            <a:off x="838200" y="365125"/>
            <a:ext cx="10515600" cy="614589"/>
          </a:xfrm>
        </p:spPr>
        <p:txBody>
          <a:bodyPr>
            <a:normAutofit/>
          </a:bodyPr>
          <a:lstStyle/>
          <a:p>
            <a:r>
              <a:rPr lang="en-IN" sz="2800" b="1" i="0" dirty="0">
                <a:effectLst/>
                <a:latin typeface="Times New Roman" panose="02020603050405020304" pitchFamily="18" charset="0"/>
                <a:cs typeface="Times New Roman" panose="02020603050405020304" pitchFamily="18" charset="0"/>
              </a:rPr>
              <a:t>Round Robin scheduling </a:t>
            </a:r>
            <a:endParaRPr lang="en-IN" sz="2800" dirty="0"/>
          </a:p>
        </p:txBody>
      </p:sp>
      <p:sp>
        <p:nvSpPr>
          <p:cNvPr id="3" name="Content Placeholder 2">
            <a:extLst>
              <a:ext uri="{FF2B5EF4-FFF2-40B4-BE49-F238E27FC236}">
                <a16:creationId xmlns:a16="http://schemas.microsoft.com/office/drawing/2014/main" id="{A77D6D11-3A51-45AB-B06C-C6C81BD1689D}"/>
              </a:ext>
            </a:extLst>
          </p:cNvPr>
          <p:cNvSpPr>
            <a:spLocks noGrp="1"/>
          </p:cNvSpPr>
          <p:nvPr>
            <p:ph idx="1"/>
          </p:nvPr>
        </p:nvSpPr>
        <p:spPr>
          <a:xfrm>
            <a:off x="838200" y="1101012"/>
            <a:ext cx="10515600" cy="5075951"/>
          </a:xfrm>
        </p:spPr>
        <p:txBody>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Round Robin is the preemptive process scheduling algorithm.</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Each process is provided a fix time to execute, it is called a </a:t>
            </a:r>
            <a:r>
              <a:rPr lang="en-US" b="1" i="0" dirty="0">
                <a:solidFill>
                  <a:srgbClr val="000000"/>
                </a:solidFill>
                <a:effectLst/>
                <a:latin typeface="Times New Roman" panose="02020603050405020304" pitchFamily="18" charset="0"/>
                <a:cs typeface="Times New Roman" panose="02020603050405020304" pitchFamily="18" charset="0"/>
              </a:rPr>
              <a:t>quantum</a:t>
            </a:r>
            <a:r>
              <a:rPr lang="en-US" b="0"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Once a process is executed for a given time period, it is preempted and other process executes for a given time period.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Context switching is used to save states of preempted processes.</a:t>
            </a:r>
          </a:p>
          <a:p>
            <a:pPr marL="0" indent="0">
              <a:buNone/>
            </a:pPr>
            <a:endParaRPr lang="en-IN" dirty="0"/>
          </a:p>
        </p:txBody>
      </p:sp>
    </p:spTree>
    <p:extLst>
      <p:ext uri="{BB962C8B-B14F-4D97-AF65-F5344CB8AC3E}">
        <p14:creationId xmlns:p14="http://schemas.microsoft.com/office/powerpoint/2010/main" val="509304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74B3F-5F75-4F14-9927-C6C6C9755C08}"/>
              </a:ext>
            </a:extLst>
          </p:cNvPr>
          <p:cNvSpPr>
            <a:spLocks noGrp="1"/>
          </p:cNvSpPr>
          <p:nvPr>
            <p:ph type="title"/>
          </p:nvPr>
        </p:nvSpPr>
        <p:spPr>
          <a:xfrm>
            <a:off x="838200" y="365126"/>
            <a:ext cx="10515600" cy="446638"/>
          </a:xfrm>
        </p:spPr>
        <p:txBody>
          <a:bodyPr>
            <a:noAutofit/>
          </a:bodyPr>
          <a:lstStyle/>
          <a:p>
            <a:r>
              <a:rPr lang="en-IN" sz="2800" b="1" i="0" dirty="0">
                <a:effectLst/>
                <a:latin typeface="Times New Roman" panose="02020603050405020304" pitchFamily="18" charset="0"/>
                <a:cs typeface="Times New Roman" panose="02020603050405020304" pitchFamily="18" charset="0"/>
              </a:rPr>
              <a:t>Round Robin scheduling (Example-1)</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849E7B-98DA-4D89-B670-04CA6D57A69E}"/>
              </a:ext>
            </a:extLst>
          </p:cNvPr>
          <p:cNvSpPr>
            <a:spLocks noGrp="1"/>
          </p:cNvSpPr>
          <p:nvPr>
            <p:ph idx="1"/>
          </p:nvPr>
        </p:nvSpPr>
        <p:spPr>
          <a:xfrm>
            <a:off x="838200" y="961053"/>
            <a:ext cx="10515600" cy="5215910"/>
          </a:xfrm>
        </p:spPr>
        <p:txBody>
          <a:bodyPr/>
          <a:lstStyle/>
          <a:p>
            <a:r>
              <a:rPr lang="en-US" dirty="0"/>
              <a:t>Time Quantum=5</a:t>
            </a:r>
          </a:p>
          <a:p>
            <a:pPr marL="0" indent="0">
              <a:buNone/>
            </a:pPr>
            <a:endParaRPr lang="en-IN" dirty="0"/>
          </a:p>
        </p:txBody>
      </p:sp>
      <p:graphicFrame>
        <p:nvGraphicFramePr>
          <p:cNvPr id="4" name="Table 4">
            <a:extLst>
              <a:ext uri="{FF2B5EF4-FFF2-40B4-BE49-F238E27FC236}">
                <a16:creationId xmlns:a16="http://schemas.microsoft.com/office/drawing/2014/main" id="{D003491A-3F85-442C-9B34-515A53D1E718}"/>
              </a:ext>
            </a:extLst>
          </p:cNvPr>
          <p:cNvGraphicFramePr>
            <a:graphicFrameLocks noGrp="1"/>
          </p:cNvGraphicFramePr>
          <p:nvPr>
            <p:extLst>
              <p:ext uri="{D42A27DB-BD31-4B8C-83A1-F6EECF244321}">
                <p14:modId xmlns:p14="http://schemas.microsoft.com/office/powerpoint/2010/main" val="1292358954"/>
              </p:ext>
            </p:extLst>
          </p:nvPr>
        </p:nvGraphicFramePr>
        <p:xfrm>
          <a:off x="1304212" y="1969968"/>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520706135"/>
                    </a:ext>
                  </a:extLst>
                </a:gridCol>
                <a:gridCol w="1625600">
                  <a:extLst>
                    <a:ext uri="{9D8B030D-6E8A-4147-A177-3AD203B41FA5}">
                      <a16:colId xmlns:a16="http://schemas.microsoft.com/office/drawing/2014/main" val="982340232"/>
                    </a:ext>
                  </a:extLst>
                </a:gridCol>
                <a:gridCol w="1625600">
                  <a:extLst>
                    <a:ext uri="{9D8B030D-6E8A-4147-A177-3AD203B41FA5}">
                      <a16:colId xmlns:a16="http://schemas.microsoft.com/office/drawing/2014/main" val="1019578303"/>
                    </a:ext>
                  </a:extLst>
                </a:gridCol>
                <a:gridCol w="1625600">
                  <a:extLst>
                    <a:ext uri="{9D8B030D-6E8A-4147-A177-3AD203B41FA5}">
                      <a16:colId xmlns:a16="http://schemas.microsoft.com/office/drawing/2014/main" val="3069582851"/>
                    </a:ext>
                  </a:extLst>
                </a:gridCol>
                <a:gridCol w="1625600">
                  <a:extLst>
                    <a:ext uri="{9D8B030D-6E8A-4147-A177-3AD203B41FA5}">
                      <a16:colId xmlns:a16="http://schemas.microsoft.com/office/drawing/2014/main" val="1583274056"/>
                    </a:ext>
                  </a:extLst>
                </a:gridCol>
              </a:tblGrid>
              <a:tr h="370840">
                <a:tc>
                  <a:txBody>
                    <a:bodyPr/>
                    <a:lstStyle/>
                    <a:p>
                      <a:r>
                        <a:rPr lang="en-US" dirty="0" err="1"/>
                        <a:t>Pid</a:t>
                      </a:r>
                      <a:endParaRPr lang="en-IN" dirty="0"/>
                    </a:p>
                  </a:txBody>
                  <a:tcPr/>
                </a:tc>
                <a:tc>
                  <a:txBody>
                    <a:bodyPr/>
                    <a:lstStyle/>
                    <a:p>
                      <a:r>
                        <a:rPr lang="en-US" dirty="0"/>
                        <a:t>B.T</a:t>
                      </a:r>
                      <a:endParaRPr lang="en-IN" dirty="0"/>
                    </a:p>
                  </a:txBody>
                  <a:tcPr/>
                </a:tc>
                <a:tc>
                  <a:txBody>
                    <a:bodyPr/>
                    <a:lstStyle/>
                    <a:p>
                      <a:r>
                        <a:rPr lang="en-US" dirty="0"/>
                        <a:t>C.T</a:t>
                      </a:r>
                      <a:endParaRPr lang="en-IN" dirty="0"/>
                    </a:p>
                  </a:txBody>
                  <a:tcPr/>
                </a:tc>
                <a:tc>
                  <a:txBody>
                    <a:bodyPr/>
                    <a:lstStyle/>
                    <a:p>
                      <a:r>
                        <a:rPr lang="en-US" dirty="0"/>
                        <a:t>TAT</a:t>
                      </a:r>
                      <a:endParaRPr lang="en-IN" dirty="0"/>
                    </a:p>
                  </a:txBody>
                  <a:tcPr/>
                </a:tc>
                <a:tc>
                  <a:txBody>
                    <a:bodyPr/>
                    <a:lstStyle/>
                    <a:p>
                      <a:r>
                        <a:rPr lang="en-US" dirty="0"/>
                        <a:t>WT</a:t>
                      </a:r>
                      <a:endParaRPr lang="en-IN" dirty="0"/>
                    </a:p>
                  </a:txBody>
                  <a:tcPr/>
                </a:tc>
                <a:extLst>
                  <a:ext uri="{0D108BD9-81ED-4DB2-BD59-A6C34878D82A}">
                    <a16:rowId xmlns:a16="http://schemas.microsoft.com/office/drawing/2014/main" val="438365092"/>
                  </a:ext>
                </a:extLst>
              </a:tr>
              <a:tr h="370840">
                <a:tc>
                  <a:txBody>
                    <a:bodyPr/>
                    <a:lstStyle/>
                    <a:p>
                      <a:r>
                        <a:rPr lang="en-US" dirty="0"/>
                        <a:t>P1</a:t>
                      </a:r>
                      <a:endParaRPr lang="en-IN" dirty="0"/>
                    </a:p>
                  </a:txBody>
                  <a:tcPr/>
                </a:tc>
                <a:tc>
                  <a:txBody>
                    <a:bodyPr/>
                    <a:lstStyle/>
                    <a:p>
                      <a:r>
                        <a:rPr lang="en-US" dirty="0"/>
                        <a:t>21</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720853084"/>
                  </a:ext>
                </a:extLst>
              </a:tr>
              <a:tr h="370840">
                <a:tc>
                  <a:txBody>
                    <a:bodyPr/>
                    <a:lstStyle/>
                    <a:p>
                      <a:r>
                        <a:rPr lang="en-US" dirty="0"/>
                        <a:t>P2</a:t>
                      </a:r>
                      <a:endParaRPr lang="en-IN" dirty="0"/>
                    </a:p>
                  </a:txBody>
                  <a:tcPr/>
                </a:tc>
                <a:tc>
                  <a:txBody>
                    <a:bodyPr/>
                    <a:lstStyle/>
                    <a:p>
                      <a:r>
                        <a:rPr lang="en-US" dirty="0"/>
                        <a:t>3</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445192268"/>
                  </a:ext>
                </a:extLst>
              </a:tr>
              <a:tr h="370840">
                <a:tc>
                  <a:txBody>
                    <a:bodyPr/>
                    <a:lstStyle/>
                    <a:p>
                      <a:r>
                        <a:rPr lang="en-US" dirty="0"/>
                        <a:t>P3</a:t>
                      </a:r>
                      <a:endParaRPr lang="en-IN" dirty="0"/>
                    </a:p>
                  </a:txBody>
                  <a:tcPr/>
                </a:tc>
                <a:tc>
                  <a:txBody>
                    <a:bodyPr/>
                    <a:lstStyle/>
                    <a:p>
                      <a:r>
                        <a:rPr lang="en-US" dirty="0"/>
                        <a:t>6</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742352231"/>
                  </a:ext>
                </a:extLst>
              </a:tr>
              <a:tr h="370840">
                <a:tc>
                  <a:txBody>
                    <a:bodyPr/>
                    <a:lstStyle/>
                    <a:p>
                      <a:r>
                        <a:rPr lang="en-US" dirty="0"/>
                        <a:t>P4</a:t>
                      </a:r>
                      <a:endParaRPr lang="en-IN" dirty="0"/>
                    </a:p>
                  </a:txBody>
                  <a:tcPr/>
                </a:tc>
                <a:tc>
                  <a:txBody>
                    <a:bodyPr/>
                    <a:lstStyle/>
                    <a:p>
                      <a:r>
                        <a:rPr lang="en-US" dirty="0"/>
                        <a:t>2</a:t>
                      </a:r>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38729576"/>
                  </a:ext>
                </a:extLst>
              </a:tr>
            </a:tbl>
          </a:graphicData>
        </a:graphic>
      </p:graphicFrame>
      <p:graphicFrame>
        <p:nvGraphicFramePr>
          <p:cNvPr id="5" name="Table 5">
            <a:extLst>
              <a:ext uri="{FF2B5EF4-FFF2-40B4-BE49-F238E27FC236}">
                <a16:creationId xmlns:a16="http://schemas.microsoft.com/office/drawing/2014/main" id="{932DC81D-27B5-4E28-975B-6BE3692C8675}"/>
              </a:ext>
            </a:extLst>
          </p:cNvPr>
          <p:cNvGraphicFramePr>
            <a:graphicFrameLocks noGrp="1"/>
          </p:cNvGraphicFramePr>
          <p:nvPr>
            <p:extLst>
              <p:ext uri="{D42A27DB-BD31-4B8C-83A1-F6EECF244321}">
                <p14:modId xmlns:p14="http://schemas.microsoft.com/office/powerpoint/2010/main" val="1308308482"/>
              </p:ext>
            </p:extLst>
          </p:nvPr>
        </p:nvGraphicFramePr>
        <p:xfrm>
          <a:off x="1304212" y="5218197"/>
          <a:ext cx="8128000" cy="9144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735675241"/>
                    </a:ext>
                  </a:extLst>
                </a:gridCol>
              </a:tblGrid>
              <a:tr h="186439">
                <a:tc>
                  <a:txBody>
                    <a:bodyPr/>
                    <a:lstStyle/>
                    <a:p>
                      <a:r>
                        <a:rPr lang="en-US" dirty="0"/>
                        <a:t>AVG Waiting time=</a:t>
                      </a:r>
                    </a:p>
                    <a:p>
                      <a:endParaRPr lang="en-IN" dirty="0"/>
                    </a:p>
                    <a:p>
                      <a:endParaRPr lang="en-IN" dirty="0"/>
                    </a:p>
                  </a:txBody>
                  <a:tcPr/>
                </a:tc>
                <a:extLst>
                  <a:ext uri="{0D108BD9-81ED-4DB2-BD59-A6C34878D82A}">
                    <a16:rowId xmlns:a16="http://schemas.microsoft.com/office/drawing/2014/main" val="3203238608"/>
                  </a:ext>
                </a:extLst>
              </a:tr>
            </a:tbl>
          </a:graphicData>
        </a:graphic>
      </p:graphicFrame>
    </p:spTree>
    <p:extLst>
      <p:ext uri="{BB962C8B-B14F-4D97-AF65-F5344CB8AC3E}">
        <p14:creationId xmlns:p14="http://schemas.microsoft.com/office/powerpoint/2010/main" val="2368303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448-BA50-48BE-9E47-83D9795C0F5E}"/>
              </a:ext>
            </a:extLst>
          </p:cNvPr>
          <p:cNvSpPr>
            <a:spLocks noGrp="1"/>
          </p:cNvSpPr>
          <p:nvPr>
            <p:ph type="title"/>
          </p:nvPr>
        </p:nvSpPr>
        <p:spPr>
          <a:xfrm>
            <a:off x="838200" y="365125"/>
            <a:ext cx="10515600" cy="521283"/>
          </a:xfrm>
        </p:spPr>
        <p:txBody>
          <a:bodyPr>
            <a:normAutofit/>
          </a:bodyPr>
          <a:lstStyle/>
          <a:p>
            <a:r>
              <a:rPr lang="en-IN" sz="2800" b="1" i="0" dirty="0">
                <a:effectLst/>
                <a:latin typeface="Times New Roman" panose="02020603050405020304" pitchFamily="18" charset="0"/>
                <a:cs typeface="Times New Roman" panose="02020603050405020304" pitchFamily="18" charset="0"/>
              </a:rPr>
              <a:t>Round Robin scheduling (Example-2)</a:t>
            </a:r>
            <a:endParaRPr lang="en-IN" sz="2800" dirty="0"/>
          </a:p>
        </p:txBody>
      </p:sp>
      <p:sp>
        <p:nvSpPr>
          <p:cNvPr id="3" name="Content Placeholder 2">
            <a:extLst>
              <a:ext uri="{FF2B5EF4-FFF2-40B4-BE49-F238E27FC236}">
                <a16:creationId xmlns:a16="http://schemas.microsoft.com/office/drawing/2014/main" id="{0B5299FB-EA80-4446-BF9E-46D0C977FCBE}"/>
              </a:ext>
            </a:extLst>
          </p:cNvPr>
          <p:cNvSpPr>
            <a:spLocks noGrp="1"/>
          </p:cNvSpPr>
          <p:nvPr>
            <p:ph idx="1"/>
          </p:nvPr>
        </p:nvSpPr>
        <p:spPr>
          <a:xfrm>
            <a:off x="838200" y="886408"/>
            <a:ext cx="10515600" cy="5290555"/>
          </a:xfrm>
        </p:spPr>
        <p:txBody>
          <a:bodyPr/>
          <a:lstStyle/>
          <a:p>
            <a:r>
              <a:rPr lang="en-US" dirty="0"/>
              <a:t>Time quantum =2</a:t>
            </a:r>
            <a:endParaRPr lang="en-IN" dirty="0"/>
          </a:p>
        </p:txBody>
      </p:sp>
      <p:graphicFrame>
        <p:nvGraphicFramePr>
          <p:cNvPr id="4" name="Table 4">
            <a:extLst>
              <a:ext uri="{FF2B5EF4-FFF2-40B4-BE49-F238E27FC236}">
                <a16:creationId xmlns:a16="http://schemas.microsoft.com/office/drawing/2014/main" id="{E4A8A490-2F27-4BDD-B3A4-E06E38D93B7A}"/>
              </a:ext>
            </a:extLst>
          </p:cNvPr>
          <p:cNvGraphicFramePr>
            <a:graphicFrameLocks noGrp="1"/>
          </p:cNvGraphicFramePr>
          <p:nvPr>
            <p:extLst>
              <p:ext uri="{D42A27DB-BD31-4B8C-83A1-F6EECF244321}">
                <p14:modId xmlns:p14="http://schemas.microsoft.com/office/powerpoint/2010/main" val="2117885584"/>
              </p:ext>
            </p:extLst>
          </p:nvPr>
        </p:nvGraphicFramePr>
        <p:xfrm>
          <a:off x="1416179" y="1792687"/>
          <a:ext cx="8128002" cy="25958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473389891"/>
                    </a:ext>
                  </a:extLst>
                </a:gridCol>
                <a:gridCol w="1354667">
                  <a:extLst>
                    <a:ext uri="{9D8B030D-6E8A-4147-A177-3AD203B41FA5}">
                      <a16:colId xmlns:a16="http://schemas.microsoft.com/office/drawing/2014/main" val="1403423190"/>
                    </a:ext>
                  </a:extLst>
                </a:gridCol>
                <a:gridCol w="1354667">
                  <a:extLst>
                    <a:ext uri="{9D8B030D-6E8A-4147-A177-3AD203B41FA5}">
                      <a16:colId xmlns:a16="http://schemas.microsoft.com/office/drawing/2014/main" val="331626283"/>
                    </a:ext>
                  </a:extLst>
                </a:gridCol>
                <a:gridCol w="1354667">
                  <a:extLst>
                    <a:ext uri="{9D8B030D-6E8A-4147-A177-3AD203B41FA5}">
                      <a16:colId xmlns:a16="http://schemas.microsoft.com/office/drawing/2014/main" val="2008464705"/>
                    </a:ext>
                  </a:extLst>
                </a:gridCol>
                <a:gridCol w="1354667">
                  <a:extLst>
                    <a:ext uri="{9D8B030D-6E8A-4147-A177-3AD203B41FA5}">
                      <a16:colId xmlns:a16="http://schemas.microsoft.com/office/drawing/2014/main" val="1075095806"/>
                    </a:ext>
                  </a:extLst>
                </a:gridCol>
                <a:gridCol w="1354667">
                  <a:extLst>
                    <a:ext uri="{9D8B030D-6E8A-4147-A177-3AD203B41FA5}">
                      <a16:colId xmlns:a16="http://schemas.microsoft.com/office/drawing/2014/main" val="2117433819"/>
                    </a:ext>
                  </a:extLst>
                </a:gridCol>
              </a:tblGrid>
              <a:tr h="370840">
                <a:tc>
                  <a:txBody>
                    <a:bodyPr/>
                    <a:lstStyle/>
                    <a:p>
                      <a:r>
                        <a:rPr lang="en-US" dirty="0" err="1"/>
                        <a:t>Pid</a:t>
                      </a:r>
                      <a:endParaRPr lang="en-IN" dirty="0"/>
                    </a:p>
                  </a:txBody>
                  <a:tcPr/>
                </a:tc>
                <a:tc>
                  <a:txBody>
                    <a:bodyPr/>
                    <a:lstStyle/>
                    <a:p>
                      <a:r>
                        <a:rPr lang="en-US" dirty="0"/>
                        <a:t>A.T</a:t>
                      </a:r>
                      <a:endParaRPr lang="en-IN" dirty="0"/>
                    </a:p>
                  </a:txBody>
                  <a:tcPr/>
                </a:tc>
                <a:tc>
                  <a:txBody>
                    <a:bodyPr/>
                    <a:lstStyle/>
                    <a:p>
                      <a:r>
                        <a:rPr lang="en-US" dirty="0"/>
                        <a:t>B.T</a:t>
                      </a:r>
                      <a:endParaRPr lang="en-IN" dirty="0"/>
                    </a:p>
                  </a:txBody>
                  <a:tcPr/>
                </a:tc>
                <a:tc>
                  <a:txBody>
                    <a:bodyPr/>
                    <a:lstStyle/>
                    <a:p>
                      <a:r>
                        <a:rPr lang="en-US" dirty="0"/>
                        <a:t>C.T</a:t>
                      </a:r>
                      <a:endParaRPr lang="en-IN" dirty="0"/>
                    </a:p>
                  </a:txBody>
                  <a:tcPr/>
                </a:tc>
                <a:tc>
                  <a:txBody>
                    <a:bodyPr/>
                    <a:lstStyle/>
                    <a:p>
                      <a:r>
                        <a:rPr lang="en-US" dirty="0"/>
                        <a:t>TAT</a:t>
                      </a:r>
                      <a:endParaRPr lang="en-IN" dirty="0"/>
                    </a:p>
                  </a:txBody>
                  <a:tcPr/>
                </a:tc>
                <a:tc>
                  <a:txBody>
                    <a:bodyPr/>
                    <a:lstStyle/>
                    <a:p>
                      <a:r>
                        <a:rPr lang="en-US" dirty="0"/>
                        <a:t>WT</a:t>
                      </a:r>
                      <a:endParaRPr lang="en-IN" dirty="0"/>
                    </a:p>
                  </a:txBody>
                  <a:tcPr/>
                </a:tc>
                <a:extLst>
                  <a:ext uri="{0D108BD9-81ED-4DB2-BD59-A6C34878D82A}">
                    <a16:rowId xmlns:a16="http://schemas.microsoft.com/office/drawing/2014/main" val="2562846659"/>
                  </a:ext>
                </a:extLst>
              </a:tr>
              <a:tr h="370840">
                <a:tc>
                  <a:txBody>
                    <a:bodyPr/>
                    <a:lstStyle/>
                    <a:p>
                      <a:r>
                        <a:rPr lang="en-US" dirty="0"/>
                        <a:t>P1</a:t>
                      </a:r>
                      <a:endParaRPr lang="en-IN" dirty="0"/>
                    </a:p>
                  </a:txBody>
                  <a:tcPr/>
                </a:tc>
                <a:tc>
                  <a:txBody>
                    <a:bodyPr/>
                    <a:lstStyle/>
                    <a:p>
                      <a:r>
                        <a:rPr lang="en-US" dirty="0"/>
                        <a:t>0</a:t>
                      </a:r>
                      <a:endParaRPr lang="en-IN" dirty="0"/>
                    </a:p>
                  </a:txBody>
                  <a:tcPr/>
                </a:tc>
                <a:tc>
                  <a:txBody>
                    <a:bodyPr/>
                    <a:lstStyle/>
                    <a:p>
                      <a:r>
                        <a:rPr lang="en-US" dirty="0"/>
                        <a:t>4</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999266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P2</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dirty="0"/>
                        <a:t>1</a:t>
                      </a:r>
                      <a:endParaRPr lang="en-IN" dirty="0"/>
                    </a:p>
                  </a:txBody>
                  <a:tcPr/>
                </a:tc>
                <a:tc>
                  <a:txBody>
                    <a:bodyPr/>
                    <a:lstStyle/>
                    <a:p>
                      <a:r>
                        <a:rPr lang="en-US" dirty="0"/>
                        <a:t>5</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453889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P3</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dirty="0"/>
                        <a:t>2</a:t>
                      </a:r>
                      <a:endParaRPr lang="en-IN" dirty="0"/>
                    </a:p>
                  </a:txBody>
                  <a:tcPr/>
                </a:tc>
                <a:tc>
                  <a:txBody>
                    <a:bodyPr/>
                    <a:lstStyle/>
                    <a:p>
                      <a:r>
                        <a:rPr lang="en-US" dirty="0"/>
                        <a:t>2</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8782021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P4</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dirty="0"/>
                        <a:t>3</a:t>
                      </a:r>
                      <a:endParaRPr lang="en-IN" dirty="0"/>
                    </a:p>
                  </a:txBody>
                  <a:tcPr/>
                </a:tc>
                <a:tc>
                  <a:txBody>
                    <a:bodyPr/>
                    <a:lstStyle/>
                    <a:p>
                      <a:r>
                        <a:rPr lang="en-US" dirty="0"/>
                        <a:t>1</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037140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P5</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dirty="0"/>
                        <a:t>4</a:t>
                      </a:r>
                      <a:endParaRPr lang="en-IN" dirty="0"/>
                    </a:p>
                  </a:txBody>
                  <a:tcPr/>
                </a:tc>
                <a:tc>
                  <a:txBody>
                    <a:bodyPr/>
                    <a:lstStyle/>
                    <a:p>
                      <a:r>
                        <a:rPr lang="en-US" dirty="0"/>
                        <a:t>6</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3191299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P6</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dirty="0"/>
                        <a:t>5</a:t>
                      </a:r>
                      <a:endParaRPr lang="en-IN" dirty="0"/>
                    </a:p>
                  </a:txBody>
                  <a:tcPr/>
                </a:tc>
                <a:tc>
                  <a:txBody>
                    <a:bodyPr/>
                    <a:lstStyle/>
                    <a:p>
                      <a:r>
                        <a:rPr lang="en-US" dirty="0"/>
                        <a:t>3</a:t>
                      </a:r>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125605618"/>
                  </a:ext>
                </a:extLst>
              </a:tr>
            </a:tbl>
          </a:graphicData>
        </a:graphic>
      </p:graphicFrame>
    </p:spTree>
    <p:extLst>
      <p:ext uri="{BB962C8B-B14F-4D97-AF65-F5344CB8AC3E}">
        <p14:creationId xmlns:p14="http://schemas.microsoft.com/office/powerpoint/2010/main" val="3166700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67F7-6F1D-4F98-BEBE-DAA11E896B93}"/>
              </a:ext>
            </a:extLst>
          </p:cNvPr>
          <p:cNvSpPr>
            <a:spLocks noGrp="1"/>
          </p:cNvSpPr>
          <p:nvPr>
            <p:ph type="title"/>
          </p:nvPr>
        </p:nvSpPr>
        <p:spPr>
          <a:xfrm>
            <a:off x="838200" y="365125"/>
            <a:ext cx="10515600" cy="465299"/>
          </a:xfrm>
        </p:spPr>
        <p:txBody>
          <a:bodyPr>
            <a:normAutofit/>
          </a:bodyPr>
          <a:lstStyle/>
          <a:p>
            <a:r>
              <a:rPr lang="en-IN" sz="2400" b="1" i="0" dirty="0">
                <a:solidFill>
                  <a:srgbClr val="273239"/>
                </a:solidFill>
                <a:effectLst/>
                <a:latin typeface="Times New Roman" panose="02020603050405020304" pitchFamily="18" charset="0"/>
                <a:cs typeface="Times New Roman" panose="02020603050405020304" pitchFamily="18" charset="0"/>
              </a:rPr>
              <a:t>Multilevel Queue (MLQ) CPU Scheduling</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4AA044-C8FE-4B27-9083-51EF2C4A315F}"/>
              </a:ext>
            </a:extLst>
          </p:cNvPr>
          <p:cNvSpPr>
            <a:spLocks noGrp="1"/>
          </p:cNvSpPr>
          <p:nvPr>
            <p:ph idx="1"/>
          </p:nvPr>
        </p:nvSpPr>
        <p:spPr>
          <a:xfrm>
            <a:off x="838200" y="830424"/>
            <a:ext cx="10515600" cy="5346539"/>
          </a:xfrm>
        </p:spPr>
        <p:txBody>
          <a:bodyPr/>
          <a:lstStyle/>
          <a:p>
            <a:pPr algn="just"/>
            <a:endParaRPr lang="en-US" b="0" i="0" dirty="0">
              <a:solidFill>
                <a:srgbClr val="40424E"/>
              </a:solidFill>
              <a:effectLst/>
              <a:latin typeface="Times New Roman" panose="02020603050405020304" pitchFamily="18" charset="0"/>
              <a:cs typeface="Times New Roman" panose="02020603050405020304" pitchFamily="18" charset="0"/>
            </a:endParaRPr>
          </a:p>
          <a:p>
            <a:pPr algn="just"/>
            <a:r>
              <a:rPr lang="en-US" b="0" i="0" dirty="0">
                <a:solidFill>
                  <a:srgbClr val="40424E"/>
                </a:solidFill>
                <a:effectLst/>
                <a:latin typeface="Times New Roman" panose="02020603050405020304" pitchFamily="18" charset="0"/>
                <a:cs typeface="Times New Roman" panose="02020603050405020304" pitchFamily="18" charset="0"/>
              </a:rPr>
              <a:t>It may happen that processes in the ready queue can be divided into different classes where each class has its own scheduling needs. For example, a common division is a </a:t>
            </a:r>
            <a:r>
              <a:rPr lang="en-US" b="1" i="0" dirty="0">
                <a:solidFill>
                  <a:srgbClr val="40424E"/>
                </a:solidFill>
                <a:effectLst/>
                <a:latin typeface="Times New Roman" panose="02020603050405020304" pitchFamily="18" charset="0"/>
                <a:cs typeface="Times New Roman" panose="02020603050405020304" pitchFamily="18" charset="0"/>
              </a:rPr>
              <a:t>foreground (interactive)</a:t>
            </a:r>
            <a:r>
              <a:rPr lang="en-US" b="0" i="0" dirty="0">
                <a:solidFill>
                  <a:srgbClr val="40424E"/>
                </a:solidFill>
                <a:effectLst/>
                <a:latin typeface="Times New Roman" panose="02020603050405020304" pitchFamily="18" charset="0"/>
                <a:cs typeface="Times New Roman" panose="02020603050405020304" pitchFamily="18" charset="0"/>
              </a:rPr>
              <a:t> process and </a:t>
            </a:r>
            <a:r>
              <a:rPr lang="en-US" b="1" i="0" dirty="0">
                <a:solidFill>
                  <a:srgbClr val="40424E"/>
                </a:solidFill>
                <a:effectLst/>
                <a:latin typeface="Times New Roman" panose="02020603050405020304" pitchFamily="18" charset="0"/>
                <a:cs typeface="Times New Roman" panose="02020603050405020304" pitchFamily="18" charset="0"/>
              </a:rPr>
              <a:t>background (batch)</a:t>
            </a:r>
            <a:r>
              <a:rPr lang="en-US" b="0" i="0" dirty="0">
                <a:solidFill>
                  <a:srgbClr val="40424E"/>
                </a:solidFill>
                <a:effectLst/>
                <a:latin typeface="Times New Roman" panose="02020603050405020304" pitchFamily="18" charset="0"/>
                <a:cs typeface="Times New Roman" panose="02020603050405020304" pitchFamily="18" charset="0"/>
              </a:rPr>
              <a:t> processes. These two classes have different scheduling needs. For this kind of situation Multilevel Queue Scheduling is used.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74815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341E-156B-40E0-AC9D-50F71F881F48}"/>
              </a:ext>
            </a:extLst>
          </p:cNvPr>
          <p:cNvSpPr>
            <a:spLocks noGrp="1"/>
          </p:cNvSpPr>
          <p:nvPr>
            <p:ph type="title"/>
          </p:nvPr>
        </p:nvSpPr>
        <p:spPr>
          <a:xfrm>
            <a:off x="838200" y="365126"/>
            <a:ext cx="10515600" cy="315912"/>
          </a:xfrm>
        </p:spPr>
        <p:txBody>
          <a:bodyPr>
            <a:normAutofit fontScale="90000"/>
          </a:bodyPr>
          <a:lstStyle/>
          <a:p>
            <a:r>
              <a:rPr lang="en-IN" sz="2800" b="1" i="0" dirty="0">
                <a:solidFill>
                  <a:srgbClr val="273239"/>
                </a:solidFill>
                <a:effectLst/>
                <a:latin typeface="Times New Roman" panose="02020603050405020304" pitchFamily="18" charset="0"/>
                <a:cs typeface="Times New Roman" panose="02020603050405020304" pitchFamily="18" charset="0"/>
              </a:rPr>
              <a:t>Multilevel Queue (MLQ) CPU Scheduling</a:t>
            </a:r>
            <a:endParaRPr lang="en-IN" sz="2800" dirty="0"/>
          </a:p>
        </p:txBody>
      </p:sp>
      <p:pic>
        <p:nvPicPr>
          <p:cNvPr id="5" name="Content Placeholder 4">
            <a:extLst>
              <a:ext uri="{FF2B5EF4-FFF2-40B4-BE49-F238E27FC236}">
                <a16:creationId xmlns:a16="http://schemas.microsoft.com/office/drawing/2014/main" id="{C34AF8DD-F9D5-4EBC-B1FA-4F9B732FB1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6512" y="1237456"/>
            <a:ext cx="7038975" cy="4486275"/>
          </a:xfrm>
        </p:spPr>
      </p:pic>
    </p:spTree>
    <p:extLst>
      <p:ext uri="{BB962C8B-B14F-4D97-AF65-F5344CB8AC3E}">
        <p14:creationId xmlns:p14="http://schemas.microsoft.com/office/powerpoint/2010/main" val="2218959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BEE9-0EB7-47F5-A6B1-8B4BE6F1EBDE}"/>
              </a:ext>
            </a:extLst>
          </p:cNvPr>
          <p:cNvSpPr>
            <a:spLocks noGrp="1"/>
          </p:cNvSpPr>
          <p:nvPr>
            <p:ph type="title"/>
          </p:nvPr>
        </p:nvSpPr>
        <p:spPr>
          <a:xfrm>
            <a:off x="838200" y="365125"/>
            <a:ext cx="10515600" cy="399985"/>
          </a:xfrm>
        </p:spPr>
        <p:txBody>
          <a:bodyPr>
            <a:normAutofit fontScale="90000"/>
          </a:bodyPr>
          <a:lstStyle/>
          <a:p>
            <a:br>
              <a:rPr lang="en-US" b="0" i="0" dirty="0">
                <a:solidFill>
                  <a:srgbClr val="333333"/>
                </a:solidFill>
                <a:effectLst/>
                <a:latin typeface="helvetica neue"/>
              </a:rPr>
            </a:br>
            <a:r>
              <a:rPr lang="en-US" sz="3100" b="1" i="0" dirty="0">
                <a:solidFill>
                  <a:srgbClr val="333333"/>
                </a:solidFill>
                <a:effectLst/>
                <a:latin typeface="helvetica neue"/>
              </a:rPr>
              <a:t>Advantages of Multilevel Queue Scheduling</a:t>
            </a:r>
            <a:br>
              <a:rPr lang="en-US" b="1" i="0" dirty="0">
                <a:solidFill>
                  <a:srgbClr val="333333"/>
                </a:solidFill>
                <a:effectLst/>
                <a:latin typeface="helvetica neue"/>
              </a:rPr>
            </a:br>
            <a:endParaRPr lang="en-IN" b="1" dirty="0"/>
          </a:p>
        </p:txBody>
      </p:sp>
      <p:sp>
        <p:nvSpPr>
          <p:cNvPr id="3" name="Content Placeholder 2">
            <a:extLst>
              <a:ext uri="{FF2B5EF4-FFF2-40B4-BE49-F238E27FC236}">
                <a16:creationId xmlns:a16="http://schemas.microsoft.com/office/drawing/2014/main" id="{3ED3A82A-F71E-4C33-805D-CB37B1AABF6E}"/>
              </a:ext>
            </a:extLst>
          </p:cNvPr>
          <p:cNvSpPr>
            <a:spLocks noGrp="1"/>
          </p:cNvSpPr>
          <p:nvPr>
            <p:ph idx="1"/>
          </p:nvPr>
        </p:nvSpPr>
        <p:spPr>
          <a:xfrm>
            <a:off x="838200" y="923731"/>
            <a:ext cx="10515600" cy="5253232"/>
          </a:xfrm>
        </p:spPr>
        <p:txBody>
          <a:bodyPr/>
          <a:lstStyle/>
          <a:p>
            <a:pPr marL="0" indent="0" algn="l">
              <a:buNone/>
            </a:pP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0" indent="0" algn="l">
              <a:buNone/>
            </a:pPr>
            <a:r>
              <a:rPr lang="en-US" sz="2400" b="0" i="0" dirty="0">
                <a:solidFill>
                  <a:srgbClr val="333333"/>
                </a:solidFill>
                <a:effectLst/>
                <a:latin typeface="Times New Roman" panose="02020603050405020304" pitchFamily="18" charset="0"/>
                <a:cs typeface="Times New Roman" panose="02020603050405020304" pitchFamily="18" charset="0"/>
              </a:rPr>
              <a:t>With the help of this scheduling we can apply various kind of scheduling for different kind of processes:</a:t>
            </a:r>
          </a:p>
          <a:p>
            <a:pPr algn="l"/>
            <a:r>
              <a:rPr lang="en-US" sz="2400" b="1" i="0" dirty="0">
                <a:solidFill>
                  <a:srgbClr val="333333"/>
                </a:solidFill>
                <a:effectLst/>
                <a:latin typeface="Times New Roman" panose="02020603050405020304" pitchFamily="18" charset="0"/>
                <a:cs typeface="Times New Roman" panose="02020603050405020304" pitchFamily="18" charset="0"/>
              </a:rPr>
              <a:t>For System Processes</a:t>
            </a:r>
            <a:r>
              <a:rPr lang="en-US" sz="2400" b="0" i="0" dirty="0">
                <a:solidFill>
                  <a:srgbClr val="333333"/>
                </a:solidFill>
                <a:effectLst/>
                <a:latin typeface="Times New Roman" panose="02020603050405020304" pitchFamily="18" charset="0"/>
                <a:cs typeface="Times New Roman" panose="02020603050405020304" pitchFamily="18" charset="0"/>
              </a:rPr>
              <a:t>: First Come First Serve(FCFS) Scheduling.</a:t>
            </a:r>
          </a:p>
          <a:p>
            <a:pPr algn="l"/>
            <a:r>
              <a:rPr lang="en-US" sz="2400" b="1" i="0" dirty="0">
                <a:solidFill>
                  <a:srgbClr val="333333"/>
                </a:solidFill>
                <a:effectLst/>
                <a:latin typeface="Times New Roman" panose="02020603050405020304" pitchFamily="18" charset="0"/>
                <a:cs typeface="Times New Roman" panose="02020603050405020304" pitchFamily="18" charset="0"/>
              </a:rPr>
              <a:t>For Interactive Processes</a:t>
            </a:r>
            <a:r>
              <a:rPr lang="en-US" sz="2400" b="0" i="0" dirty="0">
                <a:solidFill>
                  <a:srgbClr val="333333"/>
                </a:solidFill>
                <a:effectLst/>
                <a:latin typeface="Times New Roman" panose="02020603050405020304" pitchFamily="18" charset="0"/>
                <a:cs typeface="Times New Roman" panose="02020603050405020304" pitchFamily="18" charset="0"/>
              </a:rPr>
              <a:t>: Shortest Job First (SJF) Scheduling.</a:t>
            </a:r>
          </a:p>
          <a:p>
            <a:pPr algn="l"/>
            <a:r>
              <a:rPr lang="en-US" sz="2400" b="1" i="0" dirty="0">
                <a:solidFill>
                  <a:srgbClr val="333333"/>
                </a:solidFill>
                <a:effectLst/>
                <a:latin typeface="Times New Roman" panose="02020603050405020304" pitchFamily="18" charset="0"/>
                <a:cs typeface="Times New Roman" panose="02020603050405020304" pitchFamily="18" charset="0"/>
              </a:rPr>
              <a:t>For Batch Processes</a:t>
            </a:r>
            <a:r>
              <a:rPr lang="en-US" sz="2400" b="0" i="0" dirty="0">
                <a:solidFill>
                  <a:srgbClr val="333333"/>
                </a:solidFill>
                <a:effectLst/>
                <a:latin typeface="Times New Roman" panose="02020603050405020304" pitchFamily="18" charset="0"/>
                <a:cs typeface="Times New Roman" panose="02020603050405020304" pitchFamily="18" charset="0"/>
              </a:rPr>
              <a:t>: Round Robin(RR) Scheduling</a:t>
            </a:r>
          </a:p>
          <a:p>
            <a:pPr algn="l"/>
            <a:r>
              <a:rPr lang="en-US" sz="2400" b="1" i="0" dirty="0">
                <a:solidFill>
                  <a:srgbClr val="333333"/>
                </a:solidFill>
                <a:effectLst/>
                <a:latin typeface="Times New Roman" panose="02020603050405020304" pitchFamily="18" charset="0"/>
                <a:cs typeface="Times New Roman" panose="02020603050405020304" pitchFamily="18" charset="0"/>
              </a:rPr>
              <a:t>For Student Processes</a:t>
            </a:r>
            <a:r>
              <a:rPr lang="en-US" sz="2400" b="0" i="0" dirty="0">
                <a:solidFill>
                  <a:srgbClr val="333333"/>
                </a:solidFill>
                <a:effectLst/>
                <a:latin typeface="Times New Roman" panose="02020603050405020304" pitchFamily="18" charset="0"/>
                <a:cs typeface="Times New Roman" panose="02020603050405020304" pitchFamily="18" charset="0"/>
              </a:rPr>
              <a:t>: Priority Scheduling</a:t>
            </a:r>
          </a:p>
          <a:p>
            <a:endParaRPr lang="en-IN" dirty="0"/>
          </a:p>
        </p:txBody>
      </p:sp>
    </p:spTree>
    <p:extLst>
      <p:ext uri="{BB962C8B-B14F-4D97-AF65-F5344CB8AC3E}">
        <p14:creationId xmlns:p14="http://schemas.microsoft.com/office/powerpoint/2010/main" val="784772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7037F-9973-487D-BFFB-DC7DC5DA253D}"/>
              </a:ext>
            </a:extLst>
          </p:cNvPr>
          <p:cNvSpPr>
            <a:spLocks noGrp="1"/>
          </p:cNvSpPr>
          <p:nvPr>
            <p:ph type="title"/>
          </p:nvPr>
        </p:nvSpPr>
        <p:spPr>
          <a:xfrm>
            <a:off x="838200" y="365125"/>
            <a:ext cx="10515600" cy="427977"/>
          </a:xfrm>
        </p:spPr>
        <p:txBody>
          <a:bodyPr>
            <a:normAutofit fontScale="90000"/>
          </a:bodyPr>
          <a:lstStyle/>
          <a:p>
            <a:br>
              <a:rPr lang="en-US" sz="3100" b="0" i="0" dirty="0">
                <a:solidFill>
                  <a:srgbClr val="333333"/>
                </a:solidFill>
                <a:effectLst/>
                <a:latin typeface="Times New Roman" panose="02020603050405020304" pitchFamily="18" charset="0"/>
                <a:cs typeface="Times New Roman" panose="02020603050405020304" pitchFamily="18" charset="0"/>
              </a:rPr>
            </a:br>
            <a:r>
              <a:rPr lang="en-US" sz="3100" b="1" i="0" dirty="0">
                <a:solidFill>
                  <a:srgbClr val="333333"/>
                </a:solidFill>
                <a:effectLst/>
                <a:latin typeface="Times New Roman" panose="02020603050405020304" pitchFamily="18" charset="0"/>
                <a:cs typeface="Times New Roman" panose="02020603050405020304" pitchFamily="18" charset="0"/>
              </a:rPr>
              <a:t>Disadvantages of Multilevel Queue Scheduling</a:t>
            </a:r>
            <a:br>
              <a:rPr lang="en-US" b="1" i="0" dirty="0">
                <a:solidFill>
                  <a:srgbClr val="333333"/>
                </a:solidFill>
                <a:effectLst/>
                <a:latin typeface="helvetica neue"/>
              </a:rPr>
            </a:br>
            <a:endParaRPr lang="en-IN" b="1" dirty="0"/>
          </a:p>
        </p:txBody>
      </p:sp>
      <p:sp>
        <p:nvSpPr>
          <p:cNvPr id="3" name="Content Placeholder 2">
            <a:extLst>
              <a:ext uri="{FF2B5EF4-FFF2-40B4-BE49-F238E27FC236}">
                <a16:creationId xmlns:a16="http://schemas.microsoft.com/office/drawing/2014/main" id="{F59DCC90-D9B4-4E8C-AE35-D1FB9620747B}"/>
              </a:ext>
            </a:extLst>
          </p:cNvPr>
          <p:cNvSpPr>
            <a:spLocks noGrp="1"/>
          </p:cNvSpPr>
          <p:nvPr>
            <p:ph idx="1"/>
          </p:nvPr>
        </p:nvSpPr>
        <p:spPr>
          <a:xfrm>
            <a:off x="838200" y="858416"/>
            <a:ext cx="10515600" cy="5318547"/>
          </a:xfrm>
        </p:spPr>
        <p:txBody>
          <a:bodyPr/>
          <a:lstStyle/>
          <a:p>
            <a:pPr marL="0" indent="0" algn="just">
              <a:buNone/>
            </a:pP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400" b="0" i="0" dirty="0">
                <a:solidFill>
                  <a:srgbClr val="333333"/>
                </a:solidFill>
                <a:effectLst/>
                <a:latin typeface="Times New Roman" panose="02020603050405020304" pitchFamily="18" charset="0"/>
                <a:cs typeface="Times New Roman" panose="02020603050405020304" pitchFamily="18" charset="0"/>
              </a:rPr>
              <a:t>The main disadvantage of Multilevel Queue Scheduling is the problem of starvation for lower-level processes.</a:t>
            </a:r>
          </a:p>
          <a:p>
            <a:pPr marL="0" indent="0" algn="just">
              <a:buNone/>
            </a:pPr>
            <a:r>
              <a:rPr lang="en-US" sz="2400" b="0" i="0" dirty="0">
                <a:solidFill>
                  <a:srgbClr val="333333"/>
                </a:solidFill>
                <a:effectLst/>
                <a:latin typeface="Times New Roman" panose="02020603050405020304" pitchFamily="18" charset="0"/>
                <a:cs typeface="Times New Roman" panose="02020603050405020304" pitchFamily="18" charset="0"/>
              </a:rPr>
              <a:t>Let us understand </a:t>
            </a:r>
            <a:r>
              <a:rPr lang="en-US" sz="2400" b="1" i="0" dirty="0">
                <a:solidFill>
                  <a:srgbClr val="333333"/>
                </a:solidFill>
                <a:effectLst/>
                <a:latin typeface="Times New Roman" panose="02020603050405020304" pitchFamily="18" charset="0"/>
                <a:cs typeface="Times New Roman" panose="02020603050405020304" pitchFamily="18" charset="0"/>
              </a:rPr>
              <a:t>what is starvation?</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just"/>
            <a:r>
              <a:rPr lang="en-US" sz="2400" b="1" i="0" dirty="0">
                <a:solidFill>
                  <a:srgbClr val="333333"/>
                </a:solidFill>
                <a:effectLst/>
                <a:latin typeface="Times New Roman" panose="02020603050405020304" pitchFamily="18" charset="0"/>
                <a:cs typeface="Times New Roman" panose="02020603050405020304" pitchFamily="18" charset="0"/>
              </a:rPr>
              <a:t>Starvation: </a:t>
            </a:r>
            <a:r>
              <a:rPr lang="en-US" sz="2400" b="0" i="0" dirty="0">
                <a:solidFill>
                  <a:srgbClr val="333333"/>
                </a:solidFill>
                <a:effectLst/>
                <a:latin typeface="Times New Roman" panose="02020603050405020304" pitchFamily="18" charset="0"/>
                <a:cs typeface="Times New Roman" panose="02020603050405020304" pitchFamily="18" charset="0"/>
              </a:rPr>
              <a:t>Due to starvation lower-level processes either never execute or have to wait for a long amount of time because of lower priority or higher priority process taking a large amount of time</a:t>
            </a:r>
            <a:r>
              <a:rPr lang="en-US" b="0" i="0" dirty="0">
                <a:solidFill>
                  <a:srgbClr val="333333"/>
                </a:solidFill>
                <a:effectLst/>
                <a:latin typeface="noto sans"/>
              </a:rPr>
              <a:t>.</a:t>
            </a:r>
          </a:p>
          <a:p>
            <a:endParaRPr lang="en-IN" dirty="0"/>
          </a:p>
        </p:txBody>
      </p:sp>
    </p:spTree>
    <p:extLst>
      <p:ext uri="{BB962C8B-B14F-4D97-AF65-F5344CB8AC3E}">
        <p14:creationId xmlns:p14="http://schemas.microsoft.com/office/powerpoint/2010/main" val="756947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F2707-909D-4B65-9973-71A8B29A3328}"/>
              </a:ext>
            </a:extLst>
          </p:cNvPr>
          <p:cNvSpPr>
            <a:spLocks noGrp="1"/>
          </p:cNvSpPr>
          <p:nvPr>
            <p:ph idx="1"/>
          </p:nvPr>
        </p:nvSpPr>
        <p:spPr>
          <a:xfrm>
            <a:off x="838200" y="979714"/>
            <a:ext cx="10515600" cy="5197249"/>
          </a:xfrm>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In a multilevel queue-scheduling algorithm, processes are permanently assigned to a queue on entry to the system. Processes do not move between queues. This setup has the advantage of low scheduling overhead, but the disadvantage of being inflexible.</a:t>
            </a:r>
          </a:p>
          <a:p>
            <a:pPr marL="0" indent="0" algn="just">
              <a:buNone/>
            </a:pP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Multilevel feedback queue scheduling, however, allows a process to move between queues. The idea is to separate processes with different CPU-burst characteristics. If a process uses too much CPU time, it will be moved to a lower-priority queue. Similarly, a process that waits too long in a lower-priority queue may be moved to a higher-priority queue. This form of aging prevents starvation.</a:t>
            </a:r>
          </a:p>
          <a:p>
            <a:endParaRPr lang="en-IN" dirty="0"/>
          </a:p>
        </p:txBody>
      </p:sp>
      <p:sp>
        <p:nvSpPr>
          <p:cNvPr id="5" name="TextBox 4">
            <a:extLst>
              <a:ext uri="{FF2B5EF4-FFF2-40B4-BE49-F238E27FC236}">
                <a16:creationId xmlns:a16="http://schemas.microsoft.com/office/drawing/2014/main" id="{231CF772-C0D7-46A6-8FC9-826BD1E77AB9}"/>
              </a:ext>
            </a:extLst>
          </p:cNvPr>
          <p:cNvSpPr txBox="1"/>
          <p:nvPr/>
        </p:nvSpPr>
        <p:spPr>
          <a:xfrm>
            <a:off x="838200" y="236750"/>
            <a:ext cx="10515600" cy="523220"/>
          </a:xfrm>
          <a:prstGeom prst="rect">
            <a:avLst/>
          </a:prstGeom>
          <a:noFill/>
        </p:spPr>
        <p:txBody>
          <a:bodyPr wrap="square">
            <a:spAutoFit/>
          </a:bodyPr>
          <a:lstStyle/>
          <a:p>
            <a:pPr algn="l"/>
            <a:r>
              <a:rPr lang="en-IN" sz="2800" b="1" i="0" dirty="0">
                <a:solidFill>
                  <a:srgbClr val="333333"/>
                </a:solidFill>
                <a:effectLst/>
                <a:latin typeface="Times New Roman" panose="02020603050405020304" pitchFamily="18" charset="0"/>
                <a:cs typeface="Times New Roman" panose="02020603050405020304" pitchFamily="18" charset="0"/>
              </a:rPr>
              <a:t>Multilevel Feedback Queue Scheduling</a:t>
            </a:r>
          </a:p>
        </p:txBody>
      </p:sp>
    </p:spTree>
    <p:extLst>
      <p:ext uri="{BB962C8B-B14F-4D97-AF65-F5344CB8AC3E}">
        <p14:creationId xmlns:p14="http://schemas.microsoft.com/office/powerpoint/2010/main" val="275234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45D2C-0C24-42D5-B6D5-EC9D2DC83C24}"/>
              </a:ext>
            </a:extLst>
          </p:cNvPr>
          <p:cNvSpPr>
            <a:spLocks noGrp="1"/>
          </p:cNvSpPr>
          <p:nvPr>
            <p:ph type="title"/>
          </p:nvPr>
        </p:nvSpPr>
        <p:spPr/>
        <p:txBody>
          <a:bodyPr/>
          <a:lstStyle/>
          <a:p>
            <a:r>
              <a:rPr lang="en-US" b="1" dirty="0"/>
              <a:t>Process State diagram</a:t>
            </a:r>
            <a:endParaRPr lang="en-IN" b="1" dirty="0"/>
          </a:p>
        </p:txBody>
      </p:sp>
      <p:sp>
        <p:nvSpPr>
          <p:cNvPr id="3" name="Content Placeholder 2">
            <a:extLst>
              <a:ext uri="{FF2B5EF4-FFF2-40B4-BE49-F238E27FC236}">
                <a16:creationId xmlns:a16="http://schemas.microsoft.com/office/drawing/2014/main" id="{6B1CC624-CCD0-49C9-820B-626769155ABE}"/>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New</a:t>
            </a:r>
            <a:r>
              <a:rPr lang="en-US" b="0" i="0" dirty="0">
                <a:solidFill>
                  <a:srgbClr val="000000"/>
                </a:solidFill>
                <a:effectLst/>
                <a:latin typeface="Times New Roman" panose="02020603050405020304" pitchFamily="18" charset="0"/>
                <a:cs typeface="Times New Roman" panose="02020603050405020304" pitchFamily="18" charset="0"/>
              </a:rPr>
              <a:t>- The process is in new state when it has just been created.</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Ready</a:t>
            </a:r>
            <a:r>
              <a:rPr lang="en-US" b="0" i="0" dirty="0">
                <a:solidFill>
                  <a:srgbClr val="000000"/>
                </a:solidFill>
                <a:effectLst/>
                <a:latin typeface="Times New Roman" panose="02020603050405020304" pitchFamily="18" charset="0"/>
                <a:cs typeface="Times New Roman" panose="02020603050405020304" pitchFamily="18" charset="0"/>
              </a:rPr>
              <a:t> - The process is waiting to be assigned the processor by the short term scheduler.</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Running</a:t>
            </a:r>
            <a:r>
              <a:rPr lang="en-US" b="0" i="0" dirty="0">
                <a:solidFill>
                  <a:srgbClr val="000000"/>
                </a:solidFill>
                <a:effectLst/>
                <a:latin typeface="Times New Roman" panose="02020603050405020304" pitchFamily="18" charset="0"/>
                <a:cs typeface="Times New Roman" panose="02020603050405020304" pitchFamily="18" charset="0"/>
              </a:rPr>
              <a:t> - The process instructions are being executed by the processor.</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Waiting</a:t>
            </a:r>
            <a:r>
              <a:rPr lang="en-US" b="0" i="0" dirty="0">
                <a:solidFill>
                  <a:srgbClr val="000000"/>
                </a:solidFill>
                <a:effectLst/>
                <a:latin typeface="Times New Roman" panose="02020603050405020304" pitchFamily="18" charset="0"/>
                <a:cs typeface="Times New Roman" panose="02020603050405020304" pitchFamily="18" charset="0"/>
              </a:rPr>
              <a:t> - The process is waiting for some event such as I/O to occur.</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Terminated</a:t>
            </a:r>
            <a:r>
              <a:rPr lang="en-US" b="0" i="0" dirty="0">
                <a:solidFill>
                  <a:srgbClr val="000000"/>
                </a:solidFill>
                <a:effectLst/>
                <a:latin typeface="Times New Roman" panose="02020603050405020304" pitchFamily="18" charset="0"/>
                <a:cs typeface="Times New Roman" panose="02020603050405020304" pitchFamily="18" charset="0"/>
              </a:rPr>
              <a:t> - The process has completed its execution.</a:t>
            </a:r>
          </a:p>
          <a:p>
            <a:pPr marL="0" indent="0">
              <a:buNone/>
            </a:pPr>
            <a:endParaRPr lang="en-IN" dirty="0"/>
          </a:p>
        </p:txBody>
      </p:sp>
    </p:spTree>
    <p:extLst>
      <p:ext uri="{BB962C8B-B14F-4D97-AF65-F5344CB8AC3E}">
        <p14:creationId xmlns:p14="http://schemas.microsoft.com/office/powerpoint/2010/main" val="26191616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9BE1-633C-4525-91A9-4A7173472A7C}"/>
              </a:ext>
            </a:extLst>
          </p:cNvPr>
          <p:cNvSpPr>
            <a:spLocks noGrp="1"/>
          </p:cNvSpPr>
          <p:nvPr>
            <p:ph type="title"/>
          </p:nvPr>
        </p:nvSpPr>
        <p:spPr>
          <a:xfrm>
            <a:off x="838200" y="365126"/>
            <a:ext cx="10515600" cy="315912"/>
          </a:xfrm>
        </p:spPr>
        <p:txBody>
          <a:bodyPr>
            <a:normAutofit fontScale="90000"/>
          </a:bodyPr>
          <a:lstStyle/>
          <a:p>
            <a:br>
              <a:rPr lang="en-IN" sz="3100" b="1" i="0" dirty="0">
                <a:solidFill>
                  <a:srgbClr val="333333"/>
                </a:solidFill>
                <a:effectLst/>
                <a:latin typeface="Times New Roman" panose="02020603050405020304" pitchFamily="18" charset="0"/>
                <a:cs typeface="Times New Roman" panose="02020603050405020304" pitchFamily="18" charset="0"/>
              </a:rPr>
            </a:br>
            <a:r>
              <a:rPr lang="en-IN" sz="3100" b="1" i="0" dirty="0">
                <a:solidFill>
                  <a:srgbClr val="333333"/>
                </a:solidFill>
                <a:effectLst/>
                <a:latin typeface="Times New Roman" panose="02020603050405020304" pitchFamily="18" charset="0"/>
                <a:cs typeface="Times New Roman" panose="02020603050405020304" pitchFamily="18" charset="0"/>
              </a:rPr>
              <a:t>Multilevel Feedback Queue Scheduling</a:t>
            </a:r>
            <a:br>
              <a:rPr lang="en-IN" sz="4400" b="1" i="0" dirty="0">
                <a:solidFill>
                  <a:srgbClr val="333333"/>
                </a:solidFill>
                <a:effectLst/>
                <a:latin typeface="Times New Roman" panose="02020603050405020304" pitchFamily="18" charset="0"/>
                <a:cs typeface="Times New Roman" panose="02020603050405020304" pitchFamily="18" charset="0"/>
              </a:rPr>
            </a:br>
            <a:endParaRPr lang="en-IN" dirty="0"/>
          </a:p>
        </p:txBody>
      </p:sp>
      <p:pic>
        <p:nvPicPr>
          <p:cNvPr id="1026" name="Picture 2" descr="Multi Level Feedback Scheduling Queues">
            <a:extLst>
              <a:ext uri="{FF2B5EF4-FFF2-40B4-BE49-F238E27FC236}">
                <a16:creationId xmlns:a16="http://schemas.microsoft.com/office/drawing/2014/main" id="{1BDEEAA9-5065-4FA0-98BC-EC1D32CDAD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0563" y="1073020"/>
            <a:ext cx="6540759" cy="4711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523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9EA7-79C4-076F-5D9B-A341EBAC644C}"/>
              </a:ext>
            </a:extLst>
          </p:cNvPr>
          <p:cNvSpPr>
            <a:spLocks noGrp="1"/>
          </p:cNvSpPr>
          <p:nvPr>
            <p:ph type="title"/>
          </p:nvPr>
        </p:nvSpPr>
        <p:spPr/>
        <p:txBody>
          <a:bodyPr>
            <a:normAutofit/>
          </a:bodyPr>
          <a:lstStyle/>
          <a:p>
            <a:r>
              <a:rPr lang="en-IN" sz="3600" b="1" dirty="0">
                <a:solidFill>
                  <a:srgbClr val="273239"/>
                </a:solidFill>
                <a:latin typeface="Times New Roman" panose="02020603050405020304" pitchFamily="18" charset="0"/>
                <a:ea typeface="+mn-ea"/>
                <a:cs typeface="Times New Roman" panose="02020603050405020304" pitchFamily="18" charset="0"/>
              </a:rPr>
              <a:t>What is Kernel?</a:t>
            </a:r>
          </a:p>
        </p:txBody>
      </p:sp>
      <p:sp>
        <p:nvSpPr>
          <p:cNvPr id="3" name="Content Placeholder 2">
            <a:extLst>
              <a:ext uri="{FF2B5EF4-FFF2-40B4-BE49-F238E27FC236}">
                <a16:creationId xmlns:a16="http://schemas.microsoft.com/office/drawing/2014/main" id="{7690683A-E087-300A-59F5-313FE4935385}"/>
              </a:ext>
            </a:extLst>
          </p:cNvPr>
          <p:cNvSpPr>
            <a:spLocks noGrp="1"/>
          </p:cNvSpPr>
          <p:nvPr>
            <p:ph idx="1"/>
          </p:nvPr>
        </p:nvSpPr>
        <p:spPr/>
        <p:txBody>
          <a:bodyPr/>
          <a:lstStyle/>
          <a:p>
            <a:pPr marL="0" indent="0" algn="just">
              <a:buNone/>
            </a:pPr>
            <a:r>
              <a:rPr lang="en-US" dirty="0">
                <a:solidFill>
                  <a:srgbClr val="273239"/>
                </a:solidFill>
                <a:latin typeface="Times New Roman" panose="02020603050405020304" pitchFamily="18" charset="0"/>
                <a:cs typeface="Times New Roman" panose="02020603050405020304" pitchFamily="18" charset="0"/>
              </a:rPr>
              <a:t>Kernel</a:t>
            </a:r>
            <a:r>
              <a:rPr lang="en-US" i="0" dirty="0">
                <a:solidFill>
                  <a:srgbClr val="273239"/>
                </a:solidFill>
                <a:effectLst/>
                <a:latin typeface="Times New Roman" panose="02020603050405020304" pitchFamily="18" charset="0"/>
                <a:cs typeface="Times New Roman" panose="02020603050405020304" pitchFamily="18" charset="0"/>
              </a:rPr>
              <a:t> is central component of an operating system that manages operations of computer and hardware. It basically manages operations of memory and CPU time. It is core component of an operating system. Kernel acts as a bridge between applications and data processing performed at hardware level using inter-process communication and system calls.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837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9EA7-79C4-076F-5D9B-A341EBAC644C}"/>
              </a:ext>
            </a:extLst>
          </p:cNvPr>
          <p:cNvSpPr>
            <a:spLocks noGrp="1"/>
          </p:cNvSpPr>
          <p:nvPr>
            <p:ph type="title"/>
          </p:nvPr>
        </p:nvSpPr>
        <p:spPr/>
        <p:txBody>
          <a:bodyPr>
            <a:normAutofit/>
          </a:bodyPr>
          <a:lstStyle/>
          <a:p>
            <a:r>
              <a:rPr lang="en-IN" sz="3600" b="1" dirty="0">
                <a:solidFill>
                  <a:srgbClr val="273239"/>
                </a:solidFill>
                <a:latin typeface="Times New Roman" panose="02020603050405020304" pitchFamily="18" charset="0"/>
                <a:ea typeface="+mn-ea"/>
                <a:cs typeface="Times New Roman" panose="02020603050405020304" pitchFamily="18" charset="0"/>
              </a:rPr>
              <a:t>What is Kernel?</a:t>
            </a:r>
          </a:p>
        </p:txBody>
      </p:sp>
      <p:pic>
        <p:nvPicPr>
          <p:cNvPr id="5" name="Content Placeholder 4">
            <a:extLst>
              <a:ext uri="{FF2B5EF4-FFF2-40B4-BE49-F238E27FC236}">
                <a16:creationId xmlns:a16="http://schemas.microsoft.com/office/drawing/2014/main" id="{29028F1E-51A5-413B-7EBC-DB99B4ADB9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4722" y="1480929"/>
            <a:ext cx="6897756" cy="4770783"/>
          </a:xfrm>
        </p:spPr>
      </p:pic>
    </p:spTree>
    <p:extLst>
      <p:ext uri="{BB962C8B-B14F-4D97-AF65-F5344CB8AC3E}">
        <p14:creationId xmlns:p14="http://schemas.microsoft.com/office/powerpoint/2010/main" val="3986755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DEB2-8660-F1C3-0A59-FE49798E828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Call</a:t>
            </a:r>
          </a:p>
        </p:txBody>
      </p:sp>
      <p:sp>
        <p:nvSpPr>
          <p:cNvPr id="3" name="Content Placeholder 2">
            <a:extLst>
              <a:ext uri="{FF2B5EF4-FFF2-40B4-BE49-F238E27FC236}">
                <a16:creationId xmlns:a16="http://schemas.microsoft.com/office/drawing/2014/main" id="{BF70DDD4-0473-A62D-22BF-E9F4749B7372}"/>
              </a:ext>
            </a:extLst>
          </p:cNvPr>
          <p:cNvSpPr>
            <a:spLocks noGrp="1"/>
          </p:cNvSpPr>
          <p:nvPr>
            <p:ph idx="1"/>
          </p:nvPr>
        </p:nvSpPr>
        <p:spPr/>
        <p:txBody>
          <a:bodyPr/>
          <a:lstStyle/>
          <a:p>
            <a:pPr marL="0" indent="0" algn="just">
              <a:buNone/>
            </a:pPr>
            <a:r>
              <a:rPr lang="en-US" b="0" i="0" dirty="0">
                <a:solidFill>
                  <a:srgbClr val="273239"/>
                </a:solidFill>
                <a:effectLst/>
                <a:latin typeface="Times New Roman" panose="02020603050405020304" pitchFamily="18" charset="0"/>
                <a:cs typeface="Times New Roman" panose="02020603050405020304" pitchFamily="18" charset="0"/>
              </a:rPr>
              <a:t>In computing, a </a:t>
            </a:r>
            <a:r>
              <a:rPr lang="en-US" b="1" i="0" dirty="0">
                <a:solidFill>
                  <a:srgbClr val="273239"/>
                </a:solidFill>
                <a:effectLst/>
                <a:latin typeface="Times New Roman" panose="02020603050405020304" pitchFamily="18" charset="0"/>
                <a:cs typeface="Times New Roman" panose="02020603050405020304" pitchFamily="18" charset="0"/>
              </a:rPr>
              <a:t>system call</a:t>
            </a:r>
            <a:r>
              <a:rPr lang="en-US" b="0" i="0" dirty="0">
                <a:solidFill>
                  <a:srgbClr val="273239"/>
                </a:solidFill>
                <a:effectLst/>
                <a:latin typeface="Times New Roman" panose="02020603050405020304" pitchFamily="18" charset="0"/>
                <a:cs typeface="Times New Roman" panose="02020603050405020304" pitchFamily="18" charset="0"/>
              </a:rPr>
              <a:t> is the programmatic way in which a computer program requests a service from the kernel of the operating system it is executed on. A system call is a way for programs to </a:t>
            </a:r>
            <a:r>
              <a:rPr lang="en-US" b="1" i="0" dirty="0">
                <a:solidFill>
                  <a:srgbClr val="273239"/>
                </a:solidFill>
                <a:effectLst/>
                <a:latin typeface="Times New Roman" panose="02020603050405020304" pitchFamily="18" charset="0"/>
                <a:cs typeface="Times New Roman" panose="02020603050405020304" pitchFamily="18" charset="0"/>
              </a:rPr>
              <a:t>interact with the operating system</a:t>
            </a:r>
            <a:r>
              <a:rPr lang="en-US" b="0" i="0" dirty="0">
                <a:solidFill>
                  <a:srgbClr val="273239"/>
                </a:solidFill>
                <a:effectLst/>
                <a:latin typeface="Times New Roman" panose="02020603050405020304" pitchFamily="18" charset="0"/>
                <a:cs typeface="Times New Roman" panose="02020603050405020304" pitchFamily="18" charset="0"/>
              </a:rPr>
              <a:t>. A computer program makes a system call when it makes a request to the operating system’s kernel. System call </a:t>
            </a:r>
            <a:r>
              <a:rPr lang="en-US" b="1" i="0" dirty="0">
                <a:solidFill>
                  <a:srgbClr val="273239"/>
                </a:solidFill>
                <a:effectLst/>
                <a:latin typeface="Times New Roman" panose="02020603050405020304" pitchFamily="18" charset="0"/>
                <a:cs typeface="Times New Roman" panose="02020603050405020304" pitchFamily="18" charset="0"/>
              </a:rPr>
              <a:t>provides</a:t>
            </a:r>
            <a:r>
              <a:rPr lang="en-US" b="0" i="0" dirty="0">
                <a:solidFill>
                  <a:srgbClr val="273239"/>
                </a:solidFill>
                <a:effectLst/>
                <a:latin typeface="Times New Roman" panose="02020603050405020304" pitchFamily="18" charset="0"/>
                <a:cs typeface="Times New Roman" panose="02020603050405020304" pitchFamily="18" charset="0"/>
              </a:rPr>
              <a:t> the services of the operating system to the user programs via Application Program Interface(API).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9780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DEB2-8660-F1C3-0A59-FE49798E828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Call</a:t>
            </a:r>
          </a:p>
        </p:txBody>
      </p:sp>
      <p:sp>
        <p:nvSpPr>
          <p:cNvPr id="3" name="Content Placeholder 2">
            <a:extLst>
              <a:ext uri="{FF2B5EF4-FFF2-40B4-BE49-F238E27FC236}">
                <a16:creationId xmlns:a16="http://schemas.microsoft.com/office/drawing/2014/main" id="{BF70DDD4-0473-A62D-22BF-E9F4749B7372}"/>
              </a:ext>
            </a:extLst>
          </p:cNvPr>
          <p:cNvSpPr>
            <a:spLocks noGrp="1"/>
          </p:cNvSpPr>
          <p:nvPr>
            <p:ph idx="1"/>
          </p:nvPr>
        </p:nvSpPr>
        <p:spPr/>
        <p:txBody>
          <a:bodyPr/>
          <a:lstStyle/>
          <a:p>
            <a:pPr algn="l" fontAlgn="base"/>
            <a:r>
              <a:rPr lang="en-US" b="1" i="0" dirty="0">
                <a:solidFill>
                  <a:srgbClr val="273239"/>
                </a:solidFill>
                <a:effectLst/>
                <a:latin typeface="Times New Roman" panose="02020603050405020304" pitchFamily="18" charset="0"/>
                <a:cs typeface="Times New Roman" panose="02020603050405020304" pitchFamily="18" charset="0"/>
              </a:rPr>
              <a:t>Services Provided by System Calls :</a:t>
            </a:r>
            <a:endParaRPr lang="en-US"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Process creation and management</a:t>
            </a:r>
          </a:p>
          <a:p>
            <a:pPr algn="l" fontAlgn="base">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Main memory management</a:t>
            </a:r>
          </a:p>
          <a:p>
            <a:pPr algn="l" fontAlgn="base">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File Access, Directory and File system management</a:t>
            </a:r>
          </a:p>
          <a:p>
            <a:pPr algn="l" fontAlgn="base">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Device handling(I/O)</a:t>
            </a:r>
          </a:p>
          <a:p>
            <a:pPr algn="l" fontAlgn="base">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Protection</a:t>
            </a:r>
          </a:p>
          <a:p>
            <a:pPr algn="l" fontAlgn="base">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Networking, etc.</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6577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DEB2-8660-F1C3-0A59-FE49798E828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Call</a:t>
            </a:r>
          </a:p>
        </p:txBody>
      </p:sp>
      <p:sp>
        <p:nvSpPr>
          <p:cNvPr id="3" name="Content Placeholder 2">
            <a:extLst>
              <a:ext uri="{FF2B5EF4-FFF2-40B4-BE49-F238E27FC236}">
                <a16:creationId xmlns:a16="http://schemas.microsoft.com/office/drawing/2014/main" id="{BF70DDD4-0473-A62D-22BF-E9F4749B7372}"/>
              </a:ext>
            </a:extLst>
          </p:cNvPr>
          <p:cNvSpPr>
            <a:spLocks noGrp="1"/>
          </p:cNvSpPr>
          <p:nvPr>
            <p:ph idx="1"/>
          </p:nvPr>
        </p:nvSpPr>
        <p:spPr/>
        <p:txBody>
          <a:bodyPr/>
          <a:lstStyle/>
          <a:p>
            <a:pPr marL="0" indent="0" algn="l" fontAlgn="base">
              <a:buNone/>
            </a:pPr>
            <a:r>
              <a:rPr lang="en-US" b="1" i="0" dirty="0">
                <a:solidFill>
                  <a:srgbClr val="273239"/>
                </a:solidFill>
                <a:effectLst/>
                <a:latin typeface="Times New Roman" panose="02020603050405020304" pitchFamily="18" charset="0"/>
                <a:cs typeface="Times New Roman" panose="02020603050405020304" pitchFamily="18" charset="0"/>
              </a:rPr>
              <a:t>Types of System Calls </a:t>
            </a:r>
            <a:r>
              <a:rPr lang="en-US" i="0" dirty="0">
                <a:solidFill>
                  <a:srgbClr val="273239"/>
                </a:solidFill>
                <a:effectLst/>
                <a:latin typeface="Times New Roman" panose="02020603050405020304" pitchFamily="18" charset="0"/>
                <a:cs typeface="Times New Roman" panose="02020603050405020304" pitchFamily="18" charset="0"/>
              </a:rPr>
              <a:t>: There are 5 different categories of system calls </a:t>
            </a:r>
          </a:p>
          <a:p>
            <a:pPr marL="742950" lvl="1" indent="-285750" algn="l" fontAlgn="base">
              <a:buFont typeface="+mj-lt"/>
              <a:buAutoNum type="arabicPeriod"/>
            </a:pPr>
            <a:r>
              <a:rPr lang="en-US" sz="2800" i="0" dirty="0">
                <a:solidFill>
                  <a:srgbClr val="273239"/>
                </a:solidFill>
                <a:effectLst/>
                <a:latin typeface="Times New Roman" panose="02020603050405020304" pitchFamily="18" charset="0"/>
                <a:cs typeface="Times New Roman" panose="02020603050405020304" pitchFamily="18" charset="0"/>
              </a:rPr>
              <a:t>Process control: end, abort, create, terminate, allocate and free memory.</a:t>
            </a:r>
          </a:p>
          <a:p>
            <a:pPr marL="742950" lvl="1" indent="-285750" algn="l" fontAlgn="base">
              <a:buFont typeface="+mj-lt"/>
              <a:buAutoNum type="arabicPeriod"/>
            </a:pPr>
            <a:r>
              <a:rPr lang="en-US" sz="2800" i="0" dirty="0">
                <a:solidFill>
                  <a:srgbClr val="273239"/>
                </a:solidFill>
                <a:effectLst/>
                <a:latin typeface="Times New Roman" panose="02020603050405020304" pitchFamily="18" charset="0"/>
                <a:cs typeface="Times New Roman" panose="02020603050405020304" pitchFamily="18" charset="0"/>
              </a:rPr>
              <a:t>File management: create, open, close, delete, read file etc.</a:t>
            </a:r>
          </a:p>
          <a:p>
            <a:pPr marL="742950" lvl="1" indent="-285750" algn="l" fontAlgn="base">
              <a:buFont typeface="+mj-lt"/>
              <a:buAutoNum type="arabicPeriod"/>
            </a:pPr>
            <a:r>
              <a:rPr lang="en-US" sz="2800" i="0" dirty="0">
                <a:solidFill>
                  <a:srgbClr val="273239"/>
                </a:solidFill>
                <a:effectLst/>
                <a:latin typeface="Times New Roman" panose="02020603050405020304" pitchFamily="18" charset="0"/>
                <a:cs typeface="Times New Roman" panose="02020603050405020304" pitchFamily="18" charset="0"/>
              </a:rPr>
              <a:t>Device management</a:t>
            </a:r>
          </a:p>
          <a:p>
            <a:pPr marL="742950" lvl="1" indent="-285750" algn="l" fontAlgn="base">
              <a:buFont typeface="+mj-lt"/>
              <a:buAutoNum type="arabicPeriod"/>
            </a:pPr>
            <a:r>
              <a:rPr lang="en-US" sz="2800" i="0" dirty="0">
                <a:solidFill>
                  <a:srgbClr val="273239"/>
                </a:solidFill>
                <a:effectLst/>
                <a:latin typeface="Times New Roman" panose="02020603050405020304" pitchFamily="18" charset="0"/>
                <a:cs typeface="Times New Roman" panose="02020603050405020304" pitchFamily="18" charset="0"/>
              </a:rPr>
              <a:t>Information maintenance</a:t>
            </a:r>
          </a:p>
          <a:p>
            <a:pPr marL="742950" lvl="1" indent="-285750" algn="l" fontAlgn="base">
              <a:buFont typeface="+mj-lt"/>
              <a:buAutoNum type="arabicPeriod"/>
            </a:pPr>
            <a:r>
              <a:rPr lang="en-US" sz="2800" i="0" dirty="0">
                <a:solidFill>
                  <a:srgbClr val="273239"/>
                </a:solidFill>
                <a:effectLst/>
                <a:latin typeface="Times New Roman" panose="02020603050405020304" pitchFamily="18" charset="0"/>
                <a:cs typeface="Times New Roman" panose="02020603050405020304" pitchFamily="18" charset="0"/>
              </a:rPr>
              <a:t>Communication</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2280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DEB2-8660-F1C3-0A59-FE49798E828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Call</a:t>
            </a:r>
          </a:p>
        </p:txBody>
      </p:sp>
      <p:sp>
        <p:nvSpPr>
          <p:cNvPr id="3" name="Content Placeholder 2">
            <a:extLst>
              <a:ext uri="{FF2B5EF4-FFF2-40B4-BE49-F238E27FC236}">
                <a16:creationId xmlns:a16="http://schemas.microsoft.com/office/drawing/2014/main" id="{BF70DDD4-0473-A62D-22BF-E9F4749B7372}"/>
              </a:ext>
            </a:extLst>
          </p:cNvPr>
          <p:cNvSpPr>
            <a:spLocks noGrp="1"/>
          </p:cNvSpPr>
          <p:nvPr>
            <p:ph idx="1"/>
          </p:nvPr>
        </p:nvSpPr>
        <p:spPr/>
        <p:txBody>
          <a:bodyPr/>
          <a:lstStyle/>
          <a:p>
            <a:pPr marL="0" indent="0" algn="l" fontAlgn="base">
              <a:buNone/>
            </a:pPr>
            <a:r>
              <a:rPr lang="en-US" b="1" i="0" dirty="0">
                <a:solidFill>
                  <a:srgbClr val="273239"/>
                </a:solidFill>
                <a:effectLst/>
                <a:latin typeface="Times New Roman" panose="02020603050405020304" pitchFamily="18" charset="0"/>
                <a:cs typeface="Times New Roman" panose="02020603050405020304" pitchFamily="18" charset="0"/>
              </a:rPr>
              <a:t>Types of System Calls </a:t>
            </a:r>
            <a:r>
              <a:rPr lang="en-US" i="0" dirty="0">
                <a:solidFill>
                  <a:srgbClr val="273239"/>
                </a:solidFill>
                <a:effectLst/>
                <a:latin typeface="Times New Roman" panose="02020603050405020304" pitchFamily="18" charset="0"/>
                <a:cs typeface="Times New Roman" panose="02020603050405020304" pitchFamily="18" charset="0"/>
              </a:rPr>
              <a:t>: There are 5 different categories of system calls </a:t>
            </a:r>
          </a:p>
          <a:p>
            <a:pPr marL="742950" lvl="1" indent="-285750" algn="l" fontAlgn="base">
              <a:buFont typeface="+mj-lt"/>
              <a:buAutoNum type="arabicPeriod"/>
            </a:pPr>
            <a:r>
              <a:rPr lang="en-US" sz="2800" i="0" dirty="0">
                <a:solidFill>
                  <a:srgbClr val="273239"/>
                </a:solidFill>
                <a:effectLst/>
                <a:latin typeface="Times New Roman" panose="02020603050405020304" pitchFamily="18" charset="0"/>
                <a:cs typeface="Times New Roman" panose="02020603050405020304" pitchFamily="18" charset="0"/>
              </a:rPr>
              <a:t>Process control: end, abort, create, terminate, allocate and free memory.</a:t>
            </a:r>
          </a:p>
          <a:p>
            <a:pPr marL="742950" lvl="1" indent="-285750" algn="l" fontAlgn="base">
              <a:buFont typeface="+mj-lt"/>
              <a:buAutoNum type="arabicPeriod"/>
            </a:pPr>
            <a:r>
              <a:rPr lang="en-US" sz="2800" i="0" dirty="0">
                <a:solidFill>
                  <a:srgbClr val="273239"/>
                </a:solidFill>
                <a:effectLst/>
                <a:latin typeface="Times New Roman" panose="02020603050405020304" pitchFamily="18" charset="0"/>
                <a:cs typeface="Times New Roman" panose="02020603050405020304" pitchFamily="18" charset="0"/>
              </a:rPr>
              <a:t>File management: create, open, close, delete, read file etc.</a:t>
            </a:r>
          </a:p>
          <a:p>
            <a:pPr marL="742950" lvl="1" indent="-285750" algn="l" fontAlgn="base">
              <a:buFont typeface="+mj-lt"/>
              <a:buAutoNum type="arabicPeriod"/>
            </a:pPr>
            <a:r>
              <a:rPr lang="en-US" sz="2800" i="0" dirty="0">
                <a:solidFill>
                  <a:srgbClr val="273239"/>
                </a:solidFill>
                <a:effectLst/>
                <a:latin typeface="Times New Roman" panose="02020603050405020304" pitchFamily="18" charset="0"/>
                <a:cs typeface="Times New Roman" panose="02020603050405020304" pitchFamily="18" charset="0"/>
              </a:rPr>
              <a:t>Device management</a:t>
            </a:r>
          </a:p>
          <a:p>
            <a:pPr marL="742950" lvl="1" indent="-285750" algn="l" fontAlgn="base">
              <a:buFont typeface="+mj-lt"/>
              <a:buAutoNum type="arabicPeriod"/>
            </a:pPr>
            <a:r>
              <a:rPr lang="en-US" sz="2800" i="0" dirty="0">
                <a:solidFill>
                  <a:srgbClr val="273239"/>
                </a:solidFill>
                <a:effectLst/>
                <a:latin typeface="Times New Roman" panose="02020603050405020304" pitchFamily="18" charset="0"/>
                <a:cs typeface="Times New Roman" panose="02020603050405020304" pitchFamily="18" charset="0"/>
              </a:rPr>
              <a:t>Information maintenance</a:t>
            </a:r>
          </a:p>
          <a:p>
            <a:pPr marL="742950" lvl="1" indent="-285750" algn="l" fontAlgn="base">
              <a:buFont typeface="+mj-lt"/>
              <a:buAutoNum type="arabicPeriod"/>
            </a:pPr>
            <a:r>
              <a:rPr lang="en-US" sz="2800" i="0" dirty="0">
                <a:solidFill>
                  <a:srgbClr val="273239"/>
                </a:solidFill>
                <a:effectLst/>
                <a:latin typeface="Times New Roman" panose="02020603050405020304" pitchFamily="18" charset="0"/>
                <a:cs typeface="Times New Roman" panose="02020603050405020304" pitchFamily="18" charset="0"/>
              </a:rPr>
              <a:t>Communication</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47094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DEB2-8660-F1C3-0A59-FE49798E828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Call</a:t>
            </a:r>
          </a:p>
        </p:txBody>
      </p:sp>
      <p:pic>
        <p:nvPicPr>
          <p:cNvPr id="5" name="Content Placeholder 4">
            <a:extLst>
              <a:ext uri="{FF2B5EF4-FFF2-40B4-BE49-F238E27FC236}">
                <a16:creationId xmlns:a16="http://schemas.microsoft.com/office/drawing/2014/main" id="{03B497E3-8581-574E-3D40-C0408841E2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730" y="1590261"/>
            <a:ext cx="7871792" cy="4342703"/>
          </a:xfrm>
        </p:spPr>
      </p:pic>
    </p:spTree>
    <p:extLst>
      <p:ext uri="{BB962C8B-B14F-4D97-AF65-F5344CB8AC3E}">
        <p14:creationId xmlns:p14="http://schemas.microsoft.com/office/powerpoint/2010/main" val="14649929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DEB2-8660-F1C3-0A59-FE49798E8289}"/>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System Call: </a:t>
            </a:r>
            <a:r>
              <a:rPr lang="en-IN" sz="3600" b="1" i="0" dirty="0">
                <a:solidFill>
                  <a:srgbClr val="273239"/>
                </a:solidFill>
                <a:effectLst/>
                <a:latin typeface="Times New Roman" panose="02020603050405020304" pitchFamily="18" charset="0"/>
                <a:cs typeface="Times New Roman" panose="02020603050405020304" pitchFamily="18" charset="0"/>
              </a:rPr>
              <a:t>fork() </a:t>
            </a:r>
            <a:endParaRPr lang="en-IN"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A3ADF12-866F-EF36-F03C-3C8ADD3CADEA}"/>
              </a:ext>
            </a:extLst>
          </p:cNvPr>
          <p:cNvSpPr>
            <a:spLocks noGrp="1"/>
          </p:cNvSpPr>
          <p:nvPr>
            <p:ph idx="1"/>
          </p:nvPr>
        </p:nvSpPr>
        <p:spPr/>
        <p:txBody>
          <a:bodyPr>
            <a:normAutofit/>
          </a:bodyPr>
          <a:lstStyle/>
          <a:p>
            <a:pPr marL="0" indent="0" algn="just">
              <a:buNone/>
            </a:pPr>
            <a:r>
              <a:rPr lang="en-US" sz="3200" b="0" i="0" dirty="0">
                <a:solidFill>
                  <a:srgbClr val="273239"/>
                </a:solidFill>
                <a:effectLst/>
                <a:latin typeface="Times New Roman" panose="02020603050405020304" pitchFamily="18" charset="0"/>
                <a:cs typeface="Times New Roman" panose="02020603050405020304" pitchFamily="18" charset="0"/>
              </a:rPr>
              <a:t>Fork system call is used for creating a new process, which is called </a:t>
            </a:r>
            <a:r>
              <a:rPr lang="en-US" sz="3200" b="1" i="1" dirty="0">
                <a:solidFill>
                  <a:srgbClr val="273239"/>
                </a:solidFill>
                <a:effectLst/>
                <a:latin typeface="Times New Roman" panose="02020603050405020304" pitchFamily="18" charset="0"/>
                <a:cs typeface="Times New Roman" panose="02020603050405020304" pitchFamily="18" charset="0"/>
              </a:rPr>
              <a:t>child process</a:t>
            </a:r>
            <a:r>
              <a:rPr lang="en-US" sz="3200" b="0" i="0" dirty="0">
                <a:solidFill>
                  <a:srgbClr val="273239"/>
                </a:solidFill>
                <a:effectLst/>
                <a:latin typeface="Times New Roman" panose="02020603050405020304" pitchFamily="18" charset="0"/>
                <a:cs typeface="Times New Roman" panose="02020603050405020304" pitchFamily="18" charset="0"/>
              </a:rPr>
              <a:t>, which runs concurrently with the process that makes the fork() call (parent process). After a new child process is created, both processes will execute the next instruction following the fork() system call. A child process uses the same pc(program counter), same CPU registers, same open files which use in the parent process.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4306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DEB2-8660-F1C3-0A59-FE49798E8289}"/>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System Call: </a:t>
            </a:r>
            <a:r>
              <a:rPr lang="en-IN" sz="3600" b="1" i="0" dirty="0">
                <a:solidFill>
                  <a:srgbClr val="273239"/>
                </a:solidFill>
                <a:effectLst/>
                <a:latin typeface="Times New Roman" panose="02020603050405020304" pitchFamily="18" charset="0"/>
                <a:cs typeface="Times New Roman" panose="02020603050405020304" pitchFamily="18" charset="0"/>
              </a:rPr>
              <a:t>fork() </a:t>
            </a:r>
            <a:endParaRPr lang="en-IN"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A3ADF12-866F-EF36-F03C-3C8ADD3CADEA}"/>
              </a:ext>
            </a:extLst>
          </p:cNvPr>
          <p:cNvSpPr>
            <a:spLocks noGrp="1"/>
          </p:cNvSpPr>
          <p:nvPr>
            <p:ph idx="1"/>
          </p:nvPr>
        </p:nvSpPr>
        <p:spPr/>
        <p:txBody>
          <a:bodyPr>
            <a:normAutofit/>
          </a:bodyPr>
          <a:lstStyle/>
          <a:p>
            <a:pPr marL="0" indent="0" algn="l" fontAlgn="base">
              <a:buNone/>
            </a:pPr>
            <a:r>
              <a:rPr lang="en-US" sz="3200" b="0" i="0" dirty="0">
                <a:solidFill>
                  <a:srgbClr val="273239"/>
                </a:solidFill>
                <a:effectLst/>
                <a:latin typeface="Times New Roman" panose="02020603050405020304" pitchFamily="18" charset="0"/>
                <a:cs typeface="Times New Roman" panose="02020603050405020304" pitchFamily="18" charset="0"/>
              </a:rPr>
              <a:t>It takes no parameters and returns an integer value. Below are different values returned by fork().</a:t>
            </a:r>
          </a:p>
          <a:p>
            <a:pPr marL="0" indent="0" algn="l" fontAlgn="base">
              <a:buNone/>
            </a:pPr>
            <a:r>
              <a:rPr lang="en-US" sz="3200" b="1" i="1" dirty="0">
                <a:solidFill>
                  <a:srgbClr val="273239"/>
                </a:solidFill>
                <a:effectLst/>
                <a:latin typeface="Times New Roman" panose="02020603050405020304" pitchFamily="18" charset="0"/>
                <a:cs typeface="Times New Roman" panose="02020603050405020304" pitchFamily="18" charset="0"/>
              </a:rPr>
              <a:t>Negative Value</a:t>
            </a:r>
            <a:r>
              <a:rPr lang="en-US" sz="3200" b="0" i="0" dirty="0">
                <a:solidFill>
                  <a:srgbClr val="273239"/>
                </a:solidFill>
                <a:effectLst/>
                <a:latin typeface="Times New Roman" panose="02020603050405020304" pitchFamily="18" charset="0"/>
                <a:cs typeface="Times New Roman" panose="02020603050405020304" pitchFamily="18" charset="0"/>
              </a:rPr>
              <a:t>: creation of a child process was unsuccessful.</a:t>
            </a:r>
            <a:br>
              <a:rPr lang="en-US" sz="3200" b="0" i="0" dirty="0">
                <a:solidFill>
                  <a:srgbClr val="273239"/>
                </a:solidFill>
                <a:effectLst/>
                <a:latin typeface="Times New Roman" panose="02020603050405020304" pitchFamily="18" charset="0"/>
                <a:cs typeface="Times New Roman" panose="02020603050405020304" pitchFamily="18" charset="0"/>
              </a:rPr>
            </a:br>
            <a:r>
              <a:rPr lang="en-US" sz="3200" b="1" i="1" dirty="0">
                <a:solidFill>
                  <a:srgbClr val="273239"/>
                </a:solidFill>
                <a:effectLst/>
                <a:latin typeface="Times New Roman" panose="02020603050405020304" pitchFamily="18" charset="0"/>
                <a:cs typeface="Times New Roman" panose="02020603050405020304" pitchFamily="18" charset="0"/>
              </a:rPr>
              <a:t>Zero</a:t>
            </a:r>
            <a:r>
              <a:rPr lang="en-US" sz="3200" b="0" i="0" dirty="0">
                <a:solidFill>
                  <a:srgbClr val="273239"/>
                </a:solidFill>
                <a:effectLst/>
                <a:latin typeface="Times New Roman" panose="02020603050405020304" pitchFamily="18" charset="0"/>
                <a:cs typeface="Times New Roman" panose="02020603050405020304" pitchFamily="18" charset="0"/>
              </a:rPr>
              <a:t>: Returned to the newly created child process.</a:t>
            </a:r>
            <a:br>
              <a:rPr lang="en-US" sz="3200" b="0" i="0" dirty="0">
                <a:solidFill>
                  <a:srgbClr val="273239"/>
                </a:solidFill>
                <a:effectLst/>
                <a:latin typeface="Times New Roman" panose="02020603050405020304" pitchFamily="18" charset="0"/>
                <a:cs typeface="Times New Roman" panose="02020603050405020304" pitchFamily="18" charset="0"/>
              </a:rPr>
            </a:br>
            <a:r>
              <a:rPr lang="en-US" sz="3200" b="1" i="1" dirty="0">
                <a:solidFill>
                  <a:srgbClr val="273239"/>
                </a:solidFill>
                <a:effectLst/>
                <a:latin typeface="Times New Roman" panose="02020603050405020304" pitchFamily="18" charset="0"/>
                <a:cs typeface="Times New Roman" panose="02020603050405020304" pitchFamily="18" charset="0"/>
              </a:rPr>
              <a:t>Positive value</a:t>
            </a:r>
            <a:r>
              <a:rPr lang="en-US" sz="3200" b="0" i="0" dirty="0">
                <a:solidFill>
                  <a:srgbClr val="273239"/>
                </a:solidFill>
                <a:effectLst/>
                <a:latin typeface="Times New Roman" panose="02020603050405020304" pitchFamily="18" charset="0"/>
                <a:cs typeface="Times New Roman" panose="02020603050405020304" pitchFamily="18" charset="0"/>
              </a:rPr>
              <a:t>: Returned to parent or caller. The value contains process ID of newly created child process.</a:t>
            </a:r>
          </a:p>
          <a:p>
            <a:pPr marL="0" indent="0" algn="just">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423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4A74-5528-4505-949C-2CA48E31E81E}"/>
              </a:ext>
            </a:extLst>
          </p:cNvPr>
          <p:cNvSpPr>
            <a:spLocks noGrp="1"/>
          </p:cNvSpPr>
          <p:nvPr>
            <p:ph type="title"/>
          </p:nvPr>
        </p:nvSpPr>
        <p:spPr/>
        <p:txBody>
          <a:bodyPr/>
          <a:lstStyle/>
          <a:p>
            <a:r>
              <a:rPr lang="en-IN" b="1" i="0" dirty="0">
                <a:effectLst/>
                <a:latin typeface="Arial" panose="020B0604020202020204" pitchFamily="34" charset="0"/>
              </a:rPr>
              <a:t>Process Scheduling</a:t>
            </a:r>
            <a:br>
              <a:rPr lang="en-IN" b="1" i="0" dirty="0">
                <a:effectLst/>
                <a:latin typeface="Arial" panose="020B0604020202020204" pitchFamily="34" charset="0"/>
              </a:rPr>
            </a:br>
            <a:endParaRPr lang="en-IN" dirty="0"/>
          </a:p>
        </p:txBody>
      </p:sp>
      <p:pic>
        <p:nvPicPr>
          <p:cNvPr id="5" name="Content Placeholder 4">
            <a:extLst>
              <a:ext uri="{FF2B5EF4-FFF2-40B4-BE49-F238E27FC236}">
                <a16:creationId xmlns:a16="http://schemas.microsoft.com/office/drawing/2014/main" id="{88DD111A-1D88-4D47-A399-28D57B5B2D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1642" y="1483567"/>
            <a:ext cx="8767874" cy="4693396"/>
          </a:xfrm>
        </p:spPr>
      </p:pic>
    </p:spTree>
    <p:extLst>
      <p:ext uri="{BB962C8B-B14F-4D97-AF65-F5344CB8AC3E}">
        <p14:creationId xmlns:p14="http://schemas.microsoft.com/office/powerpoint/2010/main" val="6803114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973D-723B-4172-A299-F22326863C26}"/>
              </a:ext>
            </a:extLst>
          </p:cNvPr>
          <p:cNvSpPr>
            <a:spLocks noGrp="1"/>
          </p:cNvSpPr>
          <p:nvPr>
            <p:ph type="title"/>
          </p:nvPr>
        </p:nvSpPr>
        <p:spPr>
          <a:xfrm>
            <a:off x="838200" y="365125"/>
            <a:ext cx="10515600" cy="483961"/>
          </a:xfrm>
        </p:spPr>
        <p:txBody>
          <a:bodyPr>
            <a:normAutofit fontScale="90000"/>
          </a:bodyPr>
          <a:lstStyle/>
          <a:p>
            <a:r>
              <a:rPr lang="en-IN" b="1" i="0" dirty="0">
                <a:solidFill>
                  <a:srgbClr val="40424E"/>
                </a:solidFill>
                <a:effectLst/>
                <a:latin typeface="Times New Roman" panose="02020603050405020304" pitchFamily="18" charset="0"/>
                <a:cs typeface="Times New Roman" panose="02020603050405020304" pitchFamily="18" charset="0"/>
              </a:rPr>
              <a:t>What is Thread?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F7E2FF-C92B-4180-9670-057F855D9D60}"/>
              </a:ext>
            </a:extLst>
          </p:cNvPr>
          <p:cNvSpPr>
            <a:spLocks noGrp="1"/>
          </p:cNvSpPr>
          <p:nvPr>
            <p:ph idx="1"/>
          </p:nvPr>
        </p:nvSpPr>
        <p:spPr>
          <a:xfrm>
            <a:off x="838200" y="1101012"/>
            <a:ext cx="10515600" cy="5075951"/>
          </a:xfrm>
        </p:spPr>
        <p:txBody>
          <a:bodyPr/>
          <a:lstStyle/>
          <a:p>
            <a:r>
              <a:rPr lang="en-US" sz="2400" b="0" i="0" dirty="0">
                <a:effectLst/>
                <a:latin typeface="Times New Roman" panose="02020603050405020304" pitchFamily="18" charset="0"/>
                <a:cs typeface="Times New Roman" panose="02020603050405020304" pitchFamily="18" charset="0"/>
              </a:rPr>
              <a:t>A thread is a path of execution within a process. A process can contain multiple threads</a:t>
            </a:r>
            <a:r>
              <a:rPr lang="en-US" b="0" i="0" dirty="0">
                <a:solidFill>
                  <a:srgbClr val="40424E"/>
                </a:solidFill>
                <a:effectLst/>
                <a:latin typeface="Times New Roman" panose="02020603050405020304" pitchFamily="18" charset="0"/>
                <a:cs typeface="Times New Roman" panose="02020603050405020304" pitchFamily="18" charset="0"/>
              </a:rPr>
              <a:t>.</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A thread is a flow of execution through the process code, with its own program counter that keeps track of which instruction to execute next, system registers which hold its current working variables, and a stack which contains the execution history.</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A thread shares with its peer threads few information like code segment, data segment and open files. When one thread alters a code segment memory item, all other threads see that.</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A thread is also called a </a:t>
            </a:r>
            <a:r>
              <a:rPr lang="en-US" sz="2400" b="1" i="0" dirty="0">
                <a:solidFill>
                  <a:srgbClr val="000000"/>
                </a:solidFill>
                <a:effectLst/>
                <a:latin typeface="Times New Roman" panose="02020603050405020304" pitchFamily="18" charset="0"/>
                <a:cs typeface="Times New Roman" panose="02020603050405020304" pitchFamily="18" charset="0"/>
              </a:rPr>
              <a:t>lightweight process</a:t>
            </a:r>
            <a:r>
              <a:rPr lang="en-US" sz="2400" b="0" i="0" dirty="0">
                <a:solidFill>
                  <a:srgbClr val="000000"/>
                </a:solidFill>
                <a:effectLst/>
                <a:latin typeface="Times New Roman" panose="02020603050405020304" pitchFamily="18" charset="0"/>
                <a:cs typeface="Times New Roman" panose="02020603050405020304" pitchFamily="18" charset="0"/>
              </a:rPr>
              <a:t>. Threads provide a way to improve application performance through parallelism. Threads represent a software approach to improving performance of operating system by reducing the overhead thread is equivalent to a classical process.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5317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590D-0C05-4251-9B19-CF1A25E53CCF}"/>
              </a:ext>
            </a:extLst>
          </p:cNvPr>
          <p:cNvSpPr>
            <a:spLocks noGrp="1"/>
          </p:cNvSpPr>
          <p:nvPr>
            <p:ph type="title"/>
          </p:nvPr>
        </p:nvSpPr>
        <p:spPr>
          <a:xfrm>
            <a:off x="838200" y="365125"/>
            <a:ext cx="10515600" cy="633251"/>
          </a:xfrm>
        </p:spPr>
        <p:txBody>
          <a:bodyPr>
            <a:normAutofit fontScale="90000"/>
          </a:bodyPr>
          <a:lstStyle/>
          <a:p>
            <a:r>
              <a:rPr lang="en-IN" b="1" i="0" dirty="0">
                <a:solidFill>
                  <a:srgbClr val="40424E"/>
                </a:solidFill>
                <a:effectLst/>
                <a:latin typeface="Times New Roman" panose="02020603050405020304" pitchFamily="18" charset="0"/>
                <a:cs typeface="Times New Roman" panose="02020603050405020304" pitchFamily="18" charset="0"/>
              </a:rPr>
              <a:t>What is Thread?</a:t>
            </a:r>
            <a:endParaRPr lang="en-IN" dirty="0"/>
          </a:p>
        </p:txBody>
      </p:sp>
      <p:sp>
        <p:nvSpPr>
          <p:cNvPr id="3" name="Content Placeholder 2">
            <a:extLst>
              <a:ext uri="{FF2B5EF4-FFF2-40B4-BE49-F238E27FC236}">
                <a16:creationId xmlns:a16="http://schemas.microsoft.com/office/drawing/2014/main" id="{08D31FBA-DC9E-42DD-A046-593070DAB46B}"/>
              </a:ext>
            </a:extLst>
          </p:cNvPr>
          <p:cNvSpPr>
            <a:spLocks noGrp="1"/>
          </p:cNvSpPr>
          <p:nvPr>
            <p:ph idx="1"/>
          </p:nvPr>
        </p:nvSpPr>
        <p:spPr>
          <a:xfrm>
            <a:off x="838200" y="1184988"/>
            <a:ext cx="10515600" cy="4991975"/>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Each thread belongs to exactly one process and no thread can exist outside a process. Each thread represents a separate flow of control. Threads have been successfully used in implementing network servers and web server. They also provide a suitable foundation for parallel execution of applications on shared memory multiprocessors. The following figure shows the working of a single-threaded and a multithreaded process.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649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30B9-EF47-445A-B7F3-EB1111F07C25}"/>
              </a:ext>
            </a:extLst>
          </p:cNvPr>
          <p:cNvSpPr>
            <a:spLocks noGrp="1"/>
          </p:cNvSpPr>
          <p:nvPr>
            <p:ph type="title"/>
          </p:nvPr>
        </p:nvSpPr>
        <p:spPr>
          <a:xfrm>
            <a:off x="838200" y="365126"/>
            <a:ext cx="10515600" cy="502622"/>
          </a:xfrm>
        </p:spPr>
        <p:txBody>
          <a:bodyPr>
            <a:normAutofit fontScale="90000"/>
          </a:bodyPr>
          <a:lstStyle/>
          <a:p>
            <a:r>
              <a:rPr lang="en-IN" b="1" i="0" dirty="0">
                <a:solidFill>
                  <a:srgbClr val="40424E"/>
                </a:solidFill>
                <a:effectLst/>
                <a:latin typeface="Times New Roman" panose="02020603050405020304" pitchFamily="18" charset="0"/>
                <a:cs typeface="Times New Roman" panose="02020603050405020304" pitchFamily="18" charset="0"/>
              </a:rPr>
              <a:t>What is Thread?</a:t>
            </a:r>
            <a:endParaRPr lang="en-IN" dirty="0"/>
          </a:p>
        </p:txBody>
      </p:sp>
      <p:sp>
        <p:nvSpPr>
          <p:cNvPr id="3" name="Content Placeholder 2">
            <a:extLst>
              <a:ext uri="{FF2B5EF4-FFF2-40B4-BE49-F238E27FC236}">
                <a16:creationId xmlns:a16="http://schemas.microsoft.com/office/drawing/2014/main" id="{B559518E-6924-4680-85E8-C1486BF68546}"/>
              </a:ext>
            </a:extLst>
          </p:cNvPr>
          <p:cNvSpPr>
            <a:spLocks noGrp="1"/>
          </p:cNvSpPr>
          <p:nvPr>
            <p:ph idx="1"/>
          </p:nvPr>
        </p:nvSpPr>
        <p:spPr>
          <a:xfrm>
            <a:off x="838200" y="1101012"/>
            <a:ext cx="10515600" cy="5075951"/>
          </a:xfrm>
        </p:spPr>
        <p:txBody>
          <a:bodyPr/>
          <a:lstStyle/>
          <a:p>
            <a:pPr marL="0" indent="0">
              <a:buNone/>
            </a:pPr>
            <a:endParaRPr lang="en-IN" dirty="0"/>
          </a:p>
        </p:txBody>
      </p:sp>
      <p:pic>
        <p:nvPicPr>
          <p:cNvPr id="2050" name="Picture 2" descr="Single vs Multithreaded Process">
            <a:extLst>
              <a:ext uri="{FF2B5EF4-FFF2-40B4-BE49-F238E27FC236}">
                <a16:creationId xmlns:a16="http://schemas.microsoft.com/office/drawing/2014/main" id="{2E3D62EF-9715-42D5-B852-D5247FEF9D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380" y="1339819"/>
            <a:ext cx="6648838" cy="4417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132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40F9-ADF4-49BB-872B-F3173F404B95}"/>
              </a:ext>
            </a:extLst>
          </p:cNvPr>
          <p:cNvSpPr>
            <a:spLocks noGrp="1"/>
          </p:cNvSpPr>
          <p:nvPr>
            <p:ph type="title"/>
          </p:nvPr>
        </p:nvSpPr>
        <p:spPr>
          <a:xfrm>
            <a:off x="838200" y="365125"/>
            <a:ext cx="10515600" cy="549275"/>
          </a:xfrm>
        </p:spPr>
        <p:txBody>
          <a:bodyPr>
            <a:normAutofit fontScale="90000"/>
          </a:bodyPr>
          <a:lstStyle/>
          <a:p>
            <a:br>
              <a:rPr lang="en-US" b="1" i="0" dirty="0">
                <a:effectLst/>
                <a:latin typeface="Arial" panose="020B0604020202020204" pitchFamily="34" charset="0"/>
              </a:rPr>
            </a:br>
            <a:r>
              <a:rPr lang="en-US" sz="2700" b="1" i="0" dirty="0">
                <a:effectLst/>
                <a:latin typeface="Times New Roman" panose="02020603050405020304" pitchFamily="18" charset="0"/>
                <a:cs typeface="Times New Roman" panose="02020603050405020304" pitchFamily="18" charset="0"/>
              </a:rPr>
              <a:t>Difference between Process and Thread</a:t>
            </a:r>
            <a:br>
              <a:rPr lang="en-US" sz="2700" b="0" i="0" dirty="0">
                <a:effectLst/>
                <a:latin typeface="Times New Roman" panose="02020603050405020304" pitchFamily="18" charset="0"/>
                <a:cs typeface="Times New Roman" panose="02020603050405020304" pitchFamily="18" charset="0"/>
              </a:rPr>
            </a:br>
            <a:endParaRPr lang="en-IN" sz="27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0BB4BF30-C126-4BDC-9020-5A8A78E3ADF2}"/>
              </a:ext>
            </a:extLst>
          </p:cNvPr>
          <p:cNvGraphicFramePr>
            <a:graphicFrameLocks noGrp="1"/>
          </p:cNvGraphicFramePr>
          <p:nvPr>
            <p:ph idx="1"/>
            <p:extLst>
              <p:ext uri="{D42A27DB-BD31-4B8C-83A1-F6EECF244321}">
                <p14:modId xmlns:p14="http://schemas.microsoft.com/office/powerpoint/2010/main" val="4006094222"/>
              </p:ext>
            </p:extLst>
          </p:nvPr>
        </p:nvGraphicFramePr>
        <p:xfrm>
          <a:off x="961053" y="1098594"/>
          <a:ext cx="8948057" cy="5782207"/>
        </p:xfrm>
        <a:graphic>
          <a:graphicData uri="http://schemas.openxmlformats.org/drawingml/2006/table">
            <a:tbl>
              <a:tblPr/>
              <a:tblGrid>
                <a:gridCol w="791497">
                  <a:extLst>
                    <a:ext uri="{9D8B030D-6E8A-4147-A177-3AD203B41FA5}">
                      <a16:colId xmlns:a16="http://schemas.microsoft.com/office/drawing/2014/main" val="198632280"/>
                    </a:ext>
                  </a:extLst>
                </a:gridCol>
                <a:gridCol w="3630431">
                  <a:extLst>
                    <a:ext uri="{9D8B030D-6E8A-4147-A177-3AD203B41FA5}">
                      <a16:colId xmlns:a16="http://schemas.microsoft.com/office/drawing/2014/main" val="2925207747"/>
                    </a:ext>
                  </a:extLst>
                </a:gridCol>
                <a:gridCol w="4526129">
                  <a:extLst>
                    <a:ext uri="{9D8B030D-6E8A-4147-A177-3AD203B41FA5}">
                      <a16:colId xmlns:a16="http://schemas.microsoft.com/office/drawing/2014/main" val="2892563989"/>
                    </a:ext>
                  </a:extLst>
                </a:gridCol>
              </a:tblGrid>
              <a:tr h="478279">
                <a:tc>
                  <a:txBody>
                    <a:bodyPr/>
                    <a:lstStyle/>
                    <a:p>
                      <a:pPr fontAlgn="t"/>
                      <a:r>
                        <a:rPr lang="en-IN" sz="2000" dirty="0">
                          <a:effectLst/>
                          <a:latin typeface="Times New Roman" panose="02020603050405020304" pitchFamily="18" charset="0"/>
                          <a:cs typeface="Times New Roman" panose="02020603050405020304" pitchFamily="18" charset="0"/>
                        </a:rPr>
                        <a:t>S.N.</a:t>
                      </a:r>
                    </a:p>
                  </a:txBody>
                  <a:tcPr marL="35594" marR="35594" marT="35594" marB="3559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fontAlgn="t"/>
                      <a:r>
                        <a:rPr lang="en-IN" sz="2000" dirty="0">
                          <a:effectLst/>
                          <a:latin typeface="Times New Roman" panose="02020603050405020304" pitchFamily="18" charset="0"/>
                          <a:cs typeface="Times New Roman" panose="02020603050405020304" pitchFamily="18" charset="0"/>
                        </a:rPr>
                        <a:t>Process</a:t>
                      </a:r>
                    </a:p>
                  </a:txBody>
                  <a:tcPr marL="35594" marR="35594" marT="35594" marB="3559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fontAlgn="t"/>
                      <a:r>
                        <a:rPr lang="en-IN" sz="2000" dirty="0">
                          <a:effectLst/>
                          <a:latin typeface="Times New Roman" panose="02020603050405020304" pitchFamily="18" charset="0"/>
                          <a:cs typeface="Times New Roman" panose="02020603050405020304" pitchFamily="18" charset="0"/>
                        </a:rPr>
                        <a:t>Thread</a:t>
                      </a:r>
                    </a:p>
                  </a:txBody>
                  <a:tcPr marL="35594" marR="35594" marT="35594" marB="3559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793321249"/>
                  </a:ext>
                </a:extLst>
              </a:tr>
              <a:tr h="551707">
                <a:tc>
                  <a:txBody>
                    <a:bodyPr/>
                    <a:lstStyle/>
                    <a:p>
                      <a:pPr fontAlgn="t"/>
                      <a:r>
                        <a:rPr lang="en-IN" sz="2000" dirty="0">
                          <a:effectLst/>
                          <a:latin typeface="Times New Roman" panose="02020603050405020304" pitchFamily="18" charset="0"/>
                          <a:cs typeface="Times New Roman" panose="02020603050405020304" pitchFamily="18" charset="0"/>
                        </a:rPr>
                        <a:t>1</a:t>
                      </a:r>
                    </a:p>
                  </a:txBody>
                  <a:tcPr marL="35594" marR="35594" marT="35594" marB="3559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Times New Roman" panose="02020603050405020304" pitchFamily="18" charset="0"/>
                          <a:cs typeface="Times New Roman" panose="02020603050405020304" pitchFamily="18" charset="0"/>
                        </a:rPr>
                        <a:t>Process is heavy weight or resource intensive.</a:t>
                      </a:r>
                    </a:p>
                  </a:txBody>
                  <a:tcPr marL="35594" marR="35594" marT="35594" marB="3559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a:effectLst/>
                          <a:latin typeface="Times New Roman" panose="02020603050405020304" pitchFamily="18" charset="0"/>
                          <a:cs typeface="Times New Roman" panose="02020603050405020304" pitchFamily="18" charset="0"/>
                        </a:rPr>
                        <a:t>Thread is light weight, taking lesser resources than a process.</a:t>
                      </a:r>
                    </a:p>
                  </a:txBody>
                  <a:tcPr marL="35594" marR="35594" marT="35594" marB="3559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34151902"/>
                  </a:ext>
                </a:extLst>
              </a:tr>
              <a:tr h="551707">
                <a:tc>
                  <a:txBody>
                    <a:bodyPr/>
                    <a:lstStyle/>
                    <a:p>
                      <a:pPr fontAlgn="t"/>
                      <a:r>
                        <a:rPr lang="en-IN" sz="2000" dirty="0">
                          <a:effectLst/>
                          <a:latin typeface="Times New Roman" panose="02020603050405020304" pitchFamily="18" charset="0"/>
                          <a:cs typeface="Times New Roman" panose="02020603050405020304" pitchFamily="18" charset="0"/>
                        </a:rPr>
                        <a:t>2</a:t>
                      </a:r>
                    </a:p>
                  </a:txBody>
                  <a:tcPr marL="35594" marR="35594" marT="35594" marB="3559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Times New Roman" panose="02020603050405020304" pitchFamily="18" charset="0"/>
                          <a:cs typeface="Times New Roman" panose="02020603050405020304" pitchFamily="18" charset="0"/>
                        </a:rPr>
                        <a:t>Process switching needs interaction with operating system.</a:t>
                      </a:r>
                    </a:p>
                  </a:txBody>
                  <a:tcPr marL="35594" marR="35594" marT="35594" marB="3559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a:effectLst/>
                          <a:latin typeface="Times New Roman" panose="02020603050405020304" pitchFamily="18" charset="0"/>
                          <a:cs typeface="Times New Roman" panose="02020603050405020304" pitchFamily="18" charset="0"/>
                        </a:rPr>
                        <a:t>Thread switching does not need to interact with operating system.</a:t>
                      </a:r>
                    </a:p>
                  </a:txBody>
                  <a:tcPr marL="35594" marR="35594" marT="35594" marB="3559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33280506"/>
                  </a:ext>
                </a:extLst>
              </a:tr>
              <a:tr h="1032227">
                <a:tc>
                  <a:txBody>
                    <a:bodyPr/>
                    <a:lstStyle/>
                    <a:p>
                      <a:pPr fontAlgn="t"/>
                      <a:r>
                        <a:rPr lang="en-IN" sz="2000" dirty="0">
                          <a:effectLst/>
                          <a:latin typeface="Times New Roman" panose="02020603050405020304" pitchFamily="18" charset="0"/>
                          <a:cs typeface="Times New Roman" panose="02020603050405020304" pitchFamily="18" charset="0"/>
                        </a:rPr>
                        <a:t>3</a:t>
                      </a:r>
                    </a:p>
                  </a:txBody>
                  <a:tcPr marL="35594" marR="35594" marT="35594" marB="3559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Times New Roman" panose="02020603050405020304" pitchFamily="18" charset="0"/>
                          <a:cs typeface="Times New Roman" panose="02020603050405020304" pitchFamily="18" charset="0"/>
                        </a:rPr>
                        <a:t>In multiple processing environments, each process executes the same code but has its own memory and file resources.</a:t>
                      </a:r>
                    </a:p>
                  </a:txBody>
                  <a:tcPr marL="35594" marR="35594" marT="35594" marB="3559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Times New Roman" panose="02020603050405020304" pitchFamily="18" charset="0"/>
                          <a:cs typeface="Times New Roman" panose="02020603050405020304" pitchFamily="18" charset="0"/>
                        </a:rPr>
                        <a:t>All threads can share same set of open files, child processes.</a:t>
                      </a:r>
                    </a:p>
                  </a:txBody>
                  <a:tcPr marL="35594" marR="35594" marT="35594" marB="3559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09340861"/>
                  </a:ext>
                </a:extLst>
              </a:tr>
              <a:tr h="872053">
                <a:tc>
                  <a:txBody>
                    <a:bodyPr/>
                    <a:lstStyle/>
                    <a:p>
                      <a:pPr fontAlgn="t"/>
                      <a:r>
                        <a:rPr lang="en-IN" sz="2000" dirty="0">
                          <a:effectLst/>
                          <a:latin typeface="Times New Roman" panose="02020603050405020304" pitchFamily="18" charset="0"/>
                          <a:cs typeface="Times New Roman" panose="02020603050405020304" pitchFamily="18" charset="0"/>
                        </a:rPr>
                        <a:t>4</a:t>
                      </a:r>
                    </a:p>
                  </a:txBody>
                  <a:tcPr marL="35594" marR="35594" marT="35594" marB="3559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Times New Roman" panose="02020603050405020304" pitchFamily="18" charset="0"/>
                          <a:cs typeface="Times New Roman" panose="02020603050405020304" pitchFamily="18" charset="0"/>
                        </a:rPr>
                        <a:t>If one process is blocked, then no other process can execute until the first process is unblocked.</a:t>
                      </a:r>
                    </a:p>
                  </a:txBody>
                  <a:tcPr marL="35594" marR="35594" marT="35594" marB="3559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Times New Roman" panose="02020603050405020304" pitchFamily="18" charset="0"/>
                          <a:cs typeface="Times New Roman" panose="02020603050405020304" pitchFamily="18" charset="0"/>
                        </a:rPr>
                        <a:t>While one thread is blocked and waiting, a second thread in the same task can run.</a:t>
                      </a:r>
                    </a:p>
                  </a:txBody>
                  <a:tcPr marL="35594" marR="35594" marT="35594" marB="3559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31114268"/>
                  </a:ext>
                </a:extLst>
              </a:tr>
              <a:tr h="551707">
                <a:tc>
                  <a:txBody>
                    <a:bodyPr/>
                    <a:lstStyle/>
                    <a:p>
                      <a:pPr fontAlgn="t"/>
                      <a:r>
                        <a:rPr lang="en-IN" sz="2000" dirty="0">
                          <a:effectLst/>
                          <a:latin typeface="Times New Roman" panose="02020603050405020304" pitchFamily="18" charset="0"/>
                          <a:cs typeface="Times New Roman" panose="02020603050405020304" pitchFamily="18" charset="0"/>
                        </a:rPr>
                        <a:t>5</a:t>
                      </a:r>
                    </a:p>
                  </a:txBody>
                  <a:tcPr marL="35594" marR="35594" marT="35594" marB="3559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a:effectLst/>
                          <a:latin typeface="Times New Roman" panose="02020603050405020304" pitchFamily="18" charset="0"/>
                          <a:cs typeface="Times New Roman" panose="02020603050405020304" pitchFamily="18" charset="0"/>
                        </a:rPr>
                        <a:t>Multiple processes without using threads use more resources.</a:t>
                      </a:r>
                    </a:p>
                  </a:txBody>
                  <a:tcPr marL="35594" marR="35594" marT="35594" marB="3559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Times New Roman" panose="02020603050405020304" pitchFamily="18" charset="0"/>
                          <a:cs typeface="Times New Roman" panose="02020603050405020304" pitchFamily="18" charset="0"/>
                        </a:rPr>
                        <a:t>Multiple threaded processes use fewer resources.</a:t>
                      </a:r>
                    </a:p>
                  </a:txBody>
                  <a:tcPr marL="35594" marR="35594" marT="35594" marB="3559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59555997"/>
                  </a:ext>
                </a:extLst>
              </a:tr>
              <a:tr h="711880">
                <a:tc>
                  <a:txBody>
                    <a:bodyPr/>
                    <a:lstStyle/>
                    <a:p>
                      <a:pPr fontAlgn="t"/>
                      <a:r>
                        <a:rPr lang="en-IN" sz="2000" dirty="0">
                          <a:effectLst/>
                          <a:latin typeface="Times New Roman" panose="02020603050405020304" pitchFamily="18" charset="0"/>
                          <a:cs typeface="Times New Roman" panose="02020603050405020304" pitchFamily="18" charset="0"/>
                        </a:rPr>
                        <a:t>6</a:t>
                      </a:r>
                    </a:p>
                  </a:txBody>
                  <a:tcPr marL="35594" marR="35594" marT="35594" marB="3559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a:effectLst/>
                          <a:latin typeface="Times New Roman" panose="02020603050405020304" pitchFamily="18" charset="0"/>
                          <a:cs typeface="Times New Roman" panose="02020603050405020304" pitchFamily="18" charset="0"/>
                        </a:rPr>
                        <a:t>In multiple processes each process operates independently of the others.</a:t>
                      </a:r>
                    </a:p>
                  </a:txBody>
                  <a:tcPr marL="35594" marR="35594" marT="35594" marB="3559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Times New Roman" panose="02020603050405020304" pitchFamily="18" charset="0"/>
                          <a:cs typeface="Times New Roman" panose="02020603050405020304" pitchFamily="18" charset="0"/>
                        </a:rPr>
                        <a:t>One thread can read, write or change another thread's data.</a:t>
                      </a:r>
                    </a:p>
                  </a:txBody>
                  <a:tcPr marL="35594" marR="35594" marT="35594" marB="3559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98963740"/>
                  </a:ext>
                </a:extLst>
              </a:tr>
            </a:tbl>
          </a:graphicData>
        </a:graphic>
      </p:graphicFrame>
    </p:spTree>
    <p:extLst>
      <p:ext uri="{BB962C8B-B14F-4D97-AF65-F5344CB8AC3E}">
        <p14:creationId xmlns:p14="http://schemas.microsoft.com/office/powerpoint/2010/main" val="39205087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3B46-B121-413B-B90D-36C2627E8029}"/>
              </a:ext>
            </a:extLst>
          </p:cNvPr>
          <p:cNvSpPr>
            <a:spLocks noGrp="1"/>
          </p:cNvSpPr>
          <p:nvPr>
            <p:ph type="title"/>
          </p:nvPr>
        </p:nvSpPr>
        <p:spPr>
          <a:xfrm>
            <a:off x="838200" y="365125"/>
            <a:ext cx="10515600" cy="670573"/>
          </a:xfrm>
        </p:spPr>
        <p:txBody>
          <a:bodyPr>
            <a:normAutofit fontScale="90000"/>
          </a:bodyPr>
          <a:lstStyle/>
          <a:p>
            <a:br>
              <a:rPr lang="en-IN" b="0" i="0" dirty="0">
                <a:effectLst/>
                <a:latin typeface="Times New Roman" panose="02020603050405020304" pitchFamily="18" charset="0"/>
                <a:cs typeface="Times New Roman" panose="02020603050405020304" pitchFamily="18" charset="0"/>
              </a:rPr>
            </a:br>
            <a:r>
              <a:rPr lang="en-IN" sz="2700" b="1" i="0" dirty="0">
                <a:effectLst/>
                <a:latin typeface="Times New Roman" panose="02020603050405020304" pitchFamily="18" charset="0"/>
                <a:cs typeface="Times New Roman" panose="02020603050405020304" pitchFamily="18" charset="0"/>
              </a:rPr>
              <a:t>Advantages of Thread</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2CE5410E-253B-4FBD-8816-E057D7B5E396}"/>
              </a:ext>
            </a:extLst>
          </p:cNvPr>
          <p:cNvSpPr>
            <a:spLocks noGrp="1"/>
          </p:cNvSpPr>
          <p:nvPr>
            <p:ph idx="1"/>
          </p:nvPr>
        </p:nvSpPr>
        <p:spPr>
          <a:xfrm>
            <a:off x="838200" y="1035698"/>
            <a:ext cx="10515600" cy="5141265"/>
          </a:xfrm>
        </p:spPr>
        <p:txBody>
          <a:bodyPr>
            <a:normAutofit/>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Threads minimize the context switching time.</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Use of threads provides concurrency within a process.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Efficient communication.</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more economical to create and context switch threads.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Threads allow utilization of multiprocessor architectures to a greater scale and efficiency.</a:t>
            </a:r>
          </a:p>
        </p:txBody>
      </p:sp>
    </p:spTree>
    <p:extLst>
      <p:ext uri="{BB962C8B-B14F-4D97-AF65-F5344CB8AC3E}">
        <p14:creationId xmlns:p14="http://schemas.microsoft.com/office/powerpoint/2010/main" val="1821399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826B8-18DE-4041-8BFF-06FC8035E3B5}"/>
              </a:ext>
            </a:extLst>
          </p:cNvPr>
          <p:cNvSpPr>
            <a:spLocks noGrp="1"/>
          </p:cNvSpPr>
          <p:nvPr>
            <p:ph type="title"/>
          </p:nvPr>
        </p:nvSpPr>
        <p:spPr>
          <a:xfrm>
            <a:off x="838200" y="365125"/>
            <a:ext cx="10515600" cy="633251"/>
          </a:xfrm>
        </p:spPr>
        <p:txBody>
          <a:bodyPr>
            <a:normAutofit fontScale="90000"/>
          </a:bodyPr>
          <a:lstStyle/>
          <a:p>
            <a:br>
              <a:rPr lang="en-US" sz="2800" b="1" i="0" dirty="0">
                <a:effectLst/>
                <a:latin typeface="Times New Roman" panose="02020603050405020304" pitchFamily="18" charset="0"/>
                <a:cs typeface="Times New Roman" panose="02020603050405020304" pitchFamily="18" charset="0"/>
              </a:rPr>
            </a:br>
            <a:r>
              <a:rPr lang="en-US" sz="2800" b="1" i="0" dirty="0">
                <a:effectLst/>
                <a:latin typeface="Times New Roman" panose="02020603050405020304" pitchFamily="18" charset="0"/>
                <a:cs typeface="Times New Roman" panose="02020603050405020304" pitchFamily="18" charset="0"/>
              </a:rPr>
              <a:t>Types of Thread</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9D0DAD0-8E61-4B83-9155-F5F90A3C417F}"/>
              </a:ext>
            </a:extLst>
          </p:cNvPr>
          <p:cNvSpPr>
            <a:spLocks noGrp="1"/>
          </p:cNvSpPr>
          <p:nvPr>
            <p:ph idx="1"/>
          </p:nvPr>
        </p:nvSpPr>
        <p:spPr>
          <a:xfrm>
            <a:off x="838200" y="1101012"/>
            <a:ext cx="10515600" cy="5075951"/>
          </a:xfrm>
        </p:spPr>
        <p:txBody>
          <a:bodyPr/>
          <a:lstStyle/>
          <a:p>
            <a:pPr marL="0" indent="0" algn="just">
              <a:buNone/>
            </a:pPr>
            <a:r>
              <a:rPr lang="en-US" sz="2400" b="0" i="0" dirty="0">
                <a:solidFill>
                  <a:srgbClr val="000000"/>
                </a:solidFill>
                <a:effectLst/>
                <a:latin typeface="Times New Roman" panose="02020603050405020304" pitchFamily="18" charset="0"/>
                <a:cs typeface="Times New Roman" panose="02020603050405020304" pitchFamily="18" charset="0"/>
              </a:rPr>
              <a:t>Threads are implemented in following two ways −</a:t>
            </a:r>
          </a:p>
          <a:p>
            <a:pPr algn="jus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User Level Threads</a:t>
            </a:r>
            <a:r>
              <a:rPr lang="en-US" sz="2400" b="0" i="0" dirty="0">
                <a:solidFill>
                  <a:srgbClr val="000000"/>
                </a:solidFill>
                <a:effectLst/>
                <a:latin typeface="Times New Roman" panose="02020603050405020304" pitchFamily="18" charset="0"/>
                <a:cs typeface="Times New Roman" panose="02020603050405020304" pitchFamily="18" charset="0"/>
              </a:rPr>
              <a:t> − User managed threads.</a:t>
            </a:r>
          </a:p>
          <a:p>
            <a:pPr algn="jus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Kernel Level Threads</a:t>
            </a:r>
            <a:r>
              <a:rPr lang="en-US" sz="2400" b="0" i="0" dirty="0">
                <a:solidFill>
                  <a:srgbClr val="000000"/>
                </a:solidFill>
                <a:effectLst/>
                <a:latin typeface="Times New Roman" panose="02020603050405020304" pitchFamily="18" charset="0"/>
                <a:cs typeface="Times New Roman" panose="02020603050405020304" pitchFamily="18" charset="0"/>
              </a:rPr>
              <a:t> − Operating System managed threads acting on kernel, an operating system core.</a:t>
            </a:r>
          </a:p>
          <a:p>
            <a:pPr marL="0" indent="0">
              <a:buNone/>
            </a:pPr>
            <a:endParaRPr lang="en-IN" dirty="0"/>
          </a:p>
        </p:txBody>
      </p:sp>
    </p:spTree>
    <p:extLst>
      <p:ext uri="{BB962C8B-B14F-4D97-AF65-F5344CB8AC3E}">
        <p14:creationId xmlns:p14="http://schemas.microsoft.com/office/powerpoint/2010/main" val="1401729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5CC90E-D180-45E1-A1E8-DE40A9C556F5}"/>
              </a:ext>
            </a:extLst>
          </p:cNvPr>
          <p:cNvSpPr>
            <a:spLocks noGrp="1"/>
          </p:cNvSpPr>
          <p:nvPr>
            <p:ph idx="1"/>
          </p:nvPr>
        </p:nvSpPr>
        <p:spPr/>
        <p:txBody>
          <a:bodyPr/>
          <a:lstStyle/>
          <a:p>
            <a:pPr algn="l"/>
            <a:r>
              <a:rPr lang="en-US" b="1" i="0" dirty="0">
                <a:effectLst/>
                <a:latin typeface="Arial" panose="020B0604020202020204" pitchFamily="34" charset="0"/>
              </a:rPr>
              <a:t>Long Term Scheduler</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The job scheduler or long term scheduler selects processes from the storage pool and loads them into memory for execution. The job scheduler must select a careful mixture of I/O bound and CPU bound processes to yield optimum system throughput. If it selects too many CPU bound processes then the I/O devices are idle and if it selects too many I/O bound processes then the processor has nothing to do.</a:t>
            </a:r>
          </a:p>
          <a:p>
            <a:endParaRPr lang="en-IN" dirty="0"/>
          </a:p>
        </p:txBody>
      </p:sp>
    </p:spTree>
    <p:extLst>
      <p:ext uri="{BB962C8B-B14F-4D97-AF65-F5344CB8AC3E}">
        <p14:creationId xmlns:p14="http://schemas.microsoft.com/office/powerpoint/2010/main" val="2601686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3F8D62-C3FB-4526-AE52-371D2725CAE2}"/>
              </a:ext>
            </a:extLst>
          </p:cNvPr>
          <p:cNvSpPr>
            <a:spLocks noGrp="1"/>
          </p:cNvSpPr>
          <p:nvPr>
            <p:ph idx="1"/>
          </p:nvPr>
        </p:nvSpPr>
        <p:spPr/>
        <p:txBody>
          <a:bodyPr/>
          <a:lstStyle/>
          <a:p>
            <a:pPr algn="just"/>
            <a:r>
              <a:rPr lang="en-US" b="1" i="0" dirty="0">
                <a:effectLst/>
                <a:latin typeface="Times New Roman" panose="02020603050405020304" pitchFamily="18" charset="0"/>
                <a:cs typeface="Times New Roman" panose="02020603050405020304" pitchFamily="18" charset="0"/>
              </a:rPr>
              <a:t>Short Term Scheduler</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The short term scheduler selects one of the processes from the ready queue and schedules them for execution. The short term scheduler </a:t>
            </a:r>
            <a:r>
              <a:rPr lang="en-US" sz="3600" b="0" i="0" dirty="0">
                <a:solidFill>
                  <a:srgbClr val="000000"/>
                </a:solidFill>
                <a:effectLst/>
                <a:latin typeface="Times New Roman" panose="02020603050405020304" pitchFamily="18" charset="0"/>
                <a:cs typeface="Times New Roman" panose="02020603050405020304" pitchFamily="18" charset="0"/>
              </a:rPr>
              <a:t>executes</a:t>
            </a:r>
            <a:r>
              <a:rPr lang="en-US" b="0" i="0" dirty="0">
                <a:solidFill>
                  <a:srgbClr val="000000"/>
                </a:solidFill>
                <a:effectLst/>
                <a:latin typeface="Times New Roman" panose="02020603050405020304" pitchFamily="18" charset="0"/>
                <a:cs typeface="Times New Roman" panose="02020603050405020304" pitchFamily="18" charset="0"/>
              </a:rPr>
              <a:t> much more frequently than the long term scheduler as a process may execute only for a few milliseconds.</a:t>
            </a:r>
          </a:p>
          <a:p>
            <a:endParaRPr lang="en-IN" dirty="0"/>
          </a:p>
        </p:txBody>
      </p:sp>
    </p:spTree>
    <p:extLst>
      <p:ext uri="{BB962C8B-B14F-4D97-AF65-F5344CB8AC3E}">
        <p14:creationId xmlns:p14="http://schemas.microsoft.com/office/powerpoint/2010/main" val="218775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1E2D-8391-4283-83D4-689845C177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8F58F5-62CA-4CD1-A97A-1DC094CED8D7}"/>
              </a:ext>
            </a:extLst>
          </p:cNvPr>
          <p:cNvSpPr>
            <a:spLocks noGrp="1"/>
          </p:cNvSpPr>
          <p:nvPr>
            <p:ph idx="1"/>
          </p:nvPr>
        </p:nvSpPr>
        <p:spPr/>
        <p:txBody>
          <a:bodyPr/>
          <a:lstStyle/>
          <a:p>
            <a:pPr algn="just"/>
            <a:r>
              <a:rPr lang="en-IN" b="1" i="0" dirty="0">
                <a:effectLst/>
                <a:latin typeface="Times New Roman" panose="02020603050405020304" pitchFamily="18" charset="0"/>
                <a:cs typeface="Times New Roman" panose="02020603050405020304" pitchFamily="18" charset="0"/>
              </a:rPr>
              <a:t>Medium Term Scheduler</a:t>
            </a:r>
          </a:p>
          <a:p>
            <a:pPr marL="0" indent="0" algn="just">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The medium term scheduler swaps out a process from main memory. It can again swap in the process later from the point it stopped executing. This is helpful in reducing the degree of multiprogramming. Swapping is also useful to improve the mix of I/O bound and CPU bound processes in the memory.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637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BB8C73-82B0-4841-AE48-AFDFE2053F7A}"/>
              </a:ext>
            </a:extLst>
          </p:cNvPr>
          <p:cNvSpPr>
            <a:spLocks noGrp="1"/>
          </p:cNvSpPr>
          <p:nvPr>
            <p:ph idx="1"/>
          </p:nvPr>
        </p:nvSpPr>
        <p:spPr/>
        <p:txBody>
          <a:bodyPr/>
          <a:lstStyle/>
          <a:p>
            <a:pPr marL="0" indent="0" algn="just">
              <a:buNone/>
            </a:pPr>
            <a:r>
              <a:rPr lang="en-US" b="1" i="0" dirty="0">
                <a:effectLst/>
                <a:latin typeface="Times New Roman" panose="02020603050405020304" pitchFamily="18" charset="0"/>
                <a:cs typeface="Times New Roman" panose="02020603050405020304" pitchFamily="18" charset="0"/>
              </a:rPr>
              <a:t>Context Switching</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Removing a process from a CPU and scheduling another process requires saving the state of the old process and loading the state of the new process. This is known as context switching. The context of a process is stored in the Process Control Block (PCB) and contains the process register information, process state and memory information.</a:t>
            </a:r>
          </a:p>
          <a:p>
            <a:endParaRPr lang="en-IN" dirty="0"/>
          </a:p>
        </p:txBody>
      </p:sp>
    </p:spTree>
    <p:extLst>
      <p:ext uri="{BB962C8B-B14F-4D97-AF65-F5344CB8AC3E}">
        <p14:creationId xmlns:p14="http://schemas.microsoft.com/office/powerpoint/2010/main" val="494766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TotalTime>
  <Words>3072</Words>
  <Application>Microsoft Office PowerPoint</Application>
  <PresentationFormat>Widescreen</PresentationFormat>
  <Paragraphs>555</Paragraphs>
  <Slides>55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55</vt:i4>
      </vt:variant>
    </vt:vector>
  </HeadingPairs>
  <TitlesOfParts>
    <vt:vector size="68" baseType="lpstr">
      <vt:lpstr>Arial</vt:lpstr>
      <vt:lpstr>Calibri</vt:lpstr>
      <vt:lpstr>Calibri Light</vt:lpstr>
      <vt:lpstr>Consolas</vt:lpstr>
      <vt:lpstr>erdana</vt:lpstr>
      <vt:lpstr>helvetica neue</vt:lpstr>
      <vt:lpstr>noto sans</vt:lpstr>
      <vt:lpstr>sofia-pro</vt:lpstr>
      <vt:lpstr>times new roman</vt:lpstr>
      <vt:lpstr>times new roman</vt:lpstr>
      <vt:lpstr>urw-din</vt:lpstr>
      <vt:lpstr>verdana</vt:lpstr>
      <vt:lpstr>Office Theme</vt:lpstr>
      <vt:lpstr>Process Management</vt:lpstr>
      <vt:lpstr>What is process?</vt:lpstr>
      <vt:lpstr>Process State diagram</vt:lpstr>
      <vt:lpstr>Process State diagram</vt:lpstr>
      <vt:lpstr>Process Scheduling </vt:lpstr>
      <vt:lpstr>PowerPoint Presentation</vt:lpstr>
      <vt:lpstr>PowerPoint Presentation</vt:lpstr>
      <vt:lpstr>PowerPoint Presentation</vt:lpstr>
      <vt:lpstr>PowerPoint Presentation</vt:lpstr>
      <vt:lpstr>Process Control Block</vt:lpstr>
      <vt:lpstr>CPU Scheduling Criteria</vt:lpstr>
      <vt:lpstr>PowerPoint Presentation</vt:lpstr>
      <vt:lpstr>PowerPoint Presentation</vt:lpstr>
      <vt:lpstr>PowerPoint Presentation</vt:lpstr>
      <vt:lpstr>PowerPoint Presentation</vt:lpstr>
      <vt:lpstr>PowerPoint Presentation</vt:lpstr>
      <vt:lpstr>SJF(Shortest job first)</vt:lpstr>
      <vt:lpstr>CPU Scheduling Criteria</vt:lpstr>
      <vt:lpstr>Shortest Remaining Time First (SRTF) algorithm</vt:lpstr>
      <vt:lpstr>Shortest Remaining Time First (SRTF) algorithm(Example-1)</vt:lpstr>
      <vt:lpstr>Shortest Remaining Time First (SRTF) algorithm (Example-1 Continue…)</vt:lpstr>
      <vt:lpstr>Shortest Remaining Time First (SRTF) algorithm(Example-2)</vt:lpstr>
      <vt:lpstr>PowerPoint Presentation</vt:lpstr>
      <vt:lpstr> Priority Scheduling </vt:lpstr>
      <vt:lpstr>Non Preemptive Priority Scheduling( Example-1)</vt:lpstr>
      <vt:lpstr>Non Preemptive Priority Scheduling( Example-1 continue…..)</vt:lpstr>
      <vt:lpstr>Preemptive Priority Scheduling</vt:lpstr>
      <vt:lpstr>Preemptive Priority Scheduling( Example-1)</vt:lpstr>
      <vt:lpstr>Preemptive Priority Scheduling( Example-2)</vt:lpstr>
      <vt:lpstr>Problem in Priority Scheduling: </vt:lpstr>
      <vt:lpstr>Round Robin scheduling </vt:lpstr>
      <vt:lpstr>Round Robin scheduling </vt:lpstr>
      <vt:lpstr>Round Robin scheduling (Example-1)</vt:lpstr>
      <vt:lpstr>Round Robin scheduling (Example-2)</vt:lpstr>
      <vt:lpstr>Multilevel Queue (MLQ) CPU Scheduling</vt:lpstr>
      <vt:lpstr>Multilevel Queue (MLQ) CPU Scheduling</vt:lpstr>
      <vt:lpstr> Advantages of Multilevel Queue Scheduling </vt:lpstr>
      <vt:lpstr> Disadvantages of Multilevel Queue Scheduling </vt:lpstr>
      <vt:lpstr>PowerPoint Presentation</vt:lpstr>
      <vt:lpstr> Multilevel Feedback Queue Scheduling </vt:lpstr>
      <vt:lpstr>What is Kernel?</vt:lpstr>
      <vt:lpstr>What is Kernel?</vt:lpstr>
      <vt:lpstr>System Call</vt:lpstr>
      <vt:lpstr>System Call</vt:lpstr>
      <vt:lpstr>System Call</vt:lpstr>
      <vt:lpstr>System Call</vt:lpstr>
      <vt:lpstr>System Call</vt:lpstr>
      <vt:lpstr>System Call: fork() </vt:lpstr>
      <vt:lpstr>System Call: fork() </vt:lpstr>
      <vt:lpstr>What is Thread?</vt:lpstr>
      <vt:lpstr>What is Thread?</vt:lpstr>
      <vt:lpstr>What is Thread?</vt:lpstr>
      <vt:lpstr> Difference between Process and Thread </vt:lpstr>
      <vt:lpstr> Advantages of Thread </vt:lpstr>
      <vt:lpstr> Types of Thread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Management</dc:title>
  <dc:creator>Chirag Gami</dc:creator>
  <cp:lastModifiedBy>Chirag Gami</cp:lastModifiedBy>
  <cp:revision>61</cp:revision>
  <dcterms:created xsi:type="dcterms:W3CDTF">2021-01-27T04:21:55Z</dcterms:created>
  <dcterms:modified xsi:type="dcterms:W3CDTF">2023-02-21T09:55:51Z</dcterms:modified>
</cp:coreProperties>
</file>