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7"/>
  </p:notesMasterIdLst>
  <p:handoutMasterIdLst>
    <p:handoutMasterId r:id="rId28"/>
  </p:handoutMasterIdLst>
  <p:sldIdLst>
    <p:sldId id="331" r:id="rId2"/>
    <p:sldId id="332" r:id="rId3"/>
    <p:sldId id="358" r:id="rId4"/>
    <p:sldId id="497" r:id="rId5"/>
    <p:sldId id="359" r:id="rId6"/>
    <p:sldId id="498" r:id="rId7"/>
    <p:sldId id="360" r:id="rId8"/>
    <p:sldId id="499" r:id="rId9"/>
    <p:sldId id="361" r:id="rId10"/>
    <p:sldId id="500" r:id="rId11"/>
    <p:sldId id="449" r:id="rId12"/>
    <p:sldId id="501" r:id="rId13"/>
    <p:sldId id="450" r:id="rId14"/>
    <p:sldId id="502" r:id="rId15"/>
    <p:sldId id="363" r:id="rId16"/>
    <p:sldId id="364" r:id="rId17"/>
    <p:sldId id="365" r:id="rId18"/>
    <p:sldId id="503" r:id="rId19"/>
    <p:sldId id="451" r:id="rId20"/>
    <p:sldId id="504" r:id="rId21"/>
    <p:sldId id="367" r:id="rId22"/>
    <p:sldId id="374" r:id="rId23"/>
    <p:sldId id="375" r:id="rId24"/>
    <p:sldId id="376" r:id="rId25"/>
    <p:sldId id="404" r:id="rId2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35"/>
  </p:normalViewPr>
  <p:slideViewPr>
    <p:cSldViewPr snapToGrid="0">
      <p:cViewPr varScale="1">
        <p:scale>
          <a:sx n="77" d="100"/>
          <a:sy n="77" d="100"/>
        </p:scale>
        <p:origin x="1546" y="67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9" d="100"/>
        <a:sy n="79" d="100"/>
      </p:scale>
      <p:origin x="0" y="-289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C8C8C3F6-D6EC-4454-AED8-151D4118C8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B8B47E2-82CE-4363-8A39-5A4F2B6CC18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8985D904-943B-4701-BDB6-5864BE7D22F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77B09886-4C66-4DC0-99B1-7CCC79211BD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EAED9E23-4007-4CE0-B9FA-1CB7C3B0E5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B6FEA57-E60B-48C6-8E0B-0D3E2B9085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B9BA4C6-A2CE-4EDE-A987-C89469DACF1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0A16516-4161-4E77-A9DD-6C7EC92E214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2B08562F-F4D9-42CE-8D67-E7A9840A07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6BBE589-20BB-4D23-905B-F9CA800E4FA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A201015B-FDFC-46CC-A1D5-58B217CE07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B26353B-46D8-44BD-A369-9C24747663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588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805A76C5-F4C2-4CDA-BEF0-83C1B08437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6E3CA1B-BF1D-4627-BFE0-E36D1A7C18AA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D1DDD850-CCC7-49E3-BE4A-0B1C37B489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38181F9-B100-4204-B5BD-A3889A861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C4B4CDFE-17FF-4FEE-B58E-763B8E6ABD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1FD57D9-9ACF-4A83-A909-F49ABBD723C3}" type="slidenum">
              <a:rPr lang="en-US" altLang="en-US" smtClean="0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ED68831C-2F81-44B4-9958-1F99675518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8370FE4-983D-4F1E-AFFB-EB46F12554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EF30C6CA-0F10-4E2E-ADBB-88AAB3EE58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9A9972C-A281-4ED9-A13B-A6C6E2D45CB3}" type="slidenum">
              <a:rPr lang="en-US" altLang="en-US" smtClean="0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3679CC6-842E-4CC5-B72C-F6CA84D12C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E78DDD2C-05BB-4045-8228-45C12D640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63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31EF95C2-30F5-4674-B550-61EA8B43CE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FCA2DBE-B6D1-4FB7-B4F4-1496EA4F2FD3}" type="slidenum">
              <a:rPr lang="en-US" altLang="en-US" smtClean="0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3B1BE69-F2AE-4073-AD7F-EC55BF74D2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0DDF634-7FF2-4300-8F34-0D079A7CE0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1EFA09C3-CCE9-4618-9F0F-744AF0A9B7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F6BCBA1-9824-4D0D-B46E-F77E737E1BD9}" type="slidenum">
              <a:rPr lang="en-US" altLang="en-US" smtClean="0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6A9EEDA-A552-4242-97DB-1659999AC6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36BC16F-9F0B-40A3-B2DD-E0047170E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EBB8A803-DB78-4F6C-B680-D20C4FCC0D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5D69A58-CE8A-4061-AAAF-8375D0450CC5}" type="slidenum">
              <a:rPr lang="en-US" altLang="en-US" smtClean="0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A75E4BD0-9DFA-4BA9-AAC6-7823B028C4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4E81E9D-8CA6-4A23-8358-5A492D8EB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3E634DBD-1EC5-462D-BC22-327F348F05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FC2B6B4-BF24-4262-A303-E000472979C4}" type="slidenum">
              <a:rPr lang="en-US" altLang="en-US" smtClean="0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A07EA455-67B3-4FB5-8874-BE2716912E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7F0F9981-F39D-4C6B-B808-D9D1D2A439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87E33203-4967-4A0F-AEA4-57E85B2A25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66A991-FAC4-426F-995C-7D990DB8044B}" type="slidenum">
              <a:rPr lang="en-US" altLang="en-US" smtClean="0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D4B811B8-CE7E-4807-B890-8228F3EF57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D82BA9F7-4972-4ED3-9F80-A82FC1F7E0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0BF0E1CA-E1F9-48F3-98D4-AE83DB73C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A8FD42-FB50-4F0E-83DB-032AD89E6B10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10C58F99-7224-4F82-A66E-F77DA55505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6610F8A-E173-4BEE-BFEB-FAAE867F0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149A2025-556A-439D-B416-B393448D1C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68B8218-B419-4C46-9B31-7C5CA16C0958}" type="slidenum">
              <a:rPr lang="en-US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3097CAA5-5009-40F9-948A-088E438278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F2A2029-71A1-427A-9D55-052D9150B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B422F43B-7A17-4E70-9902-B75D2AD874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A3AE300-16A7-43AF-AE1F-1DE14735F1C6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64F304B6-B49F-4C63-9E77-58BDCDE54D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0C8F3D9-B786-431D-AD5A-29215D79E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38769F49-5E48-4F61-A820-D92DE4D09D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4D748A9-A869-41DD-902B-3C31EC6B06E1}" type="slidenum">
              <a:rPr lang="en-US" altLang="en-US" smtClean="0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514B7CE5-FF07-4CF4-8A99-176990BB00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1215128-6CC2-485F-8CCE-6F4FEFACE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2B454191-C00D-4881-8CC3-145741C180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08868E1-D052-4404-8916-164E1D0D0B49}" type="slidenum">
              <a:rPr lang="en-US" altLang="en-US" smtClean="0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207D3C19-C6DC-4AF4-97F2-A512D0071A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7534874-A7D8-4E15-AAAD-8916ECED8A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45FD6A41-E36E-4666-A54F-E0F0617EE2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FF6CAB1-B51D-444E-A465-8AF1E0A4B97E}" type="slidenum">
              <a:rPr lang="en-US" altLang="en-US" smtClean="0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1F25817-AF20-4FAD-9524-7E59BC9A54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13E8DE0-FE2C-4E20-BCD3-2600EA110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544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45FD6A41-E36E-4666-A54F-E0F0617EE2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FF6CAB1-B51D-444E-A465-8AF1E0A4B97E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1F25817-AF20-4FAD-9524-7E59BC9A54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13E8DE0-FE2C-4E20-BCD3-2600EA110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356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950B0E92-D303-4BB0-A4D8-C849313739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9A8A344-8948-476E-AFBC-AE7944A55FD0}" type="slidenum">
              <a:rPr lang="en-US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BD2136EB-8912-4394-B77C-6B86DF5CA5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F1F5DAD-71C2-48AE-88DA-58F7B2FAE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854BC344-C1FD-44AD-A100-9D0E33C6C4B8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97E75EDC-303E-4E56-9408-EF5F6789A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00B69C08-493E-41C1-B483-471288115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EAA2E823-920C-4DEC-868D-6F348261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824F72CA-B5F3-4CC3-B1C5-049AB2BE3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CECC7507-8379-4EE6-BEC3-4061C2C8C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5323F60B-2E00-42BE-8400-E134976C2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62D06F3E-35A2-4B07-822F-E3170C084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969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730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111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15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670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877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019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819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289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793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22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44CBE58F-1B06-4E3C-ABEB-DDA960189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2B50D259-301D-4848-91DC-2AA45CBA7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75946" y="233853"/>
            <a:ext cx="7710854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3B78BAB-95C2-4816-A43D-C9D0E779A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9C7DCAF-0404-44E9-A1D7-8FC247909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9ABEA7D2-7A49-4009-B20A-D733788B8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43D9BEF-9484-4F5F-B79E-90AD48A2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C1992072-B079-4F45-93BD-7B83BD140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0C7F6668-8CC0-4B4E-B0C0-D267AAA38E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56151" y="6613525"/>
            <a:ext cx="447548" cy="246217"/>
          </a:xfrm>
          <a:prstGeom prst="rect">
            <a:avLst/>
          </a:prstGeom>
          <a:noFill/>
          <a:ln>
            <a:noFill/>
          </a:ln>
        </p:spPr>
        <p:txBody>
          <a:bodyPr wrap="none"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anose="020B0604020202020204" pitchFamily="34" charset="0"/>
              </a:rPr>
              <a:t>7.</a:t>
            </a:r>
            <a:fld id="{888EA06F-A073-4A3C-89BC-89170E3EB8EC}" type="slidenum">
              <a:rPr lang="en-US" altLang="en-US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A5A9C313-E1AB-4215-BE7D-137655DA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A8DD7472-5269-45F9-8224-963E376A1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B3B098FB-2BB7-4519-9DEA-E49149978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3" r:id="rId1"/>
    <p:sldLayoutId id="2147484342" r:id="rId2"/>
    <p:sldLayoutId id="2147484343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5pPr>
      <a:lvl6pPr marL="457177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1363" indent="-284163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084263" indent="-227013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427163" indent="-227013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770063" indent="-227013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228738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5915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093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270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22C98928-F25B-4EBA-968A-F43A0AFE86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08038"/>
            <a:ext cx="7772400" cy="2128837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7:  Synchronization Examples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50412-8A00-F02F-E39A-157D0B8B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Reader Writer 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CFAF68-111D-6228-BDEC-2CCA47101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450" y="2084561"/>
            <a:ext cx="7727950" cy="2828579"/>
          </a:xfrm>
        </p:spPr>
      </p:pic>
    </p:spTree>
    <p:extLst>
      <p:ext uri="{BB962C8B-B14F-4D97-AF65-F5344CB8AC3E}">
        <p14:creationId xmlns:p14="http://schemas.microsoft.com/office/powerpoint/2010/main" val="245418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60BA1AAC-5E8F-4441-A0ED-780B83A1C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0812" y="230028"/>
            <a:ext cx="7566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 Problem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8B70CA9A-5F74-4497-A12A-DA4CCA3E28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0425" y="1111250"/>
            <a:ext cx="7639763" cy="5005388"/>
          </a:xfrm>
        </p:spPr>
        <p:txBody>
          <a:bodyPr/>
          <a:lstStyle/>
          <a:p>
            <a:r>
              <a:rPr lang="en-US" altLang="en-US" dirty="0"/>
              <a:t>A data set is shared among a number of concurrent processes</a:t>
            </a:r>
          </a:p>
          <a:p>
            <a:pPr lvl="1"/>
            <a:r>
              <a:rPr lang="en-US" altLang="en-US" b="1" dirty="0"/>
              <a:t>Readers</a:t>
            </a:r>
            <a:r>
              <a:rPr lang="en-US" altLang="en-US" dirty="0"/>
              <a:t> – only read the data set; they do </a:t>
            </a:r>
            <a:r>
              <a:rPr lang="en-US" altLang="en-US" b="1" i="1" dirty="0"/>
              <a:t>not</a:t>
            </a:r>
            <a:r>
              <a:rPr lang="en-US" altLang="en-US" b="1" dirty="0"/>
              <a:t> </a:t>
            </a:r>
            <a:r>
              <a:rPr lang="en-US" altLang="en-US" dirty="0"/>
              <a:t>perform any updates</a:t>
            </a:r>
          </a:p>
          <a:p>
            <a:pPr lvl="1"/>
            <a:r>
              <a:rPr lang="en-US" altLang="en-US" b="1" dirty="0"/>
              <a:t>Writers</a:t>
            </a:r>
            <a:r>
              <a:rPr lang="en-US" altLang="en-US" dirty="0"/>
              <a:t>   – can both read and write</a:t>
            </a:r>
          </a:p>
          <a:p>
            <a:r>
              <a:rPr lang="en-US" altLang="en-US" dirty="0"/>
              <a:t>Problem – allow multiple readers to read at the same time</a:t>
            </a:r>
          </a:p>
          <a:p>
            <a:pPr lvl="1"/>
            <a:r>
              <a:rPr lang="en-US" altLang="en-US" dirty="0"/>
              <a:t>Only one single writer can access the shared data at the same time</a:t>
            </a:r>
          </a:p>
          <a:p>
            <a:r>
              <a:rPr lang="en-US" altLang="en-US" dirty="0"/>
              <a:t>Several variations of how readers and writers are considered  – all involve some form of priorities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6921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E464B-E068-DAFE-37E0-522319BF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Reader Writer 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9F1F9C-0376-2896-7CC3-3F5B641C0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025" y="1058296"/>
            <a:ext cx="7467600" cy="22174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234FBD-6AC9-34B6-EE8E-39BDE3983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977" y="3275716"/>
            <a:ext cx="2065020" cy="160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10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60BA1AAC-5E8F-4441-A0ED-780B83A1C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328" y="169512"/>
            <a:ext cx="7566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 Problem (Cont.)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8B70CA9A-5F74-4497-A12A-DA4CCA3E28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0425" y="1111250"/>
            <a:ext cx="7639763" cy="5005388"/>
          </a:xfrm>
        </p:spPr>
        <p:txBody>
          <a:bodyPr/>
          <a:lstStyle/>
          <a:p>
            <a:r>
              <a:rPr lang="en-US" altLang="en-US" dirty="0"/>
              <a:t>Shared Data</a:t>
            </a:r>
          </a:p>
          <a:p>
            <a:pPr lvl="1"/>
            <a:r>
              <a:rPr lang="en-US" altLang="en-US" dirty="0"/>
              <a:t>Data set</a:t>
            </a:r>
          </a:p>
          <a:p>
            <a:pPr lvl="1"/>
            <a:r>
              <a:rPr lang="en-US" altLang="en-US" dirty="0"/>
              <a:t>Semaphore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rw_mutex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/>
              <a:t>initialized to 1</a:t>
            </a:r>
          </a:p>
          <a:p>
            <a:pPr lvl="1"/>
            <a:r>
              <a:rPr lang="en-US" altLang="en-US" dirty="0"/>
              <a:t>Semaphore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/>
              <a:t>initialized to 1</a:t>
            </a:r>
          </a:p>
          <a:p>
            <a:pPr lvl="1"/>
            <a:r>
              <a:rPr lang="en-US" altLang="en-US" dirty="0"/>
              <a:t>Integer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read_count</a:t>
            </a:r>
            <a:r>
              <a:rPr lang="en-US" altLang="en-US" dirty="0"/>
              <a:t> initialized to 0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883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29EEC-49FC-A717-DA04-D18DCBA31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Reader Writer Problem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968CCA-DF72-5ABC-ECF6-8A3F6C882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579" y="838200"/>
            <a:ext cx="4381500" cy="25908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34BB07-B535-5C18-8B67-00B976420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360" y="1591752"/>
            <a:ext cx="4358640" cy="446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8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7DDAEEDB-CB95-4A25-8454-9889DA57C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5525" y="227824"/>
            <a:ext cx="76612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 Problem (Cont.)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D5CD744B-6617-4A23-86E8-A0935A7F94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279525"/>
            <a:ext cx="7848600" cy="4876800"/>
          </a:xfrm>
        </p:spPr>
        <p:txBody>
          <a:bodyPr/>
          <a:lstStyle/>
          <a:p>
            <a:r>
              <a:rPr lang="en-US" altLang="en-US" dirty="0"/>
              <a:t>The structure of a writer process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  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while (true) {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    wait(</a:t>
            </a:r>
            <a:r>
              <a:rPr lang="en-US" altLang="en-US" b="1" dirty="0" err="1">
                <a:latin typeface="Courier New" panose="02070309020205020404" pitchFamily="49" charset="0"/>
              </a:rPr>
              <a:t>rw_mutex</a:t>
            </a:r>
            <a:r>
              <a:rPr lang="en-US" altLang="en-US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    ...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    /* writing is performed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signal(</a:t>
            </a:r>
            <a:r>
              <a:rPr lang="en-US" altLang="en-US" b="1" dirty="0" err="1">
                <a:latin typeface="Courier New" panose="02070309020205020404" pitchFamily="49" charset="0"/>
              </a:rPr>
              <a:t>rw_mutex</a:t>
            </a:r>
            <a:r>
              <a:rPr lang="en-US" altLang="en-US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}</a:t>
            </a:r>
          </a:p>
          <a:p>
            <a:pPr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BA3055BE-7D2A-422C-A590-55C99535B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5050" y="227824"/>
            <a:ext cx="765175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 Problem (Cont.)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502CB5B1-7086-4461-8E47-670C4EA549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715" y="1318921"/>
            <a:ext cx="7747000" cy="50657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The structure of a reader process</a:t>
            </a:r>
            <a:endParaRPr lang="en-US" altLang="en-US" sz="1600" dirty="0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while (true){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		wait(mutex);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 	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read_count</a:t>
            </a:r>
            <a:r>
              <a:rPr lang="en-US" altLang="en-US" sz="1600" b="1" dirty="0">
                <a:latin typeface="Courier New" panose="02070309020205020404" pitchFamily="49" charset="0"/>
              </a:rPr>
              <a:t>++;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 	if 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read_count</a:t>
            </a:r>
            <a:r>
              <a:rPr lang="en-US" altLang="en-US" sz="1600" b="1" dirty="0">
                <a:latin typeface="Courier New" panose="02070309020205020404" pitchFamily="49" charset="0"/>
              </a:rPr>
              <a:t> == 1) /* first reader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	   	     wait(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rw_mutex</a:t>
            </a:r>
            <a:r>
              <a:rPr lang="en-US" altLang="en-US" sz="1600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	     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...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    	/* reading is performed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	wait(mutex);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    	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read_count</a:t>
            </a:r>
            <a:r>
              <a:rPr lang="en-US" altLang="en-US" sz="1600" b="1" dirty="0">
                <a:latin typeface="Courier New" panose="02070309020205020404" pitchFamily="49" charset="0"/>
              </a:rPr>
              <a:t>--;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    	if 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read_count</a:t>
            </a:r>
            <a:r>
              <a:rPr lang="en-US" altLang="en-US" sz="1600" b="1" dirty="0">
                <a:latin typeface="Courier New" panose="02070309020205020404" pitchFamily="49" charset="0"/>
              </a:rPr>
              <a:t> == 0) /* last reader */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		signal(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rw_mutex</a:t>
            </a:r>
            <a:r>
              <a:rPr lang="en-US" altLang="en-US" sz="1600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	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}</a:t>
            </a:r>
            <a:br>
              <a:rPr lang="en-US" altLang="en-US" sz="1400" b="1" dirty="0">
                <a:latin typeface="Courier New" panose="02070309020205020404" pitchFamily="49" charset="0"/>
              </a:rPr>
            </a:br>
            <a:endParaRPr lang="en-US" altLang="en-US" sz="1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00FF"/>
                </a:solidFill>
              </a:rPr>
              <a:t>    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0E349B06-5C0D-4BD8-ABC8-DFC88C04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778" y="222286"/>
            <a:ext cx="7677150" cy="576262"/>
          </a:xfrm>
        </p:spPr>
        <p:txBody>
          <a:bodyPr/>
          <a:lstStyle/>
          <a:p>
            <a:r>
              <a:rPr lang="en-US" altLang="en-US" dirty="0"/>
              <a:t>Readers-Writers Problem Variations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47643E3C-87AB-40AB-8261-6DE653642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426" y="1323457"/>
            <a:ext cx="6585627" cy="4418437"/>
          </a:xfrm>
        </p:spPr>
        <p:txBody>
          <a:bodyPr/>
          <a:lstStyle/>
          <a:p>
            <a:r>
              <a:rPr lang="en-US" altLang="en-US" dirty="0"/>
              <a:t>The</a:t>
            </a:r>
            <a:r>
              <a:rPr lang="en-US" altLang="en-US" b="1" i="1" dirty="0"/>
              <a:t> </a:t>
            </a:r>
            <a:r>
              <a:rPr lang="en-US" altLang="en-US" dirty="0"/>
              <a:t>solution</a:t>
            </a:r>
            <a:r>
              <a:rPr lang="en-US" altLang="en-US" b="1" i="1" dirty="0"/>
              <a:t> </a:t>
            </a:r>
            <a:r>
              <a:rPr lang="en-US" altLang="en-US" dirty="0"/>
              <a:t>in previous slide can result in a situation where a writer  process never writes.  It is referred to as the “First reader-writer” problem.</a:t>
            </a:r>
          </a:p>
          <a:p>
            <a:r>
              <a:rPr lang="en-US" altLang="en-US" dirty="0"/>
              <a:t>The “Second reader-writer” problem is  a variation the first reader-writer problem that state:</a:t>
            </a:r>
          </a:p>
          <a:p>
            <a:pPr lvl="1"/>
            <a:r>
              <a:rPr lang="en-US" altLang="en-US" dirty="0"/>
              <a:t>Once a writer is ready to write, no “newly arrived reader” is allowed  to read.</a:t>
            </a:r>
          </a:p>
          <a:p>
            <a:r>
              <a:rPr lang="en-US" altLang="en-US" dirty="0"/>
              <a:t>Both the first and second may result in starvation. leading to even more variations</a:t>
            </a:r>
          </a:p>
          <a:p>
            <a:r>
              <a:rPr lang="en-US" altLang="en-US" dirty="0"/>
              <a:t>Problem is solved on some systems by kernel providing reader-writer locks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330D-97CF-D797-53F5-E5F68FE0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944175-DE9D-08F4-4FB8-86A33309B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812" y="810392"/>
            <a:ext cx="6530340" cy="5181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68C928-03D1-A88E-3094-F0818BB38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570" y="1634490"/>
            <a:ext cx="3832860" cy="358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14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1EE9EBAB-3EEB-4813-BC45-A296B378D7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6000" y="222286"/>
            <a:ext cx="76708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Dining-Philosophers Problem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FB49ECF8-D29D-47B1-ACEF-3FF6F95DA4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7746" y="1057896"/>
            <a:ext cx="7819053" cy="5060516"/>
          </a:xfrm>
        </p:spPr>
        <p:txBody>
          <a:bodyPr/>
          <a:lstStyle/>
          <a:p>
            <a:pPr>
              <a:tabLst>
                <a:tab pos="1365250" algn="l"/>
                <a:tab pos="1538288" algn="l"/>
              </a:tabLst>
            </a:pPr>
            <a:r>
              <a:rPr lang="en-US" altLang="en-US" dirty="0"/>
              <a:t>N philosophers’ sit at a round table with a bowel of rice in the middle.</a:t>
            </a:r>
          </a:p>
          <a:p>
            <a:pPr>
              <a:tabLst>
                <a:tab pos="1365250" algn="l"/>
                <a:tab pos="1538288" algn="l"/>
              </a:tabLst>
            </a:pPr>
            <a:endParaRPr lang="en-US" altLang="en-US" dirty="0"/>
          </a:p>
          <a:p>
            <a:pPr>
              <a:tabLst>
                <a:tab pos="1365250" algn="l"/>
                <a:tab pos="1538288" algn="l"/>
              </a:tabLst>
            </a:pPr>
            <a:endParaRPr lang="en-US" altLang="en-US" dirty="0"/>
          </a:p>
          <a:p>
            <a:pPr>
              <a:tabLst>
                <a:tab pos="1365250" algn="l"/>
                <a:tab pos="1538288" algn="l"/>
              </a:tabLst>
            </a:pPr>
            <a:endParaRPr lang="en-US" altLang="en-US" dirty="0"/>
          </a:p>
          <a:p>
            <a:pPr>
              <a:tabLst>
                <a:tab pos="1365250" algn="l"/>
                <a:tab pos="1538288" algn="l"/>
              </a:tabLst>
            </a:pPr>
            <a:endParaRPr lang="en-US" altLang="en-US" dirty="0"/>
          </a:p>
          <a:p>
            <a:pPr>
              <a:tabLst>
                <a:tab pos="1365250" algn="l"/>
                <a:tab pos="1538288" algn="l"/>
              </a:tabLst>
            </a:pPr>
            <a:endParaRPr lang="en-US" altLang="en-US" dirty="0"/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en-US" dirty="0"/>
              <a:t>They spend their lives alternating thinking and eating.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en-US" dirty="0"/>
              <a:t>They do not </a:t>
            </a:r>
            <a:r>
              <a:rPr lang="en-US" altLang="ja-JP" dirty="0"/>
              <a:t> interact with their neighbors.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ja-JP" dirty="0"/>
              <a:t>Occasionally try to pick up 2 chopsticks (one at a time) to eat from bowl</a:t>
            </a:r>
          </a:p>
          <a:p>
            <a:pPr lvl="1">
              <a:tabLst>
                <a:tab pos="1365250" algn="l"/>
                <a:tab pos="1538288" algn="l"/>
              </a:tabLst>
            </a:pPr>
            <a:r>
              <a:rPr lang="en-US" altLang="en-US" dirty="0"/>
              <a:t>Need both to eat, then release both when done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en-US" dirty="0"/>
              <a:t>In the case of 5 philosophers, the shared data </a:t>
            </a:r>
          </a:p>
          <a:p>
            <a:pPr lvl="2">
              <a:tabLst>
                <a:tab pos="1365250" algn="l"/>
                <a:tab pos="1538288" algn="l"/>
              </a:tabLst>
            </a:pPr>
            <a:r>
              <a:rPr lang="en-US" altLang="en-US" dirty="0"/>
              <a:t>Bowl of rice (data set)</a:t>
            </a:r>
          </a:p>
          <a:p>
            <a:pPr lvl="2">
              <a:tabLst>
                <a:tab pos="1365250" algn="l"/>
                <a:tab pos="1538288" algn="l"/>
              </a:tabLst>
            </a:pPr>
            <a:r>
              <a:rPr lang="en-US" altLang="en-US" dirty="0"/>
              <a:t>Semaphore chopstick [5] initialized to 1</a:t>
            </a:r>
          </a:p>
        </p:txBody>
      </p:sp>
      <p:pic>
        <p:nvPicPr>
          <p:cNvPr id="24579" name="Picture 1">
            <a:extLst>
              <a:ext uri="{FF2B5EF4-FFF2-40B4-BE49-F238E27FC236}">
                <a16:creationId xmlns:a16="http://schemas.microsoft.com/office/drawing/2014/main" id="{3372D57C-AA90-40E5-88DD-A9DB78AAF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794" y="1561607"/>
            <a:ext cx="1532031" cy="1472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84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9AFE23A2-3233-4A83-BA98-6544E85EB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0586" y="162366"/>
            <a:ext cx="77073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8A0AF89-B4E3-498E-93FE-2E355823D1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2434" y="1225550"/>
            <a:ext cx="7707312" cy="3270250"/>
          </a:xfrm>
        </p:spPr>
        <p:txBody>
          <a:bodyPr/>
          <a:lstStyle/>
          <a:p>
            <a:r>
              <a:rPr lang="en-US" altLang="en-US" dirty="0"/>
              <a:t>Explain the bounded-buffer synchronization problem</a:t>
            </a:r>
          </a:p>
          <a:p>
            <a:r>
              <a:rPr lang="en-US" altLang="en-US" dirty="0"/>
              <a:t>Explain the readers-writers synchronization problem</a:t>
            </a:r>
          </a:p>
          <a:p>
            <a:r>
              <a:rPr lang="en-US" altLang="en-US" dirty="0"/>
              <a:t>Explain and dining-philosophers synchronization problems</a:t>
            </a:r>
          </a:p>
          <a:p>
            <a:r>
              <a:rPr lang="en-US" altLang="en-US" dirty="0"/>
              <a:t>Describe the tools used by Linux and Windows to solve synchronization problems.</a:t>
            </a:r>
          </a:p>
          <a:p>
            <a:r>
              <a:rPr lang="en-US" altLang="en-US" dirty="0"/>
              <a:t>Illustrate how POSIX and Java can be used to solve process synchronization problems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id="{98EE148A-79D9-4237-8D17-FC87DB906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16513"/>
            <a:ext cx="40782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kumimoji="1" lang="en-US" altLang="en-US">
              <a:latin typeface="Helvetica" panose="020B0604020202020204" pitchFamily="34" charset="0"/>
            </a:endParaRPr>
          </a:p>
          <a:p>
            <a:endParaRPr kumimoji="1" lang="en-US" altLang="en-US">
              <a:latin typeface="Helvetica" panose="020B0604020202020204" pitchFamily="34" charset="0"/>
            </a:endParaRPr>
          </a:p>
          <a:p>
            <a:endParaRPr kumimoji="1"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F3E19-C65F-1802-93EB-02C76C73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796D35-AAE4-6B80-5CB9-EFEBD4F10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042" y="1401417"/>
            <a:ext cx="5983357" cy="4393096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DA8CA7B-99E2-6F8E-EE34-23A1ADF96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2059" y="232320"/>
            <a:ext cx="6530340" cy="518160"/>
          </a:xfrm>
        </p:spPr>
      </p:pic>
    </p:spTree>
    <p:extLst>
      <p:ext uri="{BB962C8B-B14F-4D97-AF65-F5344CB8AC3E}">
        <p14:creationId xmlns:p14="http://schemas.microsoft.com/office/powerpoint/2010/main" val="1032951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8B6BD45A-1C98-4906-8ECF-377709FEA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2994" y="180175"/>
            <a:ext cx="7866063" cy="576263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  Dining-Philosophers Problem Algorithm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07043318-65A3-4679-85CB-4872EC4E85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119188"/>
            <a:ext cx="7107237" cy="4784725"/>
          </a:xfrm>
        </p:spPr>
        <p:txBody>
          <a:bodyPr/>
          <a:lstStyle/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dirty="0"/>
              <a:t>Semaphore Solution</a:t>
            </a:r>
          </a:p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dirty="0"/>
              <a:t>The structure of Philosopher</a:t>
            </a:r>
            <a:r>
              <a:rPr lang="en-US" altLang="en-US" i="1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6699"/>
                </a:solidFill>
                <a:latin typeface="+mj-lt"/>
              </a:rPr>
              <a:t>i</a:t>
            </a:r>
            <a:r>
              <a:rPr lang="en-US" altLang="en-US" b="1" i="1" dirty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dirty="0"/>
              <a:t>: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while (true){ 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wait (chopstick[i]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wait 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chopStick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 (i + 1) % 5]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/* eat for awhile */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signal (chopstick[i]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signal (chopstick[ (i + 1) % 5]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/* think for awhile */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600" dirty="0">
              <a:solidFill>
                <a:srgbClr val="0000FF"/>
              </a:solidFill>
            </a:endParaRPr>
          </a:p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dirty="0"/>
              <a:t>  What is the problem with this algorithm?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016B3AFC-34FB-4DEC-AD70-73C1C59CEF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5031" y="121770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Monitor Solution to Dining Philosophers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64B402AA-11CB-48F7-9FE8-2791716302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6175" y="979488"/>
            <a:ext cx="7345363" cy="53848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monitor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DiningPhilosophers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enum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{THINKING; HUNGRY, EATING} state [5];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condition self [5];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void pickup (int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state[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= HUNGRY;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test(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if (state[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!= EATING) self[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].wait;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void putdown (int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state[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= THINKING;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// test left and right neighbors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test((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+ 4) % 5);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test((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+ 1) % 5);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00FF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F792511B-46D3-4928-92CE-929DEC8C2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8805" y="96515"/>
            <a:ext cx="7916862" cy="638175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Solution to Dining Philosophers (Cont.)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58F6B3C7-ABB8-477D-AE0E-1DDD21AA88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60463" y="944563"/>
            <a:ext cx="6908800" cy="5268912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void test (int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if ((state[(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+ 4) % 5] != EATING) &amp;&amp;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(state[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== HUNGRY) &amp;&amp;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(state[(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+ 1) % 5] != EATING) 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     state[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= EATING 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self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].signal () 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initialization_code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for (int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 5;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state[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= THINKING;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>
            <a:extLst>
              <a:ext uri="{FF2B5EF4-FFF2-40B4-BE49-F238E27FC236}">
                <a16:creationId xmlns:a16="http://schemas.microsoft.com/office/drawing/2014/main" id="{80D035CF-4D26-43B2-A96C-D8477EE69D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93102" y="1090613"/>
            <a:ext cx="7566673" cy="52689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Each philosopher “</a:t>
            </a:r>
            <a:r>
              <a:rPr lang="en-US" altLang="en-US" dirty="0" err="1"/>
              <a:t>i</a:t>
            </a:r>
            <a:r>
              <a:rPr lang="en-US" altLang="en-US" i="1" dirty="0"/>
              <a:t>” </a:t>
            </a:r>
            <a:r>
              <a:rPr lang="en-US" altLang="en-US" dirty="0"/>
              <a:t>invokes the</a:t>
            </a:r>
            <a:r>
              <a:rPr lang="en-US" altLang="en-US" i="1" dirty="0"/>
              <a:t> </a:t>
            </a:r>
            <a:r>
              <a:rPr lang="en-US" altLang="en-US" dirty="0"/>
              <a:t>operations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pickup()</a:t>
            </a:r>
            <a:r>
              <a:rPr lang="en-US" altLang="en-US" sz="2000" i="1" dirty="0"/>
              <a:t> </a:t>
            </a:r>
            <a:r>
              <a:rPr lang="en-US" altLang="en-US" dirty="0"/>
              <a:t>and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putdown()</a:t>
            </a:r>
            <a:r>
              <a:rPr lang="en-US" altLang="en-US" sz="2000" dirty="0"/>
              <a:t> </a:t>
            </a:r>
            <a:r>
              <a:rPr lang="en-US" altLang="en-US" dirty="0"/>
              <a:t>in the following sequence: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DiningPhilosophers.pickup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(i)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/** EAT **/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DiningPhilosophers.putdown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(i)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No deadlock, but starvation is possible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i="1" dirty="0">
                <a:solidFill>
                  <a:srgbClr val="0000FF"/>
                </a:solidFill>
              </a:rPr>
              <a:t>      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436D3F-DD94-4E20-9DAE-14699174C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9181" y="116688"/>
            <a:ext cx="7916862" cy="638175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Solution to Dining Philosophers (Cont.)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D15A9E78-DF11-4867-B399-CAC04157474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End of Chapter 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3AB92419-2F3E-4AB1-BD3A-358F1F8CF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0720" y="180555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Classical Problems of Synchronization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D48FBE90-0458-4057-B57E-DA63D17D9A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49" y="1131891"/>
            <a:ext cx="6726465" cy="4441596"/>
          </a:xfrm>
        </p:spPr>
        <p:txBody>
          <a:bodyPr/>
          <a:lstStyle/>
          <a:p>
            <a:r>
              <a:rPr lang="en-US" altLang="en-US" dirty="0"/>
              <a:t>Classical problems used to test newly-proposed synchronization schemes</a:t>
            </a:r>
          </a:p>
          <a:p>
            <a:pPr lvl="1"/>
            <a:r>
              <a:rPr lang="en-US" altLang="en-US" dirty="0"/>
              <a:t>Bounded-Buffer Problem</a:t>
            </a:r>
          </a:p>
          <a:p>
            <a:pPr lvl="1"/>
            <a:r>
              <a:rPr lang="en-US" altLang="en-US" dirty="0"/>
              <a:t>Readers and Writers Problem</a:t>
            </a:r>
          </a:p>
          <a:p>
            <a:pPr lvl="1"/>
            <a:r>
              <a:rPr lang="en-US" altLang="en-US" dirty="0"/>
              <a:t>Dining-Philosophers Problem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74E7-B3BE-C1CC-A2D3-B947FCFF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A8790D-D5B6-ADC4-578A-64D934FC2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505" y="2047240"/>
            <a:ext cx="7101840" cy="2903220"/>
          </a:xfrm>
        </p:spPr>
      </p:pic>
    </p:spTree>
    <p:extLst>
      <p:ext uri="{BB962C8B-B14F-4D97-AF65-F5344CB8AC3E}">
        <p14:creationId xmlns:p14="http://schemas.microsoft.com/office/powerpoint/2010/main" val="1259470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445FFABD-D0ED-4BD7-90B8-096D05870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731" y="277813"/>
            <a:ext cx="7763069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Bounded-Buffer Problem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D956C55F-640F-4784-8984-36E14C723F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9083" y="1293813"/>
            <a:ext cx="7210425" cy="3725862"/>
          </a:xfrm>
        </p:spPr>
        <p:txBody>
          <a:bodyPr/>
          <a:lstStyle/>
          <a:p>
            <a:r>
              <a:rPr lang="en-US" altLang="en-US" sz="2000" b="1" i="1" dirty="0"/>
              <a:t>n</a:t>
            </a:r>
            <a:r>
              <a:rPr lang="en-US" altLang="en-US" dirty="0"/>
              <a:t> buffers, each can hold one item</a:t>
            </a:r>
          </a:p>
          <a:p>
            <a:r>
              <a:rPr lang="en-US" altLang="en-US" dirty="0"/>
              <a:t>Semaphore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altLang="en-US" dirty="0">
                <a:solidFill>
                  <a:srgbClr val="000000"/>
                </a:solidFill>
              </a:rPr>
              <a:t> i</a:t>
            </a:r>
            <a:r>
              <a:rPr lang="en-US" altLang="en-US" dirty="0"/>
              <a:t>nitialized to the value 1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Semaphore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full</a:t>
            </a:r>
            <a:r>
              <a:rPr lang="en-US" altLang="en-US" dirty="0">
                <a:solidFill>
                  <a:srgbClr val="000000"/>
                </a:solidFill>
              </a:rPr>
              <a:t> initialized </a:t>
            </a:r>
            <a:r>
              <a:rPr lang="en-US" altLang="en-US" dirty="0"/>
              <a:t>to the value 0</a:t>
            </a:r>
          </a:p>
          <a:p>
            <a:r>
              <a:rPr lang="en-US" altLang="en-US" dirty="0"/>
              <a:t>Semaphore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empty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initialized </a:t>
            </a:r>
            <a:r>
              <a:rPr lang="en-US" altLang="en-US" dirty="0"/>
              <a:t>to the value n</a:t>
            </a:r>
          </a:p>
          <a:p>
            <a:endParaRPr lang="en-US" altLang="en-US" dirty="0"/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id="{91998508-D538-4C89-AD83-931DA05A9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75" y="32464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6" tIns="45714" rIns="91426" bIns="45714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kumimoji="1"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2234-86DD-3EE4-BE78-0153A5F04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0D2D02-7007-97B0-358B-6595B48ED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450" y="1705666"/>
            <a:ext cx="7727950" cy="3586369"/>
          </a:xfrm>
        </p:spPr>
      </p:pic>
    </p:spTree>
    <p:extLst>
      <p:ext uri="{BB962C8B-B14F-4D97-AF65-F5344CB8AC3E}">
        <p14:creationId xmlns:p14="http://schemas.microsoft.com/office/powerpoint/2010/main" val="220728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2FAD360A-E679-4DC4-99D8-0FFD8BCEDE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1250" y="222868"/>
            <a:ext cx="75755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Bounded Buffer Problem (Cont.)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C2887F7A-B34E-4133-B1D8-7BCD1F2328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0424" y="1279525"/>
            <a:ext cx="7932576" cy="4876800"/>
          </a:xfrm>
        </p:spPr>
        <p:txBody>
          <a:bodyPr/>
          <a:lstStyle/>
          <a:p>
            <a:r>
              <a:rPr lang="en-US" altLang="en-US" dirty="0"/>
              <a:t>The structure of the producer process</a:t>
            </a:r>
          </a:p>
          <a:p>
            <a:pPr>
              <a:buFont typeface="Monotype Sorts" pitchFamily="-84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while (true) {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...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  /* produce an item in </a:t>
            </a:r>
            <a:r>
              <a:rPr lang="en-US" altLang="en-US" b="1" dirty="0" err="1">
                <a:latin typeface="Courier New" panose="02070309020205020404" pitchFamily="49" charset="0"/>
              </a:rPr>
              <a:t>next_produced</a:t>
            </a:r>
            <a:r>
              <a:rPr lang="en-US" altLang="en-US" b="1" dirty="0">
                <a:latin typeface="Courier New" panose="02070309020205020404" pitchFamily="49" charset="0"/>
              </a:rPr>
              <a:t>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wait(empty);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wait(mutex);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...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  /* add next produced to the buffer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signal(full);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}</a:t>
            </a:r>
            <a:br>
              <a:rPr lang="en-US" altLang="en-US" b="1" dirty="0">
                <a:latin typeface="Courier New" panose="02070309020205020404" pitchFamily="49" charset="0"/>
              </a:rPr>
            </a:br>
            <a:endParaRPr lang="en-US" altLang="en-US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7262-1F3C-20AD-70BD-5F736583F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28F8EE-0651-02CF-E07A-6816F39A8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20309"/>
            <a:ext cx="4389120" cy="29108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14CCED-2A90-9212-576D-B12B6B395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442" y="3485370"/>
            <a:ext cx="5394960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67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861A0BAA-76CB-484A-B14F-F0AF8A7036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5175" y="222868"/>
            <a:ext cx="7156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Bounded Buffer Problem (Cont.)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F1ED0C8-1F57-420E-ADCE-1E7B94E90E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788" y="1152525"/>
            <a:ext cx="8156294" cy="4851587"/>
          </a:xfrm>
        </p:spPr>
        <p:txBody>
          <a:bodyPr/>
          <a:lstStyle/>
          <a:p>
            <a:r>
              <a:rPr lang="en-US" altLang="en-US" dirty="0"/>
              <a:t>The structure of the consumer process</a:t>
            </a:r>
          </a:p>
          <a:p>
            <a:endParaRPr lang="en-US" altLang="en-US" sz="1600" dirty="0"/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while (true) {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wait(full);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wait(mutex);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...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/* remove an item from buffer to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signal(empty);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...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/* consume the item in next consumed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...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>
              <a:buFont typeface="Monotype Sorts" pitchFamily="-84" charset="2"/>
              <a:buNone/>
            </a:pPr>
            <a:endParaRPr lang="en-US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12952</TotalTime>
  <Words>1100</Words>
  <Application>Microsoft Office PowerPoint</Application>
  <PresentationFormat>On-screen Show (4:3)</PresentationFormat>
  <Paragraphs>185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7:  Synchronization Examples</vt:lpstr>
      <vt:lpstr>Outline</vt:lpstr>
      <vt:lpstr>Classical Problems of Synchronization</vt:lpstr>
      <vt:lpstr>PowerPoint Presentation</vt:lpstr>
      <vt:lpstr>Bounded-Buffer Problem</vt:lpstr>
      <vt:lpstr>PowerPoint Presentation</vt:lpstr>
      <vt:lpstr>Bounded Buffer Problem (Cont.)</vt:lpstr>
      <vt:lpstr>PowerPoint Presentation</vt:lpstr>
      <vt:lpstr>Bounded Buffer Problem (Cont.)</vt:lpstr>
      <vt:lpstr>Reader Writer Problem</vt:lpstr>
      <vt:lpstr>Readers-Writers Problem</vt:lpstr>
      <vt:lpstr>Reader Writer Problem</vt:lpstr>
      <vt:lpstr>Readers-Writers Problem (Cont.)</vt:lpstr>
      <vt:lpstr>Reader Writer Problem</vt:lpstr>
      <vt:lpstr>Readers-Writers Problem (Cont.)</vt:lpstr>
      <vt:lpstr>Readers-Writers Problem (Cont.)</vt:lpstr>
      <vt:lpstr>Readers-Writers Problem Variations</vt:lpstr>
      <vt:lpstr>PowerPoint Presentation</vt:lpstr>
      <vt:lpstr>Dining-Philosophers Problem</vt:lpstr>
      <vt:lpstr>PowerPoint Presentation</vt:lpstr>
      <vt:lpstr>  Dining-Philosophers Problem Algorithm</vt:lpstr>
      <vt:lpstr>Monitor Solution to Dining Philosophers</vt:lpstr>
      <vt:lpstr>Solution to Dining Philosophers (Cont.)</vt:lpstr>
      <vt:lpstr>Solution to Dining Philosophers (Cont.)</vt:lpstr>
      <vt:lpstr>End of Chapter 7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Chirag Gami</cp:lastModifiedBy>
  <cp:revision>270</cp:revision>
  <cp:lastPrinted>2013-09-18T17:45:18Z</cp:lastPrinted>
  <dcterms:created xsi:type="dcterms:W3CDTF">2011-01-13T23:43:38Z</dcterms:created>
  <dcterms:modified xsi:type="dcterms:W3CDTF">2023-03-29T04:52:25Z</dcterms:modified>
</cp:coreProperties>
</file>