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877" r:id="rId2"/>
  </p:sldMasterIdLst>
  <p:notesMasterIdLst>
    <p:notesMasterId r:id="rId43"/>
  </p:notesMasterIdLst>
  <p:handoutMasterIdLst>
    <p:handoutMasterId r:id="rId44"/>
  </p:handoutMasterIdLst>
  <p:sldIdLst>
    <p:sldId id="393" r:id="rId3"/>
    <p:sldId id="394" r:id="rId4"/>
    <p:sldId id="278" r:id="rId5"/>
    <p:sldId id="321" r:id="rId6"/>
    <p:sldId id="311" r:id="rId7"/>
    <p:sldId id="373" r:id="rId8"/>
    <p:sldId id="378" r:id="rId9"/>
    <p:sldId id="374" r:id="rId10"/>
    <p:sldId id="411" r:id="rId11"/>
    <p:sldId id="412" r:id="rId12"/>
    <p:sldId id="413" r:id="rId13"/>
    <p:sldId id="414" r:id="rId14"/>
    <p:sldId id="377" r:id="rId15"/>
    <p:sldId id="312" r:id="rId16"/>
    <p:sldId id="380" r:id="rId17"/>
    <p:sldId id="372" r:id="rId18"/>
    <p:sldId id="385" r:id="rId19"/>
    <p:sldId id="379" r:id="rId20"/>
    <p:sldId id="383" r:id="rId21"/>
    <p:sldId id="417" r:id="rId22"/>
    <p:sldId id="418" r:id="rId23"/>
    <p:sldId id="407" r:id="rId24"/>
    <p:sldId id="371" r:id="rId25"/>
    <p:sldId id="382" r:id="rId26"/>
    <p:sldId id="398" r:id="rId27"/>
    <p:sldId id="388" r:id="rId28"/>
    <p:sldId id="381" r:id="rId29"/>
    <p:sldId id="426" r:id="rId30"/>
    <p:sldId id="370" r:id="rId31"/>
    <p:sldId id="431" r:id="rId32"/>
    <p:sldId id="391" r:id="rId33"/>
    <p:sldId id="386" r:id="rId34"/>
    <p:sldId id="404" r:id="rId35"/>
    <p:sldId id="387" r:id="rId36"/>
    <p:sldId id="384" r:id="rId37"/>
    <p:sldId id="308" r:id="rId38"/>
    <p:sldId id="389" r:id="rId39"/>
    <p:sldId id="390" r:id="rId40"/>
    <p:sldId id="415" r:id="rId41"/>
    <p:sldId id="367" r:id="rId42"/>
  </p:sldIdLst>
  <p:sldSz cx="9144000" cy="6858000" type="screen4x3"/>
  <p:notesSz cx="6858000" cy="9144000"/>
  <p:defaultTex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mn-cs"/>
      </a:defRPr>
    </a:lvl1pPr>
    <a:lvl2pPr marL="457200" algn="ctr" rtl="0" eaLnBrk="0" fontAlgn="base" hangingPunct="0">
      <a:spcBef>
        <a:spcPct val="0"/>
      </a:spcBef>
      <a:spcAft>
        <a:spcPct val="0"/>
      </a:spcAft>
      <a:defRPr sz="2400" b="1" kern="1200">
        <a:solidFill>
          <a:schemeClr val="tx1"/>
        </a:solidFill>
        <a:latin typeface="Arial" charset="0"/>
        <a:ea typeface="+mn-ea"/>
        <a:cs typeface="+mn-cs"/>
      </a:defRPr>
    </a:lvl2pPr>
    <a:lvl3pPr marL="914400" algn="ctr" rtl="0" eaLnBrk="0" fontAlgn="base" hangingPunct="0">
      <a:spcBef>
        <a:spcPct val="0"/>
      </a:spcBef>
      <a:spcAft>
        <a:spcPct val="0"/>
      </a:spcAft>
      <a:defRPr sz="2400" b="1" kern="1200">
        <a:solidFill>
          <a:schemeClr val="tx1"/>
        </a:solidFill>
        <a:latin typeface="Arial" charset="0"/>
        <a:ea typeface="+mn-ea"/>
        <a:cs typeface="+mn-cs"/>
      </a:defRPr>
    </a:lvl3pPr>
    <a:lvl4pPr marL="1371600" algn="ctr" rtl="0" eaLnBrk="0" fontAlgn="base" hangingPunct="0">
      <a:spcBef>
        <a:spcPct val="0"/>
      </a:spcBef>
      <a:spcAft>
        <a:spcPct val="0"/>
      </a:spcAft>
      <a:defRPr sz="2400" b="1" kern="1200">
        <a:solidFill>
          <a:schemeClr val="tx1"/>
        </a:solidFill>
        <a:latin typeface="Arial" charset="0"/>
        <a:ea typeface="+mn-ea"/>
        <a:cs typeface="+mn-cs"/>
      </a:defRPr>
    </a:lvl4pPr>
    <a:lvl5pPr marL="1828800" algn="ctr"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89">
          <p15:clr>
            <a:srgbClr val="A4A3A4"/>
          </p15:clr>
        </p15:guide>
        <p15:guide id="2" pos="22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initials="A" lastIdx="1" clrIdx="0">
    <p:extLst>
      <p:ext uri="{19B8F6BF-5375-455C-9EA6-DF929625EA0E}">
        <p15:presenceInfo xmlns:p15="http://schemas.microsoft.com/office/powerpoint/2012/main"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808000"/>
    <a:srgbClr val="00CC99"/>
    <a:srgbClr val="00CC66"/>
    <a:srgbClr val="CCCC00"/>
    <a:srgbClr val="FFCC66"/>
    <a:srgbClr val="66FF99"/>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94434" autoAdjust="0"/>
  </p:normalViewPr>
  <p:slideViewPr>
    <p:cSldViewPr snapToGrid="0">
      <p:cViewPr varScale="1">
        <p:scale>
          <a:sx n="59" d="100"/>
          <a:sy n="59" d="100"/>
        </p:scale>
        <p:origin x="728" y="48"/>
      </p:cViewPr>
      <p:guideLst>
        <p:guide orient="horz" pos="889"/>
        <p:guide pos="222"/>
      </p:guideLst>
    </p:cSldViewPr>
  </p:slideViewPr>
  <p:outlineViewPr>
    <p:cViewPr>
      <p:scale>
        <a:sx n="33" d="100"/>
        <a:sy n="33" d="100"/>
      </p:scale>
      <p:origin x="0" y="-803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890" y="-1188"/>
      </p:cViewPr>
      <p:guideLst>
        <p:guide orient="horz" pos="2880"/>
        <p:guide pos="2160"/>
      </p:guideLst>
    </p:cSldViewPr>
  </p:notesViewPr>
  <p:gridSpacing cx="57607" cy="57607"/>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effectLst/>
              </a:defRPr>
            </a:lvl1pPr>
          </a:lstStyle>
          <a:p>
            <a:pPr>
              <a:defRPr/>
            </a:pPr>
            <a:r>
              <a:rPr lang="en-US"/>
              <a:t>ATS Application Programming: C# .Net Programming</a:t>
            </a:r>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effectLst/>
              </a:defRPr>
            </a:lvl1pPr>
          </a:lstStyle>
          <a:p>
            <a:pPr>
              <a:defRPr/>
            </a:pPr>
            <a:r>
              <a:rPr lang="en-US"/>
              <a:t>2.1 Introduction to .NET Technology</a:t>
            </a:r>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effectLst/>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ffectLst/>
              </a:defRPr>
            </a:lvl1pPr>
          </a:lstStyle>
          <a:p>
            <a:pPr>
              <a:defRPr/>
            </a:pPr>
            <a:fld id="{166DC02B-7D68-490B-93B6-9569A3DE3E5A}" type="slidenum">
              <a:rPr lang="en-US"/>
              <a:pPr>
                <a:defRPr/>
              </a:pPr>
              <a:t>‹#›</a:t>
            </a:fld>
            <a:endParaRPr lang="en-US"/>
          </a:p>
        </p:txBody>
      </p:sp>
    </p:spTree>
    <p:extLst>
      <p:ext uri="{BB962C8B-B14F-4D97-AF65-F5344CB8AC3E}">
        <p14:creationId xmlns:p14="http://schemas.microsoft.com/office/powerpoint/2010/main" val="2008772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4"/>
          <p:cNvSpPr>
            <a:spLocks noGrp="1" noRot="1" noChangeAspect="1" noChangeArrowheads="1" noTextEdit="1"/>
          </p:cNvSpPr>
          <p:nvPr>
            <p:ph type="sldImg" idx="2"/>
          </p:nvPr>
        </p:nvSpPr>
        <p:spPr bwMode="auto">
          <a:xfrm>
            <a:off x="1371600" y="685800"/>
            <a:ext cx="41148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114800"/>
            <a:ext cx="5486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80" name="Rectangle 8"/>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effectLst/>
              </a:defRPr>
            </a:lvl1pPr>
          </a:lstStyle>
          <a:p>
            <a:pPr>
              <a:defRPr/>
            </a:pPr>
            <a:r>
              <a:rPr lang="en-US"/>
              <a:t>© Accenture 2006</a:t>
            </a:r>
          </a:p>
          <a:p>
            <a:pPr>
              <a:defRPr/>
            </a:pPr>
            <a:r>
              <a:rPr lang="en-US"/>
              <a:t>Course Code Z16828</a:t>
            </a:r>
          </a:p>
        </p:txBody>
      </p:sp>
      <p:sp>
        <p:nvSpPr>
          <p:cNvPr id="3081" name="Rectangle 9"/>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ffectLst/>
              </a:defRPr>
            </a:lvl1pPr>
          </a:lstStyle>
          <a:p>
            <a:pPr>
              <a:defRPr/>
            </a:pPr>
            <a:r>
              <a:rPr lang="en-US"/>
              <a:t>                         </a:t>
            </a:r>
            <a:fld id="{C9FCFDC2-FA84-4D00-868E-4D4472DDE75C}" type="slidenum">
              <a:rPr lang="en-US"/>
              <a:pPr>
                <a:defRPr/>
              </a:pPr>
              <a:t>‹#›</a:t>
            </a:fld>
            <a:endParaRPr lang="en-US"/>
          </a:p>
        </p:txBody>
      </p:sp>
      <p:sp>
        <p:nvSpPr>
          <p:cNvPr id="3082" name="Rectangle 10"/>
          <p:cNvSpPr>
            <a:spLocks noGrp="1" noChangeArrowheads="1"/>
          </p:cNvSpPr>
          <p:nvPr>
            <p:ph type="hdr" sz="quarter"/>
          </p:nvPr>
        </p:nvSpPr>
        <p:spPr bwMode="auto">
          <a:xfrm>
            <a:off x="0" y="0"/>
            <a:ext cx="37750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effectLst/>
              </a:defRPr>
            </a:lvl1pPr>
          </a:lstStyle>
          <a:p>
            <a:pPr>
              <a:defRPr/>
            </a:pPr>
            <a:r>
              <a:rPr lang="en-US"/>
              <a:t>ATS Application Programming: C# .Net Programming</a:t>
            </a:r>
          </a:p>
        </p:txBody>
      </p:sp>
      <p:sp>
        <p:nvSpPr>
          <p:cNvPr id="3083" name="Rectangle 11"/>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effectLst/>
              </a:defRPr>
            </a:lvl1pPr>
          </a:lstStyle>
          <a:p>
            <a:pPr>
              <a:defRPr/>
            </a:pPr>
            <a:r>
              <a:rPr lang="en-US"/>
              <a:t>2.1 Introduction to .NET Technology</a:t>
            </a:r>
          </a:p>
        </p:txBody>
      </p:sp>
    </p:spTree>
    <p:extLst>
      <p:ext uri="{BB962C8B-B14F-4D97-AF65-F5344CB8AC3E}">
        <p14:creationId xmlns:p14="http://schemas.microsoft.com/office/powerpoint/2010/main" val="108572504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000" kern="1200">
        <a:solidFill>
          <a:schemeClr val="tx1"/>
        </a:solidFill>
        <a:latin typeface="Arial" charset="0"/>
        <a:ea typeface="+mn-ea"/>
        <a:cs typeface="+mn-cs"/>
      </a:defRPr>
    </a:lvl2pPr>
    <a:lvl3pPr marL="914400" algn="l" rtl="0" eaLnBrk="0" fontAlgn="base" hangingPunct="0">
      <a:spcBef>
        <a:spcPct val="30000"/>
      </a:spcBef>
      <a:spcAft>
        <a:spcPct val="0"/>
      </a:spcAft>
      <a:defRPr sz="1000" kern="1200">
        <a:solidFill>
          <a:schemeClr val="tx1"/>
        </a:solidFill>
        <a:latin typeface="Arial" charset="0"/>
        <a:ea typeface="+mn-ea"/>
        <a:cs typeface="+mn-cs"/>
      </a:defRPr>
    </a:lvl3pPr>
    <a:lvl4pPr marL="1371600" algn="l" rtl="0" eaLnBrk="0" fontAlgn="base" hangingPunct="0">
      <a:spcBef>
        <a:spcPct val="30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8"/>
          <p:cNvSpPr>
            <a:spLocks noGrp="1" noChangeArrowheads="1"/>
          </p:cNvSpPr>
          <p:nvPr>
            <p:ph type="ftr" sz="quarter" idx="4"/>
          </p:nvPr>
        </p:nvSpPr>
        <p:spPr>
          <a:noFill/>
        </p:spPr>
        <p:txBody>
          <a:bodyPr/>
          <a:lstStyle/>
          <a:p>
            <a:r>
              <a:rPr lang="en-US" dirty="0"/>
              <a:t>© Accenture 2006</a:t>
            </a:r>
          </a:p>
          <a:p>
            <a:r>
              <a:rPr lang="en-US" dirty="0"/>
              <a:t>Course Code Z16828</a:t>
            </a:r>
          </a:p>
        </p:txBody>
      </p:sp>
      <p:sp>
        <p:nvSpPr>
          <p:cNvPr id="43011" name="Rectangle 9"/>
          <p:cNvSpPr>
            <a:spLocks noGrp="1" noChangeArrowheads="1"/>
          </p:cNvSpPr>
          <p:nvPr>
            <p:ph type="sldNum" sz="quarter" idx="5"/>
          </p:nvPr>
        </p:nvSpPr>
        <p:spPr>
          <a:noFill/>
        </p:spPr>
        <p:txBody>
          <a:bodyPr/>
          <a:lstStyle/>
          <a:p>
            <a:r>
              <a:rPr lang="en-US" dirty="0"/>
              <a:t>                         </a:t>
            </a:r>
            <a:fld id="{3A0B165F-5376-4897-BBE3-7E32105A6AE0}" type="slidenum">
              <a:rPr lang="en-US" smtClean="0"/>
              <a:pPr/>
              <a:t>3</a:t>
            </a:fld>
            <a:endParaRPr lang="en-US" dirty="0"/>
          </a:p>
        </p:txBody>
      </p:sp>
      <p:sp>
        <p:nvSpPr>
          <p:cNvPr id="43012" name="Rectangle 10"/>
          <p:cNvSpPr>
            <a:spLocks noGrp="1" noChangeArrowheads="1"/>
          </p:cNvSpPr>
          <p:nvPr>
            <p:ph type="hdr" sz="quarter"/>
          </p:nvPr>
        </p:nvSpPr>
        <p:spPr>
          <a:noFill/>
        </p:spPr>
        <p:txBody>
          <a:bodyPr/>
          <a:lstStyle/>
          <a:p>
            <a:r>
              <a:rPr lang="en-US" dirty="0"/>
              <a:t>ATS Application Programming: C# .Net Programming</a:t>
            </a:r>
          </a:p>
        </p:txBody>
      </p:sp>
      <p:sp>
        <p:nvSpPr>
          <p:cNvPr id="43013" name="Rectangle 11"/>
          <p:cNvSpPr>
            <a:spLocks noGrp="1" noChangeArrowheads="1"/>
          </p:cNvSpPr>
          <p:nvPr>
            <p:ph type="dt" sz="quarter" idx="1"/>
          </p:nvPr>
        </p:nvSpPr>
        <p:spPr>
          <a:noFill/>
        </p:spPr>
        <p:txBody>
          <a:bodyPr/>
          <a:lstStyle/>
          <a:p>
            <a:r>
              <a:rPr lang="en-US" dirty="0"/>
              <a:t>2.1 Introduction to .NET Technology</a:t>
            </a:r>
          </a:p>
        </p:txBody>
      </p:sp>
      <p:sp>
        <p:nvSpPr>
          <p:cNvPr id="43014" name="Rectangle 6"/>
          <p:cNvSpPr>
            <a:spLocks noGrp="1" noRot="1" noChangeAspect="1" noChangeArrowheads="1" noTextEdit="1"/>
          </p:cNvSpPr>
          <p:nvPr>
            <p:ph type="sldImg"/>
          </p:nvPr>
        </p:nvSpPr>
        <p:spPr>
          <a:xfrm>
            <a:off x="1143000" y="685800"/>
            <a:ext cx="4572000" cy="3429000"/>
          </a:xfrm>
          <a:ln/>
        </p:spPr>
      </p:sp>
    </p:spTree>
    <p:extLst>
      <p:ext uri="{BB962C8B-B14F-4D97-AF65-F5344CB8AC3E}">
        <p14:creationId xmlns:p14="http://schemas.microsoft.com/office/powerpoint/2010/main" val="1289993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p>
            <a:r>
              <a:rPr lang="en-US"/>
              <a:t>.NET: Software Engineering II</a:t>
            </a:r>
          </a:p>
        </p:txBody>
      </p:sp>
      <p:sp>
        <p:nvSpPr>
          <p:cNvPr id="72707" name="Rectangle 3"/>
          <p:cNvSpPr>
            <a:spLocks noGrp="1" noChangeArrowheads="1"/>
          </p:cNvSpPr>
          <p:nvPr>
            <p:ph type="dt" sz="quarter" idx="1"/>
          </p:nvPr>
        </p:nvSpPr>
        <p:spPr>
          <a:noFill/>
        </p:spPr>
        <p:txBody>
          <a:bodyPr/>
          <a:lstStyle/>
          <a:p>
            <a:r>
              <a:rPr lang="en-US"/>
              <a:t>4.1 Introduction to ASP.NET</a:t>
            </a:r>
          </a:p>
        </p:txBody>
      </p:sp>
      <p:sp>
        <p:nvSpPr>
          <p:cNvPr id="72708" name="Rectangle 6"/>
          <p:cNvSpPr>
            <a:spLocks noGrp="1" noChangeArrowheads="1"/>
          </p:cNvSpPr>
          <p:nvPr>
            <p:ph type="ftr" sz="quarter" idx="4"/>
          </p:nvPr>
        </p:nvSpPr>
        <p:spPr>
          <a:noFill/>
        </p:spPr>
        <p:txBody>
          <a:bodyPr/>
          <a:lstStyle/>
          <a:p>
            <a:r>
              <a:rPr lang="en-US"/>
              <a:t>© Accenture 2006 All Rights Reserved</a:t>
            </a:r>
          </a:p>
        </p:txBody>
      </p:sp>
      <p:sp>
        <p:nvSpPr>
          <p:cNvPr id="72709" name="Rectangle 7"/>
          <p:cNvSpPr>
            <a:spLocks noGrp="1" noChangeArrowheads="1"/>
          </p:cNvSpPr>
          <p:nvPr>
            <p:ph type="sldNum" sz="quarter" idx="5"/>
          </p:nvPr>
        </p:nvSpPr>
        <p:spPr>
          <a:noFill/>
        </p:spPr>
        <p:txBody>
          <a:bodyPr/>
          <a:lstStyle/>
          <a:p>
            <a:fld id="{54730CB3-6740-4749-840A-8C6E6D6A78B0}" type="slidenum">
              <a:rPr lang="en-US" smtClean="0"/>
              <a:pPr/>
              <a:t>40</a:t>
            </a:fld>
            <a:endParaRPr lang="en-US"/>
          </a:p>
        </p:txBody>
      </p:sp>
      <p:sp>
        <p:nvSpPr>
          <p:cNvPr id="72710" name="Rectangle 2"/>
          <p:cNvSpPr>
            <a:spLocks noGrp="1" noRot="1" noChangeAspect="1" noChangeArrowheads="1" noTextEdit="1"/>
          </p:cNvSpPr>
          <p:nvPr>
            <p:ph type="sldImg"/>
          </p:nvPr>
        </p:nvSpPr>
        <p:spPr>
          <a:xfrm>
            <a:off x="1143000" y="685800"/>
            <a:ext cx="4572000" cy="3429000"/>
          </a:xfrm>
          <a:ln/>
        </p:spPr>
      </p:sp>
      <p:sp>
        <p:nvSpPr>
          <p:cNvPr id="72711" name="Rectangle 3"/>
          <p:cNvSpPr>
            <a:spLocks noGrp="1" noChangeArrowheads="1"/>
          </p:cNvSpPr>
          <p:nvPr>
            <p:ph type="body" idx="1"/>
          </p:nvPr>
        </p:nvSpPr>
        <p:spPr>
          <a:noFill/>
          <a:ln/>
        </p:spPr>
        <p:txBody>
          <a:bodyPr/>
          <a:lstStyle/>
          <a:p>
            <a:pPr eaLnBrk="1" hangingPunct="1"/>
            <a:r>
              <a:rPr lang="en-US" b="1"/>
              <a:t>Faculty Notes:</a:t>
            </a:r>
          </a:p>
          <a:p>
            <a:pPr eaLnBrk="1" hangingPunct="1"/>
            <a:r>
              <a:rPr lang="en-US"/>
              <a:t>Ask participants if they have any questions about the content covered in this presentation.</a:t>
            </a:r>
          </a:p>
          <a:p>
            <a:pPr eaLnBrk="1" hangingPunct="1"/>
            <a:endParaRPr lang="en-US"/>
          </a:p>
        </p:txBody>
      </p:sp>
    </p:spTree>
    <p:extLst>
      <p:ext uri="{BB962C8B-B14F-4D97-AF65-F5344CB8AC3E}">
        <p14:creationId xmlns:p14="http://schemas.microsoft.com/office/powerpoint/2010/main" val="2120988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ftr" sz="quarter" idx="4"/>
          </p:nvPr>
        </p:nvSpPr>
        <p:spPr>
          <a:noFill/>
        </p:spPr>
        <p:txBody>
          <a:bodyPr/>
          <a:lstStyle/>
          <a:p>
            <a:r>
              <a:rPr lang="en-US" dirty="0"/>
              <a:t>© Accenture 2006</a:t>
            </a:r>
          </a:p>
          <a:p>
            <a:r>
              <a:rPr lang="en-US" dirty="0"/>
              <a:t>Course Code Z16828</a:t>
            </a:r>
          </a:p>
        </p:txBody>
      </p:sp>
      <p:sp>
        <p:nvSpPr>
          <p:cNvPr id="44035" name="Rectangle 5"/>
          <p:cNvSpPr>
            <a:spLocks noGrp="1" noChangeArrowheads="1"/>
          </p:cNvSpPr>
          <p:nvPr>
            <p:ph type="sldNum" sz="quarter" idx="5"/>
          </p:nvPr>
        </p:nvSpPr>
        <p:spPr>
          <a:noFill/>
        </p:spPr>
        <p:txBody>
          <a:bodyPr/>
          <a:lstStyle/>
          <a:p>
            <a:r>
              <a:rPr lang="en-US" dirty="0"/>
              <a:t>                         </a:t>
            </a:r>
            <a:fld id="{F5E6EFC6-93CA-44C9-A978-60CF230182F6}" type="slidenum">
              <a:rPr lang="en-US" smtClean="0"/>
              <a:pPr/>
              <a:t>4</a:t>
            </a:fld>
            <a:endParaRPr lang="en-US" dirty="0"/>
          </a:p>
        </p:txBody>
      </p:sp>
      <p:sp>
        <p:nvSpPr>
          <p:cNvPr id="44036" name="Rectangle 2"/>
          <p:cNvSpPr>
            <a:spLocks noGrp="1" noRot="1" noChangeAspect="1" noChangeArrowheads="1" noTextEdit="1"/>
          </p:cNvSpPr>
          <p:nvPr>
            <p:ph type="sldImg"/>
          </p:nvPr>
        </p:nvSpPr>
        <p:spPr>
          <a:xfrm>
            <a:off x="1143000" y="685800"/>
            <a:ext cx="4572000" cy="3429000"/>
          </a:xfrm>
          <a:ln/>
        </p:spPr>
      </p:sp>
      <p:sp>
        <p:nvSpPr>
          <p:cNvPr id="4403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7734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8"/>
          <p:cNvSpPr>
            <a:spLocks noGrp="1" noChangeArrowheads="1"/>
          </p:cNvSpPr>
          <p:nvPr>
            <p:ph type="ftr" sz="quarter" idx="4"/>
          </p:nvPr>
        </p:nvSpPr>
        <p:spPr>
          <a:noFill/>
        </p:spPr>
        <p:txBody>
          <a:bodyPr/>
          <a:lstStyle/>
          <a:p>
            <a:r>
              <a:rPr lang="en-US" dirty="0"/>
              <a:t>© Accenture 2006</a:t>
            </a:r>
          </a:p>
          <a:p>
            <a:r>
              <a:rPr lang="en-US" dirty="0"/>
              <a:t>Course Code Z16828</a:t>
            </a:r>
          </a:p>
        </p:txBody>
      </p:sp>
      <p:sp>
        <p:nvSpPr>
          <p:cNvPr id="45059" name="Rectangle 9"/>
          <p:cNvSpPr>
            <a:spLocks noGrp="1" noChangeArrowheads="1"/>
          </p:cNvSpPr>
          <p:nvPr>
            <p:ph type="sldNum" sz="quarter" idx="5"/>
          </p:nvPr>
        </p:nvSpPr>
        <p:spPr>
          <a:noFill/>
        </p:spPr>
        <p:txBody>
          <a:bodyPr/>
          <a:lstStyle/>
          <a:p>
            <a:r>
              <a:rPr lang="en-US" dirty="0"/>
              <a:t>                         </a:t>
            </a:r>
            <a:fld id="{5F3FFCEC-CD02-456D-BBFD-DE08736463F3}" type="slidenum">
              <a:rPr lang="en-US" smtClean="0"/>
              <a:pPr/>
              <a:t>5</a:t>
            </a:fld>
            <a:endParaRPr lang="en-US" dirty="0"/>
          </a:p>
        </p:txBody>
      </p:sp>
      <p:sp>
        <p:nvSpPr>
          <p:cNvPr id="45060" name="Rectangle 10"/>
          <p:cNvSpPr>
            <a:spLocks noGrp="1" noChangeArrowheads="1"/>
          </p:cNvSpPr>
          <p:nvPr>
            <p:ph type="hdr" sz="quarter"/>
          </p:nvPr>
        </p:nvSpPr>
        <p:spPr>
          <a:noFill/>
        </p:spPr>
        <p:txBody>
          <a:bodyPr/>
          <a:lstStyle/>
          <a:p>
            <a:r>
              <a:rPr lang="en-US" dirty="0"/>
              <a:t>ATS Application Programming: C# .Net Programming</a:t>
            </a:r>
          </a:p>
        </p:txBody>
      </p:sp>
      <p:sp>
        <p:nvSpPr>
          <p:cNvPr id="45061" name="Rectangle 11"/>
          <p:cNvSpPr>
            <a:spLocks noGrp="1" noChangeArrowheads="1"/>
          </p:cNvSpPr>
          <p:nvPr>
            <p:ph type="dt" sz="quarter" idx="1"/>
          </p:nvPr>
        </p:nvSpPr>
        <p:spPr>
          <a:noFill/>
        </p:spPr>
        <p:txBody>
          <a:bodyPr/>
          <a:lstStyle/>
          <a:p>
            <a:r>
              <a:rPr lang="en-US" dirty="0"/>
              <a:t>2.1 Introduction to .NET Technology</a:t>
            </a:r>
          </a:p>
        </p:txBody>
      </p:sp>
      <p:sp>
        <p:nvSpPr>
          <p:cNvPr id="45062" name="Rectangle 2"/>
          <p:cNvSpPr>
            <a:spLocks noGrp="1" noRot="1" noChangeAspect="1" noChangeArrowheads="1" noTextEdit="1"/>
          </p:cNvSpPr>
          <p:nvPr>
            <p:ph type="sldImg"/>
          </p:nvPr>
        </p:nvSpPr>
        <p:spPr>
          <a:xfrm>
            <a:off x="1143000" y="685800"/>
            <a:ext cx="4572000" cy="3429000"/>
          </a:xfrm>
          <a:ln/>
        </p:spPr>
      </p:sp>
      <p:sp>
        <p:nvSpPr>
          <p:cNvPr id="45063" name="Rectangle 3"/>
          <p:cNvSpPr>
            <a:spLocks noGrp="1" noChangeArrowheads="1"/>
          </p:cNvSpPr>
          <p:nvPr>
            <p:ph type="body" idx="1"/>
          </p:nvPr>
        </p:nvSpPr>
        <p:spPr>
          <a:xfrm>
            <a:off x="685800" y="4200525"/>
            <a:ext cx="5486400" cy="4562475"/>
          </a:xfrm>
          <a:noFill/>
          <a:ln/>
        </p:spPr>
        <p:txBody>
          <a:bodyPr/>
          <a:lstStyle/>
          <a:p>
            <a:pPr eaLnBrk="1" hangingPunct="1"/>
            <a:r>
              <a:rPr lang="en-US" b="1" dirty="0"/>
              <a:t>Faculty Notes:</a:t>
            </a:r>
          </a:p>
          <a:p>
            <a:pPr eaLnBrk="1" hangingPunct="1"/>
            <a:endParaRPr lang="en-US" b="1" dirty="0"/>
          </a:p>
        </p:txBody>
      </p:sp>
    </p:spTree>
    <p:extLst>
      <p:ext uri="{BB962C8B-B14F-4D97-AF65-F5344CB8AC3E}">
        <p14:creationId xmlns:p14="http://schemas.microsoft.com/office/powerpoint/2010/main" val="1366591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Controller handles user's requests and renders appropriate View with Model data.</a:t>
            </a:r>
            <a:endParaRPr lang="en-US" dirty="0"/>
          </a:p>
        </p:txBody>
      </p:sp>
      <p:sp>
        <p:nvSpPr>
          <p:cNvPr id="4" name="Footer Placeholder 3"/>
          <p:cNvSpPr>
            <a:spLocks noGrp="1"/>
          </p:cNvSpPr>
          <p:nvPr>
            <p:ph type="ftr" sz="quarter" idx="10"/>
          </p:nvPr>
        </p:nvSpPr>
        <p:spPr/>
        <p:txBody>
          <a:bodyPr/>
          <a:lstStyle/>
          <a:p>
            <a:pPr>
              <a:defRPr/>
            </a:pPr>
            <a:r>
              <a:rPr lang="en-US"/>
              <a:t>© Accenture 2006</a:t>
            </a:r>
          </a:p>
          <a:p>
            <a:pPr>
              <a:defRPr/>
            </a:pPr>
            <a:r>
              <a:rPr lang="en-US"/>
              <a:t>Course Code Z16828</a:t>
            </a:r>
          </a:p>
        </p:txBody>
      </p:sp>
      <p:sp>
        <p:nvSpPr>
          <p:cNvPr id="5" name="Slide Number Placeholder 4"/>
          <p:cNvSpPr>
            <a:spLocks noGrp="1"/>
          </p:cNvSpPr>
          <p:nvPr>
            <p:ph type="sldNum" sz="quarter" idx="11"/>
          </p:nvPr>
        </p:nvSpPr>
        <p:spPr/>
        <p:txBody>
          <a:bodyPr/>
          <a:lstStyle/>
          <a:p>
            <a:pPr>
              <a:defRPr/>
            </a:pPr>
            <a:r>
              <a:rPr lang="en-US"/>
              <a:t>                         </a:t>
            </a:r>
            <a:fld id="{C9FCFDC2-FA84-4D00-868E-4D4472DDE75C}" type="slidenum">
              <a:rPr lang="en-US" smtClean="0"/>
              <a:pPr>
                <a:defRPr/>
              </a:pPr>
              <a:t>13</a:t>
            </a:fld>
            <a:endParaRPr lang="en-US"/>
          </a:p>
        </p:txBody>
      </p:sp>
      <p:sp>
        <p:nvSpPr>
          <p:cNvPr id="6" name="Header Placeholder 5"/>
          <p:cNvSpPr>
            <a:spLocks noGrp="1"/>
          </p:cNvSpPr>
          <p:nvPr>
            <p:ph type="hdr" sz="quarter" idx="12"/>
          </p:nvPr>
        </p:nvSpPr>
        <p:spPr/>
        <p:txBody>
          <a:bodyPr/>
          <a:lstStyle/>
          <a:p>
            <a:pPr>
              <a:defRPr/>
            </a:pPr>
            <a:r>
              <a:rPr lang="en-US"/>
              <a:t>ATS Application Programming: C# .Net Programming</a:t>
            </a:r>
          </a:p>
        </p:txBody>
      </p:sp>
      <p:sp>
        <p:nvSpPr>
          <p:cNvPr id="7" name="Date Placeholder 6"/>
          <p:cNvSpPr>
            <a:spLocks noGrp="1"/>
          </p:cNvSpPr>
          <p:nvPr>
            <p:ph type="dt" idx="13"/>
          </p:nvPr>
        </p:nvSpPr>
        <p:spPr/>
        <p:txBody>
          <a:bodyPr/>
          <a:lstStyle/>
          <a:p>
            <a:pPr>
              <a:defRPr/>
            </a:pPr>
            <a:r>
              <a:rPr lang="en-US"/>
              <a:t>2.1 Introduction to .NET Technology</a:t>
            </a:r>
          </a:p>
        </p:txBody>
      </p:sp>
    </p:spTree>
    <p:extLst>
      <p:ext uri="{BB962C8B-B14F-4D97-AF65-F5344CB8AC3E}">
        <p14:creationId xmlns:p14="http://schemas.microsoft.com/office/powerpoint/2010/main" val="1325975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ChangeArrowheads="1"/>
          </p:cNvSpPr>
          <p:nvPr>
            <p:ph type="ftr" sz="quarter" idx="4"/>
          </p:nvPr>
        </p:nvSpPr>
        <p:spPr>
          <a:noFill/>
        </p:spPr>
        <p:txBody>
          <a:bodyPr/>
          <a:lstStyle/>
          <a:p>
            <a:r>
              <a:rPr lang="en-US"/>
              <a:t>© Accenture 2006</a:t>
            </a:r>
          </a:p>
          <a:p>
            <a:r>
              <a:rPr lang="en-US"/>
              <a:t>Course Code Z16828</a:t>
            </a:r>
          </a:p>
        </p:txBody>
      </p:sp>
      <p:sp>
        <p:nvSpPr>
          <p:cNvPr id="46083" name="Rectangle 9"/>
          <p:cNvSpPr>
            <a:spLocks noGrp="1" noChangeArrowheads="1"/>
          </p:cNvSpPr>
          <p:nvPr>
            <p:ph type="sldNum" sz="quarter" idx="5"/>
          </p:nvPr>
        </p:nvSpPr>
        <p:spPr>
          <a:noFill/>
        </p:spPr>
        <p:txBody>
          <a:bodyPr/>
          <a:lstStyle/>
          <a:p>
            <a:r>
              <a:rPr lang="en-US"/>
              <a:t>                         </a:t>
            </a:r>
            <a:fld id="{F38F5F9C-1047-4F72-BA68-7094443BA936}" type="slidenum">
              <a:rPr lang="en-US" smtClean="0"/>
              <a:pPr/>
              <a:t>14</a:t>
            </a:fld>
            <a:endParaRPr lang="en-US"/>
          </a:p>
        </p:txBody>
      </p:sp>
      <p:sp>
        <p:nvSpPr>
          <p:cNvPr id="46084" name="Rectangle 10"/>
          <p:cNvSpPr>
            <a:spLocks noGrp="1" noChangeArrowheads="1"/>
          </p:cNvSpPr>
          <p:nvPr>
            <p:ph type="hdr" sz="quarter"/>
          </p:nvPr>
        </p:nvSpPr>
        <p:spPr>
          <a:noFill/>
        </p:spPr>
        <p:txBody>
          <a:bodyPr/>
          <a:lstStyle/>
          <a:p>
            <a:r>
              <a:rPr lang="en-US"/>
              <a:t>ATS Application Programming: C# .Net Programming</a:t>
            </a:r>
          </a:p>
        </p:txBody>
      </p:sp>
      <p:sp>
        <p:nvSpPr>
          <p:cNvPr id="46085" name="Rectangle 11"/>
          <p:cNvSpPr>
            <a:spLocks noGrp="1" noChangeArrowheads="1"/>
          </p:cNvSpPr>
          <p:nvPr>
            <p:ph type="dt" sz="quarter" idx="1"/>
          </p:nvPr>
        </p:nvSpPr>
        <p:spPr>
          <a:noFill/>
        </p:spPr>
        <p:txBody>
          <a:bodyPr/>
          <a:lstStyle/>
          <a:p>
            <a:r>
              <a:rPr lang="en-US"/>
              <a:t>2.1 Introduction to .NET Technology</a:t>
            </a:r>
          </a:p>
        </p:txBody>
      </p:sp>
      <p:sp>
        <p:nvSpPr>
          <p:cNvPr id="46086" name="Rectangle 2"/>
          <p:cNvSpPr>
            <a:spLocks noGrp="1" noRot="1" noChangeAspect="1" noChangeArrowheads="1" noTextEdit="1"/>
          </p:cNvSpPr>
          <p:nvPr>
            <p:ph type="sldImg"/>
          </p:nvPr>
        </p:nvSpPr>
        <p:spPr>
          <a:xfrm>
            <a:off x="1143000" y="685800"/>
            <a:ext cx="4572000" cy="3429000"/>
          </a:xfrm>
          <a:ln/>
        </p:spPr>
      </p:sp>
      <p:sp>
        <p:nvSpPr>
          <p:cNvPr id="46087" name="Rectangle 3"/>
          <p:cNvSpPr>
            <a:spLocks noGrp="1" noChangeArrowheads="1"/>
          </p:cNvSpPr>
          <p:nvPr>
            <p:ph type="body" idx="1"/>
          </p:nvPr>
        </p:nvSpPr>
        <p:spPr>
          <a:xfrm>
            <a:off x="685800" y="4210050"/>
            <a:ext cx="5486400" cy="4552950"/>
          </a:xfrm>
          <a:noFill/>
          <a:ln/>
        </p:spPr>
        <p:txBody>
          <a:bodyPr/>
          <a:lstStyle/>
          <a:p>
            <a:pPr eaLnBrk="1" hangingPunct="1"/>
            <a:r>
              <a:rPr lang="en-US" b="1" dirty="0"/>
              <a:t>Faculty Notes:</a:t>
            </a:r>
          </a:p>
          <a:p>
            <a:pPr eaLnBrk="1" hangingPunct="1"/>
            <a:r>
              <a:rPr lang="en-US" dirty="0"/>
              <a:t>Figure above illustrates the Microsoft .NET Framework. All .NET languages are built on a Common Language Specification. While designed specifically to support the .NET versions of Visual Basic, C++, C# and JScript, .NET also supports other languages that can be modified to this specification. These include Perl, Python, COBOL, Eiffel, Pascal, Fortran, </a:t>
            </a:r>
            <a:r>
              <a:rPr lang="en-US" dirty="0" err="1"/>
              <a:t>SmallTalk</a:t>
            </a:r>
            <a:r>
              <a:rPr lang="en-US" dirty="0"/>
              <a:t>, Java, RPG, Ada, APL, J# and others.</a:t>
            </a:r>
          </a:p>
          <a:p>
            <a:pPr eaLnBrk="1" hangingPunct="1"/>
            <a:r>
              <a:rPr lang="en-US" dirty="0"/>
              <a:t>The .NET Framework is designed to unify programming models to enable cross-language integration. </a:t>
            </a:r>
          </a:p>
          <a:p>
            <a:pPr eaLnBrk="1" hangingPunct="1"/>
            <a:r>
              <a:rPr lang="en-US" dirty="0"/>
              <a:t> </a:t>
            </a:r>
            <a:br>
              <a:rPr lang="en-US" dirty="0"/>
            </a:br>
            <a:r>
              <a:rPr lang="en-US" dirty="0"/>
              <a:t>The Microsoft Active Server Page (ASP) technology has been enhanced as ASP.NET and is designed to allow the easy development of Web services and Web forms see figure above. The development of Windows forms has also been improved with .NET, and ADO.NET provides full support for data and XML. Visual Studio 2005 supports and integrates all of these development environments, automating many development tasks that previously required manual integration.</a:t>
            </a:r>
          </a:p>
          <a:p>
            <a:pPr eaLnBrk="1" hangingPunct="1"/>
            <a:endParaRPr lang="en-US" dirty="0"/>
          </a:p>
          <a:p>
            <a:pPr eaLnBrk="1" hangingPunct="1"/>
            <a:r>
              <a:rPr lang="en-US" dirty="0"/>
              <a:t>Each of the languages in the figure is supported by Visual Studio 2005, which is an enhanced IDE. The other languages discussed earlier can also be added to Visual Studio 2005. The strategy behind Visual Studio 2005 is to enable applications to be developed within Windows for later execution in a .NET environment on any platform.</a:t>
            </a:r>
          </a:p>
          <a:p>
            <a:pPr eaLnBrk="1" hangingPunct="1"/>
            <a:endParaRPr lang="en-US" dirty="0"/>
          </a:p>
        </p:txBody>
      </p:sp>
    </p:spTree>
    <p:extLst>
      <p:ext uri="{BB962C8B-B14F-4D97-AF65-F5344CB8AC3E}">
        <p14:creationId xmlns:p14="http://schemas.microsoft.com/office/powerpoint/2010/main" val="1389664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8"/>
          <p:cNvSpPr>
            <a:spLocks noGrp="1" noChangeArrowheads="1"/>
          </p:cNvSpPr>
          <p:nvPr>
            <p:ph type="ftr" sz="quarter" idx="4"/>
          </p:nvPr>
        </p:nvSpPr>
        <p:spPr>
          <a:noFill/>
        </p:spPr>
        <p:txBody>
          <a:bodyPr/>
          <a:lstStyle/>
          <a:p>
            <a:r>
              <a:rPr lang="en-US"/>
              <a:t>© Accenture 2006</a:t>
            </a:r>
          </a:p>
          <a:p>
            <a:r>
              <a:rPr lang="en-US"/>
              <a:t>Course Code Z16828</a:t>
            </a:r>
          </a:p>
        </p:txBody>
      </p:sp>
      <p:sp>
        <p:nvSpPr>
          <p:cNvPr id="49155" name="Rectangle 9"/>
          <p:cNvSpPr>
            <a:spLocks noGrp="1" noChangeArrowheads="1"/>
          </p:cNvSpPr>
          <p:nvPr>
            <p:ph type="sldNum" sz="quarter" idx="5"/>
          </p:nvPr>
        </p:nvSpPr>
        <p:spPr>
          <a:noFill/>
        </p:spPr>
        <p:txBody>
          <a:bodyPr/>
          <a:lstStyle/>
          <a:p>
            <a:r>
              <a:rPr lang="en-US"/>
              <a:t>                         </a:t>
            </a:r>
            <a:fld id="{6EBE9B5B-8B91-46ED-B214-967D7D2F5900}" type="slidenum">
              <a:rPr lang="en-US" smtClean="0"/>
              <a:pPr/>
              <a:t>16</a:t>
            </a:fld>
            <a:endParaRPr lang="en-US"/>
          </a:p>
        </p:txBody>
      </p:sp>
      <p:sp>
        <p:nvSpPr>
          <p:cNvPr id="49156" name="Rectangle 10"/>
          <p:cNvSpPr>
            <a:spLocks noGrp="1" noChangeArrowheads="1"/>
          </p:cNvSpPr>
          <p:nvPr>
            <p:ph type="hdr" sz="quarter"/>
          </p:nvPr>
        </p:nvSpPr>
        <p:spPr>
          <a:noFill/>
        </p:spPr>
        <p:txBody>
          <a:bodyPr/>
          <a:lstStyle/>
          <a:p>
            <a:r>
              <a:rPr lang="en-US"/>
              <a:t>ATS Application Programming: C# .Net Programming</a:t>
            </a:r>
          </a:p>
        </p:txBody>
      </p:sp>
      <p:sp>
        <p:nvSpPr>
          <p:cNvPr id="49157" name="Rectangle 11"/>
          <p:cNvSpPr>
            <a:spLocks noGrp="1" noChangeArrowheads="1"/>
          </p:cNvSpPr>
          <p:nvPr>
            <p:ph type="dt" sz="quarter" idx="1"/>
          </p:nvPr>
        </p:nvSpPr>
        <p:spPr>
          <a:noFill/>
        </p:spPr>
        <p:txBody>
          <a:bodyPr/>
          <a:lstStyle/>
          <a:p>
            <a:r>
              <a:rPr lang="en-US"/>
              <a:t>2.1 Introduction to .NET Technology</a:t>
            </a:r>
          </a:p>
        </p:txBody>
      </p:sp>
      <p:sp>
        <p:nvSpPr>
          <p:cNvPr id="49158" name="Rectangle 2"/>
          <p:cNvSpPr>
            <a:spLocks noGrp="1" noRot="1" noChangeAspect="1" noChangeArrowheads="1" noTextEdit="1"/>
          </p:cNvSpPr>
          <p:nvPr>
            <p:ph type="sldImg"/>
          </p:nvPr>
        </p:nvSpPr>
        <p:spPr>
          <a:xfrm>
            <a:off x="1143000" y="685800"/>
            <a:ext cx="4572000" cy="3429000"/>
          </a:xfrm>
          <a:ln/>
        </p:spPr>
      </p:sp>
      <p:sp>
        <p:nvSpPr>
          <p:cNvPr id="49159" name="Rectangle 3"/>
          <p:cNvSpPr>
            <a:spLocks noGrp="1" noChangeArrowheads="1"/>
          </p:cNvSpPr>
          <p:nvPr>
            <p:ph type="body" idx="1"/>
          </p:nvPr>
        </p:nvSpPr>
        <p:spPr>
          <a:xfrm>
            <a:off x="685800" y="4210050"/>
            <a:ext cx="5486400" cy="4552950"/>
          </a:xfrm>
          <a:noFill/>
          <a:ln/>
        </p:spPr>
        <p:txBody>
          <a:bodyPr/>
          <a:lstStyle/>
          <a:p>
            <a:pPr eaLnBrk="1" hangingPunct="1"/>
            <a:endParaRPr lang="en-US" b="1"/>
          </a:p>
        </p:txBody>
      </p:sp>
    </p:spTree>
    <p:extLst>
      <p:ext uri="{BB962C8B-B14F-4D97-AF65-F5344CB8AC3E}">
        <p14:creationId xmlns:p14="http://schemas.microsoft.com/office/powerpoint/2010/main" val="609499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Type safe: One class object can not be assigned two second class object.</a:t>
            </a:r>
          </a:p>
        </p:txBody>
      </p:sp>
      <p:sp>
        <p:nvSpPr>
          <p:cNvPr id="4" name="Footer Placeholder 3"/>
          <p:cNvSpPr>
            <a:spLocks noGrp="1"/>
          </p:cNvSpPr>
          <p:nvPr>
            <p:ph type="ftr" sz="quarter" idx="10"/>
          </p:nvPr>
        </p:nvSpPr>
        <p:spPr/>
        <p:txBody>
          <a:bodyPr/>
          <a:lstStyle/>
          <a:p>
            <a:pPr>
              <a:defRPr/>
            </a:pPr>
            <a:r>
              <a:rPr lang="en-US"/>
              <a:t>© Accenture 2006</a:t>
            </a:r>
          </a:p>
          <a:p>
            <a:pPr>
              <a:defRPr/>
            </a:pPr>
            <a:r>
              <a:rPr lang="en-US"/>
              <a:t>Course Code Z16828</a:t>
            </a:r>
          </a:p>
        </p:txBody>
      </p:sp>
      <p:sp>
        <p:nvSpPr>
          <p:cNvPr id="5" name="Slide Number Placeholder 4"/>
          <p:cNvSpPr>
            <a:spLocks noGrp="1"/>
          </p:cNvSpPr>
          <p:nvPr>
            <p:ph type="sldNum" sz="quarter" idx="11"/>
          </p:nvPr>
        </p:nvSpPr>
        <p:spPr/>
        <p:txBody>
          <a:bodyPr/>
          <a:lstStyle/>
          <a:p>
            <a:pPr>
              <a:defRPr/>
            </a:pPr>
            <a:r>
              <a:rPr lang="en-US"/>
              <a:t>                         </a:t>
            </a:r>
            <a:fld id="{C9FCFDC2-FA84-4D00-868E-4D4472DDE75C}" type="slidenum">
              <a:rPr lang="en-US" smtClean="0"/>
              <a:pPr>
                <a:defRPr/>
              </a:pPr>
              <a:t>19</a:t>
            </a:fld>
            <a:endParaRPr lang="en-US"/>
          </a:p>
        </p:txBody>
      </p:sp>
      <p:sp>
        <p:nvSpPr>
          <p:cNvPr id="6" name="Header Placeholder 5"/>
          <p:cNvSpPr>
            <a:spLocks noGrp="1"/>
          </p:cNvSpPr>
          <p:nvPr>
            <p:ph type="hdr" sz="quarter" idx="12"/>
          </p:nvPr>
        </p:nvSpPr>
        <p:spPr/>
        <p:txBody>
          <a:bodyPr/>
          <a:lstStyle/>
          <a:p>
            <a:pPr>
              <a:defRPr/>
            </a:pPr>
            <a:r>
              <a:rPr lang="en-US"/>
              <a:t>ATS Application Programming: C# .Net Programming</a:t>
            </a:r>
          </a:p>
        </p:txBody>
      </p:sp>
      <p:sp>
        <p:nvSpPr>
          <p:cNvPr id="7" name="Date Placeholder 6"/>
          <p:cNvSpPr>
            <a:spLocks noGrp="1"/>
          </p:cNvSpPr>
          <p:nvPr>
            <p:ph type="dt" idx="13"/>
          </p:nvPr>
        </p:nvSpPr>
        <p:spPr/>
        <p:txBody>
          <a:bodyPr/>
          <a:lstStyle/>
          <a:p>
            <a:pPr>
              <a:defRPr/>
            </a:pPr>
            <a:r>
              <a:rPr lang="en-US"/>
              <a:t>2.1 Introduction to .NET Technology</a:t>
            </a:r>
          </a:p>
        </p:txBody>
      </p:sp>
    </p:spTree>
    <p:extLst>
      <p:ext uri="{BB962C8B-B14F-4D97-AF65-F5344CB8AC3E}">
        <p14:creationId xmlns:p14="http://schemas.microsoft.com/office/powerpoint/2010/main" val="865604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Grp="1" noChangeArrowheads="1"/>
          </p:cNvSpPr>
          <p:nvPr>
            <p:ph type="ftr" sz="quarter" idx="4"/>
          </p:nvPr>
        </p:nvSpPr>
        <p:spPr>
          <a:noFill/>
        </p:spPr>
        <p:txBody>
          <a:bodyPr/>
          <a:lstStyle/>
          <a:p>
            <a:r>
              <a:rPr lang="en-US"/>
              <a:t>© Accenture 2006</a:t>
            </a:r>
          </a:p>
          <a:p>
            <a:r>
              <a:rPr lang="en-US"/>
              <a:t>Course Code Z16828</a:t>
            </a:r>
          </a:p>
        </p:txBody>
      </p:sp>
      <p:sp>
        <p:nvSpPr>
          <p:cNvPr id="48131" name="Rectangle 9"/>
          <p:cNvSpPr>
            <a:spLocks noGrp="1" noChangeArrowheads="1"/>
          </p:cNvSpPr>
          <p:nvPr>
            <p:ph type="sldNum" sz="quarter" idx="5"/>
          </p:nvPr>
        </p:nvSpPr>
        <p:spPr>
          <a:noFill/>
        </p:spPr>
        <p:txBody>
          <a:bodyPr/>
          <a:lstStyle/>
          <a:p>
            <a:r>
              <a:rPr lang="en-US"/>
              <a:t>                         </a:t>
            </a:r>
            <a:fld id="{F070E1A7-C165-4541-A6A3-75599D987F54}" type="slidenum">
              <a:rPr lang="en-US" smtClean="0"/>
              <a:pPr/>
              <a:t>23</a:t>
            </a:fld>
            <a:endParaRPr lang="en-US"/>
          </a:p>
        </p:txBody>
      </p:sp>
      <p:sp>
        <p:nvSpPr>
          <p:cNvPr id="48132" name="Rectangle 10"/>
          <p:cNvSpPr>
            <a:spLocks noGrp="1" noChangeArrowheads="1"/>
          </p:cNvSpPr>
          <p:nvPr>
            <p:ph type="hdr" sz="quarter"/>
          </p:nvPr>
        </p:nvSpPr>
        <p:spPr>
          <a:noFill/>
        </p:spPr>
        <p:txBody>
          <a:bodyPr/>
          <a:lstStyle/>
          <a:p>
            <a:r>
              <a:rPr lang="en-US"/>
              <a:t>ATS Application Programming: C# .Net Programming</a:t>
            </a:r>
          </a:p>
        </p:txBody>
      </p:sp>
      <p:sp>
        <p:nvSpPr>
          <p:cNvPr id="48133" name="Rectangle 11"/>
          <p:cNvSpPr>
            <a:spLocks noGrp="1" noChangeArrowheads="1"/>
          </p:cNvSpPr>
          <p:nvPr>
            <p:ph type="dt" sz="quarter" idx="1"/>
          </p:nvPr>
        </p:nvSpPr>
        <p:spPr>
          <a:noFill/>
        </p:spPr>
        <p:txBody>
          <a:bodyPr/>
          <a:lstStyle/>
          <a:p>
            <a:r>
              <a:rPr lang="en-US"/>
              <a:t>2.1 Introduction to .NET Technology</a:t>
            </a:r>
          </a:p>
        </p:txBody>
      </p:sp>
      <p:sp>
        <p:nvSpPr>
          <p:cNvPr id="48134" name="Rectangle 2"/>
          <p:cNvSpPr>
            <a:spLocks noGrp="1" noRot="1" noChangeAspect="1" noChangeArrowheads="1" noTextEdit="1"/>
          </p:cNvSpPr>
          <p:nvPr>
            <p:ph type="sldImg"/>
          </p:nvPr>
        </p:nvSpPr>
        <p:spPr>
          <a:xfrm>
            <a:off x="1143000" y="685800"/>
            <a:ext cx="4572000" cy="3429000"/>
          </a:xfrm>
          <a:ln/>
        </p:spPr>
      </p:sp>
      <p:sp>
        <p:nvSpPr>
          <p:cNvPr id="48135" name="Rectangle 3"/>
          <p:cNvSpPr>
            <a:spLocks noGrp="1" noChangeArrowheads="1"/>
          </p:cNvSpPr>
          <p:nvPr>
            <p:ph type="body" idx="1"/>
          </p:nvPr>
        </p:nvSpPr>
        <p:spPr>
          <a:xfrm>
            <a:off x="685800" y="4219575"/>
            <a:ext cx="5486400" cy="4543425"/>
          </a:xfrm>
          <a:noFill/>
          <a:ln/>
        </p:spPr>
        <p:txBody>
          <a:bodyPr/>
          <a:lstStyle/>
          <a:p>
            <a:pPr eaLnBrk="1" hangingPunct="1"/>
            <a:endParaRPr lang="en-US" b="1"/>
          </a:p>
        </p:txBody>
      </p:sp>
    </p:spTree>
    <p:extLst>
      <p:ext uri="{BB962C8B-B14F-4D97-AF65-F5344CB8AC3E}">
        <p14:creationId xmlns:p14="http://schemas.microsoft.com/office/powerpoint/2010/main" val="630427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8"/>
          <p:cNvSpPr>
            <a:spLocks noGrp="1" noChangeArrowheads="1"/>
          </p:cNvSpPr>
          <p:nvPr>
            <p:ph type="ftr" sz="quarter" idx="4"/>
          </p:nvPr>
        </p:nvSpPr>
        <p:spPr>
          <a:noFill/>
        </p:spPr>
        <p:txBody>
          <a:bodyPr/>
          <a:lstStyle/>
          <a:p>
            <a:r>
              <a:rPr lang="en-US"/>
              <a:t>© Accenture 2006</a:t>
            </a:r>
          </a:p>
          <a:p>
            <a:r>
              <a:rPr lang="en-US"/>
              <a:t>Course Code Z16828</a:t>
            </a:r>
          </a:p>
        </p:txBody>
      </p:sp>
      <p:sp>
        <p:nvSpPr>
          <p:cNvPr id="51203" name="Rectangle 9"/>
          <p:cNvSpPr>
            <a:spLocks noGrp="1" noChangeArrowheads="1"/>
          </p:cNvSpPr>
          <p:nvPr>
            <p:ph type="sldNum" sz="quarter" idx="5"/>
          </p:nvPr>
        </p:nvSpPr>
        <p:spPr>
          <a:noFill/>
        </p:spPr>
        <p:txBody>
          <a:bodyPr/>
          <a:lstStyle/>
          <a:p>
            <a:r>
              <a:rPr lang="en-US"/>
              <a:t>                         </a:t>
            </a:r>
            <a:fld id="{A6463948-BCB9-4D8D-BEE9-3574E7830056}" type="slidenum">
              <a:rPr lang="en-US" smtClean="0"/>
              <a:pPr/>
              <a:t>36</a:t>
            </a:fld>
            <a:endParaRPr lang="en-US"/>
          </a:p>
        </p:txBody>
      </p:sp>
      <p:sp>
        <p:nvSpPr>
          <p:cNvPr id="51204" name="Rectangle 10"/>
          <p:cNvSpPr>
            <a:spLocks noGrp="1" noChangeArrowheads="1"/>
          </p:cNvSpPr>
          <p:nvPr>
            <p:ph type="hdr" sz="quarter"/>
          </p:nvPr>
        </p:nvSpPr>
        <p:spPr>
          <a:noFill/>
        </p:spPr>
        <p:txBody>
          <a:bodyPr/>
          <a:lstStyle/>
          <a:p>
            <a:r>
              <a:rPr lang="en-US"/>
              <a:t>ATS Application Programming: C# .Net Programming</a:t>
            </a:r>
          </a:p>
        </p:txBody>
      </p:sp>
      <p:sp>
        <p:nvSpPr>
          <p:cNvPr id="51205" name="Rectangle 11"/>
          <p:cNvSpPr>
            <a:spLocks noGrp="1" noChangeArrowheads="1"/>
          </p:cNvSpPr>
          <p:nvPr>
            <p:ph type="dt" sz="quarter" idx="1"/>
          </p:nvPr>
        </p:nvSpPr>
        <p:spPr>
          <a:noFill/>
        </p:spPr>
        <p:txBody>
          <a:bodyPr/>
          <a:lstStyle/>
          <a:p>
            <a:r>
              <a:rPr lang="en-US"/>
              <a:t>2.1 Introduction to .NET Technology</a:t>
            </a:r>
          </a:p>
        </p:txBody>
      </p:sp>
      <p:sp>
        <p:nvSpPr>
          <p:cNvPr id="51206" name="Rectangle 2"/>
          <p:cNvSpPr>
            <a:spLocks noGrp="1" noRot="1" noChangeAspect="1" noChangeArrowheads="1" noTextEdit="1"/>
          </p:cNvSpPr>
          <p:nvPr>
            <p:ph type="sldImg"/>
          </p:nvPr>
        </p:nvSpPr>
        <p:spPr>
          <a:xfrm>
            <a:off x="1143000" y="685800"/>
            <a:ext cx="4572000" cy="3429000"/>
          </a:xfrm>
          <a:ln/>
        </p:spPr>
      </p:sp>
      <p:sp>
        <p:nvSpPr>
          <p:cNvPr id="51207" name="Rectangle 3"/>
          <p:cNvSpPr>
            <a:spLocks noGrp="1" noChangeArrowheads="1"/>
          </p:cNvSpPr>
          <p:nvPr>
            <p:ph type="body" idx="1"/>
          </p:nvPr>
        </p:nvSpPr>
        <p:spPr>
          <a:noFill/>
          <a:ln/>
        </p:spPr>
        <p:txBody>
          <a:bodyPr/>
          <a:lstStyle/>
          <a:p>
            <a:pPr eaLnBrk="1" hangingPunct="1"/>
            <a:endParaRPr lang="en-US" b="1"/>
          </a:p>
        </p:txBody>
      </p:sp>
    </p:spTree>
    <p:extLst>
      <p:ext uri="{BB962C8B-B14F-4D97-AF65-F5344CB8AC3E}">
        <p14:creationId xmlns:p14="http://schemas.microsoft.com/office/powerpoint/2010/main" val="1253435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userDrawn="1"/>
        </p:nvSpPr>
        <p:spPr bwMode="auto">
          <a:xfrm>
            <a:off x="76200" y="6521450"/>
            <a:ext cx="3048000" cy="238125"/>
          </a:xfrm>
          <a:prstGeom prst="rect">
            <a:avLst/>
          </a:prstGeom>
          <a:noFill/>
          <a:ln w="9525">
            <a:noFill/>
            <a:miter lim="800000"/>
            <a:headEnd type="none" w="sm" len="sm"/>
            <a:tailEnd type="none" w="sm" len="sm"/>
          </a:ln>
          <a:effectLst/>
        </p:spPr>
        <p:txBody>
          <a:bodyPr>
            <a:spAutoFit/>
          </a:bodyPr>
          <a:lstStyle/>
          <a:p>
            <a:pPr algn="l">
              <a:lnSpc>
                <a:spcPct val="80000"/>
              </a:lnSpc>
              <a:spcBef>
                <a:spcPct val="50000"/>
              </a:spcBef>
              <a:defRPr/>
            </a:pPr>
            <a:r>
              <a:rPr lang="en-US" sz="1200" b="0" i="1">
                <a:solidFill>
                  <a:srgbClr val="666699"/>
                </a:solidFill>
              </a:rPr>
              <a:t>© Accenture 2006 All Rights Reserved</a:t>
            </a:r>
          </a:p>
        </p:txBody>
      </p:sp>
      <p:sp>
        <p:nvSpPr>
          <p:cNvPr id="5" name="Text Box 8"/>
          <p:cNvSpPr txBox="1">
            <a:spLocks noChangeArrowheads="1"/>
          </p:cNvSpPr>
          <p:nvPr userDrawn="1"/>
        </p:nvSpPr>
        <p:spPr bwMode="auto">
          <a:xfrm>
            <a:off x="7239000" y="6521450"/>
            <a:ext cx="1905000" cy="238125"/>
          </a:xfrm>
          <a:prstGeom prst="rect">
            <a:avLst/>
          </a:prstGeom>
          <a:noFill/>
          <a:ln w="9525">
            <a:noFill/>
            <a:miter lim="800000"/>
            <a:headEnd type="none" w="sm" len="sm"/>
            <a:tailEnd type="none" w="sm" len="sm"/>
          </a:ln>
          <a:effectLst/>
        </p:spPr>
        <p:txBody>
          <a:bodyPr>
            <a:spAutoFit/>
          </a:bodyPr>
          <a:lstStyle/>
          <a:p>
            <a:pPr algn="l">
              <a:lnSpc>
                <a:spcPct val="80000"/>
              </a:lnSpc>
              <a:spcBef>
                <a:spcPct val="50000"/>
              </a:spcBef>
              <a:defRPr/>
            </a:pPr>
            <a:r>
              <a:rPr lang="en-US" sz="1200" b="0" i="1">
                <a:solidFill>
                  <a:srgbClr val="666699"/>
                </a:solidFill>
              </a:rPr>
              <a:t>Course Code Z16828</a:t>
            </a:r>
          </a:p>
        </p:txBody>
      </p:sp>
      <p:sp>
        <p:nvSpPr>
          <p:cNvPr id="6" name="Rectangle 5"/>
          <p:cNvSpPr>
            <a:spLocks noChangeArrowheads="1"/>
          </p:cNvSpPr>
          <p:nvPr userDrawn="1"/>
        </p:nvSpPr>
        <p:spPr bwMode="auto">
          <a:xfrm>
            <a:off x="0" y="0"/>
            <a:ext cx="9144000" cy="3429000"/>
          </a:xfrm>
          <a:prstGeom prst="rect">
            <a:avLst/>
          </a:prstGeom>
          <a:solidFill>
            <a:srgbClr val="666699"/>
          </a:solidFill>
          <a:ln w="9525">
            <a:no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7" name="Group 10"/>
          <p:cNvGrpSpPr>
            <a:grpSpLocks/>
          </p:cNvGrpSpPr>
          <p:nvPr userDrawn="1"/>
        </p:nvGrpSpPr>
        <p:grpSpPr bwMode="auto">
          <a:xfrm>
            <a:off x="215900" y="2097088"/>
            <a:ext cx="4318000" cy="2068512"/>
            <a:chOff x="136" y="1289"/>
            <a:chExt cx="2720" cy="1303"/>
          </a:xfrm>
        </p:grpSpPr>
        <p:pic>
          <p:nvPicPr>
            <p:cNvPr id="8" name="Picture 11"/>
            <p:cNvPicPr>
              <a:picLocks noChangeAspect="1" noChangeArrowheads="1"/>
            </p:cNvPicPr>
            <p:nvPr userDrawn="1"/>
          </p:nvPicPr>
          <p:blipFill>
            <a:blip r:embed="rId2" cstate="print"/>
            <a:srcRect/>
            <a:stretch>
              <a:fillRect/>
            </a:stretch>
          </p:blipFill>
          <p:spPr bwMode="auto">
            <a:xfrm>
              <a:off x="249" y="1289"/>
              <a:ext cx="2344" cy="1196"/>
            </a:xfrm>
            <a:prstGeom prst="rect">
              <a:avLst/>
            </a:prstGeom>
            <a:noFill/>
            <a:ln w="9525">
              <a:noFill/>
              <a:miter lim="800000"/>
              <a:headEnd/>
              <a:tailEnd/>
            </a:ln>
          </p:spPr>
        </p:pic>
        <p:pic>
          <p:nvPicPr>
            <p:cNvPr id="9" name="Picture 12"/>
            <p:cNvPicPr>
              <a:picLocks noChangeAspect="1" noChangeArrowheads="1"/>
            </p:cNvPicPr>
            <p:nvPr userDrawn="1"/>
          </p:nvPicPr>
          <p:blipFill>
            <a:blip r:embed="rId3" cstate="print"/>
            <a:srcRect/>
            <a:stretch>
              <a:fillRect/>
            </a:stretch>
          </p:blipFill>
          <p:spPr bwMode="auto">
            <a:xfrm>
              <a:off x="136" y="1298"/>
              <a:ext cx="2463" cy="1188"/>
            </a:xfrm>
            <a:prstGeom prst="rect">
              <a:avLst/>
            </a:prstGeom>
            <a:noFill/>
            <a:ln w="9525">
              <a:noFill/>
              <a:miter lim="800000"/>
              <a:headEnd/>
              <a:tailEnd/>
            </a:ln>
          </p:spPr>
        </p:pic>
        <p:sp>
          <p:nvSpPr>
            <p:cNvPr id="10" name="Rectangle 9"/>
            <p:cNvSpPr>
              <a:spLocks noChangeArrowheads="1"/>
            </p:cNvSpPr>
            <p:nvPr userDrawn="1"/>
          </p:nvSpPr>
          <p:spPr bwMode="auto">
            <a:xfrm>
              <a:off x="208" y="2160"/>
              <a:ext cx="2648" cy="432"/>
            </a:xfrm>
            <a:prstGeom prst="rect">
              <a:avLst/>
            </a:prstGeom>
            <a:noFill/>
            <a:ln w="76200" algn="ctr">
              <a:no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sp>
        <p:nvSpPr>
          <p:cNvPr id="174084" name="Rectangle 4"/>
          <p:cNvSpPr>
            <a:spLocks noGrp="1" noChangeArrowheads="1"/>
          </p:cNvSpPr>
          <p:nvPr>
            <p:ph type="ctrTitle" sz="quarter"/>
          </p:nvPr>
        </p:nvSpPr>
        <p:spPr>
          <a:xfrm>
            <a:off x="2940050" y="3810000"/>
            <a:ext cx="6216650" cy="1143000"/>
          </a:xfrm>
          <a:ln w="9525"/>
        </p:spPr>
        <p:txBody>
          <a:bodyPr lIns="91440" tIns="45720" rIns="91440" bIns="45720" anchor="t"/>
          <a:lstStyle>
            <a:lvl1pPr>
              <a:defRPr>
                <a:solidFill>
                  <a:srgbClr val="666699"/>
                </a:solidFill>
              </a:defRPr>
            </a:lvl1pPr>
          </a:lstStyle>
          <a:p>
            <a:br>
              <a:rPr lang="en-US"/>
            </a:br>
            <a:endParaRPr lang="en-US"/>
          </a:p>
        </p:txBody>
      </p:sp>
      <p:sp>
        <p:nvSpPr>
          <p:cNvPr id="174085" name="Rectangle 5"/>
          <p:cNvSpPr>
            <a:spLocks noGrp="1" noChangeArrowheads="1"/>
          </p:cNvSpPr>
          <p:nvPr>
            <p:ph type="subTitle" sz="quarter" idx="1"/>
          </p:nvPr>
        </p:nvSpPr>
        <p:spPr>
          <a:xfrm>
            <a:off x="2940050" y="5105400"/>
            <a:ext cx="4176713" cy="858838"/>
          </a:xfrm>
          <a:ln w="9525"/>
        </p:spPr>
        <p:txBody>
          <a:bodyPr lIns="91440" tIns="45720" rIns="91440" bIns="45720"/>
          <a:lstStyle>
            <a:lvl1pPr marL="0" indent="0">
              <a:buFont typeface="Wingdings" pitchFamily="2" charset="2"/>
              <a:buNone/>
              <a:defRPr b="1">
                <a:solidFill>
                  <a:srgbClr val="666699"/>
                </a:solidFill>
              </a:defRPr>
            </a:lvl1pPr>
          </a:lstStyle>
          <a:p>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sldNum" sz="quarter" idx="10"/>
          </p:nvPr>
        </p:nvSpPr>
        <p:spPr>
          <a:ln/>
        </p:spPr>
        <p:txBody>
          <a:bodyPr/>
          <a:lstStyle>
            <a:lvl1pPr>
              <a:defRPr/>
            </a:lvl1pPr>
          </a:lstStyle>
          <a:p>
            <a:pPr>
              <a:defRPr/>
            </a:pPr>
            <a:fld id="{F6BB2E39-C8B0-4B38-AD65-E4E607E87977}"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2900" y="0"/>
            <a:ext cx="2209800" cy="622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3500" y="0"/>
            <a:ext cx="6477000" cy="6223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sldNum" sz="quarter" idx="10"/>
          </p:nvPr>
        </p:nvSpPr>
        <p:spPr>
          <a:ln/>
        </p:spPr>
        <p:txBody>
          <a:bodyPr/>
          <a:lstStyle>
            <a:lvl1pPr>
              <a:defRPr/>
            </a:lvl1pPr>
          </a:lstStyle>
          <a:p>
            <a:pPr>
              <a:defRPr/>
            </a:pPr>
            <a:fld id="{753A6B3B-C060-430E-9264-D1D018D675BE}"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500" y="0"/>
            <a:ext cx="8088313" cy="1049338"/>
          </a:xfrm>
        </p:spPr>
        <p:txBody>
          <a:bodyPr/>
          <a:lstStyle/>
          <a:p>
            <a:r>
              <a:rPr lang="en-US"/>
              <a:t>Click to edit Master title style</a:t>
            </a:r>
          </a:p>
        </p:txBody>
      </p:sp>
      <p:sp>
        <p:nvSpPr>
          <p:cNvPr id="3" name="Text Placeholder 2"/>
          <p:cNvSpPr>
            <a:spLocks noGrp="1"/>
          </p:cNvSpPr>
          <p:nvPr>
            <p:ph type="body" sz="half" idx="1"/>
          </p:nvPr>
        </p:nvSpPr>
        <p:spPr>
          <a:xfrm>
            <a:off x="236538" y="1314450"/>
            <a:ext cx="4256087" cy="4908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314450"/>
            <a:ext cx="4257675" cy="4908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sldNum" sz="quarter" idx="10"/>
          </p:nvPr>
        </p:nvSpPr>
        <p:spPr>
          <a:ln/>
        </p:spPr>
        <p:txBody>
          <a:bodyPr/>
          <a:lstStyle>
            <a:lvl1pPr>
              <a:defRPr/>
            </a:lvl1pPr>
          </a:lstStyle>
          <a:p>
            <a:pPr>
              <a:defRPr/>
            </a:pPr>
            <a:fld id="{2EB2BB5B-ECC0-4763-8F29-9DF4A217C015}"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8B56C8A-4357-4D9C-A8BF-0D5F8A2D1818}" type="datetimeFigureOut">
              <a:rPr lang="en-US"/>
              <a:pPr>
                <a:defRPr/>
              </a:pPr>
              <a:t>1/16/2023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C9E3A0-7F04-404B-B291-7BB48214D5A4}"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11FA6710-215B-4F00-A49D-2364981F5029}" type="datetimeFigureOut">
              <a:rPr lang="en-US"/>
              <a:pPr>
                <a:defRPr/>
              </a:pPr>
              <a:t>1/16/2023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BDB4D1-78A9-4419-BAB7-A6B0D7DDBAAE}"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F1656BC-953A-468C-8D73-32C0886290DA}" type="datetimeFigureOut">
              <a:rPr lang="en-US"/>
              <a:pPr>
                <a:defRPr/>
              </a:pPr>
              <a:t>1/16/2023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4095DD-5762-4405-9631-5C7089D10BDE}"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8832D2D-2AAC-4701-BB6C-8E1AB8DF65D5}" type="datetimeFigureOut">
              <a:rPr lang="en-US"/>
              <a:pPr>
                <a:defRPr/>
              </a:pPr>
              <a:t>1/16/2023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4F695E5-0298-4CEE-B330-373110FE4B33}"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C82F9A9-9AD0-4798-A1D5-DA5400914DFA}" type="datetimeFigureOut">
              <a:rPr lang="en-US"/>
              <a:pPr>
                <a:defRPr/>
              </a:pPr>
              <a:t>1/16/2023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9825BFF-9713-449E-83CE-E7D0E9939B11}"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436435A-CAA2-48DF-88A2-F9E565BF1848}" type="datetimeFigureOut">
              <a:rPr lang="en-US"/>
              <a:pPr>
                <a:defRPr/>
              </a:pPr>
              <a:t>1/16/2023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AA033C0-40CC-4849-A402-C7FB5D7AEECC}"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5CD1720-7B32-422A-8001-2098A1AF15C6}" type="datetimeFigureOut">
              <a:rPr lang="en-US"/>
              <a:pPr>
                <a:defRPr/>
              </a:pPr>
              <a:t>1/16/2023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E406166-FEFC-45F9-B594-BE27C1B5A1E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sldNum" sz="quarter" idx="10"/>
          </p:nvPr>
        </p:nvSpPr>
        <p:spPr>
          <a:ln/>
        </p:spPr>
        <p:txBody>
          <a:bodyPr/>
          <a:lstStyle>
            <a:lvl1pPr>
              <a:defRPr/>
            </a:lvl1pPr>
          </a:lstStyle>
          <a:p>
            <a:pPr>
              <a:defRPr/>
            </a:pPr>
            <a:fld id="{1ABAAA12-C552-422E-9EC5-D6184930A7C0}" type="slidenum">
              <a:rPr lang="en-US"/>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841A34B-930F-41DA-AE34-FA5FCF1561C1}" type="datetimeFigureOut">
              <a:rPr lang="en-US"/>
              <a:pPr>
                <a:defRPr/>
              </a:pPr>
              <a:t>1/16/2023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F7AB8E8-7D48-4E70-B60C-DE574A070F49}"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C2E0330-7DD1-4F06-A22F-4EAD661DB013}" type="datetimeFigureOut">
              <a:rPr lang="en-US"/>
              <a:pPr>
                <a:defRPr/>
              </a:pPr>
              <a:t>1/16/2023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2A4D20E-DDF5-4E44-A93E-F0FFA12A4ED5}"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531EF6-0B83-431E-8437-C8E415BC80F4}" type="datetimeFigureOut">
              <a:rPr lang="en-US"/>
              <a:pPr>
                <a:defRPr/>
              </a:pPr>
              <a:t>1/16/2023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E11A93-DEA4-4BFD-8EC2-38D94095F20F}"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755A681-386F-44A2-81B3-D2D5CB7C5397}" type="datetimeFigureOut">
              <a:rPr lang="en-US"/>
              <a:pPr>
                <a:defRPr/>
              </a:pPr>
              <a:t>1/16/2023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B520D0-7BB3-4893-9240-00B9CA8248BE}"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500" y="0"/>
            <a:ext cx="8088313" cy="1049338"/>
          </a:xfrm>
        </p:spPr>
        <p:txBody>
          <a:bodyPr/>
          <a:lstStyle/>
          <a:p>
            <a:r>
              <a:rPr lang="en-US"/>
              <a:t>Click to edit Master title style</a:t>
            </a:r>
          </a:p>
        </p:txBody>
      </p:sp>
      <p:sp>
        <p:nvSpPr>
          <p:cNvPr id="3" name="Text Placeholder 2"/>
          <p:cNvSpPr>
            <a:spLocks noGrp="1"/>
          </p:cNvSpPr>
          <p:nvPr>
            <p:ph type="body" sz="half" idx="1"/>
          </p:nvPr>
        </p:nvSpPr>
        <p:spPr>
          <a:xfrm>
            <a:off x="236538" y="1314450"/>
            <a:ext cx="4256087" cy="4908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314450"/>
            <a:ext cx="4257675" cy="4908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sldNum" sz="quarter" idx="10"/>
          </p:nvPr>
        </p:nvSpPr>
        <p:spPr/>
        <p:txBody>
          <a:bodyPr/>
          <a:lstStyle>
            <a:lvl1pPr>
              <a:defRPr/>
            </a:lvl1pPr>
          </a:lstStyle>
          <a:p>
            <a:pPr>
              <a:defRPr/>
            </a:pPr>
            <a:fld id="{FCB8D42E-7988-4B09-8D6B-55F24A27BB41}"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pPr>
              <a:defRPr/>
            </a:pPr>
            <a:fld id="{3016A440-58FB-4591-A43D-671749713E93}"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6538" y="1314450"/>
            <a:ext cx="4256087"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314450"/>
            <a:ext cx="4257675"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sldNum" sz="quarter" idx="10"/>
          </p:nvPr>
        </p:nvSpPr>
        <p:spPr>
          <a:ln/>
        </p:spPr>
        <p:txBody>
          <a:bodyPr/>
          <a:lstStyle>
            <a:lvl1pPr>
              <a:defRPr/>
            </a:lvl1pPr>
          </a:lstStyle>
          <a:p>
            <a:pPr>
              <a:defRPr/>
            </a:pPr>
            <a:fld id="{1AC71F1E-C3AD-4501-A6E8-E20B1D776A8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sldNum" sz="quarter" idx="10"/>
          </p:nvPr>
        </p:nvSpPr>
        <p:spPr>
          <a:ln/>
        </p:spPr>
        <p:txBody>
          <a:bodyPr/>
          <a:lstStyle>
            <a:lvl1pPr>
              <a:defRPr/>
            </a:lvl1pPr>
          </a:lstStyle>
          <a:p>
            <a:pPr>
              <a:defRPr/>
            </a:pPr>
            <a:fld id="{19C5EF13-D85F-425E-864A-CD59BCEEE48D}"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sldNum" sz="quarter" idx="10"/>
          </p:nvPr>
        </p:nvSpPr>
        <p:spPr>
          <a:ln/>
        </p:spPr>
        <p:txBody>
          <a:bodyPr/>
          <a:lstStyle>
            <a:lvl1pPr>
              <a:defRPr/>
            </a:lvl1pPr>
          </a:lstStyle>
          <a:p>
            <a:pPr>
              <a:defRPr/>
            </a:pPr>
            <a:fld id="{6FED8738-96FA-41EF-B01B-BB870F844E3D}"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fld id="{5C4EB211-4E84-414D-868C-30757FC61192}"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EDAE67FE-4760-4368-A4AD-D4CAD03D1FC4}"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D1580835-FCD3-4AB7-8C53-912CDEEC1272}"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3064" name="AC Banner"/>
          <p:cNvSpPr>
            <a:spLocks noChangeArrowheads="1"/>
          </p:cNvSpPr>
          <p:nvPr userDrawn="1"/>
        </p:nvSpPr>
        <p:spPr bwMode="auto">
          <a:xfrm>
            <a:off x="0" y="0"/>
            <a:ext cx="9144000" cy="1177925"/>
          </a:xfrm>
          <a:prstGeom prst="rect">
            <a:avLst/>
          </a:prstGeom>
          <a:solidFill>
            <a:srgbClr val="666699"/>
          </a:solidFill>
          <a:ln w="12700">
            <a:no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73058" name="Rectangle 2"/>
          <p:cNvSpPr>
            <a:spLocks noGrp="1" noChangeArrowheads="1"/>
          </p:cNvSpPr>
          <p:nvPr>
            <p:ph type="sldNum" sz="quarter" idx="4"/>
          </p:nvPr>
        </p:nvSpPr>
        <p:spPr bwMode="auto">
          <a:xfrm>
            <a:off x="7315200" y="6477000"/>
            <a:ext cx="1693863"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a:lnSpc>
                <a:spcPct val="80000"/>
              </a:lnSpc>
              <a:defRPr sz="1000" b="0">
                <a:effectLst/>
              </a:defRPr>
            </a:lvl1pPr>
          </a:lstStyle>
          <a:p>
            <a:pPr>
              <a:defRPr/>
            </a:pPr>
            <a:fld id="{4F7D6302-9C58-4662-9360-9D5D99B2A49D}" type="slidenum">
              <a:rPr lang="en-US"/>
              <a:pPr>
                <a:defRPr/>
              </a:pPr>
              <a:t>‹#›</a:t>
            </a:fld>
            <a:endParaRPr lang="en-US"/>
          </a:p>
        </p:txBody>
      </p:sp>
      <p:sp>
        <p:nvSpPr>
          <p:cNvPr id="1028" name="Rectangle 3"/>
          <p:cNvSpPr>
            <a:spLocks noGrp="1" noChangeArrowheads="1"/>
          </p:cNvSpPr>
          <p:nvPr>
            <p:ph type="body" idx="1"/>
          </p:nvPr>
        </p:nvSpPr>
        <p:spPr bwMode="auto">
          <a:xfrm>
            <a:off x="236538" y="1314450"/>
            <a:ext cx="8666162" cy="490855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3060" name="Text Box 4"/>
          <p:cNvSpPr txBox="1">
            <a:spLocks noChangeArrowheads="1"/>
          </p:cNvSpPr>
          <p:nvPr userDrawn="1"/>
        </p:nvSpPr>
        <p:spPr bwMode="auto">
          <a:xfrm>
            <a:off x="76200" y="6629400"/>
            <a:ext cx="3048000" cy="238125"/>
          </a:xfrm>
          <a:prstGeom prst="rect">
            <a:avLst/>
          </a:prstGeom>
          <a:noFill/>
          <a:ln w="9525">
            <a:noFill/>
            <a:miter lim="800000"/>
            <a:headEnd type="none" w="sm" len="sm"/>
            <a:tailEnd type="none" w="sm" len="sm"/>
          </a:ln>
          <a:effectLst/>
        </p:spPr>
        <p:txBody>
          <a:bodyPr>
            <a:spAutoFit/>
          </a:bodyPr>
          <a:lstStyle/>
          <a:p>
            <a:pPr algn="l">
              <a:lnSpc>
                <a:spcPct val="80000"/>
              </a:lnSpc>
              <a:spcBef>
                <a:spcPct val="50000"/>
              </a:spcBef>
              <a:defRPr/>
            </a:pPr>
            <a:r>
              <a:rPr lang="en-US" sz="1200" b="0" i="1"/>
              <a:t>© Accenture 2006 All Rights Reserved</a:t>
            </a:r>
          </a:p>
        </p:txBody>
      </p:sp>
      <p:pic>
        <p:nvPicPr>
          <p:cNvPr id="1030" name="Picture 9" descr="16859518"/>
          <p:cNvPicPr>
            <a:picLocks noChangeAspect="1" noChangeArrowheads="1"/>
          </p:cNvPicPr>
          <p:nvPr userDrawn="1"/>
        </p:nvPicPr>
        <p:blipFill>
          <a:blip r:embed="rId14" cstate="print"/>
          <a:srcRect/>
          <a:stretch>
            <a:fillRect/>
          </a:stretch>
        </p:blipFill>
        <p:spPr bwMode="auto">
          <a:xfrm>
            <a:off x="8180388" y="-17463"/>
            <a:ext cx="1006475" cy="1187451"/>
          </a:xfrm>
          <a:prstGeom prst="rect">
            <a:avLst/>
          </a:prstGeom>
          <a:noFill/>
          <a:ln w="9525">
            <a:noFill/>
            <a:miter lim="800000"/>
            <a:headEnd/>
            <a:tailEnd/>
          </a:ln>
        </p:spPr>
      </p:pic>
      <p:sp>
        <p:nvSpPr>
          <p:cNvPr id="1031" name="Rectangle 10"/>
          <p:cNvSpPr>
            <a:spLocks noGrp="1" noChangeArrowheads="1"/>
          </p:cNvSpPr>
          <p:nvPr>
            <p:ph type="title"/>
          </p:nvPr>
        </p:nvSpPr>
        <p:spPr bwMode="auto">
          <a:xfrm>
            <a:off x="63500" y="0"/>
            <a:ext cx="8088313" cy="1049338"/>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4123"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 id="2147484110" r:id="rId11"/>
    <p:sldLayoutId id="2147484111" r:id="rId12"/>
  </p:sldLayoutIdLst>
  <p:transition/>
  <p:hf hdr="0" ft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Clr>
          <a:srgbClr val="666699"/>
        </a:buClr>
        <a:buChar char="•"/>
        <a:defRPr sz="16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hlink"/>
        </a:buClr>
        <a:buFont typeface="Arial" charset="0"/>
        <a:buChar char="–"/>
        <a:defRPr sz="1600">
          <a:solidFill>
            <a:schemeClr val="tx1"/>
          </a:solidFill>
          <a:latin typeface="+mn-lt"/>
        </a:defRPr>
      </a:lvl5pPr>
      <a:lvl6pPr marL="2514600" indent="-228600" algn="l" rtl="0" fontAlgn="base">
        <a:spcBef>
          <a:spcPct val="20000"/>
        </a:spcBef>
        <a:spcAft>
          <a:spcPct val="0"/>
        </a:spcAft>
        <a:buClr>
          <a:schemeClr val="hlink"/>
        </a:buClr>
        <a:buFont typeface="Arial" charset="0"/>
        <a:buChar char="–"/>
        <a:defRPr sz="1600">
          <a:solidFill>
            <a:schemeClr val="tx1"/>
          </a:solidFill>
          <a:latin typeface="+mn-lt"/>
        </a:defRPr>
      </a:lvl6pPr>
      <a:lvl7pPr marL="2971800" indent="-228600" algn="l" rtl="0" fontAlgn="base">
        <a:spcBef>
          <a:spcPct val="20000"/>
        </a:spcBef>
        <a:spcAft>
          <a:spcPct val="0"/>
        </a:spcAft>
        <a:buClr>
          <a:schemeClr val="hlink"/>
        </a:buClr>
        <a:buFont typeface="Arial" charset="0"/>
        <a:buChar char="–"/>
        <a:defRPr sz="1600">
          <a:solidFill>
            <a:schemeClr val="tx1"/>
          </a:solidFill>
          <a:latin typeface="+mn-lt"/>
        </a:defRPr>
      </a:lvl7pPr>
      <a:lvl8pPr marL="3429000" indent="-228600" algn="l" rtl="0" fontAlgn="base">
        <a:spcBef>
          <a:spcPct val="20000"/>
        </a:spcBef>
        <a:spcAft>
          <a:spcPct val="0"/>
        </a:spcAft>
        <a:buClr>
          <a:schemeClr val="hlink"/>
        </a:buClr>
        <a:buFont typeface="Arial" charset="0"/>
        <a:buChar char="–"/>
        <a:defRPr sz="1600">
          <a:solidFill>
            <a:schemeClr val="tx1"/>
          </a:solidFill>
          <a:latin typeface="+mn-lt"/>
        </a:defRPr>
      </a:lvl8pPr>
      <a:lvl9pPr marL="3886200" indent="-228600" algn="l" rtl="0" fontAlgn="base">
        <a:spcBef>
          <a:spcPct val="20000"/>
        </a:spcBef>
        <a:spcAft>
          <a:spcPct val="0"/>
        </a:spcAft>
        <a:buClr>
          <a:schemeClr val="hlink"/>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7E2BA0E-8F72-493F-A1E6-3B9059C8E0FE}" type="datetimeFigureOut">
              <a:rPr lang="en-US"/>
              <a:pPr>
                <a:defRPr/>
              </a:pPr>
              <a:t>1/16/2023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9E2AFF8-D56A-4509-92BD-9BC0715C312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 id="2147484124"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hyperlink" Target="../2ceit403-application-development-tools.pdf" TargetMode="Externa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7281-33F7-4B8E-62B3-A078F918E8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57A7AE-AC01-8CF8-7B1A-66C5C8EBF0B6}"/>
              </a:ext>
            </a:extLst>
          </p:cNvPr>
          <p:cNvSpPr>
            <a:spLocks noGrp="1"/>
          </p:cNvSpPr>
          <p:nvPr>
            <p:ph idx="1"/>
          </p:nvPr>
        </p:nvSpPr>
        <p:spPr/>
        <p:txBody>
          <a:bodyPr/>
          <a:lstStyle/>
          <a:p>
            <a:pPr marL="0" indent="0" algn="ctr">
              <a:buNone/>
            </a:pPr>
            <a:endParaRPr lang="en-US" sz="4000" b="1" dirty="0"/>
          </a:p>
          <a:p>
            <a:pPr marL="0" indent="0" algn="ctr">
              <a:buNone/>
            </a:pPr>
            <a:r>
              <a:rPr lang="en-US" sz="4000" b="1" dirty="0"/>
              <a:t>2CEIT403: </a:t>
            </a:r>
          </a:p>
          <a:p>
            <a:pPr marL="0" indent="0" algn="ctr">
              <a:buNone/>
            </a:pPr>
            <a:r>
              <a:rPr lang="en-US" sz="4000" b="1" dirty="0"/>
              <a:t>APPLICATION DEVELOPMENT TOOLS</a:t>
            </a:r>
            <a:br>
              <a:rPr lang="en-US" sz="4000" b="1" dirty="0"/>
            </a:br>
            <a:endParaRPr lang="en-IN" sz="4000" dirty="0"/>
          </a:p>
        </p:txBody>
      </p:sp>
      <p:sp>
        <p:nvSpPr>
          <p:cNvPr id="4" name="Slide Number Placeholder 3">
            <a:extLst>
              <a:ext uri="{FF2B5EF4-FFF2-40B4-BE49-F238E27FC236}">
                <a16:creationId xmlns:a16="http://schemas.microsoft.com/office/drawing/2014/main" id="{0CC3510B-1507-7FE4-E2A9-12A46BC3C1D3}"/>
              </a:ext>
            </a:extLst>
          </p:cNvPr>
          <p:cNvSpPr>
            <a:spLocks noGrp="1"/>
          </p:cNvSpPr>
          <p:nvPr>
            <p:ph type="sldNum" sz="quarter" idx="12"/>
          </p:nvPr>
        </p:nvSpPr>
        <p:spPr/>
        <p:txBody>
          <a:bodyPr/>
          <a:lstStyle/>
          <a:p>
            <a:pPr>
              <a:defRPr/>
            </a:pPr>
            <a:fld id="{82BDB4D1-78A9-4419-BAB7-A6B0D7DDBAAE}" type="slidenum">
              <a:rPr lang="en-US" smtClean="0"/>
              <a:pPr>
                <a:defRPr/>
              </a:pPr>
              <a:t>1</a:t>
            </a:fld>
            <a:endParaRPr lang="en-US"/>
          </a:p>
        </p:txBody>
      </p:sp>
      <p:sp>
        <p:nvSpPr>
          <p:cNvPr id="6" name="TextBox 5">
            <a:extLst>
              <a:ext uri="{FF2B5EF4-FFF2-40B4-BE49-F238E27FC236}">
                <a16:creationId xmlns:a16="http://schemas.microsoft.com/office/drawing/2014/main" id="{379EB694-6AB1-272B-AB10-51D1D81A8428}"/>
              </a:ext>
            </a:extLst>
          </p:cNvPr>
          <p:cNvSpPr txBox="1"/>
          <p:nvPr/>
        </p:nvSpPr>
        <p:spPr>
          <a:xfrm>
            <a:off x="2416628" y="6259810"/>
            <a:ext cx="4572000" cy="461665"/>
          </a:xfrm>
          <a:prstGeom prst="rect">
            <a:avLst/>
          </a:prstGeom>
          <a:noFill/>
        </p:spPr>
        <p:txBody>
          <a:bodyPr wrap="square">
            <a:spAutoFit/>
          </a:bodyPr>
          <a:lstStyle/>
          <a:p>
            <a:pPr eaLnBrk="1" hangingPunct="1"/>
            <a:r>
              <a:rPr lang="en-US" sz="2400" b="1" dirty="0">
                <a:solidFill>
                  <a:schemeClr val="bg1">
                    <a:lumMod val="50000"/>
                  </a:schemeClr>
                </a:solidFill>
              </a:rPr>
              <a:t>Bhavisha R. Suthar</a:t>
            </a:r>
          </a:p>
        </p:txBody>
      </p:sp>
    </p:spTree>
    <p:extLst>
      <p:ext uri="{BB962C8B-B14F-4D97-AF65-F5344CB8AC3E}">
        <p14:creationId xmlns:p14="http://schemas.microsoft.com/office/powerpoint/2010/main" val="3831122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201"/>
          </a:xfrm>
        </p:spPr>
        <p:txBody>
          <a:bodyPr/>
          <a:lstStyle/>
          <a:p>
            <a:br>
              <a:rPr lang="en-IN" dirty="0"/>
            </a:br>
            <a:br>
              <a:rPr lang="en-IN" dirty="0"/>
            </a:br>
            <a:r>
              <a:rPr lang="en-US" dirty="0"/>
              <a:t> Windows Services</a:t>
            </a:r>
            <a:br>
              <a:rPr lang="en-US" dirty="0"/>
            </a:br>
            <a:endParaRPr lang="en-IN" dirty="0"/>
          </a:p>
        </p:txBody>
      </p:sp>
      <p:sp>
        <p:nvSpPr>
          <p:cNvPr id="4" name="Slide Number Placeholder 3"/>
          <p:cNvSpPr>
            <a:spLocks noGrp="1"/>
          </p:cNvSpPr>
          <p:nvPr>
            <p:ph type="sldNum" sz="quarter" idx="10"/>
          </p:nvPr>
        </p:nvSpPr>
        <p:spPr/>
        <p:txBody>
          <a:bodyPr/>
          <a:lstStyle/>
          <a:p>
            <a:pPr>
              <a:defRPr/>
            </a:pPr>
            <a:fld id="{1ABAAA12-C552-422E-9EC5-D6184930A7C0}" type="slidenum">
              <a:rPr lang="en-US" smtClean="0"/>
              <a:pPr>
                <a:defRPr/>
              </a:pPr>
              <a:t>10</a:t>
            </a:fld>
            <a:endParaRPr lang="en-US"/>
          </a:p>
        </p:txBody>
      </p:sp>
      <p:sp>
        <p:nvSpPr>
          <p:cNvPr id="5" name="Rectangle 4"/>
          <p:cNvSpPr/>
          <p:nvPr/>
        </p:nvSpPr>
        <p:spPr>
          <a:xfrm>
            <a:off x="312167" y="1230202"/>
            <a:ext cx="8519666" cy="1569660"/>
          </a:xfrm>
          <a:prstGeom prst="rect">
            <a:avLst/>
          </a:prstGeom>
        </p:spPr>
        <p:txBody>
          <a:bodyPr wrap="square">
            <a:spAutoFit/>
          </a:bodyPr>
          <a:lstStyle/>
          <a:p>
            <a:pPr marL="342900" indent="-342900" algn="just">
              <a:buFont typeface="Arial" panose="020B0604020202020204" pitchFamily="34" charset="0"/>
              <a:buChar char="•"/>
            </a:pPr>
            <a:r>
              <a:rPr lang="en-US" b="0" dirty="0"/>
              <a:t>WS don’t have their own user interface , they start after </a:t>
            </a:r>
            <a:r>
              <a:rPr lang="en-US" b="0" dirty="0" err="1"/>
              <a:t>os</a:t>
            </a:r>
            <a:r>
              <a:rPr lang="en-US" b="0" dirty="0"/>
              <a:t> started and continue run in in background. Example: SQL SERVER,IIS SERVER.(SERVER KIND OF APPLICATIONS) </a:t>
            </a:r>
          </a:p>
        </p:txBody>
      </p:sp>
      <p:pic>
        <p:nvPicPr>
          <p:cNvPr id="7" name="Picture 6"/>
          <p:cNvPicPr>
            <a:picLocks noChangeAspect="1"/>
          </p:cNvPicPr>
          <p:nvPr/>
        </p:nvPicPr>
        <p:blipFill>
          <a:blip r:embed="rId2"/>
          <a:stretch>
            <a:fillRect/>
          </a:stretch>
        </p:blipFill>
        <p:spPr>
          <a:xfrm>
            <a:off x="799152" y="2971311"/>
            <a:ext cx="6991350" cy="3612051"/>
          </a:xfrm>
          <a:prstGeom prst="rect">
            <a:avLst/>
          </a:prstGeom>
        </p:spPr>
      </p:pic>
    </p:spTree>
    <p:extLst>
      <p:ext uri="{BB962C8B-B14F-4D97-AF65-F5344CB8AC3E}">
        <p14:creationId xmlns:p14="http://schemas.microsoft.com/office/powerpoint/2010/main" val="14960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Windows Form Based Application</a:t>
            </a:r>
          </a:p>
        </p:txBody>
      </p:sp>
      <p:pic>
        <p:nvPicPr>
          <p:cNvPr id="5" name="Content Placeholder 4"/>
          <p:cNvPicPr>
            <a:picLocks noGrp="1" noChangeAspect="1"/>
          </p:cNvPicPr>
          <p:nvPr>
            <p:ph idx="1"/>
          </p:nvPr>
        </p:nvPicPr>
        <p:blipFill>
          <a:blip r:embed="rId2"/>
          <a:stretch>
            <a:fillRect/>
          </a:stretch>
        </p:blipFill>
        <p:spPr>
          <a:xfrm>
            <a:off x="1683544" y="2063750"/>
            <a:ext cx="5772150" cy="3409950"/>
          </a:xfrm>
          <a:prstGeom prst="rect">
            <a:avLst/>
          </a:prstGeom>
        </p:spPr>
      </p:pic>
      <p:sp>
        <p:nvSpPr>
          <p:cNvPr id="4" name="Slide Number Placeholder 3"/>
          <p:cNvSpPr>
            <a:spLocks noGrp="1"/>
          </p:cNvSpPr>
          <p:nvPr>
            <p:ph type="sldNum" sz="quarter" idx="10"/>
          </p:nvPr>
        </p:nvSpPr>
        <p:spPr/>
        <p:txBody>
          <a:bodyPr/>
          <a:lstStyle/>
          <a:p>
            <a:pPr>
              <a:defRPr/>
            </a:pPr>
            <a:fld id="{1ABAAA12-C552-422E-9EC5-D6184930A7C0}" type="slidenum">
              <a:rPr lang="en-US" smtClean="0"/>
              <a:pPr>
                <a:defRPr/>
              </a:pPr>
              <a:t>11</a:t>
            </a:fld>
            <a:endParaRPr lang="en-US"/>
          </a:p>
        </p:txBody>
      </p:sp>
    </p:spTree>
    <p:extLst>
      <p:ext uri="{BB962C8B-B14F-4D97-AF65-F5344CB8AC3E}">
        <p14:creationId xmlns:p14="http://schemas.microsoft.com/office/powerpoint/2010/main" val="4151017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Windows Presentation Foundation</a:t>
            </a:r>
          </a:p>
        </p:txBody>
      </p:sp>
      <p:sp>
        <p:nvSpPr>
          <p:cNvPr id="3" name="Content Placeholder 2"/>
          <p:cNvSpPr>
            <a:spLocks noGrp="1"/>
          </p:cNvSpPr>
          <p:nvPr>
            <p:ph idx="1"/>
          </p:nvPr>
        </p:nvSpPr>
        <p:spPr/>
        <p:txBody>
          <a:bodyPr/>
          <a:lstStyle/>
          <a:p>
            <a:pPr algn="just"/>
            <a:r>
              <a:rPr lang="en-US" dirty="0"/>
              <a:t>supports 3D graphics, Data binding ,very interactive ,highly animated ,with lots of color compare to Windows-based applications.</a:t>
            </a:r>
          </a:p>
          <a:p>
            <a:endParaRPr lang="en-IN" dirty="0"/>
          </a:p>
        </p:txBody>
      </p:sp>
      <p:sp>
        <p:nvSpPr>
          <p:cNvPr id="4" name="Slide Number Placeholder 3"/>
          <p:cNvSpPr>
            <a:spLocks noGrp="1"/>
          </p:cNvSpPr>
          <p:nvPr>
            <p:ph type="sldNum" sz="quarter" idx="10"/>
          </p:nvPr>
        </p:nvSpPr>
        <p:spPr/>
        <p:txBody>
          <a:bodyPr/>
          <a:lstStyle/>
          <a:p>
            <a:pPr>
              <a:defRPr/>
            </a:pPr>
            <a:fld id="{1ABAAA12-C552-422E-9EC5-D6184930A7C0}" type="slidenum">
              <a:rPr lang="en-US" smtClean="0"/>
              <a:pPr>
                <a:defRPr/>
              </a:pPr>
              <a:t>12</a:t>
            </a:fld>
            <a:endParaRPr lang="en-US"/>
          </a:p>
        </p:txBody>
      </p:sp>
      <p:pic>
        <p:nvPicPr>
          <p:cNvPr id="5" name="Picture 4"/>
          <p:cNvPicPr>
            <a:picLocks noChangeAspect="1"/>
          </p:cNvPicPr>
          <p:nvPr/>
        </p:nvPicPr>
        <p:blipFill>
          <a:blip r:embed="rId2"/>
          <a:stretch>
            <a:fillRect/>
          </a:stretch>
        </p:blipFill>
        <p:spPr>
          <a:xfrm>
            <a:off x="3435985" y="3429000"/>
            <a:ext cx="4638675" cy="3133725"/>
          </a:xfrm>
          <a:prstGeom prst="rect">
            <a:avLst/>
          </a:prstGeom>
        </p:spPr>
      </p:pic>
    </p:spTree>
    <p:extLst>
      <p:ext uri="{BB962C8B-B14F-4D97-AF65-F5344CB8AC3E}">
        <p14:creationId xmlns:p14="http://schemas.microsoft.com/office/powerpoint/2010/main" val="2415008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Cont…</a:t>
            </a:r>
          </a:p>
        </p:txBody>
      </p:sp>
      <p:sp>
        <p:nvSpPr>
          <p:cNvPr id="3" name="Content Placeholder 2"/>
          <p:cNvSpPr>
            <a:spLocks noGrp="1"/>
          </p:cNvSpPr>
          <p:nvPr>
            <p:ph idx="1"/>
          </p:nvPr>
        </p:nvSpPr>
        <p:spPr>
          <a:xfrm>
            <a:off x="457200" y="990600"/>
            <a:ext cx="8229600" cy="5867400"/>
          </a:xfrm>
        </p:spPr>
        <p:txBody>
          <a:bodyPr>
            <a:noAutofit/>
          </a:bodyPr>
          <a:lstStyle/>
          <a:p>
            <a:pPr algn="just">
              <a:buNone/>
            </a:pPr>
            <a:r>
              <a:rPr lang="en-US" sz="2000" b="1" u="sng" dirty="0" err="1"/>
              <a:t>ASP.Net</a:t>
            </a:r>
            <a:r>
              <a:rPr lang="en-US" sz="2000" b="1" u="sng" dirty="0"/>
              <a:t> MVC (Model View Controller) :</a:t>
            </a:r>
          </a:p>
          <a:p>
            <a:pPr algn="just"/>
            <a:r>
              <a:rPr lang="en-US" sz="2000" dirty="0"/>
              <a:t>MVC patterns separate input, processing and output of an application</a:t>
            </a:r>
          </a:p>
          <a:p>
            <a:pPr algn="just"/>
            <a:r>
              <a:rPr lang="en-US" sz="2000" dirty="0"/>
              <a:t>Model is responsible for maintaining application data and business logic.</a:t>
            </a:r>
          </a:p>
          <a:p>
            <a:pPr algn="just"/>
            <a:r>
              <a:rPr lang="en-US" sz="2000" dirty="0"/>
              <a:t>View is a user interface of the application, which displays the data.</a:t>
            </a:r>
          </a:p>
          <a:p>
            <a:pPr algn="just"/>
            <a:r>
              <a:rPr lang="en-US" sz="2000" dirty="0"/>
              <a:t>Controller: it is really the heart of the MVC, the intermediary that ties the Model and the View together, it takes user input, manipulates the model &amp; causes the view to update</a:t>
            </a:r>
          </a:p>
          <a:p>
            <a:pPr algn="just">
              <a:buNone/>
            </a:pPr>
            <a:endParaRPr lang="en-US" sz="2000" dirty="0"/>
          </a:p>
          <a:p>
            <a:pPr algn="just">
              <a:buNone/>
            </a:pPr>
            <a:endParaRPr lang="en-US" sz="2000" dirty="0"/>
          </a:p>
          <a:p>
            <a:pPr algn="just">
              <a:buFont typeface="Wingdings" pitchFamily="2" charset="2"/>
              <a:buChar char="ü"/>
            </a:pPr>
            <a:r>
              <a:rPr lang="en-US" sz="2000" b="1" u="sng" dirty="0"/>
              <a:t>WCF: Windows Communication Foundation</a:t>
            </a:r>
          </a:p>
          <a:p>
            <a:pPr algn="just"/>
            <a:r>
              <a:rPr lang="en-US" sz="2000" dirty="0"/>
              <a:t>It is unified framework for creating secure, reliable, transacted, and interoperable distributed applications.</a:t>
            </a:r>
          </a:p>
          <a:p>
            <a:pPr algn="just"/>
            <a:r>
              <a:rPr lang="en-US" sz="2000" dirty="0"/>
              <a:t>It is a framework for building service-oriented applications. </a:t>
            </a:r>
          </a:p>
          <a:p>
            <a:pPr algn="just">
              <a:buFont typeface="Wingdings" pitchFamily="2" charset="2"/>
              <a:buChar char="ü"/>
            </a:pP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51"/>
          <p:cNvSpPr>
            <a:spLocks noGrp="1" noChangeArrowheads="1"/>
          </p:cNvSpPr>
          <p:nvPr>
            <p:ph type="title"/>
          </p:nvPr>
        </p:nvSpPr>
        <p:spPr>
          <a:xfrm>
            <a:off x="681038" y="128588"/>
            <a:ext cx="8001000" cy="923925"/>
          </a:xfrm>
        </p:spPr>
        <p:txBody>
          <a:bodyPr/>
          <a:lstStyle/>
          <a:p>
            <a:pPr eaLnBrk="1" hangingPunct="1"/>
            <a:r>
              <a:rPr lang="en-US" dirty="0"/>
              <a:t>.NET Framework</a:t>
            </a:r>
          </a:p>
        </p:txBody>
      </p:sp>
      <p:pic>
        <p:nvPicPr>
          <p:cNvPr id="17" name="Picture 16" descr="p1.png"/>
          <p:cNvPicPr>
            <a:picLocks noChangeAspect="1"/>
          </p:cNvPicPr>
          <p:nvPr/>
        </p:nvPicPr>
        <p:blipFill>
          <a:blip r:embed="rId3" cstate="print">
            <a:lum contrast="20000"/>
          </a:blip>
          <a:stretch>
            <a:fillRect/>
          </a:stretch>
        </p:blipFill>
        <p:spPr>
          <a:xfrm>
            <a:off x="929486" y="1299103"/>
            <a:ext cx="7513474" cy="5230284"/>
          </a:xfrm>
          <a:prstGeom prst="rect">
            <a:avLst/>
          </a:prstGeom>
        </p:spPr>
      </p:pic>
      <p:sp>
        <p:nvSpPr>
          <p:cNvPr id="5" name="Rectangle 4"/>
          <p:cNvSpPr/>
          <p:nvPr/>
        </p:nvSpPr>
        <p:spPr>
          <a:xfrm>
            <a:off x="1082040" y="4099560"/>
            <a:ext cx="1173480" cy="1158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scene3d>
              <a:camera prst="orthographicFront"/>
              <a:lightRig rig="threePt" dir="t"/>
            </a:scene3d>
            <a:sp3d extrusionH="57150">
              <a:bevelT w="38100" h="38100" prst="relaxedInset"/>
            </a:sp3d>
          </a:bodyPr>
          <a:lstStyle/>
          <a:p>
            <a:r>
              <a:rPr lang="en-US" sz="1700" dirty="0">
                <a:solidFill>
                  <a:schemeClr val="accent1">
                    <a:lumMod val="50000"/>
                  </a:schemeClr>
                </a:solidFill>
              </a:rPr>
              <a:t>(Common Type System)</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.NET Framework</a:t>
            </a:r>
          </a:p>
        </p:txBody>
      </p:sp>
      <p:sp>
        <p:nvSpPr>
          <p:cNvPr id="3" name="Content Placeholder 2"/>
          <p:cNvSpPr>
            <a:spLocks noGrp="1"/>
          </p:cNvSpPr>
          <p:nvPr>
            <p:ph idx="1"/>
          </p:nvPr>
        </p:nvSpPr>
        <p:spPr/>
        <p:txBody>
          <a:bodyPr/>
          <a:lstStyle/>
          <a:p>
            <a:pPr marL="514350" indent="-514350">
              <a:buFont typeface="+mj-lt"/>
              <a:buAutoNum type="arabicPeriod"/>
            </a:pPr>
            <a:r>
              <a:rPr lang="en-US" dirty="0"/>
              <a:t>Common Language Runtime (CLR)</a:t>
            </a:r>
          </a:p>
          <a:p>
            <a:pPr marL="514350" indent="-514350">
              <a:buFont typeface="+mj-lt"/>
              <a:buAutoNum type="arabicPeriod"/>
            </a:pPr>
            <a:r>
              <a:rPr lang="en-US" dirty="0" err="1"/>
              <a:t>.Net</a:t>
            </a:r>
            <a:r>
              <a:rPr lang="en-US" dirty="0"/>
              <a:t> Framework Class Library (FCL)</a:t>
            </a:r>
          </a:p>
          <a:p>
            <a:pPr marL="514350" indent="-514350">
              <a:buFont typeface="+mj-lt"/>
              <a:buAutoNum type="arabicPeriod"/>
            </a:pPr>
            <a:r>
              <a:rPr lang="en-US" dirty="0"/>
              <a:t>Common Type System (CTS)</a:t>
            </a:r>
          </a:p>
          <a:p>
            <a:pPr marL="514350" indent="-514350">
              <a:buFont typeface="+mj-lt"/>
              <a:buAutoNum type="arabicPeriod"/>
            </a:pPr>
            <a:r>
              <a:rPr lang="en-US" dirty="0"/>
              <a:t>Common Language Specification (CLS)</a:t>
            </a:r>
          </a:p>
          <a:p>
            <a:endParaRPr lang="en-US" dirty="0"/>
          </a:p>
        </p:txBody>
      </p:sp>
      <p:sp>
        <p:nvSpPr>
          <p:cNvPr id="4" name="Slide Number Placeholder 3"/>
          <p:cNvSpPr>
            <a:spLocks noGrp="1"/>
          </p:cNvSpPr>
          <p:nvPr>
            <p:ph type="sldNum" sz="quarter" idx="12"/>
          </p:nvPr>
        </p:nvSpPr>
        <p:spPr/>
        <p:txBody>
          <a:bodyPr/>
          <a:lstStyle/>
          <a:p>
            <a:pPr>
              <a:defRPr/>
            </a:pPr>
            <a:fld id="{82BDB4D1-78A9-4419-BAB7-A6B0D7DDBAAE}"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title"/>
          </p:nvPr>
        </p:nvSpPr>
        <p:spPr>
          <a:xfrm>
            <a:off x="496888" y="217488"/>
            <a:ext cx="8001000" cy="923925"/>
          </a:xfrm>
        </p:spPr>
        <p:txBody>
          <a:bodyPr/>
          <a:lstStyle/>
          <a:p>
            <a:pPr eaLnBrk="1" hangingPunct="1"/>
            <a:r>
              <a:rPr lang="en-US" sz="4000" dirty="0"/>
              <a:t>1. Common Language Runtime (CLR)</a:t>
            </a:r>
          </a:p>
        </p:txBody>
      </p:sp>
      <p:sp>
        <p:nvSpPr>
          <p:cNvPr id="13315" name="Rectangle 3"/>
          <p:cNvSpPr>
            <a:spLocks noGrp="1" noChangeArrowheads="1"/>
          </p:cNvSpPr>
          <p:nvPr>
            <p:ph idx="1"/>
          </p:nvPr>
        </p:nvSpPr>
        <p:spPr>
          <a:xfrm>
            <a:off x="222250" y="1104900"/>
            <a:ext cx="8708390" cy="5570220"/>
          </a:xfrm>
        </p:spPr>
        <p:txBody>
          <a:bodyPr/>
          <a:lstStyle/>
          <a:p>
            <a:pPr marL="457200" indent="-457200" algn="just" eaLnBrk="1" hangingPunct="1">
              <a:buClr>
                <a:srgbClr val="666699"/>
              </a:buClr>
              <a:buFont typeface="Wingdings" pitchFamily="2" charset="2"/>
              <a:buChar char="§"/>
            </a:pPr>
            <a:r>
              <a:rPr lang="en-US" sz="2400" dirty="0">
                <a:solidFill>
                  <a:schemeClr val="tx1">
                    <a:lumMod val="95000"/>
                    <a:lumOff val="5000"/>
                  </a:schemeClr>
                </a:solidFill>
              </a:rPr>
              <a:t>It is a run-time environment which executes the code written in any .NET programming language. </a:t>
            </a:r>
          </a:p>
          <a:p>
            <a:pPr marL="457200" indent="-457200" algn="just" eaLnBrk="1" hangingPunct="1">
              <a:buClr>
                <a:srgbClr val="666699"/>
              </a:buClr>
              <a:buFont typeface="Wingdings" pitchFamily="2" charset="2"/>
              <a:buChar char="§"/>
            </a:pPr>
            <a:r>
              <a:rPr lang="en-US" sz="2400" dirty="0" err="1">
                <a:solidFill>
                  <a:schemeClr val="tx1">
                    <a:lumMod val="95000"/>
                    <a:lumOff val="5000"/>
                  </a:schemeClr>
                </a:solidFill>
              </a:rPr>
              <a:t>.Net</a:t>
            </a:r>
            <a:r>
              <a:rPr lang="en-US" sz="2400" dirty="0">
                <a:solidFill>
                  <a:schemeClr val="tx1">
                    <a:lumMod val="95000"/>
                    <a:lumOff val="5000"/>
                  </a:schemeClr>
                </a:solidFill>
              </a:rPr>
              <a:t> framework provides the support for many languages like C#, F#, C++, Cobra, </a:t>
            </a:r>
            <a:r>
              <a:rPr lang="en-US" sz="2400" dirty="0" err="1">
                <a:solidFill>
                  <a:schemeClr val="tx1">
                    <a:lumMod val="95000"/>
                    <a:lumOff val="5000"/>
                  </a:schemeClr>
                </a:solidFill>
              </a:rPr>
              <a:t>Jscript.Net</a:t>
            </a:r>
            <a:r>
              <a:rPr lang="en-US" sz="2400" dirty="0">
                <a:solidFill>
                  <a:schemeClr val="tx1">
                    <a:lumMod val="95000"/>
                    <a:lumOff val="5000"/>
                  </a:schemeClr>
                </a:solidFill>
              </a:rPr>
              <a:t>, </a:t>
            </a:r>
            <a:r>
              <a:rPr lang="en-US" sz="2400" dirty="0" err="1">
                <a:solidFill>
                  <a:schemeClr val="tx1">
                    <a:lumMod val="95000"/>
                    <a:lumOff val="5000"/>
                  </a:schemeClr>
                </a:solidFill>
              </a:rPr>
              <a:t>VB.Net</a:t>
            </a:r>
            <a:r>
              <a:rPr lang="en-US" sz="2400" dirty="0">
                <a:solidFill>
                  <a:schemeClr val="tx1">
                    <a:lumMod val="95000"/>
                    <a:lumOff val="5000"/>
                  </a:schemeClr>
                </a:solidFill>
              </a:rPr>
              <a:t>, </a:t>
            </a:r>
            <a:r>
              <a:rPr lang="en-US" sz="2400" dirty="0" err="1">
                <a:solidFill>
                  <a:schemeClr val="tx1">
                    <a:lumMod val="95000"/>
                    <a:lumOff val="5000"/>
                  </a:schemeClr>
                </a:solidFill>
              </a:rPr>
              <a:t>Oxygene</a:t>
            </a:r>
            <a:r>
              <a:rPr lang="en-US" sz="2400" dirty="0">
                <a:solidFill>
                  <a:schemeClr val="tx1">
                    <a:lumMod val="95000"/>
                    <a:lumOff val="5000"/>
                  </a:schemeClr>
                </a:solidFill>
              </a:rPr>
              <a:t> etc</a:t>
            </a:r>
          </a:p>
          <a:p>
            <a:pPr marL="457200" indent="-457200" algn="just" eaLnBrk="1" hangingPunct="1">
              <a:buClr>
                <a:srgbClr val="666699"/>
              </a:buClr>
              <a:buFont typeface="Wingdings" pitchFamily="2" charset="2"/>
              <a:buChar char="§"/>
            </a:pPr>
            <a:r>
              <a:rPr lang="en-US" sz="2400" dirty="0"/>
              <a:t>The code which runs under the CLR is called as </a:t>
            </a:r>
            <a:r>
              <a:rPr lang="en-US" sz="2400" b="1" dirty="0"/>
              <a:t>Managed Code</a:t>
            </a:r>
            <a:r>
              <a:rPr lang="en-US" sz="2400" dirty="0"/>
              <a:t>.</a:t>
            </a:r>
          </a:p>
          <a:p>
            <a:pPr marL="457200" indent="-457200" algn="just" eaLnBrk="1" hangingPunct="1">
              <a:buClr>
                <a:srgbClr val="666699"/>
              </a:buClr>
              <a:buFont typeface="Wingdings" pitchFamily="2" charset="2"/>
              <a:buChar char="§"/>
            </a:pPr>
            <a:r>
              <a:rPr lang="en-US" sz="2400" b="1" dirty="0"/>
              <a:t>Functions of the CLR:</a:t>
            </a:r>
          </a:p>
          <a:p>
            <a:pPr marL="914400" indent="-457200"/>
            <a:r>
              <a:rPr lang="en-US" sz="2400" dirty="0"/>
              <a:t>It converts program into native code.</a:t>
            </a:r>
          </a:p>
          <a:p>
            <a:pPr marL="914400" indent="-457200"/>
            <a:r>
              <a:rPr lang="en-US" sz="2400" dirty="0"/>
              <a:t>Handles Exceptions, Thread execution, Provides type safety</a:t>
            </a:r>
          </a:p>
          <a:p>
            <a:pPr marL="914400" indent="-457200"/>
            <a:r>
              <a:rPr lang="en-US" sz="2400" dirty="0"/>
              <a:t>Memory management </a:t>
            </a:r>
          </a:p>
          <a:p>
            <a:pPr marL="914400" indent="-457200"/>
            <a:r>
              <a:rPr lang="en-US" sz="2400" dirty="0"/>
              <a:t>Provides security: </a:t>
            </a:r>
            <a:r>
              <a:rPr lang="en-US" sz="1400" b="1" dirty="0">
                <a:solidFill>
                  <a:srgbClr val="202124"/>
                </a:solidFill>
                <a:latin typeface="arial" panose="020B0604020202020204" pitchFamily="34" charset="0"/>
              </a:rPr>
              <a:t>it </a:t>
            </a:r>
            <a:r>
              <a:rPr lang="en-US" sz="1400" b="1" i="0" dirty="0">
                <a:solidFill>
                  <a:srgbClr val="202124"/>
                </a:solidFill>
                <a:effectLst/>
                <a:latin typeface="arial" panose="020B0604020202020204" pitchFamily="34" charset="0"/>
              </a:rPr>
              <a:t>control the permissions that an individual </a:t>
            </a:r>
            <a:endParaRPr lang="en-US" sz="2400" dirty="0"/>
          </a:p>
          <a:p>
            <a:pPr marL="914400" indent="-457200"/>
            <a:r>
              <a:rPr lang="en-US" sz="2400" dirty="0"/>
              <a:t>Improve performance</a:t>
            </a:r>
          </a:p>
          <a:p>
            <a:pPr marL="914400" indent="-457200"/>
            <a:r>
              <a:rPr lang="en-US" sz="2400" dirty="0"/>
              <a:t>Language independent, Platform  independent</a:t>
            </a:r>
          </a:p>
          <a:p>
            <a:pPr marL="914400" indent="-457200"/>
            <a:r>
              <a:rPr lang="en-US" sz="2400" dirty="0"/>
              <a:t>Garbage collection</a:t>
            </a:r>
          </a:p>
          <a:p>
            <a:pPr marL="457200" indent="-457200" algn="just" eaLnBrk="1" hangingPunct="1">
              <a:buClr>
                <a:srgbClr val="666699"/>
              </a:buClr>
              <a:buFont typeface="Wingdings" pitchFamily="2" charset="2"/>
              <a:buChar char="§"/>
            </a:pPr>
            <a:endParaRPr lang="en-US" sz="2400" b="1" dirty="0"/>
          </a:p>
          <a:p>
            <a:pPr marL="457200" indent="-457200" algn="just" eaLnBrk="1" hangingPunct="1">
              <a:buClr>
                <a:srgbClr val="666699"/>
              </a:buClr>
              <a:buFont typeface="Wingdings" pitchFamily="2" charset="2"/>
              <a:buChar char="§"/>
            </a:pPr>
            <a:endParaRPr lang="en-US" sz="2400" dirty="0"/>
          </a:p>
          <a:p>
            <a:pPr marL="457200" indent="-457200" algn="just" eaLnBrk="1" hangingPunct="1">
              <a:buClr>
                <a:srgbClr val="666699"/>
              </a:buClr>
              <a:buFont typeface="Wingdings" pitchFamily="2" charset="2"/>
              <a:buChar char="§"/>
            </a:pPr>
            <a:endParaRPr lang="en-US" sz="2400" dirty="0">
              <a:solidFill>
                <a:schemeClr val="tx1">
                  <a:lumMod val="95000"/>
                  <a:lumOff val="5000"/>
                </a:schemeClr>
              </a:solidFill>
            </a:endParaRPr>
          </a:p>
          <a:p>
            <a:pPr eaLnBrk="1" hangingPunct="1">
              <a:buClr>
                <a:srgbClr val="666699"/>
              </a:buClr>
            </a:pPr>
            <a:endParaRPr lang="en-US" sz="1800" dirty="0"/>
          </a:p>
        </p:txBody>
      </p:sp>
      <p:sp>
        <p:nvSpPr>
          <p:cNvPr id="8194" name="Slide Number Placeholder 3"/>
          <p:cNvSpPr>
            <a:spLocks noGrp="1"/>
          </p:cNvSpPr>
          <p:nvPr>
            <p:ph type="sldNum" sz="quarter" idx="12"/>
          </p:nvPr>
        </p:nvSpPr>
        <p:spPr/>
        <p:txBody>
          <a:bodyPr/>
          <a:lstStyle/>
          <a:p>
            <a:pPr>
              <a:defRPr/>
            </a:pPr>
            <a:fld id="{705D9F43-2342-428A-8333-67F85FE80B20}" type="slidenum">
              <a:rPr lang="en-US"/>
              <a:pPr>
                <a:defRPr/>
              </a:pPr>
              <a:t>16</a:t>
            </a:fld>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540" y="0"/>
            <a:ext cx="8088313" cy="1049338"/>
          </a:xfrm>
        </p:spPr>
        <p:txBody>
          <a:bodyPr/>
          <a:lstStyle/>
          <a:p>
            <a:r>
              <a:rPr lang="en-US" dirty="0"/>
              <a:t>Garbage collector (GC)</a:t>
            </a:r>
          </a:p>
        </p:txBody>
      </p:sp>
      <p:sp>
        <p:nvSpPr>
          <p:cNvPr id="3" name="Text Placeholder 2"/>
          <p:cNvSpPr>
            <a:spLocks noGrp="1"/>
          </p:cNvSpPr>
          <p:nvPr>
            <p:ph type="body" sz="half" idx="1"/>
          </p:nvPr>
        </p:nvSpPr>
        <p:spPr>
          <a:xfrm>
            <a:off x="236538" y="1314450"/>
            <a:ext cx="8556942" cy="4908550"/>
          </a:xfrm>
        </p:spPr>
        <p:txBody>
          <a:bodyPr/>
          <a:lstStyle/>
          <a:p>
            <a:pPr marL="0" indent="0" algn="just">
              <a:buNone/>
            </a:pPr>
            <a:r>
              <a:rPr lang="en-US" sz="2400" dirty="0"/>
              <a:t>The garbage collector (GC) manages the allocation and release of memory. The garbage collector serves as an automatic memory manager.</a:t>
            </a:r>
          </a:p>
          <a:p>
            <a:pPr algn="just">
              <a:buNone/>
            </a:pPr>
            <a:r>
              <a:rPr lang="en-US" sz="2400" dirty="0"/>
              <a:t>Garbage Collection in C# has the following advantages:</a:t>
            </a:r>
          </a:p>
          <a:p>
            <a:pPr algn="just"/>
            <a:r>
              <a:rPr lang="en-US" sz="2400" dirty="0"/>
              <a:t>You don’t need to free memory manually while developing your application.</a:t>
            </a:r>
          </a:p>
          <a:p>
            <a:pPr algn="just"/>
            <a:r>
              <a:rPr lang="en-US" sz="2400" dirty="0"/>
              <a:t>It also allocates objects on the managed heap efficiently.</a:t>
            </a:r>
          </a:p>
          <a:p>
            <a:pPr algn="just"/>
            <a:r>
              <a:rPr lang="en-US" sz="2400" dirty="0"/>
              <a:t>When objects are no longer used then it will reclaim those objects by clearing their memory, and keeps the memory available for future allocations.</a:t>
            </a:r>
          </a:p>
          <a:p>
            <a:pPr algn="just"/>
            <a:r>
              <a:rPr lang="en-US" sz="2400" dirty="0"/>
              <a:t>Managed objects automatically get clean content to start with, so their constructors do not have to initialize every data field.</a:t>
            </a:r>
          </a:p>
          <a:p>
            <a:endParaRPr lang="en-US" dirty="0"/>
          </a:p>
        </p:txBody>
      </p:sp>
      <p:sp>
        <p:nvSpPr>
          <p:cNvPr id="5" name="Slide Number Placeholder 4"/>
          <p:cNvSpPr>
            <a:spLocks noGrp="1"/>
          </p:cNvSpPr>
          <p:nvPr>
            <p:ph type="sldNum" sz="quarter" idx="10"/>
          </p:nvPr>
        </p:nvSpPr>
        <p:spPr/>
        <p:txBody>
          <a:bodyPr/>
          <a:lstStyle/>
          <a:p>
            <a:pPr>
              <a:defRPr/>
            </a:pPr>
            <a:fld id="{FCB8D42E-7988-4B09-8D6B-55F24A27BB41}" type="slidenum">
              <a:rPr lang="en-US" smtClean="0"/>
              <a:pPr>
                <a:defRPr/>
              </a:pPr>
              <a:t>17</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Execution in CLR</a:t>
            </a:r>
          </a:p>
        </p:txBody>
      </p:sp>
      <p:sp>
        <p:nvSpPr>
          <p:cNvPr id="5" name="Slide Number Placeholder 4"/>
          <p:cNvSpPr>
            <a:spLocks noGrp="1"/>
          </p:cNvSpPr>
          <p:nvPr>
            <p:ph type="sldNum" sz="quarter" idx="10"/>
          </p:nvPr>
        </p:nvSpPr>
        <p:spPr/>
        <p:txBody>
          <a:bodyPr/>
          <a:lstStyle/>
          <a:p>
            <a:pPr>
              <a:defRPr/>
            </a:pPr>
            <a:fld id="{FCB8D42E-7988-4B09-8D6B-55F24A27BB41}" type="slidenum">
              <a:rPr lang="en-US" smtClean="0"/>
              <a:pPr>
                <a:defRPr/>
              </a:pPr>
              <a:t>18</a:t>
            </a:fld>
            <a:endParaRPr lang="en-US" dirty="0"/>
          </a:p>
        </p:txBody>
      </p:sp>
      <p:pic>
        <p:nvPicPr>
          <p:cNvPr id="1026" name="Picture 2" descr="C:\Users\RVM\Desktop\image2.PNG"/>
          <p:cNvPicPr>
            <a:picLocks noChangeAspect="1" noChangeArrowheads="1"/>
          </p:cNvPicPr>
          <p:nvPr/>
        </p:nvPicPr>
        <p:blipFill>
          <a:blip r:embed="rId2" cstate="print">
            <a:lum contrast="30000"/>
          </a:blip>
          <a:srcRect/>
          <a:stretch>
            <a:fillRect/>
          </a:stretch>
        </p:blipFill>
        <p:spPr bwMode="auto">
          <a:xfrm>
            <a:off x="5349240" y="1074737"/>
            <a:ext cx="3718560" cy="4579303"/>
          </a:xfrm>
          <a:prstGeom prst="rect">
            <a:avLst/>
          </a:prstGeom>
          <a:noFill/>
        </p:spPr>
      </p:pic>
      <p:sp>
        <p:nvSpPr>
          <p:cNvPr id="7" name="TextBox 6"/>
          <p:cNvSpPr txBox="1"/>
          <p:nvPr/>
        </p:nvSpPr>
        <p:spPr>
          <a:xfrm>
            <a:off x="228600" y="872884"/>
            <a:ext cx="5044440" cy="6063198"/>
          </a:xfrm>
          <a:prstGeom prst="rect">
            <a:avLst/>
          </a:prstGeom>
          <a:noFill/>
        </p:spPr>
        <p:txBody>
          <a:bodyPr wrap="square" rtlCol="0">
            <a:spAutoFit/>
          </a:bodyPr>
          <a:lstStyle/>
          <a:p>
            <a:pPr algn="l"/>
            <a:r>
              <a:rPr lang="en-US" sz="2300" dirty="0">
                <a:latin typeface="+mj-lt"/>
              </a:rPr>
              <a:t>Microsoft Intermediate Language (MSIL):</a:t>
            </a:r>
          </a:p>
          <a:p>
            <a:pPr marL="457200" indent="-457200" algn="just">
              <a:buFont typeface="Wingdings" pitchFamily="2" charset="2"/>
              <a:buChar char="§"/>
            </a:pPr>
            <a:r>
              <a:rPr lang="en-US" sz="2300" b="0" dirty="0">
                <a:latin typeface="+mj-lt"/>
              </a:rPr>
              <a:t>Known as intermediate Language (IL) or Common Intermediate Language (CIL).</a:t>
            </a:r>
          </a:p>
          <a:p>
            <a:pPr marL="457200" indent="-457200" algn="just">
              <a:buFont typeface="Wingdings" pitchFamily="2" charset="2"/>
              <a:buChar char="§"/>
            </a:pPr>
            <a:r>
              <a:rPr lang="en-US" sz="2300" b="0" dirty="0">
                <a:latin typeface="+mj-lt"/>
              </a:rPr>
              <a:t>During compile time, the compiler convert the source code into MSIL.</a:t>
            </a:r>
          </a:p>
          <a:p>
            <a:pPr marL="457200" indent="-457200" algn="just">
              <a:buFont typeface="Wingdings" pitchFamily="2" charset="2"/>
              <a:buChar char="§"/>
            </a:pPr>
            <a:r>
              <a:rPr lang="en-US" sz="2300" b="0" dirty="0">
                <a:latin typeface="+mj-lt"/>
              </a:rPr>
              <a:t>MSIL is CPU/Language independent set of instructions.</a:t>
            </a:r>
            <a:endParaRPr lang="en-US" sz="2300" dirty="0">
              <a:latin typeface="+mj-lt"/>
            </a:endParaRPr>
          </a:p>
          <a:p>
            <a:pPr marL="457200" indent="-457200" algn="just">
              <a:buFont typeface="Wingdings" pitchFamily="2" charset="2"/>
              <a:buChar char="§"/>
            </a:pPr>
            <a:r>
              <a:rPr lang="en-US" sz="2300" b="0" dirty="0">
                <a:latin typeface="+mj-lt"/>
              </a:rPr>
              <a:t>It includes instructions for loading, storing, initializing &amp; calling methods on objects, as well as instructions for arithmetic and logical operations, control flow, direct memory access, exception handling, and other operations.</a:t>
            </a:r>
          </a:p>
          <a:p>
            <a:pPr marL="457200" indent="-457200" algn="just">
              <a:buFont typeface="Wingdings" pitchFamily="2" charset="2"/>
              <a:buChar char="§"/>
            </a:pPr>
            <a:r>
              <a:rPr lang="en-US" sz="2000" b="0" dirty="0"/>
              <a:t>Generates the required metadata.</a:t>
            </a:r>
            <a:endParaRPr lang="en-US" sz="2300" b="0" dirty="0">
              <a:latin typeface="+mj-lt"/>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0"/>
            <a:ext cx="8088313" cy="1049338"/>
          </a:xfrm>
        </p:spPr>
        <p:txBody>
          <a:bodyPr/>
          <a:lstStyle/>
          <a:p>
            <a:r>
              <a:rPr lang="en-US" dirty="0"/>
              <a:t>Execution in CLR</a:t>
            </a:r>
          </a:p>
        </p:txBody>
      </p:sp>
      <p:sp>
        <p:nvSpPr>
          <p:cNvPr id="3" name="Text Placeholder 2"/>
          <p:cNvSpPr>
            <a:spLocks noGrp="1"/>
          </p:cNvSpPr>
          <p:nvPr>
            <p:ph type="body" sz="half" idx="1"/>
          </p:nvPr>
        </p:nvSpPr>
        <p:spPr>
          <a:xfrm>
            <a:off x="236538" y="873457"/>
            <a:ext cx="8724582" cy="5349543"/>
          </a:xfrm>
        </p:spPr>
        <p:txBody>
          <a:bodyPr/>
          <a:lstStyle/>
          <a:p>
            <a:pPr>
              <a:buFont typeface="Wingdings" panose="05000000000000000000" pitchFamily="2" charset="2"/>
              <a:buChar char="Ø"/>
            </a:pPr>
            <a:r>
              <a:rPr lang="en-US" sz="2400" dirty="0"/>
              <a:t>Just In Time (JIT) Compiler:</a:t>
            </a:r>
          </a:p>
          <a:p>
            <a:pPr algn="just"/>
            <a:r>
              <a:rPr lang="en-US" sz="2200" dirty="0"/>
              <a:t>At execution time, a just-in-time (JIT) compiler translates the MSIL into native code. </a:t>
            </a:r>
          </a:p>
          <a:p>
            <a:pPr algn="just"/>
            <a:r>
              <a:rPr lang="en-US" sz="2200" dirty="0"/>
              <a:t>Native code refers to programming code that is configured to run on a specific processor.</a:t>
            </a:r>
          </a:p>
          <a:p>
            <a:pPr>
              <a:buFont typeface="Wingdings" panose="05000000000000000000" pitchFamily="2" charset="2"/>
              <a:buChar char="Ø"/>
            </a:pPr>
            <a:r>
              <a:rPr lang="en-US" sz="2000" b="1" dirty="0"/>
              <a:t>JIT Types:</a:t>
            </a:r>
            <a:endParaRPr lang="en-US" sz="2000" dirty="0"/>
          </a:p>
          <a:p>
            <a:r>
              <a:rPr lang="en-US" sz="2200" b="1" dirty="0"/>
              <a:t>Pre-JIT Compiler: </a:t>
            </a:r>
            <a:r>
              <a:rPr lang="en-US" sz="2200" dirty="0"/>
              <a:t>Compiles entire code into native code completely</a:t>
            </a:r>
          </a:p>
          <a:p>
            <a:r>
              <a:rPr lang="en-US" sz="2200" b="1" dirty="0" err="1"/>
              <a:t>Econo</a:t>
            </a:r>
            <a:r>
              <a:rPr lang="en-US" sz="2200" b="1" dirty="0"/>
              <a:t> JIT Compiler:</a:t>
            </a:r>
            <a:r>
              <a:rPr lang="en-US" sz="2200" dirty="0"/>
              <a:t> Complies only those methods that are called at runtime and removes them from memory after execution.</a:t>
            </a:r>
          </a:p>
          <a:p>
            <a:r>
              <a:rPr lang="en-US" sz="2200" b="1" dirty="0"/>
              <a:t>Normal JIT Compiler:</a:t>
            </a:r>
            <a:r>
              <a:rPr lang="en-US" sz="2200" dirty="0"/>
              <a:t> Compiles only that part of code when called and places in cache</a:t>
            </a:r>
          </a:p>
          <a:p>
            <a:pPr algn="just">
              <a:buFont typeface="Wingdings" panose="05000000000000000000" pitchFamily="2" charset="2"/>
              <a:buChar char="Ø"/>
            </a:pPr>
            <a:r>
              <a:rPr lang="en-US" sz="2200" dirty="0"/>
              <a:t>During this compilation, code must pass a verification process that examines the MSIL and metadata to find out whether the code can be determined to be type safe.</a:t>
            </a:r>
          </a:p>
          <a:p>
            <a:endParaRPr lang="en-US" dirty="0"/>
          </a:p>
        </p:txBody>
      </p:sp>
      <p:sp>
        <p:nvSpPr>
          <p:cNvPr id="5" name="Slide Number Placeholder 4"/>
          <p:cNvSpPr>
            <a:spLocks noGrp="1"/>
          </p:cNvSpPr>
          <p:nvPr>
            <p:ph type="sldNum" sz="quarter" idx="10"/>
          </p:nvPr>
        </p:nvSpPr>
        <p:spPr/>
        <p:txBody>
          <a:bodyPr/>
          <a:lstStyle/>
          <a:p>
            <a:pPr>
              <a:defRPr/>
            </a:pPr>
            <a:fld id="{FCB8D42E-7988-4B09-8D6B-55F24A27BB41}" type="slidenum">
              <a:rPr lang="en-US" smtClean="0"/>
              <a:pPr>
                <a:defRPr/>
              </a:pPr>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B85C-B367-72FD-EF81-315C590B633E}"/>
              </a:ext>
            </a:extLst>
          </p:cNvPr>
          <p:cNvSpPr>
            <a:spLocks noGrp="1"/>
          </p:cNvSpPr>
          <p:nvPr>
            <p:ph type="title"/>
          </p:nvPr>
        </p:nvSpPr>
        <p:spPr/>
        <p:txBody>
          <a:bodyPr/>
          <a:lstStyle/>
          <a:p>
            <a:r>
              <a:rPr lang="en-US" dirty="0"/>
              <a:t>SYLLABUS</a:t>
            </a:r>
            <a:endParaRPr lang="en-IN" dirty="0"/>
          </a:p>
        </p:txBody>
      </p:sp>
      <p:sp>
        <p:nvSpPr>
          <p:cNvPr id="3" name="Content Placeholder 2">
            <a:extLst>
              <a:ext uri="{FF2B5EF4-FFF2-40B4-BE49-F238E27FC236}">
                <a16:creationId xmlns:a16="http://schemas.microsoft.com/office/drawing/2014/main" id="{6DE6ACB1-A92F-E974-2247-EF1A2F4AE07A}"/>
              </a:ext>
            </a:extLst>
          </p:cNvPr>
          <p:cNvSpPr>
            <a:spLocks noGrp="1"/>
          </p:cNvSpPr>
          <p:nvPr>
            <p:ph idx="1"/>
          </p:nvPr>
        </p:nvSpPr>
        <p:spPr/>
        <p:txBody>
          <a:bodyPr/>
          <a:lstStyle/>
          <a:p>
            <a:r>
              <a:rPr lang="en-US" dirty="0">
                <a:hlinkClick r:id="rId2" action="ppaction://hlinkfile"/>
              </a:rPr>
              <a:t>Click here</a:t>
            </a:r>
            <a:endParaRPr lang="en-IN" dirty="0"/>
          </a:p>
        </p:txBody>
      </p:sp>
      <p:sp>
        <p:nvSpPr>
          <p:cNvPr id="4" name="Slide Number Placeholder 3">
            <a:extLst>
              <a:ext uri="{FF2B5EF4-FFF2-40B4-BE49-F238E27FC236}">
                <a16:creationId xmlns:a16="http://schemas.microsoft.com/office/drawing/2014/main" id="{CB957F9A-AC83-213E-8F10-469D2537D072}"/>
              </a:ext>
            </a:extLst>
          </p:cNvPr>
          <p:cNvSpPr>
            <a:spLocks noGrp="1"/>
          </p:cNvSpPr>
          <p:nvPr>
            <p:ph type="sldNum" sz="quarter" idx="12"/>
          </p:nvPr>
        </p:nvSpPr>
        <p:spPr/>
        <p:txBody>
          <a:bodyPr/>
          <a:lstStyle/>
          <a:p>
            <a:pPr>
              <a:defRPr/>
            </a:pPr>
            <a:fld id="{82BDB4D1-78A9-4419-BAB7-A6B0D7DDBAAE}" type="slidenum">
              <a:rPr lang="en-US" smtClean="0"/>
              <a:pPr>
                <a:defRPr/>
              </a:pPr>
              <a:t>2</a:t>
            </a:fld>
            <a:endParaRPr lang="en-US"/>
          </a:p>
        </p:txBody>
      </p:sp>
    </p:spTree>
    <p:extLst>
      <p:ext uri="{BB962C8B-B14F-4D97-AF65-F5344CB8AC3E}">
        <p14:creationId xmlns:p14="http://schemas.microsoft.com/office/powerpoint/2010/main" val="125505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Execution Process</a:t>
            </a:r>
          </a:p>
        </p:txBody>
      </p:sp>
      <p:pic>
        <p:nvPicPr>
          <p:cNvPr id="5" name="Content Placeholder 4"/>
          <p:cNvPicPr>
            <a:picLocks noGrp="1" noChangeAspect="1"/>
          </p:cNvPicPr>
          <p:nvPr>
            <p:ph idx="1"/>
          </p:nvPr>
        </p:nvPicPr>
        <p:blipFill>
          <a:blip r:embed="rId2"/>
          <a:stretch>
            <a:fillRect/>
          </a:stretch>
        </p:blipFill>
        <p:spPr>
          <a:xfrm>
            <a:off x="1622739" y="1181893"/>
            <a:ext cx="5692461" cy="5386331"/>
          </a:xfrm>
          <a:prstGeom prst="rect">
            <a:avLst/>
          </a:prstGeom>
        </p:spPr>
      </p:pic>
      <p:sp>
        <p:nvSpPr>
          <p:cNvPr id="4" name="Slide Number Placeholder 3"/>
          <p:cNvSpPr>
            <a:spLocks noGrp="1"/>
          </p:cNvSpPr>
          <p:nvPr>
            <p:ph type="sldNum" sz="quarter" idx="10"/>
          </p:nvPr>
        </p:nvSpPr>
        <p:spPr/>
        <p:txBody>
          <a:bodyPr/>
          <a:lstStyle/>
          <a:p>
            <a:pPr>
              <a:defRPr/>
            </a:pPr>
            <a:fld id="{1ABAAA12-C552-422E-9EC5-D6184930A7C0}" type="slidenum">
              <a:rPr lang="en-US" smtClean="0"/>
              <a:pPr>
                <a:defRPr/>
              </a:pPr>
              <a:t>20</a:t>
            </a:fld>
            <a:endParaRPr lang="en-US"/>
          </a:p>
        </p:txBody>
      </p:sp>
    </p:spTree>
    <p:extLst>
      <p:ext uri="{BB962C8B-B14F-4D97-AF65-F5344CB8AC3E}">
        <p14:creationId xmlns:p14="http://schemas.microsoft.com/office/powerpoint/2010/main" val="2618479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C6342-E8D7-3BB7-95EC-4326BB37670B}"/>
              </a:ext>
            </a:extLst>
          </p:cNvPr>
          <p:cNvSpPr>
            <a:spLocks noGrp="1"/>
          </p:cNvSpPr>
          <p:nvPr>
            <p:ph type="title"/>
          </p:nvPr>
        </p:nvSpPr>
        <p:spPr/>
        <p:txBody>
          <a:bodyPr/>
          <a:lstStyle/>
          <a:p>
            <a:r>
              <a:rPr lang="en-US" dirty="0"/>
              <a:t>IL=MSIL=CIL</a:t>
            </a:r>
            <a:endParaRPr lang="en-IN" dirty="0"/>
          </a:p>
        </p:txBody>
      </p:sp>
      <p:sp>
        <p:nvSpPr>
          <p:cNvPr id="3" name="Content Placeholder 2">
            <a:extLst>
              <a:ext uri="{FF2B5EF4-FFF2-40B4-BE49-F238E27FC236}">
                <a16:creationId xmlns:a16="http://schemas.microsoft.com/office/drawing/2014/main" id="{ECB1224C-DD62-CCD0-B110-F7462F0CFBA8}"/>
              </a:ext>
            </a:extLst>
          </p:cNvPr>
          <p:cNvSpPr>
            <a:spLocks noGrp="1"/>
          </p:cNvSpPr>
          <p:nvPr>
            <p:ph idx="1"/>
          </p:nvPr>
        </p:nvSpPr>
        <p:spPr/>
        <p:txBody>
          <a:bodyPr/>
          <a:lstStyle/>
          <a:p>
            <a:pPr marL="342900" indent="-342900" algn="l">
              <a:buFont typeface="Arial" panose="020B0604020202020204" pitchFamily="34" charset="0"/>
              <a:buChar char="•"/>
            </a:pPr>
            <a:endParaRPr lang="en-US" sz="2300" dirty="0">
              <a:latin typeface="+mj-lt"/>
            </a:endParaRPr>
          </a:p>
          <a:p>
            <a:pPr marL="342900" lvl="1" indent="-342900" algn="just">
              <a:buFont typeface="Arial" panose="020B0604020202020204" pitchFamily="34" charset="0"/>
              <a:buChar char="•"/>
            </a:pPr>
            <a:r>
              <a:rPr lang="en-US" b="0" dirty="0"/>
              <a:t>Microsoft Intermediate Language (MSIL) is a language used as the output of a </a:t>
            </a:r>
            <a:r>
              <a:rPr lang="en-US" u="sng" dirty="0">
                <a:solidFill>
                  <a:schemeClr val="accent2"/>
                </a:solidFill>
              </a:rPr>
              <a:t>number of compilers</a:t>
            </a:r>
            <a:r>
              <a:rPr lang="en-US" u="sng" dirty="0"/>
              <a:t> </a:t>
            </a:r>
            <a:r>
              <a:rPr lang="en-US" b="0" dirty="0"/>
              <a:t>(C#, VB, .NET, and so forth).</a:t>
            </a:r>
          </a:p>
          <a:p>
            <a:pPr marL="342900" lvl="1" indent="-342900" algn="just">
              <a:buFont typeface="Arial" panose="020B0604020202020204" pitchFamily="34" charset="0"/>
              <a:buChar char="•"/>
            </a:pPr>
            <a:r>
              <a:rPr lang="en-US" b="0" dirty="0"/>
              <a:t>Microsoft Intermediate Language (MSIL) is a </a:t>
            </a:r>
            <a:r>
              <a:rPr lang="en-US" u="sng" dirty="0">
                <a:solidFill>
                  <a:schemeClr val="accent2"/>
                </a:solidFill>
              </a:rPr>
              <a:t>CPU-independent set of instructions that can be efficiently converted to the native code</a:t>
            </a:r>
            <a:r>
              <a:rPr lang="en-US" u="sng" dirty="0"/>
              <a:t>.</a:t>
            </a:r>
          </a:p>
          <a:p>
            <a:pPr marL="342900" lvl="1" indent="-342900" algn="just">
              <a:buFont typeface="Arial" panose="020B0604020202020204" pitchFamily="34" charset="0"/>
              <a:buChar char="•"/>
            </a:pPr>
            <a:r>
              <a:rPr lang="en-US" b="0" dirty="0"/>
              <a:t>We can also call it as </a:t>
            </a:r>
            <a:r>
              <a:rPr lang="en-US" u="sng" dirty="0"/>
              <a:t>Intermediate Language (IL)/</a:t>
            </a:r>
            <a:r>
              <a:rPr lang="en-US" b="0" dirty="0"/>
              <a:t> </a:t>
            </a:r>
            <a:r>
              <a:rPr lang="en-US" u="sng" dirty="0"/>
              <a:t>Common Intermediate Language (CIL)/Microsoft Intermediate language </a:t>
            </a:r>
          </a:p>
          <a:p>
            <a:pPr algn="just"/>
            <a:r>
              <a:rPr lang="en-US" sz="2000" b="0" dirty="0"/>
              <a:t>.</a:t>
            </a:r>
            <a:endParaRPr lang="en-US" sz="2300" b="0" dirty="0">
              <a:latin typeface="+mj-lt"/>
            </a:endParaRPr>
          </a:p>
        </p:txBody>
      </p:sp>
      <p:sp>
        <p:nvSpPr>
          <p:cNvPr id="4" name="Slide Number Placeholder 3">
            <a:extLst>
              <a:ext uri="{FF2B5EF4-FFF2-40B4-BE49-F238E27FC236}">
                <a16:creationId xmlns:a16="http://schemas.microsoft.com/office/drawing/2014/main" id="{EBBAA6A6-0C5F-0B09-EADB-D25D1E95016D}"/>
              </a:ext>
            </a:extLst>
          </p:cNvPr>
          <p:cNvSpPr>
            <a:spLocks noGrp="1"/>
          </p:cNvSpPr>
          <p:nvPr>
            <p:ph type="sldNum" sz="quarter" idx="12"/>
          </p:nvPr>
        </p:nvSpPr>
        <p:spPr/>
        <p:txBody>
          <a:bodyPr/>
          <a:lstStyle/>
          <a:p>
            <a:pPr>
              <a:defRPr/>
            </a:pPr>
            <a:fld id="{82BDB4D1-78A9-4419-BAB7-A6B0D7DDBAAE}" type="slidenum">
              <a:rPr lang="en-US" smtClean="0"/>
              <a:pPr>
                <a:defRPr/>
              </a:pPr>
              <a:t>21</a:t>
            </a:fld>
            <a:endParaRPr lang="en-US"/>
          </a:p>
        </p:txBody>
      </p:sp>
    </p:spTree>
    <p:extLst>
      <p:ext uri="{BB962C8B-B14F-4D97-AF65-F5344CB8AC3E}">
        <p14:creationId xmlns:p14="http://schemas.microsoft.com/office/powerpoint/2010/main" val="1509631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MSIL = CIL = IL(Cont..)</a:t>
            </a:r>
          </a:p>
        </p:txBody>
      </p:sp>
      <p:sp>
        <p:nvSpPr>
          <p:cNvPr id="3" name="Content Placeholder 2"/>
          <p:cNvSpPr>
            <a:spLocks noGrp="1"/>
          </p:cNvSpPr>
          <p:nvPr>
            <p:ph idx="1"/>
          </p:nvPr>
        </p:nvSpPr>
        <p:spPr/>
        <p:txBody>
          <a:bodyPr/>
          <a:lstStyle/>
          <a:p>
            <a:pPr marL="342900" lvl="1" indent="-342900" algn="just">
              <a:buFont typeface="Wingdings" panose="05000000000000000000" pitchFamily="2" charset="2"/>
              <a:buChar char="§"/>
            </a:pPr>
            <a:r>
              <a:rPr lang="en-US" sz="2400" dirty="0"/>
              <a:t>The MSIL code includes </a:t>
            </a:r>
            <a:r>
              <a:rPr lang="en-US" sz="2400" b="1" u="sng" dirty="0">
                <a:solidFill>
                  <a:schemeClr val="accent2"/>
                </a:solidFill>
              </a:rPr>
              <a:t>instruction to load, initialize and invoke methods on objects</a:t>
            </a:r>
            <a:r>
              <a:rPr lang="en-US" sz="2400" u="sng" dirty="0"/>
              <a:t>.</a:t>
            </a:r>
          </a:p>
          <a:p>
            <a:pPr marL="342900" lvl="1" indent="-342900" algn="just">
              <a:buFont typeface="Wingdings" panose="05000000000000000000" pitchFamily="2" charset="2"/>
              <a:buChar char="§"/>
            </a:pPr>
            <a:r>
              <a:rPr lang="en-US" sz="2400" dirty="0"/>
              <a:t>It also includes the instructions for </a:t>
            </a:r>
            <a:r>
              <a:rPr lang="en-US" sz="2400" b="1" u="sng" dirty="0">
                <a:solidFill>
                  <a:schemeClr val="accent2"/>
                </a:solidFill>
              </a:rPr>
              <a:t>various operations on program code, such as arithmetic and logical operations, control flow, memory access, exception handling etc</a:t>
            </a:r>
            <a:r>
              <a:rPr lang="en-US" sz="2400" u="sng" dirty="0"/>
              <a:t>.</a:t>
            </a:r>
          </a:p>
          <a:p>
            <a:pPr marL="342900" lvl="1" indent="-342900" algn="just">
              <a:buFont typeface="Wingdings" panose="05000000000000000000" pitchFamily="2" charset="2"/>
              <a:buChar char="§"/>
            </a:pPr>
            <a:r>
              <a:rPr lang="en-US" sz="2400" dirty="0"/>
              <a:t>The program’s source code is converted to MSIL code, which is equivalent to </a:t>
            </a:r>
            <a:r>
              <a:rPr lang="en-US" sz="2400" b="1" u="sng" dirty="0"/>
              <a:t>JAVA Byte Code</a:t>
            </a:r>
            <a:r>
              <a:rPr lang="en-US" sz="2400" dirty="0"/>
              <a:t>.</a:t>
            </a:r>
          </a:p>
          <a:p>
            <a:pPr marL="0" lvl="1" indent="0" algn="just">
              <a:buNone/>
            </a:pPr>
            <a:endParaRPr lang="en-US" sz="2400" dirty="0"/>
          </a:p>
          <a:p>
            <a:pPr marL="342900" lvl="1" indent="-342900" algn="just">
              <a:buFont typeface="Wingdings" panose="05000000000000000000" pitchFamily="2" charset="2"/>
              <a:buChar char="§"/>
            </a:pPr>
            <a:r>
              <a:rPr lang="en-US" sz="2400" dirty="0"/>
              <a:t> MSIL code is executed by the </a:t>
            </a:r>
            <a:r>
              <a:rPr lang="en-US" sz="2400" b="1" u="sng" dirty="0"/>
              <a:t>JIT Compiler to generate native code.</a:t>
            </a:r>
          </a:p>
          <a:p>
            <a:pPr marL="342900" lvl="1" indent="-342900" algn="just">
              <a:buFont typeface="Wingdings" panose="05000000000000000000" pitchFamily="2" charset="2"/>
              <a:buChar char="§"/>
            </a:pPr>
            <a:r>
              <a:rPr lang="en-US" sz="2400" dirty="0"/>
              <a:t>The native code is executed by the </a:t>
            </a:r>
            <a:r>
              <a:rPr lang="en-US" sz="2400" b="1" u="sng" dirty="0"/>
              <a:t>computer’s processor</a:t>
            </a:r>
            <a:r>
              <a:rPr lang="en-US" sz="2400" dirty="0"/>
              <a:t>.</a:t>
            </a:r>
          </a:p>
          <a:p>
            <a:endParaRPr lang="en-IN" dirty="0"/>
          </a:p>
        </p:txBody>
      </p:sp>
      <p:sp>
        <p:nvSpPr>
          <p:cNvPr id="4" name="Slide Number Placeholder 3"/>
          <p:cNvSpPr>
            <a:spLocks noGrp="1"/>
          </p:cNvSpPr>
          <p:nvPr>
            <p:ph type="sldNum" sz="quarter" idx="10"/>
          </p:nvPr>
        </p:nvSpPr>
        <p:spPr/>
        <p:txBody>
          <a:bodyPr/>
          <a:lstStyle/>
          <a:p>
            <a:pPr>
              <a:defRPr/>
            </a:pPr>
            <a:fld id="{1ABAAA12-C552-422E-9EC5-D6184930A7C0}" type="slidenum">
              <a:rPr lang="en-US" smtClean="0"/>
              <a:pPr>
                <a:defRPr/>
              </a:pPr>
              <a:t>22</a:t>
            </a:fld>
            <a:endParaRPr lang="en-US"/>
          </a:p>
        </p:txBody>
      </p:sp>
    </p:spTree>
    <p:extLst>
      <p:ext uri="{BB962C8B-B14F-4D97-AF65-F5344CB8AC3E}">
        <p14:creationId xmlns:p14="http://schemas.microsoft.com/office/powerpoint/2010/main" val="2769361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xfrm>
            <a:off x="496888" y="242888"/>
            <a:ext cx="8001000" cy="923925"/>
          </a:xfrm>
        </p:spPr>
        <p:txBody>
          <a:bodyPr/>
          <a:lstStyle/>
          <a:p>
            <a:pPr eaLnBrk="1" hangingPunct="1"/>
            <a:r>
              <a:rPr lang="en-US" sz="3200" dirty="0"/>
              <a:t>2. .</a:t>
            </a:r>
            <a:r>
              <a:rPr lang="en-US" sz="4000" dirty="0"/>
              <a:t>NET Framework Class Library</a:t>
            </a:r>
          </a:p>
        </p:txBody>
      </p:sp>
      <p:sp>
        <p:nvSpPr>
          <p:cNvPr id="12291" name="Rectangle 3"/>
          <p:cNvSpPr>
            <a:spLocks noGrp="1" noChangeArrowheads="1"/>
          </p:cNvSpPr>
          <p:nvPr>
            <p:ph idx="1"/>
          </p:nvPr>
        </p:nvSpPr>
        <p:spPr>
          <a:xfrm>
            <a:off x="222250" y="1133475"/>
            <a:ext cx="8642350" cy="5724525"/>
          </a:xfrm>
        </p:spPr>
        <p:txBody>
          <a:bodyPr/>
          <a:lstStyle/>
          <a:p>
            <a:pPr algn="just"/>
            <a:r>
              <a:rPr lang="en-US" sz="2400" dirty="0"/>
              <a:t>.NET Framework Class Library is the collection of classes, namespaces, interfaces and value types that are used for .NET applications.</a:t>
            </a:r>
          </a:p>
          <a:p>
            <a:pPr algn="just"/>
            <a:r>
              <a:rPr lang="en-US" sz="2400" dirty="0"/>
              <a:t>It contains thousands of classes that supports the following functions.</a:t>
            </a:r>
          </a:p>
          <a:p>
            <a:pPr marL="914400" indent="-457200">
              <a:buFont typeface="+mj-lt"/>
              <a:buAutoNum type="arabicPeriod"/>
            </a:pPr>
            <a:r>
              <a:rPr lang="en-US" sz="2400" dirty="0"/>
              <a:t>Base and user-defined data types</a:t>
            </a:r>
          </a:p>
          <a:p>
            <a:pPr marL="914400" indent="-457200">
              <a:buFont typeface="+mj-lt"/>
              <a:buAutoNum type="arabicPeriod"/>
            </a:pPr>
            <a:r>
              <a:rPr lang="en-US" sz="2400" dirty="0"/>
              <a:t>Support for exceptions handling</a:t>
            </a:r>
          </a:p>
          <a:p>
            <a:pPr marL="914400" indent="-457200">
              <a:buFont typeface="+mj-lt"/>
              <a:buAutoNum type="arabicPeriod"/>
            </a:pPr>
            <a:r>
              <a:rPr lang="en-US" sz="2400" dirty="0"/>
              <a:t>input/output and stream operations</a:t>
            </a:r>
          </a:p>
          <a:p>
            <a:pPr marL="914400" indent="-457200">
              <a:buFont typeface="+mj-lt"/>
              <a:buAutoNum type="arabicPeriod"/>
            </a:pPr>
            <a:r>
              <a:rPr lang="en-US" sz="2400" dirty="0"/>
              <a:t>Communications with the underlying system</a:t>
            </a:r>
          </a:p>
          <a:p>
            <a:pPr marL="914400" indent="-457200">
              <a:buFont typeface="+mj-lt"/>
              <a:buAutoNum type="arabicPeriod"/>
            </a:pPr>
            <a:r>
              <a:rPr lang="en-US" sz="2400" dirty="0"/>
              <a:t>Access to data</a:t>
            </a:r>
          </a:p>
          <a:p>
            <a:pPr marL="914400" indent="-457200">
              <a:buFont typeface="+mj-lt"/>
              <a:buAutoNum type="arabicPeriod"/>
            </a:pPr>
            <a:r>
              <a:rPr lang="en-US" sz="2400" dirty="0"/>
              <a:t>Ability to create Windows-based GUI applications</a:t>
            </a:r>
          </a:p>
          <a:p>
            <a:pPr marL="914400" indent="-457200">
              <a:buFont typeface="+mj-lt"/>
              <a:buAutoNum type="arabicPeriod"/>
            </a:pPr>
            <a:r>
              <a:rPr lang="en-US" sz="2400" dirty="0"/>
              <a:t>Ability to create web-client and server applications</a:t>
            </a:r>
          </a:p>
          <a:p>
            <a:pPr marL="914400" indent="-457200">
              <a:buFont typeface="+mj-lt"/>
              <a:buAutoNum type="arabicPeriod"/>
            </a:pPr>
            <a:r>
              <a:rPr lang="en-US" sz="2400" dirty="0"/>
              <a:t>Support for creating web services</a:t>
            </a:r>
          </a:p>
          <a:p>
            <a:pPr algn="just"/>
            <a:endParaRPr lang="en-US" sz="2400" dirty="0"/>
          </a:p>
        </p:txBody>
      </p:sp>
      <p:sp>
        <p:nvSpPr>
          <p:cNvPr id="9218" name="Slide Number Placeholder 3"/>
          <p:cNvSpPr>
            <a:spLocks noGrp="1"/>
          </p:cNvSpPr>
          <p:nvPr>
            <p:ph type="sldNum" sz="quarter" idx="12"/>
          </p:nvPr>
        </p:nvSpPr>
        <p:spPr/>
        <p:txBody>
          <a:bodyPr/>
          <a:lstStyle/>
          <a:p>
            <a:pPr>
              <a:defRPr/>
            </a:pPr>
            <a:fld id="{B39CBAA9-ECD0-43D2-AD67-091222C10F59}" type="slidenum">
              <a:rPr lang="en-US"/>
              <a:pPr>
                <a:defRPr/>
              </a:pPr>
              <a:t>23</a:t>
            </a:fld>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t>
            </a:r>
            <a:r>
              <a:rPr lang="en-US" dirty="0"/>
              <a:t>NET Framework Class Library</a:t>
            </a:r>
          </a:p>
        </p:txBody>
      </p:sp>
      <p:sp>
        <p:nvSpPr>
          <p:cNvPr id="3" name="Content Placeholder 2"/>
          <p:cNvSpPr>
            <a:spLocks noGrp="1"/>
          </p:cNvSpPr>
          <p:nvPr>
            <p:ph idx="1"/>
          </p:nvPr>
        </p:nvSpPr>
        <p:spPr>
          <a:xfrm>
            <a:off x="198120" y="1600200"/>
            <a:ext cx="4160520" cy="4800600"/>
          </a:xfrm>
        </p:spPr>
        <p:txBody>
          <a:bodyPr/>
          <a:lstStyle/>
          <a:p>
            <a:pPr marL="0" indent="0">
              <a:buNone/>
            </a:pPr>
            <a:r>
              <a:rPr lang="en-US" sz="2400" b="1" dirty="0"/>
              <a:t>.NET Framework Base Class Library:</a:t>
            </a:r>
          </a:p>
          <a:p>
            <a:pPr algn="just"/>
            <a:r>
              <a:rPr lang="en-US" sz="2400" dirty="0"/>
              <a:t>.NET Base Class Library is the sub part of the Framework that provides library support to Common Language Runtime to work properly. </a:t>
            </a:r>
          </a:p>
          <a:p>
            <a:pPr algn="just"/>
            <a:r>
              <a:rPr lang="en-US" sz="2400" dirty="0"/>
              <a:t>It includes the System namespace and core types of the .NET framework.</a:t>
            </a:r>
          </a:p>
          <a:p>
            <a:endParaRPr lang="en-US" dirty="0"/>
          </a:p>
        </p:txBody>
      </p:sp>
      <p:sp>
        <p:nvSpPr>
          <p:cNvPr id="4" name="Slide Number Placeholder 3"/>
          <p:cNvSpPr>
            <a:spLocks noGrp="1"/>
          </p:cNvSpPr>
          <p:nvPr>
            <p:ph type="sldNum" sz="quarter" idx="12"/>
          </p:nvPr>
        </p:nvSpPr>
        <p:spPr/>
        <p:txBody>
          <a:bodyPr/>
          <a:lstStyle/>
          <a:p>
            <a:pPr>
              <a:defRPr/>
            </a:pPr>
            <a:fld id="{82BDB4D1-78A9-4419-BAB7-A6B0D7DDBAAE}" type="slidenum">
              <a:rPr lang="en-US" smtClean="0"/>
              <a:pPr>
                <a:defRPr/>
              </a:pPr>
              <a:t>24</a:t>
            </a:fld>
            <a:endParaRPr lang="en-US"/>
          </a:p>
        </p:txBody>
      </p:sp>
      <p:pic>
        <p:nvPicPr>
          <p:cNvPr id="6" name="Picture 5" descr="Capture.PNG"/>
          <p:cNvPicPr>
            <a:picLocks noChangeAspect="1"/>
          </p:cNvPicPr>
          <p:nvPr/>
        </p:nvPicPr>
        <p:blipFill>
          <a:blip r:embed="rId2" cstate="print"/>
          <a:stretch>
            <a:fillRect/>
          </a:stretch>
        </p:blipFill>
        <p:spPr>
          <a:xfrm>
            <a:off x="4424599" y="1699080"/>
            <a:ext cx="4538657" cy="442739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 Framework Class Library</a:t>
            </a:r>
            <a:endParaRPr lang="en-IN" dirty="0"/>
          </a:p>
        </p:txBody>
      </p:sp>
      <p:sp>
        <p:nvSpPr>
          <p:cNvPr id="3" name="Content Placeholder 2"/>
          <p:cNvSpPr>
            <a:spLocks noGrp="1"/>
          </p:cNvSpPr>
          <p:nvPr>
            <p:ph idx="1"/>
          </p:nvPr>
        </p:nvSpPr>
        <p:spPr>
          <a:xfrm>
            <a:off x="457200" y="1280160"/>
            <a:ext cx="8229600" cy="4846003"/>
          </a:xfrm>
        </p:spPr>
        <p:txBody>
          <a:bodyPr/>
          <a:lstStyle/>
          <a:p>
            <a:pPr>
              <a:buNone/>
            </a:pPr>
            <a:r>
              <a:rPr lang="en-IN" b="1" dirty="0"/>
              <a:t>Namespace</a:t>
            </a:r>
          </a:p>
          <a:p>
            <a:r>
              <a:rPr lang="en-IN" dirty="0"/>
              <a:t>A namespace </a:t>
            </a:r>
            <a:r>
              <a:rPr lang="en-IN" b="1" dirty="0"/>
              <a:t>is a logical collection of classes with a unique name.</a:t>
            </a:r>
          </a:p>
          <a:p>
            <a:r>
              <a:rPr lang="en-IN" b="1" dirty="0"/>
              <a:t>Example  </a:t>
            </a:r>
            <a:r>
              <a:rPr lang="en-IN" dirty="0"/>
              <a:t>System</a:t>
            </a:r>
          </a:p>
        </p:txBody>
      </p:sp>
      <p:sp>
        <p:nvSpPr>
          <p:cNvPr id="4" name="Slide Number Placeholder 3"/>
          <p:cNvSpPr>
            <a:spLocks noGrp="1"/>
          </p:cNvSpPr>
          <p:nvPr>
            <p:ph type="sldNum" sz="quarter" idx="10"/>
          </p:nvPr>
        </p:nvSpPr>
        <p:spPr/>
        <p:txBody>
          <a:bodyPr/>
          <a:lstStyle/>
          <a:p>
            <a:pPr>
              <a:defRPr/>
            </a:pPr>
            <a:fld id="{82BDB4D1-78A9-4419-BAB7-A6B0D7DDBAAE}"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Base Class Library</a:t>
            </a:r>
            <a:endParaRPr lang="en-US" dirty="0"/>
          </a:p>
        </p:txBody>
      </p:sp>
      <p:pic>
        <p:nvPicPr>
          <p:cNvPr id="8" name="Content Placeholder 7"/>
          <p:cNvPicPr>
            <a:picLocks noGrp="1" noChangeAspect="1"/>
          </p:cNvPicPr>
          <p:nvPr>
            <p:ph idx="1"/>
          </p:nvPr>
        </p:nvPicPr>
        <p:blipFill>
          <a:blip r:embed="rId2"/>
          <a:stretch>
            <a:fillRect/>
          </a:stretch>
        </p:blipFill>
        <p:spPr>
          <a:xfrm>
            <a:off x="203092" y="1282890"/>
            <a:ext cx="7679088" cy="5073459"/>
          </a:xfrm>
          <a:prstGeom prst="rect">
            <a:avLst/>
          </a:prstGeom>
        </p:spPr>
      </p:pic>
      <p:sp>
        <p:nvSpPr>
          <p:cNvPr id="4" name="Slide Number Placeholder 3"/>
          <p:cNvSpPr>
            <a:spLocks noGrp="1"/>
          </p:cNvSpPr>
          <p:nvPr>
            <p:ph type="sldNum" sz="quarter" idx="12"/>
          </p:nvPr>
        </p:nvSpPr>
        <p:spPr/>
        <p:txBody>
          <a:bodyPr/>
          <a:lstStyle/>
          <a:p>
            <a:pPr>
              <a:defRPr/>
            </a:pPr>
            <a:fld id="{82BDB4D1-78A9-4419-BAB7-A6B0D7DDBAAE}" type="slidenum">
              <a:rPr lang="en-US" smtClean="0"/>
              <a:pPr>
                <a:defRPr/>
              </a:pPr>
              <a:t>26</a:t>
            </a:fld>
            <a:endParaRPr lang="en-US"/>
          </a:p>
        </p:txBody>
      </p:sp>
    </p:spTree>
    <p:extLst>
      <p:ext uri="{BB962C8B-B14F-4D97-AF65-F5344CB8AC3E}">
        <p14:creationId xmlns:p14="http://schemas.microsoft.com/office/powerpoint/2010/main" val="2839352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Common Type System</a:t>
            </a:r>
          </a:p>
        </p:txBody>
      </p:sp>
      <p:sp>
        <p:nvSpPr>
          <p:cNvPr id="3" name="Content Placeholder 2"/>
          <p:cNvSpPr>
            <a:spLocks noGrp="1"/>
          </p:cNvSpPr>
          <p:nvPr>
            <p:ph idx="1"/>
          </p:nvPr>
        </p:nvSpPr>
        <p:spPr>
          <a:xfrm>
            <a:off x="457200" y="1600200"/>
            <a:ext cx="8229600" cy="4876800"/>
          </a:xfrm>
        </p:spPr>
        <p:txBody>
          <a:bodyPr/>
          <a:lstStyle/>
          <a:p>
            <a:pPr algn="just"/>
            <a:r>
              <a:rPr lang="en-US" sz="2400" dirty="0"/>
              <a:t>The Common Type System (CTS) is a catalog of .NET types: System.Int32, </a:t>
            </a:r>
            <a:r>
              <a:rPr lang="en-US" sz="2400" dirty="0" err="1"/>
              <a:t>System.Decimal</a:t>
            </a:r>
            <a:r>
              <a:rPr lang="en-US" sz="2400" dirty="0"/>
              <a:t>, </a:t>
            </a:r>
            <a:r>
              <a:rPr lang="en-US" sz="2400" dirty="0" err="1"/>
              <a:t>System.Boolean</a:t>
            </a:r>
            <a:r>
              <a:rPr lang="en-US" sz="2400" dirty="0"/>
              <a:t> and so on. </a:t>
            </a:r>
          </a:p>
          <a:p>
            <a:pPr algn="just"/>
            <a:r>
              <a:rPr lang="en-US" sz="2400" dirty="0"/>
              <a:t>Developers are not required to use these types directly. </a:t>
            </a:r>
          </a:p>
          <a:p>
            <a:pPr algn="just"/>
            <a:r>
              <a:rPr lang="en-US" sz="2400" dirty="0"/>
              <a:t>These types are the underlying objects of the specific data types provided in each managed language. </a:t>
            </a:r>
          </a:p>
          <a:p>
            <a:pPr algn="just"/>
            <a:r>
              <a:rPr lang="en-US" sz="2400" dirty="0"/>
              <a:t>The following is the code for declaring an integer in C# and Visual Basic .NET. Either syntax maps to a System.Int32 object.</a:t>
            </a:r>
          </a:p>
          <a:p>
            <a:pPr algn="just">
              <a:buNone/>
            </a:pPr>
            <a:r>
              <a:rPr lang="en-US" sz="2400" dirty="0"/>
              <a:t>       e.g.  </a:t>
            </a:r>
            <a:r>
              <a:rPr lang="en-US" sz="2400" dirty="0" err="1"/>
              <a:t>int</a:t>
            </a:r>
            <a:r>
              <a:rPr lang="en-US" sz="2400" dirty="0"/>
              <a:t> </a:t>
            </a:r>
            <a:r>
              <a:rPr lang="en-US" sz="2400" dirty="0" err="1"/>
              <a:t>nVar</a:t>
            </a:r>
            <a:r>
              <a:rPr lang="en-US" sz="2400" dirty="0"/>
              <a:t>=0;                             // C# integer</a:t>
            </a:r>
          </a:p>
          <a:p>
            <a:pPr algn="just">
              <a:buNone/>
            </a:pPr>
            <a:r>
              <a:rPr lang="en-US" sz="2400" dirty="0"/>
              <a:t>               dim </a:t>
            </a:r>
            <a:r>
              <a:rPr lang="en-US" sz="2400" dirty="0" err="1"/>
              <a:t>nVar</a:t>
            </a:r>
            <a:r>
              <a:rPr lang="en-US" sz="2400" dirty="0"/>
              <a:t> as integer=0        // VB .NET integer</a:t>
            </a:r>
          </a:p>
          <a:p>
            <a:pPr algn="just">
              <a:buFont typeface="Arial" panose="020B0604020202020204" pitchFamily="34" charset="0"/>
              <a:buChar char="•"/>
            </a:pPr>
            <a:r>
              <a:rPr lang="en-US" sz="2400" dirty="0"/>
              <a:t>CLS works with CTS to ensure language interoperability</a:t>
            </a:r>
          </a:p>
        </p:txBody>
      </p:sp>
      <p:sp>
        <p:nvSpPr>
          <p:cNvPr id="4" name="Slide Number Placeholder 3"/>
          <p:cNvSpPr>
            <a:spLocks noGrp="1"/>
          </p:cNvSpPr>
          <p:nvPr>
            <p:ph type="sldNum" sz="quarter" idx="12"/>
          </p:nvPr>
        </p:nvSpPr>
        <p:spPr/>
        <p:txBody>
          <a:bodyPr/>
          <a:lstStyle/>
          <a:p>
            <a:pPr>
              <a:defRPr/>
            </a:pPr>
            <a:fld id="{82BDB4D1-78A9-4419-BAB7-A6B0D7DDBAAE}" type="slidenum">
              <a:rPr lang="en-US" smtClean="0"/>
              <a:pPr>
                <a:defRPr/>
              </a:pPr>
              <a:t>27</a:t>
            </a:fld>
            <a:endParaRPr lang="en-US" dirty="0"/>
          </a:p>
        </p:txBody>
      </p:sp>
      <p:sp>
        <p:nvSpPr>
          <p:cNvPr id="5" name="TextBox 4"/>
          <p:cNvSpPr txBox="1"/>
          <p:nvPr/>
        </p:nvSpPr>
        <p:spPr>
          <a:xfrm>
            <a:off x="-23149417" y="6858000"/>
            <a:ext cx="48434286" cy="461665"/>
          </a:xfrm>
          <a:prstGeom prst="rect">
            <a:avLst/>
          </a:prstGeom>
          <a:noFill/>
        </p:spPr>
        <p:txBody>
          <a:bodyPr wrap="none" rtlCol="0">
            <a:spAutoFit/>
          </a:bodyPr>
          <a:lstStyle/>
          <a:p>
            <a:r>
              <a:rPr lang="en-US" b="0" dirty="0"/>
              <a:t>CTS defines some basic data types and every language that is designed for use with .NET framework should be able to match its data types to these defined basic data types. So when various languages are designed following CTS, they will be able to communicate with each other and this is nothing but cross-language interoperability or communication.</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Type System			</a:t>
            </a:r>
            <a:endParaRPr lang="en-IN" dirty="0"/>
          </a:p>
        </p:txBody>
      </p:sp>
      <p:sp>
        <p:nvSpPr>
          <p:cNvPr id="3" name="Content Placeholder 2"/>
          <p:cNvSpPr>
            <a:spLocks noGrp="1"/>
          </p:cNvSpPr>
          <p:nvPr>
            <p:ph idx="1"/>
          </p:nvPr>
        </p:nvSpPr>
        <p:spPr/>
        <p:txBody>
          <a:bodyPr/>
          <a:lstStyle/>
          <a:p>
            <a:pPr algn="just"/>
            <a:r>
              <a:rPr lang="en-IN" b="1" dirty="0"/>
              <a:t>For example,</a:t>
            </a:r>
            <a:r>
              <a:rPr lang="en-IN" dirty="0"/>
              <a:t> when we declare an </a:t>
            </a:r>
            <a:r>
              <a:rPr lang="en-IN" b="1" u="sng" dirty="0" err="1"/>
              <a:t>int</a:t>
            </a:r>
            <a:r>
              <a:rPr lang="en-IN" b="1" u="sng" dirty="0"/>
              <a:t> type data type in C# </a:t>
            </a:r>
            <a:r>
              <a:rPr lang="en-IN" dirty="0"/>
              <a:t>and </a:t>
            </a:r>
            <a:r>
              <a:rPr lang="en-IN" b="1" u="sng" dirty="0" err="1"/>
              <a:t>VB.Net</a:t>
            </a:r>
            <a:r>
              <a:rPr lang="en-IN" dirty="0"/>
              <a:t> then </a:t>
            </a:r>
            <a:r>
              <a:rPr lang="en-IN" b="1" u="sng" dirty="0"/>
              <a:t>after compilation</a:t>
            </a:r>
            <a:r>
              <a:rPr lang="en-IN" dirty="0"/>
              <a:t> they are converted to </a:t>
            </a:r>
            <a:r>
              <a:rPr lang="en-IN" b="1" u="sng" dirty="0"/>
              <a:t>int32</a:t>
            </a:r>
            <a:r>
              <a:rPr lang="en-IN" dirty="0"/>
              <a:t>. In other words, now both will have a common data type </a:t>
            </a:r>
            <a:r>
              <a:rPr lang="en-IN" b="1" u="sng" dirty="0"/>
              <a:t>Int32.</a:t>
            </a:r>
          </a:p>
        </p:txBody>
      </p:sp>
      <p:sp>
        <p:nvSpPr>
          <p:cNvPr id="4" name="Slide Number Placeholder 3"/>
          <p:cNvSpPr>
            <a:spLocks noGrp="1"/>
          </p:cNvSpPr>
          <p:nvPr>
            <p:ph type="sldNum" sz="quarter" idx="10"/>
          </p:nvPr>
        </p:nvSpPr>
        <p:spPr/>
        <p:txBody>
          <a:bodyPr/>
          <a:lstStyle/>
          <a:p>
            <a:pPr>
              <a:defRPr/>
            </a:pPr>
            <a:fld id="{1ABAAA12-C552-422E-9EC5-D6184930A7C0}" type="slidenum">
              <a:rPr lang="en-US" smtClean="0"/>
              <a:pPr>
                <a:defRPr/>
              </a:pPr>
              <a:t>28</a:t>
            </a:fld>
            <a:endParaRPr lang="en-US"/>
          </a:p>
        </p:txBody>
      </p:sp>
      <p:pic>
        <p:nvPicPr>
          <p:cNvPr id="1026" name="Picture 2" descr="https://miro.medium.com/max/545/1*e_bAjd6SA2nrpBkEHMWwz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310" y="3052294"/>
            <a:ext cx="6284889" cy="274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817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15913" y="359093"/>
            <a:ext cx="8229600" cy="896937"/>
          </a:xfrm>
        </p:spPr>
        <p:txBody>
          <a:bodyPr/>
          <a:lstStyle/>
          <a:p>
            <a:r>
              <a:rPr lang="en-US" sz="4000" dirty="0"/>
              <a:t>4. Common Language Specification</a:t>
            </a:r>
          </a:p>
        </p:txBody>
      </p:sp>
      <p:sp>
        <p:nvSpPr>
          <p:cNvPr id="11267" name="Content Placeholder 2"/>
          <p:cNvSpPr>
            <a:spLocks noGrp="1"/>
          </p:cNvSpPr>
          <p:nvPr>
            <p:ph idx="1"/>
          </p:nvPr>
        </p:nvSpPr>
        <p:spPr>
          <a:xfrm>
            <a:off x="457200" y="1310640"/>
            <a:ext cx="8229600" cy="5547360"/>
          </a:xfrm>
        </p:spPr>
        <p:txBody>
          <a:bodyPr/>
          <a:lstStyle/>
          <a:p>
            <a:pPr marL="457200" lvl="1" indent="-457200" algn="just" eaLnBrk="1" hangingPunct="1">
              <a:spcAft>
                <a:spcPct val="20000"/>
              </a:spcAft>
              <a:buFont typeface="Wingdings" pitchFamily="2" charset="2"/>
              <a:buChar char="§"/>
            </a:pPr>
            <a:r>
              <a:rPr lang="en-US" sz="2400"/>
              <a:t>CTS </a:t>
            </a:r>
            <a:r>
              <a:rPr lang="en-US" sz="2400" dirty="0"/>
              <a:t>is a sub set </a:t>
            </a:r>
            <a:r>
              <a:rPr lang="en-US" sz="2400"/>
              <a:t>of CLS.</a:t>
            </a:r>
            <a:endParaRPr lang="en-US" sz="2400" dirty="0"/>
          </a:p>
          <a:p>
            <a:pPr marL="457200" lvl="1" indent="-457200" algn="just" eaLnBrk="1" hangingPunct="1">
              <a:spcAft>
                <a:spcPct val="20000"/>
              </a:spcAft>
              <a:buFont typeface="Wingdings" pitchFamily="2" charset="2"/>
              <a:buChar char="§"/>
            </a:pPr>
            <a:r>
              <a:rPr lang="en-US" sz="2400" dirty="0"/>
              <a:t>It specifies a set of rules that needs to be satisfied by all language compilers targeting CLR. </a:t>
            </a:r>
          </a:p>
          <a:p>
            <a:pPr marL="457200" lvl="1" indent="-457200" algn="just" eaLnBrk="1" hangingPunct="1">
              <a:spcAft>
                <a:spcPct val="20000"/>
              </a:spcAft>
              <a:buFont typeface="Wingdings" pitchFamily="2" charset="2"/>
              <a:buChar char="§"/>
            </a:pPr>
            <a:r>
              <a:rPr lang="en-US" sz="2400" dirty="0"/>
              <a:t>It helps in cross language inheritance and cross language debugging.</a:t>
            </a:r>
          </a:p>
          <a:p>
            <a:pPr marL="457200" lvl="1" indent="-457200" algn="just" eaLnBrk="1" hangingPunct="1">
              <a:spcAft>
                <a:spcPct val="20000"/>
              </a:spcAft>
              <a:buFont typeface="Wingdings" pitchFamily="2" charset="2"/>
              <a:buChar char="§"/>
            </a:pPr>
            <a:r>
              <a:rPr lang="en-US" sz="2400" dirty="0"/>
              <a:t>Provides guidelines that language to follow so that it can communicate with other .NET languages in a seamless manner.</a:t>
            </a:r>
          </a:p>
          <a:p>
            <a:pPr algn="just">
              <a:buFont typeface="Wingdings" pitchFamily="2" charset="2"/>
              <a:buChar char="§"/>
            </a:pPr>
            <a:r>
              <a:rPr lang="en-US" sz="2400" b="1" dirty="0"/>
              <a:t>Example: </a:t>
            </a:r>
            <a:r>
              <a:rPr lang="en-US" sz="2400" dirty="0"/>
              <a:t>Take C-Sharp and VB.net, In C# each and every statement must have to end with a semicolon it is also called a statement Terminator but in VB.NET each and every statement should not end with a semicolon(;).</a:t>
            </a:r>
          </a:p>
          <a:p>
            <a:pPr algn="just">
              <a:buFont typeface="Wingdings" pitchFamily="2" charset="2"/>
              <a:buChar char="§"/>
            </a:pPr>
            <a:r>
              <a:rPr lang="en-US" sz="2400" dirty="0"/>
              <a:t>Case sensitive, Multiple Inheritance</a:t>
            </a:r>
          </a:p>
          <a:p>
            <a:pPr marL="457200" lvl="1" indent="-457200" algn="just" eaLnBrk="1" hangingPunct="1">
              <a:spcAft>
                <a:spcPct val="20000"/>
              </a:spcAft>
              <a:buFont typeface="Wingdings" pitchFamily="2" charset="2"/>
              <a:buChar char="§"/>
            </a:pPr>
            <a:endParaRPr lang="en-US" sz="2400" dirty="0"/>
          </a:p>
          <a:p>
            <a:pPr marL="0" lvl="1" indent="0" algn="just" eaLnBrk="1" hangingPunct="1">
              <a:spcAft>
                <a:spcPct val="20000"/>
              </a:spcAft>
              <a:buNone/>
            </a:pPr>
            <a:endParaRPr lang="en-US" sz="2400" dirty="0"/>
          </a:p>
        </p:txBody>
      </p:sp>
      <p:sp>
        <p:nvSpPr>
          <p:cNvPr id="4" name="Slide Number Placeholder 3"/>
          <p:cNvSpPr>
            <a:spLocks noGrp="1"/>
          </p:cNvSpPr>
          <p:nvPr>
            <p:ph type="sldNum" sz="quarter" idx="12"/>
          </p:nvPr>
        </p:nvSpPr>
        <p:spPr/>
        <p:txBody>
          <a:bodyPr/>
          <a:lstStyle/>
          <a:p>
            <a:pPr>
              <a:defRPr/>
            </a:pPr>
            <a:fld id="{8FCA1277-799C-459B-A65E-777B5C42BB30}"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11"/>
          <p:cNvSpPr>
            <a:spLocks noGrp="1" noChangeArrowheads="1"/>
          </p:cNvSpPr>
          <p:nvPr>
            <p:ph type="ctrTitle"/>
          </p:nvPr>
        </p:nvSpPr>
        <p:spPr>
          <a:xfrm>
            <a:off x="966586" y="1784195"/>
            <a:ext cx="7340600" cy="1002548"/>
          </a:xfrm>
          <a:noFill/>
        </p:spPr>
        <p:txBody>
          <a:bodyPr/>
          <a:lstStyle/>
          <a:p>
            <a:pPr eaLnBrk="1" hangingPunct="1"/>
            <a:br>
              <a:rPr lang="en-US" sz="3600" b="1" dirty="0"/>
            </a:br>
            <a:r>
              <a:rPr lang="en-US" sz="3600" b="1" dirty="0"/>
              <a:t>UNIT-I </a:t>
            </a:r>
            <a:br>
              <a:rPr lang="en-US" sz="3600" b="1" dirty="0"/>
            </a:br>
            <a:r>
              <a:rPr lang="en-US" sz="3600" b="1" dirty="0"/>
              <a:t>Introduction to .NET Technology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Language Specification</a:t>
            </a:r>
            <a:endParaRPr lang="en-IN" dirty="0"/>
          </a:p>
        </p:txBody>
      </p:sp>
      <p:sp>
        <p:nvSpPr>
          <p:cNvPr id="3" name="Content Placeholder 2"/>
          <p:cNvSpPr>
            <a:spLocks noGrp="1"/>
          </p:cNvSpPr>
          <p:nvPr>
            <p:ph idx="1"/>
          </p:nvPr>
        </p:nvSpPr>
        <p:spPr/>
        <p:txBody>
          <a:bodyPr/>
          <a:lstStyle/>
          <a:p>
            <a:pPr algn="just"/>
            <a:r>
              <a:rPr lang="en-US" sz="2400" b="1" dirty="0"/>
              <a:t>Example:</a:t>
            </a:r>
            <a:r>
              <a:rPr lang="en-IN" sz="2400" dirty="0"/>
              <a:t>one rule is that </a:t>
            </a:r>
            <a:r>
              <a:rPr lang="en-IN" sz="2400" b="1" u="sng" dirty="0"/>
              <a:t>you cannot use multiple inheritance within .NET Framework.</a:t>
            </a:r>
            <a:r>
              <a:rPr lang="en-IN" sz="2400" dirty="0"/>
              <a:t> As you know C++ supports multiple inheritance but; when you will try to use </a:t>
            </a:r>
            <a:r>
              <a:rPr lang="en-IN" sz="2400" b="1" u="sng" dirty="0"/>
              <a:t>that C++ code within C#,</a:t>
            </a:r>
            <a:r>
              <a:rPr lang="en-IN" sz="2400" dirty="0"/>
              <a:t> it is not possible because C# doesn’t supports multiple inheritance.</a:t>
            </a:r>
          </a:p>
          <a:p>
            <a:pPr algn="just"/>
            <a:endParaRPr lang="en-IN" sz="2400" b="1" dirty="0"/>
          </a:p>
          <a:p>
            <a:pPr algn="just"/>
            <a:r>
              <a:rPr lang="en-IN" sz="2400" b="1" dirty="0"/>
              <a:t>Example :Y</a:t>
            </a:r>
            <a:r>
              <a:rPr lang="en-IN" sz="2400" dirty="0"/>
              <a:t>ou cannot have members with same name with case difference only i.e. you cannot have </a:t>
            </a:r>
            <a:r>
              <a:rPr lang="en-IN" sz="2400" b="1" u="sng" dirty="0"/>
              <a:t>add() and Add() </a:t>
            </a:r>
            <a:r>
              <a:rPr lang="en-IN" sz="2400" dirty="0"/>
              <a:t>methods. This easily works in </a:t>
            </a:r>
            <a:r>
              <a:rPr lang="en-IN" sz="2400" b="1" u="sng" dirty="0"/>
              <a:t>C# because </a:t>
            </a:r>
            <a:r>
              <a:rPr lang="en-IN" sz="2400" dirty="0"/>
              <a:t>it is </a:t>
            </a:r>
            <a:r>
              <a:rPr lang="en-IN" sz="2400" b="1" u="sng" dirty="0"/>
              <a:t>case-sensitive</a:t>
            </a:r>
            <a:r>
              <a:rPr lang="en-IN" sz="2400" dirty="0"/>
              <a:t> but when you will try to use that </a:t>
            </a:r>
            <a:r>
              <a:rPr lang="en-IN" sz="2400" b="1" u="sng" dirty="0"/>
              <a:t>C# code in VB.NET</a:t>
            </a:r>
            <a:r>
              <a:rPr lang="en-IN" sz="2400" u="sng" dirty="0"/>
              <a:t>, </a:t>
            </a:r>
            <a:r>
              <a:rPr lang="en-IN" sz="2400" b="1" u="sng" dirty="0"/>
              <a:t>it is not possible </a:t>
            </a:r>
            <a:r>
              <a:rPr lang="en-IN" sz="2400" dirty="0"/>
              <a:t>because </a:t>
            </a:r>
            <a:r>
              <a:rPr lang="en-IN" sz="2400" b="1" u="sng" dirty="0"/>
              <a:t>VB.NET is not case-sensitive.</a:t>
            </a:r>
          </a:p>
        </p:txBody>
      </p:sp>
      <p:sp>
        <p:nvSpPr>
          <p:cNvPr id="4" name="Slide Number Placeholder 3"/>
          <p:cNvSpPr>
            <a:spLocks noGrp="1"/>
          </p:cNvSpPr>
          <p:nvPr>
            <p:ph type="sldNum" sz="quarter" idx="10"/>
          </p:nvPr>
        </p:nvSpPr>
        <p:spPr/>
        <p:txBody>
          <a:bodyPr/>
          <a:lstStyle/>
          <a:p>
            <a:pPr>
              <a:defRPr/>
            </a:pPr>
            <a:fld id="{1ABAAA12-C552-422E-9EC5-D6184930A7C0}" type="slidenum">
              <a:rPr lang="en-US" smtClean="0"/>
              <a:pPr>
                <a:defRPr/>
              </a:pPr>
              <a:t>30</a:t>
            </a:fld>
            <a:endParaRPr lang="en-US"/>
          </a:p>
        </p:txBody>
      </p:sp>
    </p:spTree>
    <p:extLst>
      <p:ext uri="{BB962C8B-B14F-4D97-AF65-F5344CB8AC3E}">
        <p14:creationId xmlns:p14="http://schemas.microsoft.com/office/powerpoint/2010/main" val="1107789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CLS and CTS</a:t>
            </a:r>
          </a:p>
        </p:txBody>
      </p:sp>
      <p:pic>
        <p:nvPicPr>
          <p:cNvPr id="5" name="Content Placeholder 4"/>
          <p:cNvPicPr>
            <a:picLocks noGrp="1" noChangeAspect="1"/>
          </p:cNvPicPr>
          <p:nvPr>
            <p:ph idx="1"/>
          </p:nvPr>
        </p:nvPicPr>
        <p:blipFill>
          <a:blip r:embed="rId2"/>
          <a:stretch>
            <a:fillRect/>
          </a:stretch>
        </p:blipFill>
        <p:spPr>
          <a:xfrm>
            <a:off x="0" y="1562113"/>
            <a:ext cx="8636859" cy="3569445"/>
          </a:xfrm>
          <a:prstGeom prst="rect">
            <a:avLst/>
          </a:prstGeom>
        </p:spPr>
      </p:pic>
      <p:sp>
        <p:nvSpPr>
          <p:cNvPr id="4" name="Slide Number Placeholder 3"/>
          <p:cNvSpPr>
            <a:spLocks noGrp="1"/>
          </p:cNvSpPr>
          <p:nvPr>
            <p:ph type="sldNum" sz="quarter" idx="12"/>
          </p:nvPr>
        </p:nvSpPr>
        <p:spPr/>
        <p:txBody>
          <a:bodyPr/>
          <a:lstStyle/>
          <a:p>
            <a:pPr>
              <a:defRPr/>
            </a:pPr>
            <a:fld id="{82BDB4D1-78A9-4419-BAB7-A6B0D7DDBAAE}" type="slidenum">
              <a:rPr lang="en-US" smtClean="0"/>
              <a:pPr>
                <a:defRPr/>
              </a:pPr>
              <a:t>31</a:t>
            </a:fld>
            <a:endParaRPr lang="en-US"/>
          </a:p>
        </p:txBody>
      </p:sp>
    </p:spTree>
    <p:extLst>
      <p:ext uri="{BB962C8B-B14F-4D97-AF65-F5344CB8AC3E}">
        <p14:creationId xmlns:p14="http://schemas.microsoft.com/office/powerpoint/2010/main" val="3995340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a:t>
            </a:r>
          </a:p>
        </p:txBody>
      </p:sp>
      <p:sp>
        <p:nvSpPr>
          <p:cNvPr id="3" name="Content Placeholder 2"/>
          <p:cNvSpPr>
            <a:spLocks noGrp="1"/>
          </p:cNvSpPr>
          <p:nvPr>
            <p:ph idx="1"/>
          </p:nvPr>
        </p:nvSpPr>
        <p:spPr>
          <a:xfrm>
            <a:off x="213360" y="1295400"/>
            <a:ext cx="8717280" cy="5562600"/>
          </a:xfrm>
        </p:spPr>
        <p:txBody>
          <a:bodyPr/>
          <a:lstStyle/>
          <a:p>
            <a:pPr algn="just"/>
            <a:r>
              <a:rPr lang="en-US" sz="2400" dirty="0"/>
              <a:t>An assembly is a file that is automatically generated by the compiler.</a:t>
            </a:r>
          </a:p>
          <a:p>
            <a:pPr algn="just"/>
            <a:r>
              <a:rPr lang="en-US" sz="2400" dirty="0"/>
              <a:t>Dynamic Link Library or an executable file. </a:t>
            </a:r>
          </a:p>
          <a:p>
            <a:pPr algn="just"/>
            <a:r>
              <a:rPr lang="en-US" sz="2400" dirty="0"/>
              <a:t>Generated only once, later assembly gets updated. </a:t>
            </a:r>
          </a:p>
          <a:p>
            <a:pPr algn="just"/>
            <a:r>
              <a:rPr lang="en-US" sz="2400" dirty="0"/>
              <a:t>Background process of your application.</a:t>
            </a:r>
          </a:p>
          <a:p>
            <a:pPr algn="just"/>
            <a:r>
              <a:rPr lang="en-US" sz="2400" dirty="0"/>
              <a:t>Two types of assemblies:</a:t>
            </a:r>
          </a:p>
          <a:p>
            <a:pPr algn="just">
              <a:buNone/>
            </a:pPr>
            <a:r>
              <a:rPr lang="en-US" sz="2400" dirty="0"/>
              <a:t>                       Single file </a:t>
            </a:r>
          </a:p>
          <a:p>
            <a:pPr algn="just">
              <a:buNone/>
            </a:pPr>
            <a:r>
              <a:rPr lang="en-US" sz="2400" dirty="0"/>
              <a:t>                       Multi file</a:t>
            </a:r>
          </a:p>
          <a:p>
            <a:pPr algn="just"/>
            <a:r>
              <a:rPr lang="en-US" sz="2400" dirty="0"/>
              <a:t>Single file assembly: contains all the required information in a single package</a:t>
            </a:r>
          </a:p>
          <a:p>
            <a:pPr algn="just">
              <a:buNone/>
            </a:pPr>
            <a:r>
              <a:rPr lang="en-US" sz="2400" dirty="0"/>
              <a:t>                       IL</a:t>
            </a:r>
          </a:p>
          <a:p>
            <a:pPr algn="just">
              <a:buNone/>
            </a:pPr>
            <a:r>
              <a:rPr lang="en-US" sz="2400" dirty="0"/>
              <a:t>                       Metadata</a:t>
            </a:r>
          </a:p>
          <a:p>
            <a:pPr algn="just">
              <a:buNone/>
            </a:pPr>
            <a:r>
              <a:rPr lang="en-US" sz="2400" dirty="0"/>
              <a:t>                       Manifest</a:t>
            </a:r>
          </a:p>
        </p:txBody>
      </p:sp>
      <p:sp>
        <p:nvSpPr>
          <p:cNvPr id="4" name="Slide Number Placeholder 3"/>
          <p:cNvSpPr>
            <a:spLocks noGrp="1"/>
          </p:cNvSpPr>
          <p:nvPr>
            <p:ph type="sldNum" sz="quarter" idx="12"/>
          </p:nvPr>
        </p:nvSpPr>
        <p:spPr/>
        <p:txBody>
          <a:bodyPr/>
          <a:lstStyle/>
          <a:p>
            <a:pPr>
              <a:defRPr/>
            </a:pPr>
            <a:fld id="{82BDB4D1-78A9-4419-BAB7-A6B0D7DDBAAE}"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a:t>
            </a:r>
            <a:endParaRPr lang="en-IN" dirty="0"/>
          </a:p>
        </p:txBody>
      </p:sp>
      <p:sp>
        <p:nvSpPr>
          <p:cNvPr id="3" name="Content Placeholder 2"/>
          <p:cNvSpPr>
            <a:spLocks noGrp="1"/>
          </p:cNvSpPr>
          <p:nvPr>
            <p:ph idx="1"/>
          </p:nvPr>
        </p:nvSpPr>
        <p:spPr/>
        <p:txBody>
          <a:bodyPr/>
          <a:lstStyle/>
          <a:p>
            <a:r>
              <a:rPr lang="en-IN" dirty="0"/>
              <a:t>An Assembly contains three files.</a:t>
            </a:r>
          </a:p>
          <a:p>
            <a:endParaRPr lang="en-IN" dirty="0"/>
          </a:p>
        </p:txBody>
      </p:sp>
      <p:sp>
        <p:nvSpPr>
          <p:cNvPr id="4" name="Slide Number Placeholder 3"/>
          <p:cNvSpPr>
            <a:spLocks noGrp="1"/>
          </p:cNvSpPr>
          <p:nvPr>
            <p:ph type="sldNum" sz="quarter" idx="10"/>
          </p:nvPr>
        </p:nvSpPr>
        <p:spPr/>
        <p:txBody>
          <a:bodyPr/>
          <a:lstStyle/>
          <a:p>
            <a:pPr>
              <a:defRPr/>
            </a:pPr>
            <a:fld id="{1ABAAA12-C552-422E-9EC5-D6184930A7C0}" type="slidenum">
              <a:rPr lang="en-US" smtClean="0"/>
              <a:pPr>
                <a:defRPr/>
              </a:pPr>
              <a:t>33</a:t>
            </a:fld>
            <a:endParaRPr lang="en-US"/>
          </a:p>
        </p:txBody>
      </p:sp>
      <p:pic>
        <p:nvPicPr>
          <p:cNvPr id="6" name="Picture 5"/>
          <p:cNvPicPr>
            <a:picLocks noChangeAspect="1"/>
          </p:cNvPicPr>
          <p:nvPr/>
        </p:nvPicPr>
        <p:blipFill>
          <a:blip r:embed="rId2"/>
          <a:stretch>
            <a:fillRect/>
          </a:stretch>
        </p:blipFill>
        <p:spPr>
          <a:xfrm>
            <a:off x="1231743" y="2547906"/>
            <a:ext cx="6083457" cy="2608777"/>
          </a:xfrm>
          <a:prstGeom prst="rect">
            <a:avLst/>
          </a:prstGeom>
        </p:spPr>
      </p:pic>
    </p:spTree>
    <p:extLst>
      <p:ext uri="{BB962C8B-B14F-4D97-AF65-F5344CB8AC3E}">
        <p14:creationId xmlns:p14="http://schemas.microsoft.com/office/powerpoint/2010/main" val="585050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a:t>
            </a:r>
          </a:p>
        </p:txBody>
      </p:sp>
      <p:sp>
        <p:nvSpPr>
          <p:cNvPr id="3" name="Content Placeholder 2"/>
          <p:cNvSpPr>
            <a:spLocks noGrp="1"/>
          </p:cNvSpPr>
          <p:nvPr>
            <p:ph idx="1"/>
          </p:nvPr>
        </p:nvSpPr>
        <p:spPr>
          <a:xfrm>
            <a:off x="213360" y="1295400"/>
            <a:ext cx="8717280" cy="5562600"/>
          </a:xfrm>
        </p:spPr>
        <p:txBody>
          <a:bodyPr/>
          <a:lstStyle/>
          <a:p>
            <a:pPr algn="just"/>
            <a:r>
              <a:rPr lang="en-US" sz="2400" b="1" dirty="0"/>
              <a:t>IL: </a:t>
            </a:r>
            <a:r>
              <a:rPr lang="en-US" sz="2400" dirty="0"/>
              <a:t>lowest-level human-readable programming language defined by the Common Language Infrastructure (CLI) specification and is used by the .NET Framework, which is similar to Java byte code.</a:t>
            </a:r>
          </a:p>
          <a:p>
            <a:pPr algn="just"/>
            <a:r>
              <a:rPr lang="en-US" sz="2400" b="1" dirty="0"/>
              <a:t>Metadata:  </a:t>
            </a:r>
          </a:p>
          <a:p>
            <a:pPr marL="685800" indent="-334963" algn="just"/>
            <a:r>
              <a:rPr lang="en-US" sz="2400" dirty="0"/>
              <a:t>Data about the data. </a:t>
            </a:r>
          </a:p>
          <a:p>
            <a:pPr marL="685800" indent="-334963" algn="just"/>
            <a:r>
              <a:rPr lang="en-US" sz="2400" dirty="0"/>
              <a:t>It yields the types of information available in that assembly, viz. classes, interfaces, </a:t>
            </a:r>
            <a:r>
              <a:rPr lang="en-US" sz="2400" dirty="0" err="1"/>
              <a:t>enums</a:t>
            </a:r>
            <a:r>
              <a:rPr lang="en-US" sz="2400" dirty="0"/>
              <a:t>, </a:t>
            </a:r>
            <a:r>
              <a:rPr lang="en-US" sz="2400" dirty="0" err="1"/>
              <a:t>structs</a:t>
            </a:r>
            <a:r>
              <a:rPr lang="en-US" sz="2400" dirty="0"/>
              <a:t>, namespaces, the name of each type, its visibility/scope, its base class, the interfaces it implemented, its methods and their scope, and each method’s parameters, type’s properties, and so on. </a:t>
            </a:r>
          </a:p>
          <a:p>
            <a:pPr algn="just"/>
            <a:r>
              <a:rPr lang="en-US" sz="2400" b="1" dirty="0"/>
              <a:t>Manifest: </a:t>
            </a:r>
            <a:r>
              <a:rPr lang="en-US" sz="2400" dirty="0"/>
              <a:t>contains information about the current version of the assembly, name, list of all files in the assembly and other related information.</a:t>
            </a:r>
          </a:p>
          <a:p>
            <a:pPr algn="just"/>
            <a:endParaRPr lang="en-US" sz="2400" dirty="0"/>
          </a:p>
        </p:txBody>
      </p:sp>
      <p:sp>
        <p:nvSpPr>
          <p:cNvPr id="4" name="Slide Number Placeholder 3"/>
          <p:cNvSpPr>
            <a:spLocks noGrp="1"/>
          </p:cNvSpPr>
          <p:nvPr>
            <p:ph type="sldNum" sz="quarter" idx="12"/>
          </p:nvPr>
        </p:nvSpPr>
        <p:spPr/>
        <p:txBody>
          <a:bodyPr/>
          <a:lstStyle/>
          <a:p>
            <a:pPr>
              <a:defRPr/>
            </a:pPr>
            <a:fld id="{82BDB4D1-78A9-4419-BAB7-A6B0D7DDBAAE}"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2160" y="5318761"/>
            <a:ext cx="3291840" cy="1097279"/>
          </a:xfrm>
        </p:spPr>
        <p:txBody>
          <a:bodyPr/>
          <a:lstStyle/>
          <a:p>
            <a:pPr marL="0" indent="0">
              <a:buNone/>
            </a:pPr>
            <a:r>
              <a:rPr lang="en-US" dirty="0" err="1"/>
              <a:t>.Net</a:t>
            </a:r>
            <a:r>
              <a:rPr lang="en-US" dirty="0"/>
              <a:t> Framework version 2.0 to 4.5</a:t>
            </a:r>
          </a:p>
        </p:txBody>
      </p:sp>
      <p:sp>
        <p:nvSpPr>
          <p:cNvPr id="4" name="Slide Number Placeholder 3"/>
          <p:cNvSpPr>
            <a:spLocks noGrp="1"/>
          </p:cNvSpPr>
          <p:nvPr>
            <p:ph type="sldNum" sz="quarter" idx="12"/>
          </p:nvPr>
        </p:nvSpPr>
        <p:spPr/>
        <p:txBody>
          <a:bodyPr/>
          <a:lstStyle/>
          <a:p>
            <a:pPr>
              <a:defRPr/>
            </a:pPr>
            <a:fld id="{82BDB4D1-78A9-4419-BAB7-A6B0D7DDBAAE}" type="slidenum">
              <a:rPr lang="en-US" smtClean="0"/>
              <a:pPr>
                <a:defRPr/>
              </a:pPr>
              <a:t>35</a:t>
            </a:fld>
            <a:endParaRPr lang="en-US"/>
          </a:p>
        </p:txBody>
      </p:sp>
      <p:pic>
        <p:nvPicPr>
          <p:cNvPr id="1026" name="Picture 2" descr="Image result for .net framework architecture"/>
          <p:cNvPicPr>
            <a:picLocks noChangeAspect="1" noChangeArrowheads="1"/>
          </p:cNvPicPr>
          <p:nvPr/>
        </p:nvPicPr>
        <p:blipFill>
          <a:blip r:embed="rId2" cstate="print"/>
          <a:srcRect/>
          <a:stretch>
            <a:fillRect/>
          </a:stretch>
        </p:blipFill>
        <p:spPr bwMode="auto">
          <a:xfrm>
            <a:off x="48894" y="304800"/>
            <a:ext cx="5940426" cy="6471263"/>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1438" y="128588"/>
            <a:ext cx="8001000" cy="923925"/>
          </a:xfrm>
        </p:spPr>
        <p:txBody>
          <a:bodyPr/>
          <a:lstStyle/>
          <a:p>
            <a:pPr eaLnBrk="1" hangingPunct="1"/>
            <a:r>
              <a:rPr lang="en-US" dirty="0"/>
              <a:t>Visual Studio</a:t>
            </a:r>
          </a:p>
        </p:txBody>
      </p:sp>
      <p:sp>
        <p:nvSpPr>
          <p:cNvPr id="14339" name="Rectangle 3"/>
          <p:cNvSpPr>
            <a:spLocks noGrp="1" noChangeArrowheads="1"/>
          </p:cNvSpPr>
          <p:nvPr>
            <p:ph idx="1"/>
          </p:nvPr>
        </p:nvSpPr>
        <p:spPr>
          <a:xfrm>
            <a:off x="222250" y="1323975"/>
            <a:ext cx="8399463" cy="5184775"/>
          </a:xfrm>
        </p:spPr>
        <p:txBody>
          <a:bodyPr/>
          <a:lstStyle/>
          <a:p>
            <a:pPr marL="342900" lvl="1" indent="-342900" eaLnBrk="1" hangingPunct="1">
              <a:buClr>
                <a:srgbClr val="666699"/>
              </a:buClr>
              <a:buFont typeface="Arial" charset="0"/>
              <a:buNone/>
              <a:defRPr/>
            </a:pPr>
            <a:r>
              <a:rPr lang="en-US" sz="2400" dirty="0"/>
              <a:t>	</a:t>
            </a:r>
          </a:p>
          <a:p>
            <a:pPr marL="342900" lvl="1" indent="-342900" eaLnBrk="1" hangingPunct="1">
              <a:buClr>
                <a:srgbClr val="666699"/>
              </a:buClr>
              <a:buFont typeface="Arial" charset="0"/>
              <a:buNone/>
              <a:defRPr/>
            </a:pPr>
            <a:endParaRPr lang="en-US" sz="2400" dirty="0"/>
          </a:p>
          <a:p>
            <a:pPr marL="342900" lvl="1" indent="-342900" algn="just" eaLnBrk="1" hangingPunct="1">
              <a:buClr>
                <a:srgbClr val="666699"/>
              </a:buClr>
              <a:buFont typeface="Arial" charset="0"/>
              <a:buNone/>
              <a:defRPr/>
            </a:pPr>
            <a:r>
              <a:rPr lang="en-US" sz="2400" dirty="0"/>
              <a:t>	</a:t>
            </a:r>
            <a:r>
              <a:rPr lang="en-US" dirty="0"/>
              <a:t>Microsoft has introduced </a:t>
            </a:r>
            <a:r>
              <a:rPr lang="en-US" b="1" dirty="0">
                <a:solidFill>
                  <a:schemeClr val="folHlink"/>
                </a:solidFill>
                <a:latin typeface="Courier New" pitchFamily="49" charset="0"/>
                <a:cs typeface="Courier New" pitchFamily="49" charset="0"/>
              </a:rPr>
              <a:t>Visual Studio.NET</a:t>
            </a:r>
            <a:r>
              <a:rPr lang="en-US" dirty="0"/>
              <a:t>, which is a tool (also called Integrated Development Environment)  for developing .NET applications by using programming languages such as </a:t>
            </a:r>
            <a:r>
              <a:rPr lang="en-US" b="1" dirty="0">
                <a:solidFill>
                  <a:schemeClr val="hlink"/>
                </a:solidFill>
                <a:latin typeface="Courier New" pitchFamily="49" charset="0"/>
                <a:cs typeface="Courier New" pitchFamily="49" charset="0"/>
              </a:rPr>
              <a:t>VB, C#, C++ and J#.</a:t>
            </a:r>
            <a:r>
              <a:rPr lang="en-US" dirty="0"/>
              <a:t>  etc.</a:t>
            </a:r>
          </a:p>
          <a:p>
            <a:pPr marL="682625" lvl="1" indent="-225425" eaLnBrk="1" hangingPunct="1">
              <a:defRPr/>
            </a:pPr>
            <a:endParaRPr lang="en-US" dirty="0"/>
          </a:p>
        </p:txBody>
      </p:sp>
      <p:sp>
        <p:nvSpPr>
          <p:cNvPr id="12290" name="Slide Number Placeholder 3"/>
          <p:cNvSpPr>
            <a:spLocks noGrp="1"/>
          </p:cNvSpPr>
          <p:nvPr>
            <p:ph type="sldNum" sz="quarter" idx="12"/>
          </p:nvPr>
        </p:nvSpPr>
        <p:spPr/>
        <p:txBody>
          <a:bodyPr/>
          <a:lstStyle/>
          <a:p>
            <a:pPr>
              <a:defRPr/>
            </a:pPr>
            <a:fld id="{AC4C68B3-C6F6-4F8D-BA57-752BFB3F6D9B}" type="slidenum">
              <a:rPr lang="en-US"/>
              <a:pPr>
                <a:defRPr/>
              </a:pPr>
              <a:t>36</a:t>
            </a:fld>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71847" y="573206"/>
            <a:ext cx="8211359" cy="5225411"/>
          </a:xfrm>
          <a:prstGeom prst="rect">
            <a:avLst/>
          </a:prstGeom>
        </p:spPr>
      </p:pic>
      <p:sp>
        <p:nvSpPr>
          <p:cNvPr id="4" name="Slide Number Placeholder 3"/>
          <p:cNvSpPr>
            <a:spLocks noGrp="1"/>
          </p:cNvSpPr>
          <p:nvPr>
            <p:ph type="sldNum" sz="quarter" idx="12"/>
          </p:nvPr>
        </p:nvSpPr>
        <p:spPr/>
        <p:txBody>
          <a:bodyPr/>
          <a:lstStyle/>
          <a:p>
            <a:pPr>
              <a:defRPr/>
            </a:pPr>
            <a:fld id="{82BDB4D1-78A9-4419-BAB7-A6B0D7DDBAAE}" type="slidenum">
              <a:rPr lang="en-US" smtClean="0"/>
              <a:pPr>
                <a:defRPr/>
              </a:pPr>
              <a:t>37</a:t>
            </a:fld>
            <a:endParaRPr lang="en-US"/>
          </a:p>
        </p:txBody>
      </p:sp>
    </p:spTree>
    <p:extLst>
      <p:ext uri="{BB962C8B-B14F-4D97-AF65-F5344CB8AC3E}">
        <p14:creationId xmlns:p14="http://schemas.microsoft.com/office/powerpoint/2010/main" val="386299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511537" y="204716"/>
            <a:ext cx="8440364" cy="5784969"/>
          </a:xfrm>
          <a:prstGeom prst="rect">
            <a:avLst/>
          </a:prstGeom>
        </p:spPr>
      </p:pic>
      <p:sp>
        <p:nvSpPr>
          <p:cNvPr id="4" name="Slide Number Placeholder 3"/>
          <p:cNvSpPr>
            <a:spLocks noGrp="1"/>
          </p:cNvSpPr>
          <p:nvPr>
            <p:ph type="sldNum" sz="quarter" idx="12"/>
          </p:nvPr>
        </p:nvSpPr>
        <p:spPr/>
        <p:txBody>
          <a:bodyPr/>
          <a:lstStyle/>
          <a:p>
            <a:pPr>
              <a:defRPr/>
            </a:pPr>
            <a:fld id="{82BDB4D1-78A9-4419-BAB7-A6B0D7DDBAAE}" type="slidenum">
              <a:rPr lang="en-US" smtClean="0"/>
              <a:pPr>
                <a:defRPr/>
              </a:pPr>
              <a:t>38</a:t>
            </a:fld>
            <a:endParaRPr lang="en-US"/>
          </a:p>
        </p:txBody>
      </p:sp>
    </p:spTree>
    <p:extLst>
      <p:ext uri="{BB962C8B-B14F-4D97-AF65-F5344CB8AC3E}">
        <p14:creationId xmlns:p14="http://schemas.microsoft.com/office/powerpoint/2010/main" val="3523790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1215-47CD-1742-98EC-A54421464F39}"/>
              </a:ext>
            </a:extLst>
          </p:cNvPr>
          <p:cNvSpPr>
            <a:spLocks noGrp="1"/>
          </p:cNvSpPr>
          <p:nvPr>
            <p:ph type="title"/>
          </p:nvPr>
        </p:nvSpPr>
        <p:spPr/>
        <p:txBody>
          <a:bodyPr/>
          <a:lstStyle/>
          <a:p>
            <a:r>
              <a:rPr lang="en-US" dirty="0"/>
              <a:t>Exercise</a:t>
            </a:r>
            <a:endParaRPr lang="en-IN" dirty="0"/>
          </a:p>
        </p:txBody>
      </p:sp>
      <p:sp>
        <p:nvSpPr>
          <p:cNvPr id="3" name="Content Placeholder 2">
            <a:extLst>
              <a:ext uri="{FF2B5EF4-FFF2-40B4-BE49-F238E27FC236}">
                <a16:creationId xmlns:a16="http://schemas.microsoft.com/office/drawing/2014/main" id="{D39096D3-570A-0131-0925-A0B1A47721FD}"/>
              </a:ext>
            </a:extLst>
          </p:cNvPr>
          <p:cNvSpPr>
            <a:spLocks noGrp="1"/>
          </p:cNvSpPr>
          <p:nvPr>
            <p:ph idx="1"/>
          </p:nvPr>
        </p:nvSpPr>
        <p:spPr/>
        <p:txBody>
          <a:bodyPr/>
          <a:lstStyle/>
          <a:p>
            <a:pPr marL="0" indent="0">
              <a:buNone/>
            </a:pPr>
            <a:r>
              <a:rPr lang="en-US" dirty="0"/>
              <a:t>1) What is ASP.NET?</a:t>
            </a:r>
          </a:p>
          <a:p>
            <a:pPr marL="0" indent="0">
              <a:buNone/>
            </a:pPr>
            <a:r>
              <a:rPr lang="en-US" dirty="0"/>
              <a:t>2) Which are components of .NET Framework?</a:t>
            </a:r>
          </a:p>
          <a:p>
            <a:pPr marL="0" indent="0">
              <a:buNone/>
            </a:pPr>
            <a:r>
              <a:rPr lang="en-US" dirty="0"/>
              <a:t>3) Discuss the components of .NET Framework.</a:t>
            </a:r>
          </a:p>
          <a:p>
            <a:pPr marL="0" indent="0">
              <a:buNone/>
            </a:pPr>
            <a:endParaRPr lang="en-US" dirty="0"/>
          </a:p>
          <a:p>
            <a:endParaRPr lang="en-IN" dirty="0"/>
          </a:p>
        </p:txBody>
      </p:sp>
      <p:sp>
        <p:nvSpPr>
          <p:cNvPr id="4" name="Slide Number Placeholder 3">
            <a:extLst>
              <a:ext uri="{FF2B5EF4-FFF2-40B4-BE49-F238E27FC236}">
                <a16:creationId xmlns:a16="http://schemas.microsoft.com/office/drawing/2014/main" id="{B2707822-4D4E-7E76-8405-CD4368224353}"/>
              </a:ext>
            </a:extLst>
          </p:cNvPr>
          <p:cNvSpPr>
            <a:spLocks noGrp="1"/>
          </p:cNvSpPr>
          <p:nvPr>
            <p:ph type="sldNum" sz="quarter" idx="12"/>
          </p:nvPr>
        </p:nvSpPr>
        <p:spPr/>
        <p:txBody>
          <a:bodyPr/>
          <a:lstStyle/>
          <a:p>
            <a:pPr>
              <a:defRPr/>
            </a:pPr>
            <a:fld id="{82BDB4D1-78A9-4419-BAB7-A6B0D7DDBAAE}" type="slidenum">
              <a:rPr lang="en-US" smtClean="0"/>
              <a:pPr>
                <a:defRPr/>
              </a:pPr>
              <a:t>39</a:t>
            </a:fld>
            <a:endParaRPr lang="en-US"/>
          </a:p>
        </p:txBody>
      </p:sp>
    </p:spTree>
    <p:extLst>
      <p:ext uri="{BB962C8B-B14F-4D97-AF65-F5344CB8AC3E}">
        <p14:creationId xmlns:p14="http://schemas.microsoft.com/office/powerpoint/2010/main" val="354734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xfrm>
            <a:off x="457200" y="6356350"/>
            <a:ext cx="2133600" cy="365125"/>
          </a:xfrm>
        </p:spPr>
        <p:txBody>
          <a:bodyPr/>
          <a:lstStyle/>
          <a:p>
            <a:pPr algn="l">
              <a:defRPr/>
            </a:pPr>
            <a:fld id="{8964BC0F-90BA-408D-BDB1-6E39FA4F4310}" type="slidenum">
              <a:rPr lang="en-US" smtClean="0"/>
              <a:pPr algn="l">
                <a:defRPr/>
              </a:pPr>
              <a:t>4</a:t>
            </a:fld>
            <a:endParaRPr lang="en-US" dirty="0"/>
          </a:p>
        </p:txBody>
      </p:sp>
      <p:sp>
        <p:nvSpPr>
          <p:cNvPr id="218114" name="Rectangle 2"/>
          <p:cNvSpPr>
            <a:spLocks noGrp="1" noChangeArrowheads="1"/>
          </p:cNvSpPr>
          <p:nvPr>
            <p:ph type="title"/>
          </p:nvPr>
        </p:nvSpPr>
        <p:spPr>
          <a:xfrm>
            <a:off x="1021080" y="398463"/>
            <a:ext cx="7119938" cy="701675"/>
          </a:xfrm>
        </p:spPr>
        <p:txBody>
          <a:bodyPr/>
          <a:lstStyle/>
          <a:p>
            <a:pPr eaLnBrk="1" hangingPunct="1"/>
            <a:r>
              <a:rPr lang="en-US" dirty="0"/>
              <a:t>What is .NET  ?</a:t>
            </a:r>
          </a:p>
        </p:txBody>
      </p:sp>
      <p:sp>
        <p:nvSpPr>
          <p:cNvPr id="218115" name="Rectangle 3"/>
          <p:cNvSpPr>
            <a:spLocks noGrp="1" noChangeArrowheads="1"/>
          </p:cNvSpPr>
          <p:nvPr>
            <p:ph type="body" idx="1"/>
          </p:nvPr>
        </p:nvSpPr>
        <p:spPr>
          <a:xfrm>
            <a:off x="220663" y="1376363"/>
            <a:ext cx="8545512" cy="4972050"/>
          </a:xfrm>
        </p:spPr>
        <p:txBody>
          <a:bodyPr/>
          <a:lstStyle/>
          <a:p>
            <a:pPr eaLnBrk="1" hangingPunct="1">
              <a:lnSpc>
                <a:spcPct val="110000"/>
              </a:lnSpc>
              <a:buFont typeface="Wingdings" pitchFamily="2" charset="2"/>
              <a:buNone/>
            </a:pPr>
            <a:r>
              <a:rPr lang="en-US" sz="2600" b="1" dirty="0">
                <a:solidFill>
                  <a:schemeClr val="folHlink"/>
                </a:solidFill>
                <a:latin typeface="Courier New" pitchFamily="49" charset="0"/>
                <a:cs typeface="Courier New" pitchFamily="49" charset="0"/>
              </a:rPr>
              <a:t>    Microsoft.NET is a Framework</a:t>
            </a:r>
          </a:p>
          <a:p>
            <a:pPr lvl="1" algn="just" eaLnBrk="1" hangingPunct="1"/>
            <a:r>
              <a:rPr lang="en-US" sz="2400" dirty="0"/>
              <a:t>Microsoft  .NET is a Framework which provides a common platform to Execute or, Run the applications developed in various programming languages.</a:t>
            </a:r>
          </a:p>
          <a:p>
            <a:pPr lvl="1" algn="just" eaLnBrk="1" hangingPunct="1"/>
            <a:endParaRPr lang="en-US" sz="2400" dirty="0"/>
          </a:p>
          <a:p>
            <a:pPr lvl="1" algn="just" eaLnBrk="1" hangingPunct="1"/>
            <a:r>
              <a:rPr lang="en-US" sz="2400" dirty="0"/>
              <a:t> Microsoft announced the .NET initiative in July 2000.</a:t>
            </a:r>
          </a:p>
          <a:p>
            <a:pPr lvl="1" eaLnBrk="1" hangingPunct="1"/>
            <a:endParaRPr lang="en-US" sz="2400" dirty="0"/>
          </a:p>
          <a:p>
            <a:pPr lvl="1" algn="just" eaLnBrk="1" hangingPunct="1"/>
            <a:r>
              <a:rPr lang="en-US" sz="2400" dirty="0"/>
              <a:t>The main intention was to bridge the gap in </a:t>
            </a:r>
            <a:r>
              <a:rPr lang="en-US" sz="2400" b="1" dirty="0">
                <a:solidFill>
                  <a:schemeClr val="folHlink"/>
                </a:solidFill>
                <a:latin typeface="Courier New" pitchFamily="49" charset="0"/>
                <a:cs typeface="Courier New" pitchFamily="49" charset="0"/>
              </a:rPr>
              <a:t>interoperability</a:t>
            </a:r>
            <a:r>
              <a:rPr lang="en-US" sz="2400" dirty="0"/>
              <a:t> between services of various programming languages.</a:t>
            </a:r>
          </a:p>
          <a:p>
            <a:pPr lvl="1" eaLnBrk="1" hangingPunct="1"/>
            <a:endParaRPr lang="en-US" sz="2400" dirty="0"/>
          </a:p>
          <a:p>
            <a:pPr eaLnBrk="1" hangingPunct="1">
              <a:lnSpc>
                <a:spcPct val="110000"/>
              </a:lnSpc>
            </a:pPr>
            <a:endParaRPr lang="en-US" sz="2600" dirty="0"/>
          </a:p>
          <a:p>
            <a:pPr eaLnBrk="1" hangingPunct="1">
              <a:lnSpc>
                <a:spcPct val="110000"/>
              </a:lnSpc>
            </a:pPr>
            <a:endParaRPr lang="en-US" sz="2600" b="1" dirty="0">
              <a:solidFill>
                <a:srgbClr val="3333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11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811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81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81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Questions and Comments</a:t>
            </a:r>
          </a:p>
        </p:txBody>
      </p:sp>
      <p:sp>
        <p:nvSpPr>
          <p:cNvPr id="84994" name="Slide Number Placeholder 3"/>
          <p:cNvSpPr>
            <a:spLocks noGrp="1"/>
          </p:cNvSpPr>
          <p:nvPr>
            <p:ph type="sldNum" sz="quarter" idx="12"/>
          </p:nvPr>
        </p:nvSpPr>
        <p:spPr/>
        <p:txBody>
          <a:bodyPr/>
          <a:lstStyle/>
          <a:p>
            <a:pPr>
              <a:defRPr/>
            </a:pPr>
            <a:fld id="{36A21A9F-953B-438E-B116-5FBCF0C70CD6}" type="slidenum">
              <a:rPr lang="en-US"/>
              <a:pPr>
                <a:defRPr/>
              </a:pPr>
              <a:t>40</a:t>
            </a:fld>
            <a:endParaRPr lang="en-US"/>
          </a:p>
        </p:txBody>
      </p:sp>
      <p:sp>
        <p:nvSpPr>
          <p:cNvPr id="40964" name="WordArt 3"/>
          <p:cNvSpPr>
            <a:spLocks noChangeArrowheads="1" noChangeShapeType="1" noTextEdit="1"/>
          </p:cNvSpPr>
          <p:nvPr/>
        </p:nvSpPr>
        <p:spPr bwMode="auto">
          <a:xfrm rot="-1538820">
            <a:off x="1828800" y="1681163"/>
            <a:ext cx="6705600" cy="3810000"/>
          </a:xfrm>
          <a:prstGeom prst="rect">
            <a:avLst/>
          </a:prstGeom>
        </p:spPr>
        <p:txBody>
          <a:bodyPr wrap="none" fromWordArt="1">
            <a:prstTxWarp prst="textDeflateBottom">
              <a:avLst>
                <a:gd name="adj" fmla="val 71111"/>
              </a:avLst>
            </a:prstTxWarp>
            <a:scene3d>
              <a:camera prst="legacyPerspectiveFront">
                <a:rot lat="19799980" lon="19439992" rev="0"/>
              </a:camera>
              <a:lightRig rig="legacyNormal2" dir="t"/>
            </a:scene3d>
            <a:sp3d extrusionH="354000" prstMaterial="legacyMatte">
              <a:extrusionClr>
                <a:srgbClr val="939676"/>
              </a:extrusionClr>
            </a:sp3d>
          </a:bodyPr>
          <a:lstStyle/>
          <a:p>
            <a:r>
              <a:rPr lang="en-US" sz="3600" kern="10">
                <a:ln w="9525">
                  <a:round/>
                  <a:headEnd/>
                  <a:tailEnd/>
                </a:ln>
                <a:gradFill rotWithShape="1">
                  <a:gsLst>
                    <a:gs pos="0">
                      <a:srgbClr val="707070"/>
                    </a:gs>
                    <a:gs pos="50000">
                      <a:srgbClr val="FFFFFF"/>
                    </a:gs>
                    <a:gs pos="100000">
                      <a:srgbClr val="707070"/>
                    </a:gs>
                  </a:gsLst>
                  <a:lin ang="4200000" scaled="1"/>
                </a:gradFill>
                <a:latin typeface="Arial Black"/>
              </a:rPr>
              <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5"/>
          <p:cNvSpPr>
            <a:spLocks noGrp="1" noChangeArrowheads="1"/>
          </p:cNvSpPr>
          <p:nvPr>
            <p:ph type="title"/>
          </p:nvPr>
        </p:nvSpPr>
        <p:spPr>
          <a:xfrm>
            <a:off x="438150" y="193675"/>
            <a:ext cx="8001000" cy="890588"/>
          </a:xfrm>
        </p:spPr>
        <p:txBody>
          <a:bodyPr/>
          <a:lstStyle/>
          <a:p>
            <a:pPr eaLnBrk="1" hangingPunct="1"/>
            <a:r>
              <a:rPr lang="en-US" dirty="0"/>
              <a:t>.NET Objectives</a:t>
            </a:r>
          </a:p>
        </p:txBody>
      </p:sp>
      <p:sp>
        <p:nvSpPr>
          <p:cNvPr id="8195" name="Rectangle 3"/>
          <p:cNvSpPr>
            <a:spLocks noGrp="1" noChangeArrowheads="1"/>
          </p:cNvSpPr>
          <p:nvPr>
            <p:ph idx="1"/>
          </p:nvPr>
        </p:nvSpPr>
        <p:spPr>
          <a:xfrm>
            <a:off x="171450" y="1208088"/>
            <a:ext cx="8439150" cy="5390832"/>
          </a:xfrm>
        </p:spPr>
        <p:txBody>
          <a:bodyPr/>
          <a:lstStyle/>
          <a:p>
            <a:pPr marL="347663" indent="-347663" eaLnBrk="1" hangingPunct="1">
              <a:buClr>
                <a:srgbClr val="666699"/>
              </a:buClr>
            </a:pPr>
            <a:endParaRPr lang="en-US" sz="2400" b="1" dirty="0"/>
          </a:p>
          <a:p>
            <a:pPr marL="347663" indent="-347663" algn="just" eaLnBrk="1" hangingPunct="1">
              <a:buClr>
                <a:srgbClr val="666699"/>
              </a:buClr>
            </a:pPr>
            <a:r>
              <a:rPr lang="en-US" sz="2400" b="1" dirty="0"/>
              <a:t>The .NET Framework is designed to fulfill the following objectives: </a:t>
            </a:r>
          </a:p>
          <a:p>
            <a:pPr marL="347663" indent="-347663" eaLnBrk="1" hangingPunct="1">
              <a:buClr>
                <a:srgbClr val="666699"/>
              </a:buClr>
              <a:buFont typeface="Wingdings" pitchFamily="2" charset="2"/>
              <a:buNone/>
            </a:pPr>
            <a:endParaRPr lang="en-US" sz="800" dirty="0"/>
          </a:p>
          <a:p>
            <a:pPr marL="682625" lvl="1" indent="-220663" algn="just" eaLnBrk="1" hangingPunct="1">
              <a:spcAft>
                <a:spcPct val="20000"/>
              </a:spcAft>
            </a:pPr>
            <a:r>
              <a:rPr lang="en-US" sz="2400" dirty="0"/>
              <a:t>Provide  object-oriented programming environment </a:t>
            </a:r>
          </a:p>
          <a:p>
            <a:pPr marL="682625" lvl="1" indent="-220663" algn="just" eaLnBrk="1" hangingPunct="1">
              <a:spcAft>
                <a:spcPct val="20000"/>
              </a:spcAft>
            </a:pPr>
            <a:r>
              <a:rPr lang="en-US" sz="2400" dirty="0"/>
              <a:t>Provide environment for developing  various types of applications, such as Windows-based applications and Web-based applications</a:t>
            </a:r>
          </a:p>
          <a:p>
            <a:pPr marL="682625" lvl="1" indent="-220663" algn="just" eaLnBrk="1" hangingPunct="1">
              <a:spcAft>
                <a:spcPct val="20000"/>
              </a:spcAft>
            </a:pPr>
            <a:r>
              <a:rPr lang="en-US" sz="2400" dirty="0"/>
              <a:t>Code Reusability</a:t>
            </a:r>
          </a:p>
          <a:p>
            <a:pPr marL="682625" lvl="1" indent="-220663" algn="just" eaLnBrk="1" hangingPunct="1">
              <a:spcAft>
                <a:spcPct val="20000"/>
              </a:spcAft>
            </a:pPr>
            <a:r>
              <a:rPr lang="en-US" sz="2400" dirty="0"/>
              <a:t>Platform Independence</a:t>
            </a:r>
          </a:p>
          <a:p>
            <a:pPr marL="682625" lvl="1" indent="-220663" algn="just" eaLnBrk="1" hangingPunct="1">
              <a:spcAft>
                <a:spcPct val="20000"/>
              </a:spcAft>
            </a:pPr>
            <a:r>
              <a:rPr lang="en-US" sz="2400" dirty="0"/>
              <a:t>Supports multiple languages</a:t>
            </a:r>
            <a:endParaRPr lang="en-US" sz="2400" b="1" dirty="0"/>
          </a:p>
        </p:txBody>
      </p:sp>
      <p:sp>
        <p:nvSpPr>
          <p:cNvPr id="5122" name="Slide Number Placeholder 3"/>
          <p:cNvSpPr>
            <a:spLocks noGrp="1"/>
          </p:cNvSpPr>
          <p:nvPr>
            <p:ph type="sldNum" sz="quarter" idx="12"/>
          </p:nvPr>
        </p:nvSpPr>
        <p:spPr/>
        <p:txBody>
          <a:bodyPr/>
          <a:lstStyle/>
          <a:p>
            <a:pPr>
              <a:defRPr/>
            </a:pPr>
            <a:fld id="{3B9C812B-3970-4CAA-AD37-71FF30B8B288}" type="slidenum">
              <a:rPr lang="en-US"/>
              <a:pPr>
                <a:defRPr/>
              </a:pPr>
              <a:t>5</a:t>
            </a:fld>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27720" cy="1143000"/>
          </a:xfrm>
        </p:spPr>
        <p:txBody>
          <a:bodyPr>
            <a:noAutofit/>
          </a:bodyPr>
          <a:lstStyle/>
          <a:p>
            <a:pPr algn="l" eaLnBrk="1" hangingPunct="1"/>
            <a:r>
              <a:rPr lang="en-US" sz="3600" dirty="0"/>
              <a:t>Languages used to develop .Net Application</a:t>
            </a:r>
          </a:p>
        </p:txBody>
      </p:sp>
      <p:sp>
        <p:nvSpPr>
          <p:cNvPr id="5" name="Content Placeholder 4"/>
          <p:cNvSpPr>
            <a:spLocks noGrp="1"/>
          </p:cNvSpPr>
          <p:nvPr>
            <p:ph idx="1"/>
          </p:nvPr>
        </p:nvSpPr>
        <p:spPr>
          <a:xfrm>
            <a:off x="4572000" y="1752600"/>
            <a:ext cx="3505200" cy="4525963"/>
          </a:xfrm>
        </p:spPr>
        <p:txBody>
          <a:bodyPr>
            <a:noAutofit/>
          </a:bodyPr>
          <a:lstStyle/>
          <a:p>
            <a:pPr>
              <a:buFont typeface="Wingdings" pitchFamily="2" charset="2"/>
              <a:buChar char="ü"/>
            </a:pPr>
            <a:r>
              <a:rPr lang="en-US" sz="2800" dirty="0"/>
              <a:t>PowerShell</a:t>
            </a:r>
          </a:p>
          <a:p>
            <a:pPr>
              <a:buFont typeface="Wingdings" pitchFamily="2" charset="2"/>
              <a:buChar char="ü"/>
            </a:pPr>
            <a:r>
              <a:rPr lang="en-US" sz="2800" dirty="0"/>
              <a:t>SQL</a:t>
            </a:r>
          </a:p>
          <a:p>
            <a:pPr>
              <a:buFont typeface="Wingdings" pitchFamily="2" charset="2"/>
              <a:buChar char="ü"/>
            </a:pPr>
            <a:r>
              <a:rPr lang="en-US" sz="2800" dirty="0"/>
              <a:t>JSON </a:t>
            </a:r>
          </a:p>
          <a:p>
            <a:pPr>
              <a:buFont typeface="Wingdings" pitchFamily="2" charset="2"/>
              <a:buChar char="ü"/>
            </a:pPr>
            <a:r>
              <a:rPr lang="en-US" sz="2800" dirty="0"/>
              <a:t>XML</a:t>
            </a:r>
          </a:p>
          <a:p>
            <a:pPr>
              <a:buFont typeface="Wingdings" pitchFamily="2" charset="2"/>
              <a:buChar char="ü"/>
            </a:pPr>
            <a:r>
              <a:rPr lang="en-US" sz="2800" dirty="0"/>
              <a:t>PHP</a:t>
            </a:r>
          </a:p>
          <a:p>
            <a:pPr>
              <a:buFont typeface="Wingdings" pitchFamily="2" charset="2"/>
              <a:buChar char="ü"/>
            </a:pPr>
            <a:r>
              <a:rPr lang="en-US" sz="2800" dirty="0"/>
              <a:t>Go</a:t>
            </a:r>
          </a:p>
          <a:p>
            <a:pPr>
              <a:buFont typeface="Wingdings" pitchFamily="2" charset="2"/>
              <a:buChar char="ü"/>
            </a:pPr>
            <a:r>
              <a:rPr lang="en-US" sz="2800" dirty="0"/>
              <a:t>R</a:t>
            </a:r>
          </a:p>
          <a:p>
            <a:pPr>
              <a:buFont typeface="Wingdings" pitchFamily="2" charset="2"/>
              <a:buChar char="ü"/>
            </a:pPr>
            <a:r>
              <a:rPr lang="en-US" sz="2800" dirty="0"/>
              <a:t>Perl</a:t>
            </a:r>
          </a:p>
          <a:p>
            <a:pPr>
              <a:buFont typeface="Wingdings" pitchFamily="2" charset="2"/>
              <a:buChar char="ü"/>
            </a:pPr>
            <a:endParaRPr lang="en-US" sz="2800" dirty="0"/>
          </a:p>
        </p:txBody>
      </p:sp>
      <p:sp>
        <p:nvSpPr>
          <p:cNvPr id="6" name="Content Placeholder 4"/>
          <p:cNvSpPr txBox="1">
            <a:spLocks/>
          </p:cNvSpPr>
          <p:nvPr/>
        </p:nvSpPr>
        <p:spPr>
          <a:xfrm>
            <a:off x="381000" y="1676400"/>
            <a:ext cx="38100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ü"/>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Visual C#</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ü"/>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VB.Net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ü"/>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VC++.Net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ü"/>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F#</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ü"/>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JavaScript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ü"/>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Java</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ü"/>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HTML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ü"/>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Python</a:t>
            </a:r>
          </a:p>
          <a:p>
            <a:pPr marL="342900" indent="-342900" algn="l">
              <a:spcBef>
                <a:spcPct val="20000"/>
              </a:spcBef>
              <a:buFont typeface="Wingdings" pitchFamily="2" charset="2"/>
              <a:buChar char="ü"/>
            </a:pPr>
            <a:r>
              <a:rPr lang="en-US" sz="2800" b="0" dirty="0">
                <a:latin typeface="+mn-lt"/>
              </a:rPr>
              <a:t>Ruby</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ü"/>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342900" indent="-342900">
              <a:spcBef>
                <a:spcPct val="20000"/>
              </a:spcBef>
            </a:pP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Languages</a:t>
            </a:r>
          </a:p>
        </p:txBody>
      </p:sp>
      <p:sp>
        <p:nvSpPr>
          <p:cNvPr id="3" name="Content Placeholder 2"/>
          <p:cNvSpPr>
            <a:spLocks noGrp="1"/>
          </p:cNvSpPr>
          <p:nvPr>
            <p:ph idx="1"/>
          </p:nvPr>
        </p:nvSpPr>
        <p:spPr>
          <a:xfrm>
            <a:off x="457200" y="1600200"/>
            <a:ext cx="8229600" cy="4861560"/>
          </a:xfrm>
        </p:spPr>
        <p:txBody>
          <a:bodyPr/>
          <a:lstStyle/>
          <a:p>
            <a:pPr algn="just"/>
            <a:r>
              <a:rPr lang="en-US" b="1" dirty="0"/>
              <a:t>C</a:t>
            </a:r>
            <a:r>
              <a:rPr lang="en-US" sz="2800" b="1" dirty="0"/>
              <a:t># </a:t>
            </a:r>
            <a:r>
              <a:rPr lang="en-US" sz="2800" dirty="0"/>
              <a:t>is a simple, modern, object-oriented and type-safe programming language.</a:t>
            </a:r>
          </a:p>
          <a:p>
            <a:pPr algn="just"/>
            <a:r>
              <a:rPr lang="en-US" sz="2800" b="1" dirty="0"/>
              <a:t>F# </a:t>
            </a:r>
            <a:r>
              <a:rPr lang="en-US" sz="2800" dirty="0"/>
              <a:t>is a cross-platform, open-source, functional programming language for .NET. It also includes object-oriented and imperative programming. used more for analysis, modeling, calculation type work and less for e.g. integration and UI</a:t>
            </a:r>
          </a:p>
          <a:p>
            <a:pPr algn="just"/>
            <a:r>
              <a:rPr lang="en-US" sz="2800" b="1" dirty="0"/>
              <a:t>Visual Basic </a:t>
            </a:r>
            <a:r>
              <a:rPr lang="en-US" sz="2800" dirty="0"/>
              <a:t>is an approachable language with a simple syntax for building type-safe, object-oriented apps</a:t>
            </a:r>
            <a:r>
              <a:rPr lang="en-US" dirty="0"/>
              <a:t>.</a:t>
            </a:r>
          </a:p>
          <a:p>
            <a:endParaRPr lang="en-US" dirty="0"/>
          </a:p>
        </p:txBody>
      </p:sp>
      <p:sp>
        <p:nvSpPr>
          <p:cNvPr id="4" name="Slide Number Placeholder 3"/>
          <p:cNvSpPr>
            <a:spLocks noGrp="1"/>
          </p:cNvSpPr>
          <p:nvPr>
            <p:ph type="sldNum" sz="quarter" idx="12"/>
          </p:nvPr>
        </p:nvSpPr>
        <p:spPr/>
        <p:txBody>
          <a:bodyPr/>
          <a:lstStyle/>
          <a:p>
            <a:pPr>
              <a:defRPr/>
            </a:pPr>
            <a:fld id="{82BDB4D1-78A9-4419-BAB7-A6B0D7DDBAAE}"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9"/>
          </a:xfrm>
        </p:spPr>
        <p:txBody>
          <a:bodyPr>
            <a:normAutofit fontScale="90000"/>
          </a:bodyPr>
          <a:lstStyle/>
          <a:p>
            <a:r>
              <a:rPr lang="en-US" dirty="0"/>
              <a:t>Types of Applications</a:t>
            </a:r>
          </a:p>
        </p:txBody>
      </p:sp>
      <p:sp>
        <p:nvSpPr>
          <p:cNvPr id="3" name="Content Placeholder 2"/>
          <p:cNvSpPr>
            <a:spLocks noGrp="1"/>
          </p:cNvSpPr>
          <p:nvPr>
            <p:ph idx="1"/>
          </p:nvPr>
        </p:nvSpPr>
        <p:spPr>
          <a:xfrm>
            <a:off x="457200" y="731837"/>
            <a:ext cx="8229600" cy="6006419"/>
          </a:xfrm>
        </p:spPr>
        <p:txBody>
          <a:bodyPr>
            <a:noAutofit/>
          </a:bodyPr>
          <a:lstStyle/>
          <a:p>
            <a:pPr algn="just">
              <a:buFont typeface="Wingdings" pitchFamily="2" charset="2"/>
              <a:buChar char="ü"/>
            </a:pPr>
            <a:r>
              <a:rPr lang="en-US" sz="2000" dirty="0"/>
              <a:t>Console Applications</a:t>
            </a:r>
          </a:p>
          <a:p>
            <a:pPr algn="just">
              <a:buFont typeface="Wingdings" pitchFamily="2" charset="2"/>
              <a:buChar char="ü"/>
            </a:pPr>
            <a:r>
              <a:rPr lang="en-US" sz="2000" dirty="0"/>
              <a:t>Windows Services</a:t>
            </a:r>
          </a:p>
          <a:p>
            <a:pPr algn="just">
              <a:buFont typeface="Wingdings" pitchFamily="2" charset="2"/>
              <a:buChar char="ü"/>
            </a:pPr>
            <a:r>
              <a:rPr lang="en-US" sz="2000" dirty="0"/>
              <a:t>Client/ Desktop Applications</a:t>
            </a:r>
          </a:p>
          <a:p>
            <a:pPr marL="792163" algn="just"/>
            <a:r>
              <a:rPr lang="en-US" sz="2000" dirty="0"/>
              <a:t>Win Forms</a:t>
            </a:r>
          </a:p>
          <a:p>
            <a:pPr marL="792163" algn="just"/>
            <a:r>
              <a:rPr lang="en-US" sz="2000" dirty="0"/>
              <a:t>WPF</a:t>
            </a:r>
          </a:p>
          <a:p>
            <a:pPr algn="just">
              <a:buFont typeface="Wingdings" pitchFamily="2" charset="2"/>
              <a:buChar char="ü"/>
            </a:pPr>
            <a:r>
              <a:rPr lang="en-US" sz="2000" dirty="0"/>
              <a:t>Server/ Web Applications</a:t>
            </a:r>
          </a:p>
          <a:p>
            <a:pPr marL="747713" algn="just"/>
            <a:r>
              <a:rPr lang="en-US" sz="2000" dirty="0"/>
              <a:t>ASP.NET Web Forms</a:t>
            </a:r>
          </a:p>
          <a:p>
            <a:pPr marL="404813" indent="0" algn="just">
              <a:buNone/>
            </a:pPr>
            <a:r>
              <a:rPr lang="en-US" sz="1200" b="0" i="0" dirty="0">
                <a:solidFill>
                  <a:srgbClr val="4D5156"/>
                </a:solidFill>
                <a:effectLst/>
                <a:latin typeface="arial" panose="020B0604020202020204" pitchFamily="34" charset="0"/>
              </a:rPr>
              <a:t>ASP.NET is </a:t>
            </a:r>
            <a:r>
              <a:rPr lang="en-US" sz="1200" b="1" i="0" dirty="0">
                <a:solidFill>
                  <a:srgbClr val="5F6368"/>
                </a:solidFill>
                <a:effectLst/>
                <a:latin typeface="arial" panose="020B0604020202020204" pitchFamily="34" charset="0"/>
              </a:rPr>
              <a:t>an open source web framework, created by Microsoft</a:t>
            </a:r>
            <a:r>
              <a:rPr lang="en-US" sz="1200" b="0" i="0" dirty="0">
                <a:solidFill>
                  <a:srgbClr val="4D5156"/>
                </a:solidFill>
                <a:effectLst/>
                <a:latin typeface="arial" panose="020B0604020202020204" pitchFamily="34" charset="0"/>
              </a:rPr>
              <a:t>, for building modern web apps and services using HTML, CSS and JAVASCRIPT that run on macOS, Linux, Windows </a:t>
            </a:r>
            <a:r>
              <a:rPr lang="en-US" sz="1200" b="0" i="0" dirty="0" err="1">
                <a:solidFill>
                  <a:srgbClr val="4D5156"/>
                </a:solidFill>
                <a:effectLst/>
                <a:latin typeface="arial" panose="020B0604020202020204" pitchFamily="34" charset="0"/>
              </a:rPr>
              <a:t>etc</a:t>
            </a:r>
            <a:r>
              <a:rPr lang="en-US" sz="1200" b="0" i="0" dirty="0">
                <a:solidFill>
                  <a:srgbClr val="4D5156"/>
                </a:solidFill>
                <a:effectLst/>
                <a:latin typeface="arial" panose="020B0604020202020204" pitchFamily="34" charset="0"/>
              </a:rPr>
              <a:t>…</a:t>
            </a:r>
            <a:endParaRPr lang="en-US" sz="2000" dirty="0"/>
          </a:p>
          <a:p>
            <a:pPr marL="747713" algn="just"/>
            <a:r>
              <a:rPr lang="en-US" sz="2000" dirty="0"/>
              <a:t>ASP.NET MVC</a:t>
            </a:r>
          </a:p>
          <a:p>
            <a:pPr marL="747713" algn="just"/>
            <a:r>
              <a:rPr lang="en-US" sz="2000" dirty="0"/>
              <a:t>XML Web Services </a:t>
            </a:r>
          </a:p>
          <a:p>
            <a:pPr marL="404813" indent="0" algn="just">
              <a:buNone/>
            </a:pPr>
            <a:r>
              <a:rPr lang="en-US" sz="1200" b="0" i="0" dirty="0">
                <a:solidFill>
                  <a:srgbClr val="202124"/>
                </a:solidFill>
                <a:effectLst/>
                <a:latin typeface="arial" panose="020B0604020202020204" pitchFamily="34" charset="0"/>
              </a:rPr>
              <a:t>XML Web services </a:t>
            </a:r>
            <a:r>
              <a:rPr lang="en-US" sz="1200" b="1" i="0" dirty="0">
                <a:solidFill>
                  <a:srgbClr val="202124"/>
                </a:solidFill>
                <a:effectLst/>
                <a:latin typeface="arial" panose="020B0604020202020204" pitchFamily="34" charset="0"/>
              </a:rPr>
              <a:t>provide a way to describe their interfaces in enough detail to allow a user to build a client application to talk to them</a:t>
            </a:r>
            <a:r>
              <a:rPr lang="en-US" sz="1200" b="0" i="0" dirty="0">
                <a:solidFill>
                  <a:srgbClr val="202124"/>
                </a:solidFill>
                <a:effectLst/>
                <a:latin typeface="arial" panose="020B0604020202020204" pitchFamily="34" charset="0"/>
              </a:rPr>
              <a:t>. This description is usually provided in an XML document called a Web Services Description Language (WSDL) document.</a:t>
            </a:r>
            <a:endParaRPr lang="en-US" sz="2000" dirty="0"/>
          </a:p>
          <a:p>
            <a:pPr marL="747713" algn="just"/>
            <a:r>
              <a:rPr lang="en-US" sz="2000" dirty="0"/>
              <a:t>WCF Services</a:t>
            </a:r>
          </a:p>
          <a:p>
            <a:pPr algn="just">
              <a:buFont typeface="Wingdings" pitchFamily="2" charset="2"/>
              <a:buChar char="ü"/>
            </a:pPr>
            <a:r>
              <a:rPr lang="en-US" sz="2000" dirty="0"/>
              <a:t>Win Store Apps</a:t>
            </a:r>
          </a:p>
          <a:p>
            <a:pPr algn="just">
              <a:buFont typeface="Wingdings" pitchFamily="2" charset="2"/>
              <a:buChar char="ü"/>
            </a:pPr>
            <a:r>
              <a:rPr lang="en-US" sz="2000" dirty="0"/>
              <a:t>Smart Device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Console application</a:t>
            </a:r>
          </a:p>
        </p:txBody>
      </p:sp>
      <p:pic>
        <p:nvPicPr>
          <p:cNvPr id="5" name="Content Placeholder 4"/>
          <p:cNvPicPr>
            <a:picLocks noGrp="1" noChangeAspect="1"/>
          </p:cNvPicPr>
          <p:nvPr>
            <p:ph idx="1"/>
          </p:nvPr>
        </p:nvPicPr>
        <p:blipFill>
          <a:blip r:embed="rId2"/>
          <a:stretch>
            <a:fillRect/>
          </a:stretch>
        </p:blipFill>
        <p:spPr>
          <a:xfrm>
            <a:off x="2041468" y="3639266"/>
            <a:ext cx="5391150" cy="2837734"/>
          </a:xfrm>
          <a:prstGeom prst="rect">
            <a:avLst/>
          </a:prstGeom>
        </p:spPr>
      </p:pic>
      <p:sp>
        <p:nvSpPr>
          <p:cNvPr id="4" name="Slide Number Placeholder 3"/>
          <p:cNvSpPr>
            <a:spLocks noGrp="1"/>
          </p:cNvSpPr>
          <p:nvPr>
            <p:ph type="sldNum" sz="quarter" idx="10"/>
          </p:nvPr>
        </p:nvSpPr>
        <p:spPr/>
        <p:txBody>
          <a:bodyPr/>
          <a:lstStyle/>
          <a:p>
            <a:pPr>
              <a:defRPr/>
            </a:pPr>
            <a:fld id="{1ABAAA12-C552-422E-9EC5-D6184930A7C0}" type="slidenum">
              <a:rPr lang="en-US" smtClean="0"/>
              <a:pPr>
                <a:defRPr/>
              </a:pPr>
              <a:t>9</a:t>
            </a:fld>
            <a:endParaRPr lang="en-US"/>
          </a:p>
        </p:txBody>
      </p:sp>
      <p:sp>
        <p:nvSpPr>
          <p:cNvPr id="6" name="Rectangle 5"/>
          <p:cNvSpPr/>
          <p:nvPr/>
        </p:nvSpPr>
        <p:spPr>
          <a:xfrm>
            <a:off x="502274" y="1430399"/>
            <a:ext cx="8087933" cy="1569660"/>
          </a:xfrm>
          <a:prstGeom prst="rect">
            <a:avLst/>
          </a:prstGeom>
        </p:spPr>
        <p:txBody>
          <a:bodyPr wrap="square">
            <a:spAutoFit/>
          </a:bodyPr>
          <a:lstStyle/>
          <a:p>
            <a:pPr marL="342900" indent="-342900" algn="just">
              <a:buFont typeface="Arial" panose="020B0604020202020204" pitchFamily="34" charset="0"/>
              <a:buChar char="•"/>
            </a:pPr>
            <a:r>
              <a:rPr lang="en-US" b="0" dirty="0"/>
              <a:t>A console application, is an application that takes input and displays output at a command line console with access to three basic data streams: standard input, standard output and standard error.</a:t>
            </a:r>
          </a:p>
        </p:txBody>
      </p:sp>
    </p:spTree>
    <p:extLst>
      <p:ext uri="{BB962C8B-B14F-4D97-AF65-F5344CB8AC3E}">
        <p14:creationId xmlns:p14="http://schemas.microsoft.com/office/powerpoint/2010/main" val="826343765"/>
      </p:ext>
    </p:extLst>
  </p:cSld>
  <p:clrMapOvr>
    <a:masterClrMapping/>
  </p:clrMapOvr>
</p:sld>
</file>

<file path=ppt/theme/theme1.xml><?xml version="1.0" encoding="utf-8"?>
<a:theme xmlns:a="http://schemas.openxmlformats.org/drawingml/2006/main" name="3_C2 template">
  <a:themeElements>
    <a:clrScheme name="">
      <a:dk1>
        <a:srgbClr val="000000"/>
      </a:dk1>
      <a:lt1>
        <a:srgbClr val="FFFFFF"/>
      </a:lt1>
      <a:dk2>
        <a:srgbClr val="F8F8F8"/>
      </a:dk2>
      <a:lt2>
        <a:srgbClr val="C0C0C0"/>
      </a:lt2>
      <a:accent1>
        <a:srgbClr val="FFCC66"/>
      </a:accent1>
      <a:accent2>
        <a:srgbClr val="CC3300"/>
      </a:accent2>
      <a:accent3>
        <a:srgbClr val="FFFFFF"/>
      </a:accent3>
      <a:accent4>
        <a:srgbClr val="000000"/>
      </a:accent4>
      <a:accent5>
        <a:srgbClr val="FFE2B8"/>
      </a:accent5>
      <a:accent6>
        <a:srgbClr val="B92D00"/>
      </a:accent6>
      <a:hlink>
        <a:srgbClr val="000033"/>
      </a:hlink>
      <a:folHlink>
        <a:srgbClr val="003399"/>
      </a:folHlink>
    </a:clrScheme>
    <a:fontScheme name="3_C2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accent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12700" cap="flat" cmpd="sng" algn="ctr">
          <a:solidFill>
            <a:schemeClr val="accent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3_C2 template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3_C2 template 2">
        <a:dk1>
          <a:srgbClr val="000000"/>
        </a:dk1>
        <a:lt1>
          <a:srgbClr val="FFFFFF"/>
        </a:lt1>
        <a:dk2>
          <a:srgbClr val="F8F8F8"/>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3_C2 template 3">
        <a:dk1>
          <a:srgbClr val="000000"/>
        </a:dk1>
        <a:lt1>
          <a:srgbClr val="FFFFFF"/>
        </a:lt1>
        <a:dk2>
          <a:srgbClr val="F8F8F8"/>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3_C2 template 4">
        <a:dk1>
          <a:srgbClr val="000000"/>
        </a:dk1>
        <a:lt1>
          <a:srgbClr val="FFFFFF"/>
        </a:lt1>
        <a:dk2>
          <a:srgbClr val="F8F8F8"/>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8260</TotalTime>
  <Words>2672</Words>
  <Application>Microsoft Office PowerPoint</Application>
  <PresentationFormat>On-screen Show (4:3)</PresentationFormat>
  <Paragraphs>304</Paragraphs>
  <Slides>40</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arial</vt:lpstr>
      <vt:lpstr>arial</vt:lpstr>
      <vt:lpstr>Arial Black</vt:lpstr>
      <vt:lpstr>Calibri</vt:lpstr>
      <vt:lpstr>Courier New</vt:lpstr>
      <vt:lpstr>Wingdings</vt:lpstr>
      <vt:lpstr>3_C2 template</vt:lpstr>
      <vt:lpstr>Office Theme</vt:lpstr>
      <vt:lpstr>PowerPoint Presentation</vt:lpstr>
      <vt:lpstr>SYLLABUS</vt:lpstr>
      <vt:lpstr> UNIT-I  Introduction to .NET Technology</vt:lpstr>
      <vt:lpstr>What is .NET  ?</vt:lpstr>
      <vt:lpstr>.NET Objectives</vt:lpstr>
      <vt:lpstr>Languages used to develop .Net Application</vt:lpstr>
      <vt:lpstr>Languages</vt:lpstr>
      <vt:lpstr>Types of Applications</vt:lpstr>
      <vt:lpstr>Console application</vt:lpstr>
      <vt:lpstr>   Windows Services </vt:lpstr>
      <vt:lpstr>Windows Form Based Application</vt:lpstr>
      <vt:lpstr>Windows Presentation Foundation</vt:lpstr>
      <vt:lpstr>Cont…</vt:lpstr>
      <vt:lpstr>.NET Framework</vt:lpstr>
      <vt:lpstr>Components of .NET Framework</vt:lpstr>
      <vt:lpstr>1. Common Language Runtime (CLR)</vt:lpstr>
      <vt:lpstr>Garbage collector (GC)</vt:lpstr>
      <vt:lpstr>Execution in CLR</vt:lpstr>
      <vt:lpstr>Execution in CLR</vt:lpstr>
      <vt:lpstr>Execution Process</vt:lpstr>
      <vt:lpstr>IL=MSIL=CIL</vt:lpstr>
      <vt:lpstr>MSIL = CIL = IL(Cont..)</vt:lpstr>
      <vt:lpstr>2. .NET Framework Class Library</vt:lpstr>
      <vt:lpstr>.NET Framework Class Library</vt:lpstr>
      <vt:lpstr>.NET Framework Class Library</vt:lpstr>
      <vt:lpstr>Base Class Library</vt:lpstr>
      <vt:lpstr>3. Common Type System</vt:lpstr>
      <vt:lpstr>Common Type System   </vt:lpstr>
      <vt:lpstr>4. Common Language Specification</vt:lpstr>
      <vt:lpstr>Common Language Specification</vt:lpstr>
      <vt:lpstr>CLS and CTS</vt:lpstr>
      <vt:lpstr>Assembly</vt:lpstr>
      <vt:lpstr>Assembly</vt:lpstr>
      <vt:lpstr>Assembly</vt:lpstr>
      <vt:lpstr>PowerPoint Presentation</vt:lpstr>
      <vt:lpstr>Visual Studio</vt:lpstr>
      <vt:lpstr>PowerPoint Presentation</vt:lpstr>
      <vt:lpstr>PowerPoint Presentation</vt:lpstr>
      <vt:lpstr>Exercise</vt:lpstr>
      <vt:lpstr>Questions and Comments</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.NET Technology</dc:title>
  <dc:subject>C# Schools</dc:subject>
  <dc:creator>Hussain Patel</dc:creator>
  <cp:lastModifiedBy>Bhavisha Pradip</cp:lastModifiedBy>
  <cp:revision>801</cp:revision>
  <dcterms:created xsi:type="dcterms:W3CDTF">2004-08-02T02:04:19Z</dcterms:created>
  <dcterms:modified xsi:type="dcterms:W3CDTF">2023-01-16T09:05:48Z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lpwstr>898900.000000000</vt:lpwstr>
  </property>
  <property fmtid="{D5CDD505-2E9C-101B-9397-08002B2CF9AE}" pid="3" name="Comments0">
    <vt:lpwstr/>
  </property>
</Properties>
</file>