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393" r:id="rId2"/>
    <p:sldId id="256" r:id="rId3"/>
    <p:sldId id="332" r:id="rId4"/>
    <p:sldId id="333" r:id="rId5"/>
    <p:sldId id="335" r:id="rId6"/>
    <p:sldId id="259" r:id="rId7"/>
    <p:sldId id="410" r:id="rId8"/>
    <p:sldId id="411" r:id="rId9"/>
    <p:sldId id="412" r:id="rId10"/>
    <p:sldId id="413" r:id="rId11"/>
    <p:sldId id="263" r:id="rId12"/>
    <p:sldId id="264" r:id="rId13"/>
    <p:sldId id="265" r:id="rId14"/>
    <p:sldId id="459" r:id="rId15"/>
    <p:sldId id="266" r:id="rId16"/>
    <p:sldId id="336" r:id="rId17"/>
    <p:sldId id="267" r:id="rId18"/>
    <p:sldId id="268" r:id="rId19"/>
    <p:sldId id="367" r:id="rId20"/>
    <p:sldId id="360" r:id="rId21"/>
    <p:sldId id="362" r:id="rId22"/>
    <p:sldId id="363" r:id="rId23"/>
    <p:sldId id="364" r:id="rId24"/>
    <p:sldId id="382" r:id="rId25"/>
    <p:sldId id="365" r:id="rId26"/>
    <p:sldId id="383" r:id="rId27"/>
    <p:sldId id="414" r:id="rId28"/>
    <p:sldId id="415" r:id="rId29"/>
    <p:sldId id="338" r:id="rId30"/>
    <p:sldId id="432" r:id="rId31"/>
    <p:sldId id="341" r:id="rId32"/>
    <p:sldId id="269" r:id="rId33"/>
    <p:sldId id="416" r:id="rId34"/>
    <p:sldId id="433" r:id="rId35"/>
    <p:sldId id="434" r:id="rId36"/>
    <p:sldId id="271" r:id="rId37"/>
    <p:sldId id="273" r:id="rId38"/>
    <p:sldId id="275" r:id="rId39"/>
    <p:sldId id="276" r:id="rId40"/>
    <p:sldId id="284" r:id="rId41"/>
    <p:sldId id="277" r:id="rId42"/>
    <p:sldId id="285" r:id="rId43"/>
    <p:sldId id="278" r:id="rId44"/>
    <p:sldId id="286" r:id="rId45"/>
    <p:sldId id="288" r:id="rId46"/>
    <p:sldId id="279" r:id="rId47"/>
    <p:sldId id="342" r:id="rId48"/>
    <p:sldId id="343" r:id="rId49"/>
    <p:sldId id="287" r:id="rId50"/>
    <p:sldId id="344" r:id="rId51"/>
    <p:sldId id="346" r:id="rId52"/>
    <p:sldId id="418" r:id="rId53"/>
    <p:sldId id="419" r:id="rId54"/>
    <p:sldId id="420" r:id="rId55"/>
    <p:sldId id="421" r:id="rId56"/>
    <p:sldId id="422" r:id="rId57"/>
    <p:sldId id="423" r:id="rId58"/>
    <p:sldId id="289" r:id="rId59"/>
    <p:sldId id="290" r:id="rId60"/>
    <p:sldId id="291" r:id="rId61"/>
    <p:sldId id="292" r:id="rId62"/>
    <p:sldId id="293" r:id="rId63"/>
    <p:sldId id="294" r:id="rId64"/>
    <p:sldId id="295" r:id="rId65"/>
    <p:sldId id="296" r:id="rId66"/>
    <p:sldId id="299" r:id="rId67"/>
    <p:sldId id="300" r:id="rId68"/>
    <p:sldId id="297" r:id="rId69"/>
    <p:sldId id="298" r:id="rId70"/>
    <p:sldId id="438" r:id="rId71"/>
    <p:sldId id="439" r:id="rId72"/>
    <p:sldId id="440" r:id="rId73"/>
    <p:sldId id="437" r:id="rId74"/>
    <p:sldId id="441" r:id="rId75"/>
    <p:sldId id="301" r:id="rId76"/>
    <p:sldId id="302" r:id="rId77"/>
    <p:sldId id="308" r:id="rId78"/>
    <p:sldId id="311" r:id="rId79"/>
    <p:sldId id="303" r:id="rId80"/>
    <p:sldId id="309" r:id="rId81"/>
    <p:sldId id="353" r:id="rId82"/>
    <p:sldId id="310" r:id="rId83"/>
    <p:sldId id="427" r:id="rId84"/>
    <p:sldId id="428" r:id="rId85"/>
    <p:sldId id="371" r:id="rId86"/>
    <p:sldId id="429" r:id="rId87"/>
    <p:sldId id="430" r:id="rId88"/>
    <p:sldId id="431" r:id="rId89"/>
    <p:sldId id="372" r:id="rId90"/>
    <p:sldId id="444" r:id="rId91"/>
    <p:sldId id="442" r:id="rId92"/>
    <p:sldId id="443" r:id="rId93"/>
    <p:sldId id="357" r:id="rId94"/>
    <p:sldId id="313" r:id="rId95"/>
    <p:sldId id="350" r:id="rId96"/>
    <p:sldId id="351" r:id="rId97"/>
    <p:sldId id="352" r:id="rId98"/>
    <p:sldId id="358" r:id="rId99"/>
    <p:sldId id="445" r:id="rId100"/>
    <p:sldId id="446" r:id="rId101"/>
    <p:sldId id="447" r:id="rId102"/>
    <p:sldId id="448" r:id="rId103"/>
    <p:sldId id="449" r:id="rId104"/>
    <p:sldId id="450" r:id="rId105"/>
    <p:sldId id="451" r:id="rId106"/>
    <p:sldId id="452" r:id="rId107"/>
    <p:sldId id="457" r:id="rId108"/>
    <p:sldId id="315" r:id="rId109"/>
    <p:sldId id="316" r:id="rId110"/>
    <p:sldId id="453" r:id="rId111"/>
    <p:sldId id="404" r:id="rId112"/>
    <p:sldId id="387" r:id="rId113"/>
    <p:sldId id="388" r:id="rId114"/>
    <p:sldId id="454" r:id="rId115"/>
    <p:sldId id="389" r:id="rId116"/>
    <p:sldId id="392" r:id="rId117"/>
    <p:sldId id="455" r:id="rId118"/>
    <p:sldId id="456"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43" autoAdjust="0"/>
  </p:normalViewPr>
  <p:slideViewPr>
    <p:cSldViewPr>
      <p:cViewPr varScale="1">
        <p:scale>
          <a:sx n="57" d="100"/>
          <a:sy n="57" d="100"/>
        </p:scale>
        <p:origin x="1468"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273758-148E-4AFB-88D6-6F37B2BDA32B}" type="datetimeFigureOut">
              <a:rPr lang="en-US" smtClean="0"/>
              <a:pPr/>
              <a:t>1/16/2023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76F2C9-FA1E-447D-A9E5-133B7A14F534}" type="slidenum">
              <a:rPr lang="en-US" smtClean="0"/>
              <a:pPr/>
              <a:t>‹#›</a:t>
            </a:fld>
            <a:endParaRPr lang="en-US" dirty="0"/>
          </a:p>
        </p:txBody>
      </p:sp>
    </p:spTree>
    <p:extLst>
      <p:ext uri="{BB962C8B-B14F-4D97-AF65-F5344CB8AC3E}">
        <p14:creationId xmlns:p14="http://schemas.microsoft.com/office/powerpoint/2010/main" val="2797071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 Sharp</a:t>
            </a:r>
            <a:r>
              <a:rPr lang="en-US" baseline="0" dirty="0"/>
              <a:t> – The meaning of # notation is used for musical background. # used to represent higher nodes. So it called sharp.</a:t>
            </a:r>
          </a:p>
          <a:p>
            <a:r>
              <a:rPr lang="en-US" baseline="0" dirty="0"/>
              <a:t>CLI- common language infrastructure. By which C# language compatible with .Net framework</a:t>
            </a:r>
            <a:endParaRPr lang="en-US" dirty="0"/>
          </a:p>
        </p:txBody>
      </p:sp>
      <p:sp>
        <p:nvSpPr>
          <p:cNvPr id="4" name="Slide Number Placeholder 3"/>
          <p:cNvSpPr>
            <a:spLocks noGrp="1"/>
          </p:cNvSpPr>
          <p:nvPr>
            <p:ph type="sldNum" sz="quarter" idx="10"/>
          </p:nvPr>
        </p:nvSpPr>
        <p:spPr/>
        <p:txBody>
          <a:bodyPr/>
          <a:lstStyle/>
          <a:p>
            <a:fld id="{A676F2C9-FA1E-447D-A9E5-133B7A14F534}" type="slidenum">
              <a:rPr lang="en-US" smtClean="0"/>
              <a:pPr/>
              <a:t>6</a:t>
            </a:fld>
            <a:endParaRPr lang="en-US" dirty="0"/>
          </a:p>
        </p:txBody>
      </p:sp>
    </p:spTree>
    <p:extLst>
      <p:ext uri="{BB962C8B-B14F-4D97-AF65-F5344CB8AC3E}">
        <p14:creationId xmlns:p14="http://schemas.microsoft.com/office/powerpoint/2010/main" val="3360163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https://docs.microsoft.com/en-us/dotnet/csharp/programming-guide/types/boxing-and-unboxing</a:t>
            </a:r>
          </a:p>
          <a:p>
            <a:endParaRPr lang="en-US" dirty="0"/>
          </a:p>
        </p:txBody>
      </p:sp>
      <p:sp>
        <p:nvSpPr>
          <p:cNvPr id="4" name="Slide Number Placeholder 3"/>
          <p:cNvSpPr>
            <a:spLocks noGrp="1"/>
          </p:cNvSpPr>
          <p:nvPr>
            <p:ph type="sldNum" sz="quarter" idx="10"/>
          </p:nvPr>
        </p:nvSpPr>
        <p:spPr/>
        <p:txBody>
          <a:bodyPr/>
          <a:lstStyle/>
          <a:p>
            <a:fld id="{A676F2C9-FA1E-447D-A9E5-133B7A14F534}" type="slidenum">
              <a:rPr lang="en-US" smtClean="0"/>
              <a:pPr/>
              <a:t>30</a:t>
            </a:fld>
            <a:endParaRPr lang="en-US" dirty="0"/>
          </a:p>
        </p:txBody>
      </p:sp>
    </p:spTree>
    <p:extLst>
      <p:ext uri="{BB962C8B-B14F-4D97-AF65-F5344CB8AC3E}">
        <p14:creationId xmlns:p14="http://schemas.microsoft.com/office/powerpoint/2010/main" val="2272542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https://docs.microsoft.com/en-us/dotnet/csharp/programming-guide/types/boxing-and-unboxing</a:t>
            </a:r>
          </a:p>
          <a:p>
            <a:endParaRPr lang="en-US" dirty="0"/>
          </a:p>
        </p:txBody>
      </p:sp>
      <p:sp>
        <p:nvSpPr>
          <p:cNvPr id="4" name="Slide Number Placeholder 3"/>
          <p:cNvSpPr>
            <a:spLocks noGrp="1"/>
          </p:cNvSpPr>
          <p:nvPr>
            <p:ph type="sldNum" sz="quarter" idx="10"/>
          </p:nvPr>
        </p:nvSpPr>
        <p:spPr/>
        <p:txBody>
          <a:bodyPr/>
          <a:lstStyle/>
          <a:p>
            <a:fld id="{A676F2C9-FA1E-447D-A9E5-133B7A14F534}" type="slidenum">
              <a:rPr lang="en-US" smtClean="0"/>
              <a:pPr/>
              <a:t>32</a:t>
            </a:fld>
            <a:endParaRPr lang="en-US" dirty="0"/>
          </a:p>
        </p:txBody>
      </p:sp>
    </p:spTree>
    <p:extLst>
      <p:ext uri="{BB962C8B-B14F-4D97-AF65-F5344CB8AC3E}">
        <p14:creationId xmlns:p14="http://schemas.microsoft.com/office/powerpoint/2010/main" val="3512912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https://www.tutorialspoint.com/csharp_online_training/c_nullable_type.asp</a:t>
            </a:r>
          </a:p>
        </p:txBody>
      </p:sp>
      <p:sp>
        <p:nvSpPr>
          <p:cNvPr id="4" name="Slide Number Placeholder 3"/>
          <p:cNvSpPr>
            <a:spLocks noGrp="1"/>
          </p:cNvSpPr>
          <p:nvPr>
            <p:ph type="sldNum" sz="quarter" idx="10"/>
          </p:nvPr>
        </p:nvSpPr>
        <p:spPr/>
        <p:txBody>
          <a:bodyPr/>
          <a:lstStyle/>
          <a:p>
            <a:fld id="{A676F2C9-FA1E-447D-A9E5-133B7A14F534}" type="slidenum">
              <a:rPr lang="en-US" smtClean="0"/>
              <a:pPr/>
              <a:t>36</a:t>
            </a:fld>
            <a:endParaRPr lang="en-US" dirty="0"/>
          </a:p>
        </p:txBody>
      </p:sp>
    </p:spTree>
    <p:extLst>
      <p:ext uri="{BB962C8B-B14F-4D97-AF65-F5344CB8AC3E}">
        <p14:creationId xmlns:p14="http://schemas.microsoft.com/office/powerpoint/2010/main" val="986335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https://www.tutorialspoint.com/csharp/csharp_nullables.htm</a:t>
            </a:r>
          </a:p>
          <a:p>
            <a:endParaRPr lang="en-US" dirty="0"/>
          </a:p>
        </p:txBody>
      </p:sp>
      <p:sp>
        <p:nvSpPr>
          <p:cNvPr id="4" name="Slide Number Placeholder 3"/>
          <p:cNvSpPr>
            <a:spLocks noGrp="1"/>
          </p:cNvSpPr>
          <p:nvPr>
            <p:ph type="sldNum" sz="quarter" idx="10"/>
          </p:nvPr>
        </p:nvSpPr>
        <p:spPr/>
        <p:txBody>
          <a:bodyPr/>
          <a:lstStyle/>
          <a:p>
            <a:fld id="{A676F2C9-FA1E-447D-A9E5-133B7A14F534}" type="slidenum">
              <a:rPr lang="en-US" smtClean="0"/>
              <a:pPr/>
              <a:t>37</a:t>
            </a:fld>
            <a:endParaRPr lang="en-US" dirty="0"/>
          </a:p>
        </p:txBody>
      </p:sp>
    </p:spTree>
    <p:extLst>
      <p:ext uri="{BB962C8B-B14F-4D97-AF65-F5344CB8AC3E}">
        <p14:creationId xmlns:p14="http://schemas.microsoft.com/office/powerpoint/2010/main" val="3314055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http://www.c-sharpcorner.com/uploadfile/abhikumarvatsa/the-is-and-as-operators-in-C-Sharp/</a:t>
            </a:r>
          </a:p>
        </p:txBody>
      </p:sp>
      <p:sp>
        <p:nvSpPr>
          <p:cNvPr id="4" name="Slide Number Placeholder 3"/>
          <p:cNvSpPr>
            <a:spLocks noGrp="1"/>
          </p:cNvSpPr>
          <p:nvPr>
            <p:ph type="sldNum" sz="quarter" idx="10"/>
          </p:nvPr>
        </p:nvSpPr>
        <p:spPr/>
        <p:txBody>
          <a:bodyPr/>
          <a:lstStyle/>
          <a:p>
            <a:fld id="{A676F2C9-FA1E-447D-A9E5-133B7A14F534}" type="slidenum">
              <a:rPr lang="en-US" smtClean="0"/>
              <a:pPr/>
              <a:t>52</a:t>
            </a:fld>
            <a:endParaRPr lang="en-US" dirty="0"/>
          </a:p>
        </p:txBody>
      </p:sp>
    </p:spTree>
    <p:extLst>
      <p:ext uri="{BB962C8B-B14F-4D97-AF65-F5344CB8AC3E}">
        <p14:creationId xmlns:p14="http://schemas.microsoft.com/office/powerpoint/2010/main" val="3894477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http://www.c-sharpcorner.com/uploadfile/abhikumarvatsa/the-is-and-as-operators-in-C-Sharp/</a:t>
            </a:r>
          </a:p>
        </p:txBody>
      </p:sp>
      <p:sp>
        <p:nvSpPr>
          <p:cNvPr id="4" name="Slide Number Placeholder 3"/>
          <p:cNvSpPr>
            <a:spLocks noGrp="1"/>
          </p:cNvSpPr>
          <p:nvPr>
            <p:ph type="sldNum" sz="quarter" idx="10"/>
          </p:nvPr>
        </p:nvSpPr>
        <p:spPr/>
        <p:txBody>
          <a:bodyPr/>
          <a:lstStyle/>
          <a:p>
            <a:fld id="{A676F2C9-FA1E-447D-A9E5-133B7A14F534}" type="slidenum">
              <a:rPr lang="en-US" smtClean="0"/>
              <a:pPr/>
              <a:t>55</a:t>
            </a:fld>
            <a:endParaRPr lang="en-US" dirty="0"/>
          </a:p>
        </p:txBody>
      </p:sp>
    </p:spTree>
    <p:extLst>
      <p:ext uri="{BB962C8B-B14F-4D97-AF65-F5344CB8AC3E}">
        <p14:creationId xmlns:p14="http://schemas.microsoft.com/office/powerpoint/2010/main" val="113771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http://www.c-sharpcorner.com/uploadfile/abhikumarvatsa/the-is-and-as-operators-in-C-Sharp/</a:t>
            </a:r>
          </a:p>
        </p:txBody>
      </p:sp>
      <p:sp>
        <p:nvSpPr>
          <p:cNvPr id="4" name="Slide Number Placeholder 3"/>
          <p:cNvSpPr>
            <a:spLocks noGrp="1"/>
          </p:cNvSpPr>
          <p:nvPr>
            <p:ph type="sldNum" sz="quarter" idx="10"/>
          </p:nvPr>
        </p:nvSpPr>
        <p:spPr/>
        <p:txBody>
          <a:bodyPr/>
          <a:lstStyle/>
          <a:p>
            <a:fld id="{A676F2C9-FA1E-447D-A9E5-133B7A14F534}" type="slidenum">
              <a:rPr lang="en-US" smtClean="0"/>
              <a:pPr/>
              <a:t>57</a:t>
            </a:fld>
            <a:endParaRPr lang="en-US" dirty="0"/>
          </a:p>
        </p:txBody>
      </p:sp>
    </p:spTree>
    <p:extLst>
      <p:ext uri="{BB962C8B-B14F-4D97-AF65-F5344CB8AC3E}">
        <p14:creationId xmlns:p14="http://schemas.microsoft.com/office/powerpoint/2010/main" val="1507910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http://www.c-sharpcorner.com/uploadfile/puranindia/jagged-arrays-in-C-Sharp-net/</a:t>
            </a:r>
          </a:p>
        </p:txBody>
      </p:sp>
      <p:sp>
        <p:nvSpPr>
          <p:cNvPr id="4" name="Slide Number Placeholder 3"/>
          <p:cNvSpPr>
            <a:spLocks noGrp="1"/>
          </p:cNvSpPr>
          <p:nvPr>
            <p:ph type="sldNum" sz="quarter" idx="10"/>
          </p:nvPr>
        </p:nvSpPr>
        <p:spPr/>
        <p:txBody>
          <a:bodyPr/>
          <a:lstStyle/>
          <a:p>
            <a:fld id="{A676F2C9-FA1E-447D-A9E5-133B7A14F534}" type="slidenum">
              <a:rPr lang="en-US" smtClean="0"/>
              <a:pPr/>
              <a:t>86</a:t>
            </a:fld>
            <a:endParaRPr lang="en-US" dirty="0"/>
          </a:p>
        </p:txBody>
      </p:sp>
    </p:spTree>
    <p:extLst>
      <p:ext uri="{BB962C8B-B14F-4D97-AF65-F5344CB8AC3E}">
        <p14:creationId xmlns:p14="http://schemas.microsoft.com/office/powerpoint/2010/main" val="2213564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http://www.c-sharpcorner.com/uploadfile/puranindia/jagged-arrays-in-C-Sharp-net/http://www.c-sharpcorner.com/uploadfile/puranindia/jagged-arrays-in-C-Sharp-net/</a:t>
            </a:r>
          </a:p>
        </p:txBody>
      </p:sp>
      <p:sp>
        <p:nvSpPr>
          <p:cNvPr id="4" name="Slide Number Placeholder 3"/>
          <p:cNvSpPr>
            <a:spLocks noGrp="1"/>
          </p:cNvSpPr>
          <p:nvPr>
            <p:ph type="sldNum" sz="quarter" idx="10"/>
          </p:nvPr>
        </p:nvSpPr>
        <p:spPr/>
        <p:txBody>
          <a:bodyPr/>
          <a:lstStyle/>
          <a:p>
            <a:fld id="{A676F2C9-FA1E-447D-A9E5-133B7A14F534}" type="slidenum">
              <a:rPr lang="en-US" smtClean="0"/>
              <a:pPr/>
              <a:t>87</a:t>
            </a:fld>
            <a:endParaRPr lang="en-US" dirty="0"/>
          </a:p>
        </p:txBody>
      </p:sp>
    </p:spTree>
    <p:extLst>
      <p:ext uri="{BB962C8B-B14F-4D97-AF65-F5344CB8AC3E}">
        <p14:creationId xmlns:p14="http://schemas.microsoft.com/office/powerpoint/2010/main" val="1354412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700" kern="1200" dirty="0">
                <a:solidFill>
                  <a:schemeClr val="tx1"/>
                </a:solidFill>
                <a:latin typeface="+mn-lt"/>
                <a:ea typeface="+mn-ea"/>
                <a:cs typeface="+mn-cs"/>
              </a:rPr>
              <a:t>In normal function we can allow fixed number of function arguments like </a:t>
            </a:r>
            <a:r>
              <a:rPr lang="en-US" sz="700" kern="1200" baseline="0" dirty="0">
                <a:solidFill>
                  <a:schemeClr val="tx1"/>
                </a:solidFill>
                <a:latin typeface="+mn-lt"/>
                <a:ea typeface="+mn-ea"/>
                <a:cs typeface="+mn-cs"/>
              </a:rPr>
              <a:t> </a:t>
            </a:r>
            <a:r>
              <a:rPr lang="en-US" sz="700" b="1" kern="1200" baseline="0" dirty="0">
                <a:solidFill>
                  <a:schemeClr val="tx1"/>
                </a:solidFill>
                <a:latin typeface="+mn-lt"/>
                <a:ea typeface="+mn-ea"/>
                <a:cs typeface="+mn-cs"/>
              </a:rPr>
              <a:t>“</a:t>
            </a:r>
            <a:r>
              <a:rPr lang="en-US" sz="700" b="1" kern="1200" dirty="0" err="1">
                <a:solidFill>
                  <a:schemeClr val="tx1"/>
                </a:solidFill>
                <a:latin typeface="+mn-lt"/>
                <a:ea typeface="+mn-ea"/>
                <a:cs typeface="+mn-cs"/>
              </a:rPr>
              <a:t>Int</a:t>
            </a:r>
            <a:r>
              <a:rPr lang="en-US" sz="700" b="1" kern="1200" dirty="0">
                <a:solidFill>
                  <a:schemeClr val="tx1"/>
                </a:solidFill>
                <a:latin typeface="+mn-lt"/>
                <a:ea typeface="+mn-ea"/>
                <a:cs typeface="+mn-cs"/>
              </a:rPr>
              <a:t> Add(</a:t>
            </a:r>
            <a:r>
              <a:rPr lang="en-US" sz="700" b="1" kern="1200" dirty="0" err="1">
                <a:solidFill>
                  <a:schemeClr val="tx1"/>
                </a:solidFill>
                <a:latin typeface="+mn-lt"/>
                <a:ea typeface="+mn-ea"/>
                <a:cs typeface="+mn-cs"/>
              </a:rPr>
              <a:t>int</a:t>
            </a:r>
            <a:r>
              <a:rPr lang="en-US" sz="700" b="1" kern="1200" dirty="0">
                <a:solidFill>
                  <a:schemeClr val="tx1"/>
                </a:solidFill>
                <a:latin typeface="+mn-lt"/>
                <a:ea typeface="+mn-ea"/>
                <a:cs typeface="+mn-cs"/>
              </a:rPr>
              <a:t> </a:t>
            </a:r>
            <a:r>
              <a:rPr lang="en-US" sz="700" b="1" kern="1200" dirty="0" err="1">
                <a:solidFill>
                  <a:schemeClr val="tx1"/>
                </a:solidFill>
                <a:latin typeface="+mn-lt"/>
                <a:ea typeface="+mn-ea"/>
                <a:cs typeface="+mn-cs"/>
              </a:rPr>
              <a:t>x,int</a:t>
            </a:r>
            <a:r>
              <a:rPr lang="en-US" sz="700" b="1" kern="1200" dirty="0">
                <a:solidFill>
                  <a:schemeClr val="tx1"/>
                </a:solidFill>
                <a:latin typeface="+mn-lt"/>
                <a:ea typeface="+mn-ea"/>
                <a:cs typeface="+mn-cs"/>
              </a:rPr>
              <a:t> y )</a:t>
            </a:r>
            <a:r>
              <a:rPr lang="en-US" sz="700" b="1" kern="1200" baseline="0" dirty="0">
                <a:solidFill>
                  <a:schemeClr val="tx1"/>
                </a:solidFill>
                <a:latin typeface="+mn-lt"/>
                <a:ea typeface="+mn-ea"/>
                <a:cs typeface="+mn-cs"/>
              </a:rPr>
              <a:t> </a:t>
            </a:r>
            <a:r>
              <a:rPr lang="en-US" sz="700" b="1" kern="1200" dirty="0">
                <a:solidFill>
                  <a:schemeClr val="tx1"/>
                </a:solidFill>
                <a:latin typeface="+mn-lt"/>
                <a:ea typeface="+mn-ea"/>
                <a:cs typeface="+mn-cs"/>
              </a:rPr>
              <a:t>{</a:t>
            </a:r>
            <a:r>
              <a:rPr lang="en-US" sz="700" b="1" kern="1200" baseline="0" dirty="0">
                <a:solidFill>
                  <a:schemeClr val="tx1"/>
                </a:solidFill>
                <a:latin typeface="+mn-lt"/>
                <a:ea typeface="+mn-ea"/>
                <a:cs typeface="+mn-cs"/>
              </a:rPr>
              <a:t> </a:t>
            </a:r>
            <a:r>
              <a:rPr lang="en-US" sz="700" b="1" kern="1200" dirty="0">
                <a:solidFill>
                  <a:schemeClr val="tx1"/>
                </a:solidFill>
                <a:latin typeface="+mn-lt"/>
                <a:ea typeface="+mn-ea"/>
                <a:cs typeface="+mn-cs"/>
              </a:rPr>
              <a:t>Return </a:t>
            </a:r>
            <a:r>
              <a:rPr lang="en-US" sz="700" b="1" kern="1200" dirty="0" err="1">
                <a:solidFill>
                  <a:schemeClr val="tx1"/>
                </a:solidFill>
                <a:latin typeface="+mn-lt"/>
                <a:ea typeface="+mn-ea"/>
                <a:cs typeface="+mn-cs"/>
              </a:rPr>
              <a:t>x+y</a:t>
            </a:r>
            <a:r>
              <a:rPr lang="en-US" sz="700" b="1" kern="1200" dirty="0">
                <a:solidFill>
                  <a:schemeClr val="tx1"/>
                </a:solidFill>
                <a:latin typeface="+mn-lt"/>
                <a:ea typeface="+mn-ea"/>
                <a:cs typeface="+mn-cs"/>
              </a:rPr>
              <a:t>;</a:t>
            </a:r>
            <a:r>
              <a:rPr lang="en-US" sz="700" b="1" kern="1200" baseline="0" dirty="0">
                <a:solidFill>
                  <a:schemeClr val="tx1"/>
                </a:solidFill>
                <a:latin typeface="+mn-lt"/>
                <a:ea typeface="+mn-ea"/>
                <a:cs typeface="+mn-cs"/>
              </a:rPr>
              <a:t> </a:t>
            </a:r>
            <a:r>
              <a:rPr lang="en-US" sz="700" b="1" kern="1200" dirty="0">
                <a:solidFill>
                  <a:schemeClr val="tx1"/>
                </a:solidFill>
                <a:latin typeface="+mn-lt"/>
                <a:ea typeface="+mn-ea"/>
                <a:cs typeface="+mn-cs"/>
              </a:rPr>
              <a:t>}”</a:t>
            </a:r>
          </a:p>
          <a:p>
            <a:r>
              <a:rPr lang="en-US" sz="1200" kern="1200" dirty="0">
                <a:solidFill>
                  <a:schemeClr val="tx1"/>
                </a:solidFill>
                <a:latin typeface="+mn-lt"/>
                <a:ea typeface="+mn-ea"/>
                <a:cs typeface="+mn-cs"/>
              </a:rPr>
              <a:t>But what if number of augments are not fixed we want that user allowed to pass as much arguments he want to entered are allowed .</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In this case the parameter arrays comes in handy.</a:t>
            </a:r>
          </a:p>
          <a:p>
            <a:r>
              <a:rPr lang="en-US" sz="1200" kern="1200" dirty="0">
                <a:solidFill>
                  <a:schemeClr val="tx1"/>
                </a:solidFill>
                <a:latin typeface="+mn-lt"/>
                <a:ea typeface="+mn-ea"/>
                <a:cs typeface="+mn-cs"/>
              </a:rPr>
              <a:t>We can define </a:t>
            </a:r>
            <a:r>
              <a:rPr lang="en-US" sz="1200" kern="1200" dirty="0" err="1">
                <a:solidFill>
                  <a:schemeClr val="tx1"/>
                </a:solidFill>
                <a:latin typeface="+mn-lt"/>
                <a:ea typeface="+mn-ea"/>
                <a:cs typeface="+mn-cs"/>
              </a:rPr>
              <a:t>param</a:t>
            </a:r>
            <a:r>
              <a:rPr lang="en-US" sz="1200" kern="1200" dirty="0">
                <a:solidFill>
                  <a:schemeClr val="tx1"/>
                </a:solidFill>
                <a:latin typeface="+mn-lt"/>
                <a:ea typeface="+mn-ea"/>
                <a:cs typeface="+mn-cs"/>
              </a:rPr>
              <a:t> array in Function argument by keyword "</a:t>
            </a:r>
            <a:r>
              <a:rPr lang="en-US" sz="1200" kern="1200" dirty="0" err="1">
                <a:solidFill>
                  <a:schemeClr val="tx1"/>
                </a:solidFill>
                <a:latin typeface="+mn-lt"/>
                <a:ea typeface="+mn-ea"/>
                <a:cs typeface="+mn-cs"/>
              </a:rPr>
              <a:t>params</a:t>
            </a:r>
            <a:r>
              <a:rPr lang="en-US" sz="1200" kern="1200" dirty="0">
                <a:solidFill>
                  <a:schemeClr val="tx1"/>
                </a:solidFill>
                <a:latin typeface="+mn-lt"/>
                <a:ea typeface="+mn-ea"/>
                <a:cs typeface="+mn-cs"/>
              </a:rPr>
              <a:t>" followed by &lt;type name&gt; and then array name.</a:t>
            </a:r>
          </a:p>
          <a:p>
            <a:br>
              <a:rPr lang="en-US" sz="700" b="1" kern="1200" dirty="0">
                <a:solidFill>
                  <a:schemeClr val="tx1"/>
                </a:solidFill>
                <a:latin typeface="+mn-lt"/>
                <a:ea typeface="+mn-ea"/>
                <a:cs typeface="+mn-cs"/>
              </a:rPr>
            </a:br>
            <a:endParaRPr lang="en-US" sz="700" dirty="0"/>
          </a:p>
        </p:txBody>
      </p:sp>
      <p:sp>
        <p:nvSpPr>
          <p:cNvPr id="4" name="Slide Number Placeholder 3"/>
          <p:cNvSpPr>
            <a:spLocks noGrp="1"/>
          </p:cNvSpPr>
          <p:nvPr>
            <p:ph type="sldNum" sz="quarter" idx="10"/>
          </p:nvPr>
        </p:nvSpPr>
        <p:spPr/>
        <p:txBody>
          <a:bodyPr/>
          <a:lstStyle/>
          <a:p>
            <a:fld id="{A676F2C9-FA1E-447D-A9E5-133B7A14F534}" type="slidenum">
              <a:rPr lang="en-US" smtClean="0"/>
              <a:pPr/>
              <a:t>94</a:t>
            </a:fld>
            <a:endParaRPr lang="en-US" dirty="0"/>
          </a:p>
        </p:txBody>
      </p:sp>
    </p:spTree>
    <p:extLst>
      <p:ext uri="{BB962C8B-B14F-4D97-AF65-F5344CB8AC3E}">
        <p14:creationId xmlns:p14="http://schemas.microsoft.com/office/powerpoint/2010/main" val="1166419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ChangeArrowheads="1"/>
          </p:cNvSpPr>
          <p:nvPr>
            <p:ph type="ftr" sz="quarter" idx="4"/>
          </p:nvPr>
        </p:nvSpPr>
        <p:spPr>
          <a:noFill/>
        </p:spPr>
        <p:txBody>
          <a:bodyPr/>
          <a:lstStyle/>
          <a:p>
            <a:r>
              <a:rPr lang="en-US"/>
              <a:t>© Accenture 2006</a:t>
            </a:r>
          </a:p>
          <a:p>
            <a:r>
              <a:rPr lang="en-US"/>
              <a:t>Course Code Z16828</a:t>
            </a:r>
          </a:p>
        </p:txBody>
      </p:sp>
      <p:sp>
        <p:nvSpPr>
          <p:cNvPr id="52227" name="Rectangle 9"/>
          <p:cNvSpPr>
            <a:spLocks noGrp="1" noChangeArrowheads="1"/>
          </p:cNvSpPr>
          <p:nvPr>
            <p:ph type="sldNum" sz="quarter" idx="5"/>
          </p:nvPr>
        </p:nvSpPr>
        <p:spPr>
          <a:noFill/>
        </p:spPr>
        <p:txBody>
          <a:bodyPr/>
          <a:lstStyle/>
          <a:p>
            <a:r>
              <a:rPr lang="en-US"/>
              <a:t>                         </a:t>
            </a:r>
            <a:fld id="{76FA4C46-15D9-4D29-BC3A-5B82D86179D8}" type="slidenum">
              <a:rPr lang="en-US" smtClean="0"/>
              <a:pPr/>
              <a:t>7</a:t>
            </a:fld>
            <a:endParaRPr lang="en-US"/>
          </a:p>
        </p:txBody>
      </p:sp>
      <p:sp>
        <p:nvSpPr>
          <p:cNvPr id="52228" name="Rectangle 10"/>
          <p:cNvSpPr>
            <a:spLocks noGrp="1" noChangeArrowheads="1"/>
          </p:cNvSpPr>
          <p:nvPr>
            <p:ph type="hdr" sz="quarter"/>
          </p:nvPr>
        </p:nvSpPr>
        <p:spPr>
          <a:noFill/>
        </p:spPr>
        <p:txBody>
          <a:bodyPr/>
          <a:lstStyle/>
          <a:p>
            <a:r>
              <a:rPr lang="en-US"/>
              <a:t>ATS Application Programming: C# .Net Programming</a:t>
            </a:r>
          </a:p>
        </p:txBody>
      </p:sp>
      <p:sp>
        <p:nvSpPr>
          <p:cNvPr id="52229" name="Rectangle 11"/>
          <p:cNvSpPr>
            <a:spLocks noGrp="1" noChangeArrowheads="1"/>
          </p:cNvSpPr>
          <p:nvPr>
            <p:ph type="dt" sz="quarter" idx="1"/>
          </p:nvPr>
        </p:nvSpPr>
        <p:spPr>
          <a:noFill/>
        </p:spPr>
        <p:txBody>
          <a:bodyPr/>
          <a:lstStyle/>
          <a:p>
            <a:r>
              <a:rPr lang="en-US"/>
              <a:t>2.1 Introduction to .NET Technology</a:t>
            </a:r>
          </a:p>
        </p:txBody>
      </p:sp>
      <p:sp>
        <p:nvSpPr>
          <p:cNvPr id="52230" name="Rectangle 2"/>
          <p:cNvSpPr>
            <a:spLocks noGrp="1" noRot="1" noChangeAspect="1" noChangeArrowheads="1" noTextEdit="1"/>
          </p:cNvSpPr>
          <p:nvPr>
            <p:ph type="sldImg"/>
          </p:nvPr>
        </p:nvSpPr>
        <p:spPr>
          <a:xfrm>
            <a:off x="1143000" y="685800"/>
            <a:ext cx="4572000" cy="3429000"/>
          </a:xfrm>
          <a:ln/>
        </p:spPr>
      </p:sp>
      <p:sp>
        <p:nvSpPr>
          <p:cNvPr id="52231" name="Rectangle 3"/>
          <p:cNvSpPr>
            <a:spLocks noGrp="1" noChangeArrowheads="1"/>
          </p:cNvSpPr>
          <p:nvPr>
            <p:ph type="body" idx="1"/>
          </p:nvPr>
        </p:nvSpPr>
        <p:spPr>
          <a:noFill/>
          <a:ln/>
        </p:spPr>
        <p:txBody>
          <a:bodyPr/>
          <a:lstStyle/>
          <a:p>
            <a:pPr eaLnBrk="1" hangingPunct="1"/>
            <a:r>
              <a:rPr lang="en-US" b="1"/>
              <a:t>Faculty Notes:</a:t>
            </a:r>
          </a:p>
          <a:p>
            <a:pPr eaLnBrk="1" hangingPunct="1"/>
            <a:endParaRPr lang="en-US" b="1"/>
          </a:p>
          <a:p>
            <a:pPr eaLnBrk="1" hangingPunct="1"/>
            <a:r>
              <a:rPr lang="en-US"/>
              <a:t>C# code is compiled as managed code, which means it benefits from the services of the common language runtime. These services include language interoperability, garbage collection, enhanced security, and improved versioning support. </a:t>
            </a:r>
          </a:p>
          <a:p>
            <a:pPr eaLnBrk="1" hangingPunct="1"/>
            <a:endParaRPr lang="en-US"/>
          </a:p>
        </p:txBody>
      </p:sp>
    </p:spTree>
    <p:extLst>
      <p:ext uri="{BB962C8B-B14F-4D97-AF65-F5344CB8AC3E}">
        <p14:creationId xmlns:p14="http://schemas.microsoft.com/office/powerpoint/2010/main" val="1556681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700" kern="1200" dirty="0">
                <a:solidFill>
                  <a:schemeClr val="tx1"/>
                </a:solidFill>
                <a:latin typeface="+mn-lt"/>
                <a:ea typeface="+mn-ea"/>
                <a:cs typeface="+mn-cs"/>
              </a:rPr>
              <a:t>In normal function we can allow fixed number of function arguments like </a:t>
            </a:r>
            <a:r>
              <a:rPr lang="en-US" sz="700" kern="1200" baseline="0" dirty="0">
                <a:solidFill>
                  <a:schemeClr val="tx1"/>
                </a:solidFill>
                <a:latin typeface="+mn-lt"/>
                <a:ea typeface="+mn-ea"/>
                <a:cs typeface="+mn-cs"/>
              </a:rPr>
              <a:t> </a:t>
            </a:r>
            <a:r>
              <a:rPr lang="en-US" sz="700" b="1" kern="1200" baseline="0" dirty="0">
                <a:solidFill>
                  <a:schemeClr val="tx1"/>
                </a:solidFill>
                <a:latin typeface="+mn-lt"/>
                <a:ea typeface="+mn-ea"/>
                <a:cs typeface="+mn-cs"/>
              </a:rPr>
              <a:t>“</a:t>
            </a:r>
            <a:r>
              <a:rPr lang="en-US" sz="700" b="1" kern="1200" dirty="0" err="1">
                <a:solidFill>
                  <a:schemeClr val="tx1"/>
                </a:solidFill>
                <a:latin typeface="+mn-lt"/>
                <a:ea typeface="+mn-ea"/>
                <a:cs typeface="+mn-cs"/>
              </a:rPr>
              <a:t>Int</a:t>
            </a:r>
            <a:r>
              <a:rPr lang="en-US" sz="700" b="1" kern="1200" dirty="0">
                <a:solidFill>
                  <a:schemeClr val="tx1"/>
                </a:solidFill>
                <a:latin typeface="+mn-lt"/>
                <a:ea typeface="+mn-ea"/>
                <a:cs typeface="+mn-cs"/>
              </a:rPr>
              <a:t> Add(</a:t>
            </a:r>
            <a:r>
              <a:rPr lang="en-US" sz="700" b="1" kern="1200" dirty="0" err="1">
                <a:solidFill>
                  <a:schemeClr val="tx1"/>
                </a:solidFill>
                <a:latin typeface="+mn-lt"/>
                <a:ea typeface="+mn-ea"/>
                <a:cs typeface="+mn-cs"/>
              </a:rPr>
              <a:t>int</a:t>
            </a:r>
            <a:r>
              <a:rPr lang="en-US" sz="700" b="1" kern="1200" dirty="0">
                <a:solidFill>
                  <a:schemeClr val="tx1"/>
                </a:solidFill>
                <a:latin typeface="+mn-lt"/>
                <a:ea typeface="+mn-ea"/>
                <a:cs typeface="+mn-cs"/>
              </a:rPr>
              <a:t> </a:t>
            </a:r>
            <a:r>
              <a:rPr lang="en-US" sz="700" b="1" kern="1200" dirty="0" err="1">
                <a:solidFill>
                  <a:schemeClr val="tx1"/>
                </a:solidFill>
                <a:latin typeface="+mn-lt"/>
                <a:ea typeface="+mn-ea"/>
                <a:cs typeface="+mn-cs"/>
              </a:rPr>
              <a:t>x,int</a:t>
            </a:r>
            <a:r>
              <a:rPr lang="en-US" sz="700" b="1" kern="1200" dirty="0">
                <a:solidFill>
                  <a:schemeClr val="tx1"/>
                </a:solidFill>
                <a:latin typeface="+mn-lt"/>
                <a:ea typeface="+mn-ea"/>
                <a:cs typeface="+mn-cs"/>
              </a:rPr>
              <a:t> y )</a:t>
            </a:r>
            <a:r>
              <a:rPr lang="en-US" sz="700" b="1" kern="1200" baseline="0" dirty="0">
                <a:solidFill>
                  <a:schemeClr val="tx1"/>
                </a:solidFill>
                <a:latin typeface="+mn-lt"/>
                <a:ea typeface="+mn-ea"/>
                <a:cs typeface="+mn-cs"/>
              </a:rPr>
              <a:t> </a:t>
            </a:r>
            <a:r>
              <a:rPr lang="en-US" sz="700" b="1" kern="1200" dirty="0">
                <a:solidFill>
                  <a:schemeClr val="tx1"/>
                </a:solidFill>
                <a:latin typeface="+mn-lt"/>
                <a:ea typeface="+mn-ea"/>
                <a:cs typeface="+mn-cs"/>
              </a:rPr>
              <a:t>{</a:t>
            </a:r>
            <a:r>
              <a:rPr lang="en-US" sz="700" b="1" kern="1200" baseline="0" dirty="0">
                <a:solidFill>
                  <a:schemeClr val="tx1"/>
                </a:solidFill>
                <a:latin typeface="+mn-lt"/>
                <a:ea typeface="+mn-ea"/>
                <a:cs typeface="+mn-cs"/>
              </a:rPr>
              <a:t> </a:t>
            </a:r>
            <a:r>
              <a:rPr lang="en-US" sz="700" b="1" kern="1200" dirty="0">
                <a:solidFill>
                  <a:schemeClr val="tx1"/>
                </a:solidFill>
                <a:latin typeface="+mn-lt"/>
                <a:ea typeface="+mn-ea"/>
                <a:cs typeface="+mn-cs"/>
              </a:rPr>
              <a:t>Return </a:t>
            </a:r>
            <a:r>
              <a:rPr lang="en-US" sz="700" b="1" kern="1200" dirty="0" err="1">
                <a:solidFill>
                  <a:schemeClr val="tx1"/>
                </a:solidFill>
                <a:latin typeface="+mn-lt"/>
                <a:ea typeface="+mn-ea"/>
                <a:cs typeface="+mn-cs"/>
              </a:rPr>
              <a:t>x+y</a:t>
            </a:r>
            <a:r>
              <a:rPr lang="en-US" sz="700" b="1" kern="1200" dirty="0">
                <a:solidFill>
                  <a:schemeClr val="tx1"/>
                </a:solidFill>
                <a:latin typeface="+mn-lt"/>
                <a:ea typeface="+mn-ea"/>
                <a:cs typeface="+mn-cs"/>
              </a:rPr>
              <a:t>;</a:t>
            </a:r>
            <a:r>
              <a:rPr lang="en-US" sz="700" b="1" kern="1200" baseline="0" dirty="0">
                <a:solidFill>
                  <a:schemeClr val="tx1"/>
                </a:solidFill>
                <a:latin typeface="+mn-lt"/>
                <a:ea typeface="+mn-ea"/>
                <a:cs typeface="+mn-cs"/>
              </a:rPr>
              <a:t> </a:t>
            </a:r>
            <a:r>
              <a:rPr lang="en-US" sz="700" b="1" kern="1200" dirty="0">
                <a:solidFill>
                  <a:schemeClr val="tx1"/>
                </a:solidFill>
                <a:latin typeface="+mn-lt"/>
                <a:ea typeface="+mn-ea"/>
                <a:cs typeface="+mn-cs"/>
              </a:rPr>
              <a:t>}”</a:t>
            </a:r>
          </a:p>
          <a:p>
            <a:r>
              <a:rPr lang="en-US" sz="1200" kern="1200" dirty="0">
                <a:solidFill>
                  <a:schemeClr val="tx1"/>
                </a:solidFill>
                <a:latin typeface="+mn-lt"/>
                <a:ea typeface="+mn-ea"/>
                <a:cs typeface="+mn-cs"/>
              </a:rPr>
              <a:t>But what if number of augments are not fixed we want that user allowed to pass as much arguments he want to entered are allowed .</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In this case the parameter arrays comes in handy.</a:t>
            </a:r>
          </a:p>
          <a:p>
            <a:r>
              <a:rPr lang="en-US" sz="1200" kern="1200" dirty="0">
                <a:solidFill>
                  <a:schemeClr val="tx1"/>
                </a:solidFill>
                <a:latin typeface="+mn-lt"/>
                <a:ea typeface="+mn-ea"/>
                <a:cs typeface="+mn-cs"/>
              </a:rPr>
              <a:t>We can define </a:t>
            </a:r>
            <a:r>
              <a:rPr lang="en-US" sz="1200" kern="1200" dirty="0" err="1">
                <a:solidFill>
                  <a:schemeClr val="tx1"/>
                </a:solidFill>
                <a:latin typeface="+mn-lt"/>
                <a:ea typeface="+mn-ea"/>
                <a:cs typeface="+mn-cs"/>
              </a:rPr>
              <a:t>param</a:t>
            </a:r>
            <a:r>
              <a:rPr lang="en-US" sz="1200" kern="1200" dirty="0">
                <a:solidFill>
                  <a:schemeClr val="tx1"/>
                </a:solidFill>
                <a:latin typeface="+mn-lt"/>
                <a:ea typeface="+mn-ea"/>
                <a:cs typeface="+mn-cs"/>
              </a:rPr>
              <a:t> array in Function argument by keyword "</a:t>
            </a:r>
            <a:r>
              <a:rPr lang="en-US" sz="1200" kern="1200" dirty="0" err="1">
                <a:solidFill>
                  <a:schemeClr val="tx1"/>
                </a:solidFill>
                <a:latin typeface="+mn-lt"/>
                <a:ea typeface="+mn-ea"/>
                <a:cs typeface="+mn-cs"/>
              </a:rPr>
              <a:t>params</a:t>
            </a:r>
            <a:r>
              <a:rPr lang="en-US" sz="1200" kern="1200" dirty="0">
                <a:solidFill>
                  <a:schemeClr val="tx1"/>
                </a:solidFill>
                <a:latin typeface="+mn-lt"/>
                <a:ea typeface="+mn-ea"/>
                <a:cs typeface="+mn-cs"/>
              </a:rPr>
              <a:t>" followed by &lt;type name&gt; and then array name.</a:t>
            </a:r>
          </a:p>
          <a:p>
            <a:br>
              <a:rPr lang="en-US" sz="700" b="1" kern="1200" dirty="0">
                <a:solidFill>
                  <a:schemeClr val="tx1"/>
                </a:solidFill>
                <a:latin typeface="+mn-lt"/>
                <a:ea typeface="+mn-ea"/>
                <a:cs typeface="+mn-cs"/>
              </a:rPr>
            </a:br>
            <a:r>
              <a:rPr lang="en-US" sz="700" b="1" kern="1200" dirty="0">
                <a:solidFill>
                  <a:schemeClr val="tx1"/>
                </a:solidFill>
                <a:latin typeface="+mn-lt"/>
                <a:ea typeface="+mn-ea"/>
                <a:cs typeface="+mn-cs"/>
              </a:rPr>
              <a:t>http://www.c-sharpcorner.com/UploadFile/c63ec5/use-params-keyword-in-C-Sharp/</a:t>
            </a:r>
          </a:p>
          <a:p>
            <a:endParaRPr lang="en-US" sz="700" dirty="0"/>
          </a:p>
        </p:txBody>
      </p:sp>
      <p:sp>
        <p:nvSpPr>
          <p:cNvPr id="4" name="Slide Number Placeholder 3"/>
          <p:cNvSpPr>
            <a:spLocks noGrp="1"/>
          </p:cNvSpPr>
          <p:nvPr>
            <p:ph type="sldNum" sz="quarter" idx="10"/>
          </p:nvPr>
        </p:nvSpPr>
        <p:spPr/>
        <p:txBody>
          <a:bodyPr/>
          <a:lstStyle/>
          <a:p>
            <a:fld id="{A676F2C9-FA1E-447D-A9E5-133B7A14F534}" type="slidenum">
              <a:rPr lang="en-US" smtClean="0"/>
              <a:pPr/>
              <a:t>95</a:t>
            </a:fld>
            <a:endParaRPr lang="en-US" dirty="0"/>
          </a:p>
        </p:txBody>
      </p:sp>
    </p:spTree>
    <p:extLst>
      <p:ext uri="{BB962C8B-B14F-4D97-AF65-F5344CB8AC3E}">
        <p14:creationId xmlns:p14="http://schemas.microsoft.com/office/powerpoint/2010/main" val="255668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p>
            <a:r>
              <a:rPr lang="en-US"/>
              <a:t>.NET: Software Engineering II</a:t>
            </a:r>
          </a:p>
        </p:txBody>
      </p:sp>
      <p:sp>
        <p:nvSpPr>
          <p:cNvPr id="72707" name="Rectangle 3"/>
          <p:cNvSpPr>
            <a:spLocks noGrp="1" noChangeArrowheads="1"/>
          </p:cNvSpPr>
          <p:nvPr>
            <p:ph type="dt" sz="quarter" idx="1"/>
          </p:nvPr>
        </p:nvSpPr>
        <p:spPr>
          <a:noFill/>
        </p:spPr>
        <p:txBody>
          <a:bodyPr/>
          <a:lstStyle/>
          <a:p>
            <a:r>
              <a:rPr lang="en-US"/>
              <a:t>4.1 Introduction to ASP.NET</a:t>
            </a:r>
          </a:p>
        </p:txBody>
      </p:sp>
      <p:sp>
        <p:nvSpPr>
          <p:cNvPr id="72708" name="Rectangle 6"/>
          <p:cNvSpPr>
            <a:spLocks noGrp="1" noChangeArrowheads="1"/>
          </p:cNvSpPr>
          <p:nvPr>
            <p:ph type="ftr" sz="quarter" idx="4"/>
          </p:nvPr>
        </p:nvSpPr>
        <p:spPr>
          <a:noFill/>
        </p:spPr>
        <p:txBody>
          <a:bodyPr/>
          <a:lstStyle/>
          <a:p>
            <a:r>
              <a:rPr lang="en-US"/>
              <a:t>© Accenture 2006 All Rights Reserved</a:t>
            </a:r>
          </a:p>
        </p:txBody>
      </p:sp>
      <p:sp>
        <p:nvSpPr>
          <p:cNvPr id="72709" name="Rectangle 7"/>
          <p:cNvSpPr>
            <a:spLocks noGrp="1" noChangeArrowheads="1"/>
          </p:cNvSpPr>
          <p:nvPr>
            <p:ph type="sldNum" sz="quarter" idx="5"/>
          </p:nvPr>
        </p:nvSpPr>
        <p:spPr>
          <a:noFill/>
        </p:spPr>
        <p:txBody>
          <a:bodyPr/>
          <a:lstStyle/>
          <a:p>
            <a:fld id="{54730CB3-6740-4749-840A-8C6E6D6A78B0}" type="slidenum">
              <a:rPr lang="en-US" smtClean="0"/>
              <a:pPr/>
              <a:t>118</a:t>
            </a:fld>
            <a:endParaRPr lang="en-US"/>
          </a:p>
        </p:txBody>
      </p:sp>
      <p:sp>
        <p:nvSpPr>
          <p:cNvPr id="72710" name="Rectangle 2"/>
          <p:cNvSpPr>
            <a:spLocks noGrp="1" noRot="1" noChangeAspect="1" noChangeArrowheads="1" noTextEdit="1"/>
          </p:cNvSpPr>
          <p:nvPr>
            <p:ph type="sldImg"/>
          </p:nvPr>
        </p:nvSpPr>
        <p:spPr>
          <a:xfrm>
            <a:off x="1143000" y="685800"/>
            <a:ext cx="4572000" cy="3429000"/>
          </a:xfrm>
          <a:ln/>
        </p:spPr>
      </p:sp>
      <p:sp>
        <p:nvSpPr>
          <p:cNvPr id="72711" name="Rectangle 3"/>
          <p:cNvSpPr>
            <a:spLocks noGrp="1" noChangeArrowheads="1"/>
          </p:cNvSpPr>
          <p:nvPr>
            <p:ph type="body" idx="1"/>
          </p:nvPr>
        </p:nvSpPr>
        <p:spPr>
          <a:noFill/>
          <a:ln/>
        </p:spPr>
        <p:txBody>
          <a:bodyPr/>
          <a:lstStyle/>
          <a:p>
            <a:pPr eaLnBrk="1" hangingPunct="1"/>
            <a:r>
              <a:rPr lang="en-US" b="1"/>
              <a:t>Faculty Notes:</a:t>
            </a:r>
          </a:p>
          <a:p>
            <a:pPr eaLnBrk="1" hangingPunct="1"/>
            <a:r>
              <a:rPr lang="en-US"/>
              <a:t>Ask participants if they have any questions about the content covered in this presentation.</a:t>
            </a:r>
          </a:p>
          <a:p>
            <a:pPr eaLnBrk="1" hangingPunct="1"/>
            <a:endParaRPr lang="en-US"/>
          </a:p>
        </p:txBody>
      </p:sp>
    </p:spTree>
    <p:extLst>
      <p:ext uri="{BB962C8B-B14F-4D97-AF65-F5344CB8AC3E}">
        <p14:creationId xmlns:p14="http://schemas.microsoft.com/office/powerpoint/2010/main" val="4201563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8"/>
          <p:cNvSpPr>
            <a:spLocks noGrp="1" noChangeArrowheads="1"/>
          </p:cNvSpPr>
          <p:nvPr>
            <p:ph type="ftr" sz="quarter" idx="4"/>
          </p:nvPr>
        </p:nvSpPr>
        <p:spPr>
          <a:noFill/>
        </p:spPr>
        <p:txBody>
          <a:bodyPr/>
          <a:lstStyle/>
          <a:p>
            <a:r>
              <a:rPr lang="en-US"/>
              <a:t>© Accenture 2006</a:t>
            </a:r>
          </a:p>
          <a:p>
            <a:r>
              <a:rPr lang="en-US"/>
              <a:t>Course Code Z16828</a:t>
            </a:r>
          </a:p>
        </p:txBody>
      </p:sp>
      <p:sp>
        <p:nvSpPr>
          <p:cNvPr id="53251" name="Rectangle 9"/>
          <p:cNvSpPr>
            <a:spLocks noGrp="1" noChangeArrowheads="1"/>
          </p:cNvSpPr>
          <p:nvPr>
            <p:ph type="sldNum" sz="quarter" idx="5"/>
          </p:nvPr>
        </p:nvSpPr>
        <p:spPr>
          <a:noFill/>
        </p:spPr>
        <p:txBody>
          <a:bodyPr/>
          <a:lstStyle/>
          <a:p>
            <a:r>
              <a:rPr lang="en-US"/>
              <a:t>                         </a:t>
            </a:r>
            <a:fld id="{C72BF406-9E2B-4C84-AB7A-3F960C82AA3E}" type="slidenum">
              <a:rPr lang="en-US" smtClean="0"/>
              <a:pPr/>
              <a:t>9</a:t>
            </a:fld>
            <a:endParaRPr lang="en-US"/>
          </a:p>
        </p:txBody>
      </p:sp>
      <p:sp>
        <p:nvSpPr>
          <p:cNvPr id="53252" name="Rectangle 10"/>
          <p:cNvSpPr>
            <a:spLocks noGrp="1" noChangeArrowheads="1"/>
          </p:cNvSpPr>
          <p:nvPr>
            <p:ph type="hdr" sz="quarter"/>
          </p:nvPr>
        </p:nvSpPr>
        <p:spPr>
          <a:noFill/>
        </p:spPr>
        <p:txBody>
          <a:bodyPr/>
          <a:lstStyle/>
          <a:p>
            <a:r>
              <a:rPr lang="en-US"/>
              <a:t>ATS Application Programming: C# .Net Programming</a:t>
            </a:r>
          </a:p>
        </p:txBody>
      </p:sp>
      <p:sp>
        <p:nvSpPr>
          <p:cNvPr id="53253" name="Rectangle 11"/>
          <p:cNvSpPr>
            <a:spLocks noGrp="1" noChangeArrowheads="1"/>
          </p:cNvSpPr>
          <p:nvPr>
            <p:ph type="dt" sz="quarter" idx="1"/>
          </p:nvPr>
        </p:nvSpPr>
        <p:spPr>
          <a:noFill/>
        </p:spPr>
        <p:txBody>
          <a:bodyPr/>
          <a:lstStyle/>
          <a:p>
            <a:r>
              <a:rPr lang="en-US"/>
              <a:t>2.1 Introduction to .NET Technology</a:t>
            </a:r>
          </a:p>
        </p:txBody>
      </p:sp>
      <p:sp>
        <p:nvSpPr>
          <p:cNvPr id="53254" name="Rectangle 2"/>
          <p:cNvSpPr>
            <a:spLocks noGrp="1" noRot="1" noChangeAspect="1" noChangeArrowheads="1" noTextEdit="1"/>
          </p:cNvSpPr>
          <p:nvPr>
            <p:ph type="sldImg"/>
          </p:nvPr>
        </p:nvSpPr>
        <p:spPr>
          <a:xfrm>
            <a:off x="1143000" y="685800"/>
            <a:ext cx="4572000" cy="3429000"/>
          </a:xfrm>
          <a:ln/>
        </p:spPr>
      </p:sp>
      <p:sp>
        <p:nvSpPr>
          <p:cNvPr id="53255" name="Rectangle 3"/>
          <p:cNvSpPr>
            <a:spLocks noGrp="1" noChangeArrowheads="1"/>
          </p:cNvSpPr>
          <p:nvPr>
            <p:ph type="body" idx="1"/>
          </p:nvPr>
        </p:nvSpPr>
        <p:spPr>
          <a:xfrm>
            <a:off x="266700" y="4114800"/>
            <a:ext cx="6229350" cy="4648200"/>
          </a:xfrm>
          <a:noFill/>
          <a:ln/>
        </p:spPr>
        <p:txBody>
          <a:bodyPr/>
          <a:lstStyle/>
          <a:p>
            <a:pPr marL="228600" indent="-228600" eaLnBrk="1" hangingPunct="1">
              <a:spcBef>
                <a:spcPct val="10000"/>
              </a:spcBef>
            </a:pPr>
            <a:r>
              <a:rPr lang="en-US" b="1" dirty="0"/>
              <a:t>Faculty Notes:</a:t>
            </a:r>
          </a:p>
          <a:p>
            <a:pPr marL="228600" indent="-228600" eaLnBrk="1" hangingPunct="1">
              <a:spcBef>
                <a:spcPct val="10000"/>
              </a:spcBef>
            </a:pPr>
            <a:r>
              <a:rPr lang="en-US" sz="1000" dirty="0"/>
              <a:t>Simple – It simplifies the use of operators such as  -&gt; :: and pointers. It treats integers and </a:t>
            </a:r>
            <a:r>
              <a:rPr lang="en-US" sz="1000" dirty="0" err="1"/>
              <a:t>boolean</a:t>
            </a:r>
            <a:r>
              <a:rPr lang="en-US" sz="1000" dirty="0"/>
              <a:t> data types as two different types.</a:t>
            </a:r>
          </a:p>
          <a:p>
            <a:pPr marL="228600" indent="-228600" eaLnBrk="1" hangingPunct="1">
              <a:spcBef>
                <a:spcPct val="10000"/>
              </a:spcBef>
            </a:pPr>
            <a:r>
              <a:rPr lang="en-US" sz="1000" dirty="0"/>
              <a:t>Modern – because it supports:</a:t>
            </a:r>
          </a:p>
          <a:p>
            <a:pPr lvl="1" indent="-114300" eaLnBrk="1" hangingPunct="1">
              <a:spcBef>
                <a:spcPct val="10000"/>
              </a:spcBef>
              <a:buFontTx/>
              <a:buChar char="•"/>
            </a:pPr>
            <a:r>
              <a:rPr lang="en-US" dirty="0"/>
              <a:t>Automatic garbage collection</a:t>
            </a:r>
          </a:p>
          <a:p>
            <a:pPr lvl="1" indent="-114300" eaLnBrk="1" hangingPunct="1">
              <a:spcBef>
                <a:spcPct val="10000"/>
              </a:spcBef>
              <a:buFontTx/>
              <a:buChar char="•"/>
            </a:pPr>
            <a:r>
              <a:rPr lang="en-US" dirty="0"/>
              <a:t>Rich model for Error handling</a:t>
            </a:r>
          </a:p>
          <a:p>
            <a:pPr lvl="1" indent="-114300" eaLnBrk="1" hangingPunct="1">
              <a:spcBef>
                <a:spcPct val="10000"/>
              </a:spcBef>
              <a:buFontTx/>
              <a:buChar char="•"/>
            </a:pPr>
            <a:r>
              <a:rPr lang="en-US" dirty="0"/>
              <a:t>Decimal Data type for Financial applications</a:t>
            </a:r>
          </a:p>
          <a:p>
            <a:pPr lvl="1" indent="-114300" eaLnBrk="1" hangingPunct="1">
              <a:spcBef>
                <a:spcPct val="10000"/>
              </a:spcBef>
              <a:buFontTx/>
              <a:buChar char="•"/>
            </a:pPr>
            <a:r>
              <a:rPr lang="en-US" dirty="0"/>
              <a:t>Robust Security model</a:t>
            </a:r>
          </a:p>
          <a:p>
            <a:pPr marL="228600" indent="-228600" eaLnBrk="1" hangingPunct="1">
              <a:spcBef>
                <a:spcPct val="10000"/>
              </a:spcBef>
            </a:pPr>
            <a:r>
              <a:rPr lang="en-US" sz="1000" dirty="0"/>
              <a:t>Object –Oriented:</a:t>
            </a:r>
          </a:p>
          <a:p>
            <a:pPr lvl="1" indent="-114300" eaLnBrk="1" hangingPunct="1">
              <a:spcBef>
                <a:spcPct val="10000"/>
              </a:spcBef>
              <a:buFontTx/>
              <a:buChar char="•"/>
            </a:pPr>
            <a:r>
              <a:rPr lang="en-US" dirty="0"/>
              <a:t>Supports all the tenets of an object-oriented system</a:t>
            </a:r>
          </a:p>
          <a:p>
            <a:pPr lvl="1" indent="-114300" eaLnBrk="1" hangingPunct="1">
              <a:spcBef>
                <a:spcPct val="10000"/>
              </a:spcBef>
              <a:buFontTx/>
              <a:buChar char="•"/>
            </a:pPr>
            <a:r>
              <a:rPr lang="en-US" dirty="0"/>
              <a:t>Encapsulation</a:t>
            </a:r>
          </a:p>
          <a:p>
            <a:pPr lvl="1" indent="-114300" eaLnBrk="1" hangingPunct="1">
              <a:spcBef>
                <a:spcPct val="10000"/>
              </a:spcBef>
              <a:buFontTx/>
              <a:buChar char="•"/>
            </a:pPr>
            <a:r>
              <a:rPr lang="en-US" dirty="0"/>
              <a:t>Inheritance</a:t>
            </a:r>
          </a:p>
          <a:p>
            <a:pPr lvl="1" indent="-114300" eaLnBrk="1" hangingPunct="1">
              <a:spcBef>
                <a:spcPct val="10000"/>
              </a:spcBef>
              <a:buFontTx/>
              <a:buChar char="•"/>
            </a:pPr>
            <a:r>
              <a:rPr lang="en-US" dirty="0"/>
              <a:t>Polymorphism</a:t>
            </a:r>
          </a:p>
          <a:p>
            <a:pPr marL="228600" indent="-228600" eaLnBrk="1" hangingPunct="1">
              <a:spcBef>
                <a:spcPct val="10000"/>
              </a:spcBef>
            </a:pPr>
            <a:r>
              <a:rPr lang="en-US" sz="1000" dirty="0"/>
              <a:t>Type-Safe:</a:t>
            </a:r>
          </a:p>
          <a:p>
            <a:pPr lvl="1" indent="-114300" eaLnBrk="1" hangingPunct="1">
              <a:spcBef>
                <a:spcPct val="10000"/>
              </a:spcBef>
              <a:buFontTx/>
              <a:buChar char="•"/>
            </a:pPr>
            <a:r>
              <a:rPr lang="en-US" dirty="0"/>
              <a:t>Dynamically allocated objects and arrays are initialized to zero </a:t>
            </a:r>
          </a:p>
          <a:p>
            <a:pPr lvl="1" indent="-114300" eaLnBrk="1" hangingPunct="1">
              <a:spcBef>
                <a:spcPct val="10000"/>
              </a:spcBef>
              <a:buFontTx/>
              <a:buChar char="•"/>
            </a:pPr>
            <a:r>
              <a:rPr lang="en-US" dirty="0"/>
              <a:t>Access to arrays are range bound and warned if it goes out of bounds</a:t>
            </a:r>
          </a:p>
          <a:p>
            <a:pPr lvl="1" indent="-114300" eaLnBrk="1" hangingPunct="1">
              <a:spcBef>
                <a:spcPct val="10000"/>
              </a:spcBef>
              <a:buFontTx/>
              <a:buChar char="•"/>
            </a:pPr>
            <a:r>
              <a:rPr lang="en-US" dirty="0"/>
              <a:t>C# enforces overflow checking in arithmetic operations</a:t>
            </a:r>
          </a:p>
          <a:p>
            <a:pPr lvl="1" indent="-114300" eaLnBrk="1" hangingPunct="1">
              <a:spcBef>
                <a:spcPct val="10000"/>
              </a:spcBef>
              <a:buFontTx/>
              <a:buChar char="•"/>
            </a:pPr>
            <a:r>
              <a:rPr lang="en-US" dirty="0"/>
              <a:t>Reference parameters that are passed are type-safe</a:t>
            </a:r>
          </a:p>
          <a:p>
            <a:pPr marL="228600" indent="-228600" eaLnBrk="1" hangingPunct="1">
              <a:spcBef>
                <a:spcPct val="10000"/>
              </a:spcBef>
            </a:pPr>
            <a:r>
              <a:rPr lang="en-US" sz="1000" dirty="0" err="1"/>
              <a:t>Versionable</a:t>
            </a:r>
            <a:r>
              <a:rPr lang="en-US" sz="1000" dirty="0"/>
              <a:t>:</a:t>
            </a:r>
          </a:p>
          <a:p>
            <a:pPr lvl="1" indent="-114300" eaLnBrk="1" hangingPunct="1">
              <a:spcBef>
                <a:spcPct val="10000"/>
              </a:spcBef>
              <a:buFontTx/>
              <a:buChar char="•"/>
            </a:pPr>
            <a:r>
              <a:rPr lang="en-US" dirty="0"/>
              <a:t>New versions of software's work with existing applications this is known as versioning</a:t>
            </a:r>
          </a:p>
          <a:p>
            <a:pPr marL="228600" indent="-228600" eaLnBrk="1" hangingPunct="1">
              <a:spcBef>
                <a:spcPct val="10000"/>
              </a:spcBef>
            </a:pPr>
            <a:r>
              <a:rPr lang="en-US" sz="1000" dirty="0"/>
              <a:t>Compatible:</a:t>
            </a:r>
          </a:p>
          <a:p>
            <a:pPr lvl="1" indent="-114300" eaLnBrk="1" hangingPunct="1">
              <a:spcBef>
                <a:spcPct val="10000"/>
              </a:spcBef>
              <a:buFontTx/>
              <a:buChar char="•"/>
            </a:pPr>
            <a:r>
              <a:rPr lang="en-US" dirty="0"/>
              <a:t>Enforces .NET common language specifications and there fore allows inter-operation with other .NET languages</a:t>
            </a:r>
          </a:p>
        </p:txBody>
      </p:sp>
    </p:spTree>
    <p:extLst>
      <p:ext uri="{BB962C8B-B14F-4D97-AF65-F5344CB8AC3E}">
        <p14:creationId xmlns:p14="http://schemas.microsoft.com/office/powerpoint/2010/main" val="2491223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a:t>
            </a:r>
            <a:r>
              <a:rPr lang="en-US" sz="1200" b="1" kern="1200" dirty="0">
                <a:solidFill>
                  <a:schemeClr val="tx1"/>
                </a:solidFill>
                <a:latin typeface="+mn-lt"/>
                <a:ea typeface="+mn-ea"/>
                <a:cs typeface="+mn-cs"/>
              </a:rPr>
              <a:t>System </a:t>
            </a:r>
            <a:r>
              <a:rPr lang="en-US" sz="1200" kern="1200" dirty="0">
                <a:solidFill>
                  <a:schemeClr val="tx1"/>
                </a:solidFill>
                <a:latin typeface="+mn-lt"/>
                <a:ea typeface="+mn-ea"/>
                <a:cs typeface="+mn-cs"/>
              </a:rPr>
              <a:t>namespace in the program. A program generally has multiple </a:t>
            </a:r>
            <a:r>
              <a:rPr lang="en-US" sz="1200" b="1" kern="1200" dirty="0">
                <a:solidFill>
                  <a:schemeClr val="tx1"/>
                </a:solidFill>
                <a:latin typeface="+mn-lt"/>
                <a:ea typeface="+mn-ea"/>
                <a:cs typeface="+mn-cs"/>
              </a:rPr>
              <a:t>using </a:t>
            </a:r>
            <a:r>
              <a:rPr lang="en-US" sz="1200" kern="1200" dirty="0">
                <a:solidFill>
                  <a:schemeClr val="tx1"/>
                </a:solidFill>
                <a:latin typeface="+mn-lt"/>
                <a:ea typeface="+mn-ea"/>
                <a:cs typeface="+mn-cs"/>
              </a:rPr>
              <a:t>statements.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using System </a:t>
            </a:r>
            <a:r>
              <a:rPr lang="en-US" sz="1200" kern="1200" dirty="0">
                <a:solidFill>
                  <a:schemeClr val="tx1"/>
                </a:solidFill>
                <a:latin typeface="+mn-lt"/>
                <a:ea typeface="+mn-ea"/>
                <a:cs typeface="+mn-cs"/>
              </a:rPr>
              <a:t>used to include the </a:t>
            </a:r>
            <a:r>
              <a:rPr lang="en-US" sz="1200" b="1" kern="1200" dirty="0">
                <a:solidFill>
                  <a:schemeClr val="tx1"/>
                </a:solidFill>
                <a:latin typeface="+mn-lt"/>
                <a:ea typeface="+mn-ea"/>
                <a:cs typeface="+mn-cs"/>
              </a:rPr>
              <a:t>namespace</a:t>
            </a:r>
            <a:r>
              <a:rPr lang="en-US" sz="1200" kern="1200" dirty="0">
                <a:solidFill>
                  <a:schemeClr val="tx1"/>
                </a:solidFill>
                <a:latin typeface="+mn-lt"/>
                <a:ea typeface="+mn-ea"/>
                <a:cs typeface="+mn-cs"/>
              </a:rPr>
              <a:t> declaration. A </a:t>
            </a:r>
            <a:r>
              <a:rPr lang="en-US" sz="1200" b="1" kern="1200" dirty="0">
                <a:solidFill>
                  <a:schemeClr val="tx1"/>
                </a:solidFill>
                <a:latin typeface="+mn-lt"/>
                <a:ea typeface="+mn-ea"/>
                <a:cs typeface="+mn-cs"/>
              </a:rPr>
              <a:t>namespace</a:t>
            </a:r>
            <a:r>
              <a:rPr lang="en-US" sz="1200" kern="1200" dirty="0">
                <a:solidFill>
                  <a:schemeClr val="tx1"/>
                </a:solidFill>
                <a:latin typeface="+mn-lt"/>
                <a:ea typeface="+mn-ea"/>
                <a:cs typeface="+mn-cs"/>
              </a:rPr>
              <a:t> is a collection of classes. The </a:t>
            </a:r>
            <a:r>
              <a:rPr lang="en-US" sz="1200" b="1" i="1" kern="1200" dirty="0" err="1">
                <a:solidFill>
                  <a:schemeClr val="tx1"/>
                </a:solidFill>
                <a:latin typeface="+mn-lt"/>
                <a:ea typeface="+mn-ea"/>
                <a:cs typeface="+mn-cs"/>
              </a:rPr>
              <a:t>HelloProgram</a:t>
            </a:r>
            <a:r>
              <a:rPr lang="en-US" sz="1200" b="1" i="1" kern="1200" baseline="0" dirty="0">
                <a:solidFill>
                  <a:schemeClr val="tx1"/>
                </a:solidFill>
                <a:latin typeface="+mn-lt"/>
                <a:ea typeface="+mn-ea"/>
                <a:cs typeface="+mn-cs"/>
              </a:rPr>
              <a:t> </a:t>
            </a:r>
            <a:r>
              <a:rPr lang="en-US" sz="1200" b="1" kern="1200" dirty="0">
                <a:solidFill>
                  <a:schemeClr val="tx1"/>
                </a:solidFill>
                <a:latin typeface="+mn-lt"/>
                <a:ea typeface="+mn-ea"/>
                <a:cs typeface="+mn-cs"/>
              </a:rPr>
              <a:t> namespace </a:t>
            </a:r>
            <a:r>
              <a:rPr lang="en-US" sz="1200" kern="1200" dirty="0">
                <a:solidFill>
                  <a:schemeClr val="tx1"/>
                </a:solidFill>
                <a:latin typeface="+mn-lt"/>
                <a:ea typeface="+mn-ea"/>
                <a:cs typeface="+mn-cs"/>
              </a:rPr>
              <a:t>contains the class </a:t>
            </a:r>
            <a:r>
              <a:rPr lang="en-US" sz="1200" i="1" kern="1200" dirty="0" err="1">
                <a:solidFill>
                  <a:schemeClr val="tx1"/>
                </a:solidFill>
                <a:latin typeface="+mn-lt"/>
                <a:ea typeface="+mn-ea"/>
                <a:cs typeface="+mn-cs"/>
              </a:rPr>
              <a:t>HelloProgram</a:t>
            </a:r>
            <a:r>
              <a:rPr lang="en-US" sz="1200" i="1" kern="1200" dirty="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kern="1200" dirty="0">
                <a:solidFill>
                  <a:schemeClr val="tx1"/>
                </a:solidFill>
                <a:latin typeface="+mn-lt"/>
                <a:ea typeface="+mn-ea"/>
                <a:cs typeface="+mn-cs"/>
              </a:rPr>
              <a:t>Class</a:t>
            </a:r>
            <a:r>
              <a:rPr lang="en-US" sz="1200" i="1" kern="1200" dirty="0">
                <a:solidFill>
                  <a:schemeClr val="tx1"/>
                </a:solidFill>
                <a:latin typeface="+mn-lt"/>
                <a:ea typeface="+mn-ea"/>
                <a:cs typeface="+mn-cs"/>
              </a:rPr>
              <a:t> Program </a:t>
            </a:r>
            <a:r>
              <a:rPr lang="en-US" sz="1200" i="0" kern="1200" dirty="0">
                <a:solidFill>
                  <a:schemeClr val="tx1"/>
                </a:solidFill>
                <a:latin typeface="+mn-lt"/>
                <a:ea typeface="+mn-ea"/>
                <a:cs typeface="+mn-cs"/>
              </a:rPr>
              <a:t>contains the data and methods definitions that</a:t>
            </a:r>
            <a:r>
              <a:rPr lang="en-US" sz="1200" i="0" kern="1200" baseline="0" dirty="0">
                <a:solidFill>
                  <a:schemeClr val="tx1"/>
                </a:solidFill>
                <a:latin typeface="+mn-lt"/>
                <a:ea typeface="+mn-ea"/>
                <a:cs typeface="+mn-cs"/>
              </a:rPr>
              <a:t> your program uses.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a:solidFill>
                  <a:schemeClr val="tx1"/>
                </a:solidFill>
                <a:latin typeface="+mn-lt"/>
                <a:ea typeface="+mn-ea"/>
                <a:cs typeface="+mn-cs"/>
              </a:rPr>
              <a:t>Main </a:t>
            </a:r>
            <a:r>
              <a:rPr lang="en-US" sz="1200" i="0" kern="1200" baseline="0" dirty="0">
                <a:solidFill>
                  <a:schemeClr val="tx1"/>
                </a:solidFill>
                <a:latin typeface="+mn-lt"/>
                <a:ea typeface="+mn-ea"/>
                <a:cs typeface="+mn-cs"/>
              </a:rPr>
              <a:t>is the entry point in the program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a:solidFill>
                  <a:schemeClr val="tx1"/>
                </a:solidFill>
                <a:latin typeface="+mn-lt"/>
                <a:ea typeface="+mn-ea"/>
                <a:cs typeface="+mn-cs"/>
              </a:rPr>
              <a:t>Console  </a:t>
            </a:r>
            <a:r>
              <a:rPr lang="en-US" sz="1200" b="0" i="0" kern="1200" baseline="0" dirty="0">
                <a:solidFill>
                  <a:schemeClr val="tx1"/>
                </a:solidFill>
                <a:latin typeface="+mn-lt"/>
                <a:ea typeface="+mn-ea"/>
                <a:cs typeface="+mn-cs"/>
              </a:rPr>
              <a:t> is class is in the System namespace. And </a:t>
            </a:r>
            <a:r>
              <a:rPr lang="en-US" sz="1200" b="0" i="0" kern="1200" baseline="0" dirty="0" err="1">
                <a:solidFill>
                  <a:schemeClr val="tx1"/>
                </a:solidFill>
                <a:latin typeface="+mn-lt"/>
                <a:ea typeface="+mn-ea"/>
                <a:cs typeface="+mn-cs"/>
              </a:rPr>
              <a:t>WriteLine</a:t>
            </a:r>
            <a:r>
              <a:rPr lang="en-US" sz="1200" b="0" i="0" kern="1200" baseline="0" dirty="0">
                <a:solidFill>
                  <a:schemeClr val="tx1"/>
                </a:solidFill>
                <a:latin typeface="+mn-lt"/>
                <a:ea typeface="+mn-ea"/>
                <a:cs typeface="+mn-cs"/>
              </a:rPr>
              <a:t> is method</a:t>
            </a:r>
            <a:endParaRPr lang="en-US" sz="1200" b="1" i="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latin typeface="+mn-lt"/>
                <a:ea typeface="+mn-ea"/>
                <a:cs typeface="+mn-cs"/>
              </a:rPr>
              <a:t>Console.ReadKey</a:t>
            </a:r>
            <a:r>
              <a:rPr lang="en-US" sz="1200" b="1" kern="1200" dirty="0">
                <a:solidFill>
                  <a:schemeClr val="tx1"/>
                </a:solidFill>
                <a:latin typeface="+mn-lt"/>
                <a:ea typeface="+mn-ea"/>
                <a:cs typeface="+mn-cs"/>
              </a:rPr>
              <a:t>();</a:t>
            </a:r>
            <a:r>
              <a:rPr lang="en-US" sz="1200" kern="1200" dirty="0">
                <a:solidFill>
                  <a:schemeClr val="tx1"/>
                </a:solidFill>
                <a:latin typeface="+mn-lt"/>
                <a:ea typeface="+mn-ea"/>
                <a:cs typeface="+mn-cs"/>
              </a:rPr>
              <a:t>  This makes the program wait for a key press and it prevents the screen from running and closing quickly when the program is launched from Visual Studio .NET.</a:t>
            </a:r>
            <a:endParaRPr lang="en-US" i="0" dirty="0"/>
          </a:p>
        </p:txBody>
      </p:sp>
      <p:sp>
        <p:nvSpPr>
          <p:cNvPr id="4" name="Slide Number Placeholder 3"/>
          <p:cNvSpPr>
            <a:spLocks noGrp="1"/>
          </p:cNvSpPr>
          <p:nvPr>
            <p:ph type="sldNum" sz="quarter" idx="10"/>
          </p:nvPr>
        </p:nvSpPr>
        <p:spPr/>
        <p:txBody>
          <a:bodyPr/>
          <a:lstStyle/>
          <a:p>
            <a:fld id="{A676F2C9-FA1E-447D-A9E5-133B7A14F534}" type="slidenum">
              <a:rPr lang="en-US" smtClean="0"/>
              <a:pPr/>
              <a:t>11</a:t>
            </a:fld>
            <a:endParaRPr lang="en-US" dirty="0"/>
          </a:p>
        </p:txBody>
      </p:sp>
    </p:spTree>
    <p:extLst>
      <p:ext uri="{BB962C8B-B14F-4D97-AF65-F5344CB8AC3E}">
        <p14:creationId xmlns:p14="http://schemas.microsoft.com/office/powerpoint/2010/main" val="4006949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76F2C9-FA1E-447D-A9E5-133B7A14F534}" type="slidenum">
              <a:rPr lang="en-US" smtClean="0"/>
              <a:pPr/>
              <a:t>12</a:t>
            </a:fld>
            <a:endParaRPr lang="en-US" dirty="0"/>
          </a:p>
        </p:txBody>
      </p:sp>
    </p:spTree>
    <p:extLst>
      <p:ext uri="{BB962C8B-B14F-4D97-AF65-F5344CB8AC3E}">
        <p14:creationId xmlns:p14="http://schemas.microsoft.com/office/powerpoint/2010/main" val="4243566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76F2C9-FA1E-447D-A9E5-133B7A14F534}" type="slidenum">
              <a:rPr lang="en-US" smtClean="0"/>
              <a:pPr/>
              <a:t>17</a:t>
            </a:fld>
            <a:endParaRPr lang="en-US" dirty="0"/>
          </a:p>
        </p:txBody>
      </p:sp>
    </p:spTree>
    <p:extLst>
      <p:ext uri="{BB962C8B-B14F-4D97-AF65-F5344CB8AC3E}">
        <p14:creationId xmlns:p14="http://schemas.microsoft.com/office/powerpoint/2010/main" val="565496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76F2C9-FA1E-447D-A9E5-133B7A14F534}" type="slidenum">
              <a:rPr lang="en-US" smtClean="0"/>
              <a:pPr/>
              <a:t>18</a:t>
            </a:fld>
            <a:endParaRPr lang="en-US" dirty="0"/>
          </a:p>
        </p:txBody>
      </p:sp>
    </p:spTree>
    <p:extLst>
      <p:ext uri="{BB962C8B-B14F-4D97-AF65-F5344CB8AC3E}">
        <p14:creationId xmlns:p14="http://schemas.microsoft.com/office/powerpoint/2010/main" val="1016152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pointers are not as clever, cannot point to anything on the heap, are exempt from garbage collection, and can only reference structs or base types.</a:t>
            </a:r>
          </a:p>
          <a:p>
            <a:r>
              <a:rPr lang="en-US" sz="1200" b="0" i="0" kern="1200" dirty="0">
                <a:solidFill>
                  <a:schemeClr val="tx1"/>
                </a:solidFill>
                <a:effectLst/>
                <a:latin typeface="+mn-lt"/>
                <a:ea typeface="+mn-ea"/>
                <a:cs typeface="+mn-cs"/>
              </a:rPr>
              <a:t>C# references can, and will be relocated by garbage collector but normal pointers are static. This is why we use </a:t>
            </a:r>
            <a:r>
              <a:rPr lang="en-US" dirty="0"/>
              <a:t>fixed</a:t>
            </a:r>
            <a:r>
              <a:rPr lang="en-US" sz="1200" b="0" i="0" kern="1200" dirty="0">
                <a:solidFill>
                  <a:schemeClr val="tx1"/>
                </a:solidFill>
                <a:effectLst/>
                <a:latin typeface="+mn-lt"/>
                <a:ea typeface="+mn-ea"/>
                <a:cs typeface="+mn-cs"/>
              </a:rPr>
              <a:t> keyword when acquiring a pointer to an array element, to prevent it from getting moved.</a:t>
            </a:r>
            <a:endParaRPr lang="en-US" dirty="0"/>
          </a:p>
        </p:txBody>
      </p:sp>
      <p:sp>
        <p:nvSpPr>
          <p:cNvPr id="4" name="Slide Number Placeholder 3"/>
          <p:cNvSpPr>
            <a:spLocks noGrp="1"/>
          </p:cNvSpPr>
          <p:nvPr>
            <p:ph type="sldNum" sz="quarter" idx="10"/>
          </p:nvPr>
        </p:nvSpPr>
        <p:spPr/>
        <p:txBody>
          <a:bodyPr/>
          <a:lstStyle/>
          <a:p>
            <a:fld id="{A676F2C9-FA1E-447D-A9E5-133B7A14F534}" type="slidenum">
              <a:rPr lang="en-US" smtClean="0"/>
              <a:pPr/>
              <a:t>28</a:t>
            </a:fld>
            <a:endParaRPr lang="en-US" dirty="0"/>
          </a:p>
        </p:txBody>
      </p:sp>
    </p:spTree>
    <p:extLst>
      <p:ext uri="{BB962C8B-B14F-4D97-AF65-F5344CB8AC3E}">
        <p14:creationId xmlns:p14="http://schemas.microsoft.com/office/powerpoint/2010/main" val="657948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https://docs.microsoft.com/en-us/dotnet/csharp/programming-guide/types/boxing-and-unboxing</a:t>
            </a:r>
          </a:p>
          <a:p>
            <a:endParaRPr lang="en-US" dirty="0"/>
          </a:p>
        </p:txBody>
      </p:sp>
      <p:sp>
        <p:nvSpPr>
          <p:cNvPr id="4" name="Slide Number Placeholder 3"/>
          <p:cNvSpPr>
            <a:spLocks noGrp="1"/>
          </p:cNvSpPr>
          <p:nvPr>
            <p:ph type="sldNum" sz="quarter" idx="10"/>
          </p:nvPr>
        </p:nvSpPr>
        <p:spPr/>
        <p:txBody>
          <a:bodyPr/>
          <a:lstStyle/>
          <a:p>
            <a:fld id="{A676F2C9-FA1E-447D-A9E5-133B7A14F534}" type="slidenum">
              <a:rPr lang="en-US" smtClean="0"/>
              <a:pPr/>
              <a:t>29</a:t>
            </a:fld>
            <a:endParaRPr lang="en-US" dirty="0"/>
          </a:p>
        </p:txBody>
      </p:sp>
    </p:spTree>
    <p:extLst>
      <p:ext uri="{BB962C8B-B14F-4D97-AF65-F5344CB8AC3E}">
        <p14:creationId xmlns:p14="http://schemas.microsoft.com/office/powerpoint/2010/main" val="451598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501117-F309-40D7-BC5D-1E8209763E7F}"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0446E-6729-4746-818E-697E853281B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501117-F309-40D7-BC5D-1E8209763E7F}"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0446E-6729-4746-818E-697E853281B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501117-F309-40D7-BC5D-1E8209763E7F}"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0446E-6729-4746-818E-697E853281B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501117-F309-40D7-BC5D-1E8209763E7F}"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0446E-6729-4746-818E-697E853281B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501117-F309-40D7-BC5D-1E8209763E7F}"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0446E-6729-4746-818E-697E853281B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501117-F309-40D7-BC5D-1E8209763E7F}" type="datetimeFigureOut">
              <a:rPr lang="en-US" smtClean="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0446E-6729-4746-818E-697E853281B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501117-F309-40D7-BC5D-1E8209763E7F}" type="datetimeFigureOut">
              <a:rPr lang="en-US" smtClean="0"/>
              <a:pPr/>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0D0446E-6729-4746-818E-697E853281B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501117-F309-40D7-BC5D-1E8209763E7F}" type="datetimeFigureOut">
              <a:rPr lang="en-US" smtClean="0"/>
              <a:pPr/>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0D0446E-6729-4746-818E-697E853281B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1117-F309-40D7-BC5D-1E8209763E7F}" type="datetimeFigureOut">
              <a:rPr lang="en-US" smtClean="0"/>
              <a:pPr/>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0D0446E-6729-4746-818E-697E853281B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01117-F309-40D7-BC5D-1E8209763E7F}" type="datetimeFigureOut">
              <a:rPr lang="en-US" smtClean="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0446E-6729-4746-818E-697E853281B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01117-F309-40D7-BC5D-1E8209763E7F}" type="datetimeFigureOut">
              <a:rPr lang="en-US" smtClean="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0446E-6729-4746-818E-697E853281B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1117-F309-40D7-BC5D-1E8209763E7F}" type="datetimeFigureOut">
              <a:rPr lang="en-US" smtClean="0"/>
              <a:pPr/>
              <a:t>1/16/2023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D0446E-6729-4746-818E-697E853281B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7281-33F7-4B8E-62B3-A078F918E8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57A7AE-AC01-8CF8-7B1A-66C5C8EBF0B6}"/>
              </a:ext>
            </a:extLst>
          </p:cNvPr>
          <p:cNvSpPr>
            <a:spLocks noGrp="1"/>
          </p:cNvSpPr>
          <p:nvPr>
            <p:ph idx="1"/>
          </p:nvPr>
        </p:nvSpPr>
        <p:spPr/>
        <p:txBody>
          <a:bodyPr/>
          <a:lstStyle/>
          <a:p>
            <a:pPr marL="0" indent="0" algn="ctr">
              <a:buNone/>
            </a:pPr>
            <a:endParaRPr lang="en-US" sz="4000" b="1" dirty="0"/>
          </a:p>
          <a:p>
            <a:pPr marL="0" indent="0" algn="ctr">
              <a:buNone/>
            </a:pPr>
            <a:r>
              <a:rPr lang="en-US" sz="4000" b="1" dirty="0"/>
              <a:t>2CEIT403: </a:t>
            </a:r>
          </a:p>
          <a:p>
            <a:pPr marL="0" indent="0" algn="ctr">
              <a:buNone/>
            </a:pPr>
            <a:r>
              <a:rPr lang="en-US" sz="4000" b="1" dirty="0"/>
              <a:t>APPLICATION DEVELOPMENT TOOLS</a:t>
            </a:r>
            <a:br>
              <a:rPr lang="en-US" sz="4000" b="1" dirty="0"/>
            </a:br>
            <a:endParaRPr lang="en-IN" sz="4000" dirty="0"/>
          </a:p>
        </p:txBody>
      </p:sp>
      <p:sp>
        <p:nvSpPr>
          <p:cNvPr id="4" name="Slide Number Placeholder 3">
            <a:extLst>
              <a:ext uri="{FF2B5EF4-FFF2-40B4-BE49-F238E27FC236}">
                <a16:creationId xmlns:a16="http://schemas.microsoft.com/office/drawing/2014/main" id="{0CC3510B-1507-7FE4-E2A9-12A46BC3C1D3}"/>
              </a:ext>
            </a:extLst>
          </p:cNvPr>
          <p:cNvSpPr>
            <a:spLocks noGrp="1"/>
          </p:cNvSpPr>
          <p:nvPr>
            <p:ph type="sldNum" sz="quarter" idx="12"/>
          </p:nvPr>
        </p:nvSpPr>
        <p:spPr/>
        <p:txBody>
          <a:bodyPr/>
          <a:lstStyle/>
          <a:p>
            <a:pPr>
              <a:defRPr/>
            </a:pPr>
            <a:fld id="{82BDB4D1-78A9-4419-BAB7-A6B0D7DDBAAE}" type="slidenum">
              <a:rPr lang="en-US" smtClean="0"/>
              <a:pPr>
                <a:defRPr/>
              </a:pPr>
              <a:t>1</a:t>
            </a:fld>
            <a:endParaRPr lang="en-US"/>
          </a:p>
        </p:txBody>
      </p:sp>
      <p:sp>
        <p:nvSpPr>
          <p:cNvPr id="6" name="TextBox 5">
            <a:extLst>
              <a:ext uri="{FF2B5EF4-FFF2-40B4-BE49-F238E27FC236}">
                <a16:creationId xmlns:a16="http://schemas.microsoft.com/office/drawing/2014/main" id="{379EB694-6AB1-272B-AB10-51D1D81A8428}"/>
              </a:ext>
            </a:extLst>
          </p:cNvPr>
          <p:cNvSpPr txBox="1"/>
          <p:nvPr/>
        </p:nvSpPr>
        <p:spPr>
          <a:xfrm>
            <a:off x="2416628" y="6259810"/>
            <a:ext cx="4572000" cy="461665"/>
          </a:xfrm>
          <a:prstGeom prst="rect">
            <a:avLst/>
          </a:prstGeom>
          <a:noFill/>
        </p:spPr>
        <p:txBody>
          <a:bodyPr wrap="square">
            <a:spAutoFit/>
          </a:bodyPr>
          <a:lstStyle/>
          <a:p>
            <a:pPr eaLnBrk="1" hangingPunct="1"/>
            <a:r>
              <a:rPr lang="en-US" sz="2400" b="1" dirty="0">
                <a:solidFill>
                  <a:schemeClr val="bg1">
                    <a:lumMod val="50000"/>
                  </a:schemeClr>
                </a:solidFill>
              </a:rPr>
              <a:t>Bhavisha R. Suthar</a:t>
            </a:r>
          </a:p>
        </p:txBody>
      </p:sp>
    </p:spTree>
    <p:extLst>
      <p:ext uri="{BB962C8B-B14F-4D97-AF65-F5344CB8AC3E}">
        <p14:creationId xmlns:p14="http://schemas.microsoft.com/office/powerpoint/2010/main" val="3831122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Program Structure </a:t>
            </a:r>
          </a:p>
        </p:txBody>
      </p:sp>
      <p:sp>
        <p:nvSpPr>
          <p:cNvPr id="3" name="Content Placeholder 2"/>
          <p:cNvSpPr>
            <a:spLocks noGrp="1"/>
          </p:cNvSpPr>
          <p:nvPr>
            <p:ph idx="1"/>
          </p:nvPr>
        </p:nvSpPr>
        <p:spPr>
          <a:xfrm>
            <a:off x="457200" y="1600200"/>
            <a:ext cx="8366760" cy="4525963"/>
          </a:xfrm>
        </p:spPr>
        <p:txBody>
          <a:bodyPr/>
          <a:lstStyle/>
          <a:p>
            <a:r>
              <a:rPr lang="en-US" dirty="0"/>
              <a:t>Namespace declaration</a:t>
            </a:r>
          </a:p>
          <a:p>
            <a:r>
              <a:rPr lang="en-US" dirty="0"/>
              <a:t>A class</a:t>
            </a:r>
          </a:p>
          <a:p>
            <a:r>
              <a:rPr lang="en-US" dirty="0"/>
              <a:t>Class methods</a:t>
            </a:r>
          </a:p>
          <a:p>
            <a:r>
              <a:rPr lang="en-US" dirty="0"/>
              <a:t>Class attributes</a:t>
            </a:r>
          </a:p>
          <a:p>
            <a:r>
              <a:rPr lang="en-US" dirty="0"/>
              <a:t>The Main method</a:t>
            </a:r>
          </a:p>
          <a:p>
            <a:r>
              <a:rPr lang="en-US" dirty="0"/>
              <a:t>Statements and Expressions</a:t>
            </a:r>
          </a:p>
          <a:p>
            <a:r>
              <a:rPr lang="en-US" dirty="0"/>
              <a:t>Comments</a:t>
            </a:r>
          </a:p>
          <a:p>
            <a:endParaRPr lang="en-US" dirty="0"/>
          </a:p>
        </p:txBody>
      </p:sp>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10</a:t>
            </a:fld>
            <a:endParaRPr lang="en-US"/>
          </a:p>
        </p:txBody>
      </p:sp>
    </p:spTree>
    <p:extLst>
      <p:ext uri="{BB962C8B-B14F-4D97-AF65-F5344CB8AC3E}">
        <p14:creationId xmlns:p14="http://schemas.microsoft.com/office/powerpoint/2010/main" val="2548534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3200" b="1" dirty="0">
                <a:solidFill>
                  <a:srgbClr val="FF0000"/>
                </a:solidFill>
              </a:rPr>
              <a:t>Value Parameter (Call by value)(In parameter)</a:t>
            </a:r>
            <a:endParaRPr lang="en-US" sz="3200" dirty="0"/>
          </a:p>
        </p:txBody>
      </p:sp>
      <p:sp>
        <p:nvSpPr>
          <p:cNvPr id="3" name="Content Placeholder 2"/>
          <p:cNvSpPr>
            <a:spLocks noGrp="1"/>
          </p:cNvSpPr>
          <p:nvPr>
            <p:ph idx="1"/>
          </p:nvPr>
        </p:nvSpPr>
        <p:spPr>
          <a:xfrm>
            <a:off x="457200" y="762000"/>
            <a:ext cx="8229600" cy="5364163"/>
          </a:xfrm>
        </p:spPr>
        <p:txBody>
          <a:bodyPr/>
          <a:lstStyle/>
          <a:p>
            <a:pPr algn="just"/>
            <a:r>
              <a:rPr lang="en-US" dirty="0"/>
              <a:t>Allows a method to assign values to value parameter through arguments given in method call.</a:t>
            </a:r>
          </a:p>
          <a:p>
            <a:pPr algn="just"/>
            <a:r>
              <a:rPr lang="en-US" dirty="0"/>
              <a:t>This type of assignment affects only local storage.</a:t>
            </a:r>
          </a:p>
          <a:p>
            <a:pPr algn="just"/>
            <a:r>
              <a:rPr lang="en-US" dirty="0"/>
              <a:t>It has no affect on actual arguments being assigned in method call.</a:t>
            </a:r>
          </a:p>
          <a:p>
            <a:pPr algn="just"/>
            <a:r>
              <a:rPr lang="en-US" dirty="0"/>
              <a:t>Default parameter</a:t>
            </a:r>
          </a:p>
          <a:p>
            <a:pPr algn="just"/>
            <a:endParaRPr lang="en-US" dirty="0"/>
          </a:p>
          <a:p>
            <a:pPr algn="just"/>
            <a:endParaRPr lang="en-US" dirty="0"/>
          </a:p>
        </p:txBody>
      </p:sp>
    </p:spTree>
    <p:extLst>
      <p:ext uri="{BB962C8B-B14F-4D97-AF65-F5344CB8AC3E}">
        <p14:creationId xmlns:p14="http://schemas.microsoft.com/office/powerpoint/2010/main" val="1952895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563562"/>
          </a:xfrm>
        </p:spPr>
        <p:txBody>
          <a:bodyPr>
            <a:noAutofit/>
          </a:bodyPr>
          <a:lstStyle/>
          <a:p>
            <a:pPr lvl="0"/>
            <a:r>
              <a:rPr lang="en-US" sz="2800" b="1" dirty="0">
                <a:solidFill>
                  <a:srgbClr val="FF0000"/>
                </a:solidFill>
              </a:rPr>
              <a:t>Value Parameter (Call by value)(In parameter)- Program</a:t>
            </a:r>
            <a:br>
              <a:rPr lang="en-US" sz="2800" dirty="0">
                <a:solidFill>
                  <a:srgbClr val="FF0000"/>
                </a:solidFill>
              </a:rPr>
            </a:br>
            <a:endParaRPr lang="en-US" sz="2800" dirty="0">
              <a:solidFill>
                <a:srgbClr val="FF0000"/>
              </a:solidFill>
            </a:endParaRPr>
          </a:p>
        </p:txBody>
      </p:sp>
      <p:sp>
        <p:nvSpPr>
          <p:cNvPr id="3" name="Content Placeholder 2"/>
          <p:cNvSpPr>
            <a:spLocks noGrp="1"/>
          </p:cNvSpPr>
          <p:nvPr>
            <p:ph idx="1"/>
          </p:nvPr>
        </p:nvSpPr>
        <p:spPr>
          <a:xfrm>
            <a:off x="457200" y="685800"/>
            <a:ext cx="8229600" cy="5715000"/>
          </a:xfrm>
        </p:spPr>
        <p:txBody>
          <a:bodyPr>
            <a:noAutofit/>
          </a:bodyPr>
          <a:lstStyle/>
          <a:p>
            <a:pPr>
              <a:buNone/>
            </a:pPr>
            <a:r>
              <a:rPr lang="en-US" sz="2000" dirty="0"/>
              <a:t>using System;</a:t>
            </a:r>
          </a:p>
          <a:p>
            <a:pPr>
              <a:buNone/>
            </a:pPr>
            <a:r>
              <a:rPr lang="en-US" sz="2000" dirty="0"/>
              <a:t>namespace </a:t>
            </a:r>
            <a:r>
              <a:rPr lang="en-US" sz="2000" dirty="0" err="1"/>
              <a:t>HelloProgram</a:t>
            </a:r>
            <a:endParaRPr lang="en-US" sz="2000" dirty="0"/>
          </a:p>
          <a:p>
            <a:pPr>
              <a:buNone/>
            </a:pPr>
            <a:r>
              <a:rPr lang="en-US" sz="2000" dirty="0"/>
              <a:t>{</a:t>
            </a:r>
          </a:p>
          <a:p>
            <a:pPr>
              <a:buNone/>
            </a:pPr>
            <a:r>
              <a:rPr lang="en-US" sz="2000" dirty="0"/>
              <a:t>    class </a:t>
            </a:r>
            <a:r>
              <a:rPr lang="en-US" sz="2000" dirty="0" err="1"/>
              <a:t>CallByValueParameter</a:t>
            </a:r>
            <a:endParaRPr lang="en-US" sz="2000" dirty="0"/>
          </a:p>
          <a:p>
            <a:pPr>
              <a:buNone/>
            </a:pPr>
            <a:r>
              <a:rPr lang="en-US" sz="2000" dirty="0"/>
              <a:t>    {</a:t>
            </a:r>
          </a:p>
          <a:p>
            <a:pPr>
              <a:buNone/>
            </a:pPr>
            <a:r>
              <a:rPr lang="en-US" sz="2000" dirty="0"/>
              <a:t>     </a:t>
            </a:r>
            <a:r>
              <a:rPr lang="en-US" sz="2000" b="1" dirty="0"/>
              <a:t>   static void add(</a:t>
            </a:r>
            <a:r>
              <a:rPr lang="en-US" sz="2000" b="1" dirty="0" err="1"/>
              <a:t>int</a:t>
            </a:r>
            <a:r>
              <a:rPr lang="en-US" sz="2000" b="1" dirty="0"/>
              <a:t> v)</a:t>
            </a:r>
          </a:p>
          <a:p>
            <a:pPr>
              <a:buNone/>
            </a:pPr>
            <a:r>
              <a:rPr lang="en-US" sz="2000" dirty="0"/>
              <a:t>        {</a:t>
            </a:r>
          </a:p>
          <a:p>
            <a:pPr>
              <a:buNone/>
            </a:pPr>
            <a:r>
              <a:rPr lang="en-US" sz="2000" dirty="0"/>
              <a:t>            v++;</a:t>
            </a:r>
          </a:p>
          <a:p>
            <a:pPr>
              <a:buNone/>
            </a:pPr>
            <a:r>
              <a:rPr lang="en-US" sz="2000" dirty="0"/>
              <a:t>        }</a:t>
            </a:r>
          </a:p>
          <a:p>
            <a:pPr>
              <a:buNone/>
            </a:pPr>
            <a:r>
              <a:rPr lang="en-US" sz="2000" dirty="0"/>
              <a:t>        </a:t>
            </a:r>
            <a:r>
              <a:rPr lang="en-US" sz="2000" b="1" dirty="0"/>
              <a:t>static void Main()</a:t>
            </a:r>
          </a:p>
          <a:p>
            <a:pPr>
              <a:buNone/>
            </a:pPr>
            <a:r>
              <a:rPr lang="en-US" sz="2000" dirty="0"/>
              <a:t>        {</a:t>
            </a:r>
          </a:p>
          <a:p>
            <a:pPr>
              <a:buNone/>
            </a:pPr>
            <a:r>
              <a:rPr lang="en-US" sz="2000" dirty="0"/>
              <a:t>            </a:t>
            </a:r>
            <a:r>
              <a:rPr lang="en-US" sz="2000" dirty="0" err="1"/>
              <a:t>int</a:t>
            </a:r>
            <a:r>
              <a:rPr lang="en-US" sz="2000" dirty="0"/>
              <a:t> value = 10;</a:t>
            </a:r>
          </a:p>
          <a:p>
            <a:pPr>
              <a:buNone/>
            </a:pPr>
            <a:r>
              <a:rPr lang="en-US" sz="2000" dirty="0"/>
              <a:t>            add(value);</a:t>
            </a:r>
          </a:p>
          <a:p>
            <a:pPr>
              <a:buNone/>
            </a:pPr>
            <a:r>
              <a:rPr lang="en-US" sz="2000" dirty="0"/>
              <a:t>            Console.WriteLine(value);</a:t>
            </a:r>
          </a:p>
          <a:p>
            <a:pPr>
              <a:buNone/>
            </a:pPr>
            <a:r>
              <a:rPr lang="en-US" sz="2000" dirty="0"/>
              <a:t>            </a:t>
            </a:r>
            <a:r>
              <a:rPr lang="en-US" sz="2000" dirty="0" err="1"/>
              <a:t>Console.ReadKey</a:t>
            </a:r>
            <a:r>
              <a:rPr lang="en-US" sz="2000" dirty="0"/>
              <a:t>();  } } }</a:t>
            </a:r>
          </a:p>
          <a:p>
            <a:pPr>
              <a:buNone/>
            </a:pPr>
            <a:r>
              <a:rPr lang="en-US" sz="2000" dirty="0"/>
              <a:t>        </a:t>
            </a:r>
          </a:p>
        </p:txBody>
      </p:sp>
      <p:pic>
        <p:nvPicPr>
          <p:cNvPr id="16387" name="Picture 3"/>
          <p:cNvPicPr>
            <a:picLocks noChangeAspect="1" noChangeArrowheads="1"/>
          </p:cNvPicPr>
          <p:nvPr/>
        </p:nvPicPr>
        <p:blipFill>
          <a:blip r:embed="rId2"/>
          <a:srcRect/>
          <a:stretch>
            <a:fillRect/>
          </a:stretch>
        </p:blipFill>
        <p:spPr bwMode="auto">
          <a:xfrm>
            <a:off x="5791200" y="2133600"/>
            <a:ext cx="1752600" cy="2206978"/>
          </a:xfrm>
          <a:prstGeom prst="rect">
            <a:avLst/>
          </a:prstGeom>
          <a:noFill/>
          <a:ln w="9525">
            <a:noFill/>
            <a:miter lim="800000"/>
            <a:headEnd/>
            <a:tailEnd/>
          </a:ln>
          <a:effectLst/>
        </p:spPr>
      </p:pic>
    </p:spTree>
    <p:extLst>
      <p:ext uri="{BB962C8B-B14F-4D97-AF65-F5344CB8AC3E}">
        <p14:creationId xmlns:p14="http://schemas.microsoft.com/office/powerpoint/2010/main" val="20893862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3200" b="1" dirty="0">
                <a:solidFill>
                  <a:srgbClr val="FF0000"/>
                </a:solidFill>
              </a:rPr>
              <a:t>Output Parameter</a:t>
            </a:r>
            <a:endParaRPr lang="en-US" sz="3200" dirty="0"/>
          </a:p>
        </p:txBody>
      </p:sp>
      <p:sp>
        <p:nvSpPr>
          <p:cNvPr id="3" name="Content Placeholder 2"/>
          <p:cNvSpPr>
            <a:spLocks noGrp="1"/>
          </p:cNvSpPr>
          <p:nvPr>
            <p:ph idx="1"/>
          </p:nvPr>
        </p:nvSpPr>
        <p:spPr>
          <a:xfrm>
            <a:off x="457200" y="762000"/>
            <a:ext cx="8229600" cy="5364163"/>
          </a:xfrm>
        </p:spPr>
        <p:txBody>
          <a:bodyPr>
            <a:normAutofit/>
          </a:bodyPr>
          <a:lstStyle/>
          <a:p>
            <a:pPr algn="just"/>
            <a:r>
              <a:rPr lang="en-US" dirty="0"/>
              <a:t>Out parameter can be used to return values in same variable declared as method parameter.</a:t>
            </a:r>
          </a:p>
          <a:p>
            <a:pPr algn="just"/>
            <a:r>
              <a:rPr lang="en-US" dirty="0"/>
              <a:t>Represents same storage location instead of creating new storage.</a:t>
            </a:r>
          </a:p>
          <a:p>
            <a:pPr algn="just"/>
            <a:r>
              <a:rPr lang="en-US" b="1" dirty="0"/>
              <a:t>Declare with </a:t>
            </a:r>
            <a:r>
              <a:rPr lang="en-US" b="1" dirty="0">
                <a:solidFill>
                  <a:srgbClr val="FF0000"/>
                </a:solidFill>
              </a:rPr>
              <a:t>out</a:t>
            </a:r>
            <a:r>
              <a:rPr lang="en-US" b="1" dirty="0"/>
              <a:t> modifier.</a:t>
            </a:r>
          </a:p>
          <a:p>
            <a:pPr algn="just"/>
            <a:r>
              <a:rPr lang="en-US" b="1" dirty="0"/>
              <a:t>Every output parameter of method must be assigned before the method return the output.</a:t>
            </a:r>
          </a:p>
          <a:p>
            <a:pPr algn="just"/>
            <a:r>
              <a:rPr lang="en-US" b="1" dirty="0"/>
              <a:t>It used in methods that produce multiple return value.</a:t>
            </a:r>
          </a:p>
          <a:p>
            <a:pPr algn="just">
              <a:buNone/>
            </a:pPr>
            <a:endParaRPr lang="en-US" dirty="0"/>
          </a:p>
          <a:p>
            <a:pPr algn="just"/>
            <a:endParaRPr lang="en-US" dirty="0"/>
          </a:p>
          <a:p>
            <a:pPr algn="just"/>
            <a:endParaRPr lang="en-US" dirty="0"/>
          </a:p>
        </p:txBody>
      </p:sp>
    </p:spTree>
    <p:extLst>
      <p:ext uri="{BB962C8B-B14F-4D97-AF65-F5344CB8AC3E}">
        <p14:creationId xmlns:p14="http://schemas.microsoft.com/office/powerpoint/2010/main" val="9171604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lvl="0"/>
            <a:r>
              <a:rPr lang="en-US" b="1" dirty="0">
                <a:solidFill>
                  <a:srgbClr val="FF0000"/>
                </a:solidFill>
              </a:rPr>
              <a:t>Output Parameter-Program-1</a:t>
            </a:r>
          </a:p>
        </p:txBody>
      </p:sp>
      <p:sp>
        <p:nvSpPr>
          <p:cNvPr id="3" name="Content Placeholder 2"/>
          <p:cNvSpPr>
            <a:spLocks noGrp="1"/>
          </p:cNvSpPr>
          <p:nvPr>
            <p:ph idx="1"/>
          </p:nvPr>
        </p:nvSpPr>
        <p:spPr>
          <a:xfrm>
            <a:off x="457200" y="838200"/>
            <a:ext cx="8229600" cy="5287963"/>
          </a:xfrm>
        </p:spPr>
        <p:txBody>
          <a:bodyPr>
            <a:noAutofit/>
          </a:bodyPr>
          <a:lstStyle/>
          <a:p>
            <a:pPr>
              <a:buNone/>
            </a:pPr>
            <a:r>
              <a:rPr lang="en-US" sz="2400" dirty="0"/>
              <a:t>using System;</a:t>
            </a:r>
          </a:p>
          <a:p>
            <a:pPr>
              <a:buNone/>
            </a:pPr>
            <a:r>
              <a:rPr lang="en-US" sz="2400" dirty="0"/>
              <a:t>namespace </a:t>
            </a:r>
            <a:r>
              <a:rPr lang="en-US" sz="2400" dirty="0" err="1"/>
              <a:t>HelloProgram</a:t>
            </a:r>
            <a:r>
              <a:rPr lang="en-US" sz="2400" dirty="0"/>
              <a:t> {</a:t>
            </a:r>
          </a:p>
          <a:p>
            <a:pPr>
              <a:buNone/>
            </a:pPr>
            <a:r>
              <a:rPr lang="en-US" sz="2400" dirty="0"/>
              <a:t>    class </a:t>
            </a:r>
            <a:r>
              <a:rPr lang="en-US" sz="2400" dirty="0" err="1"/>
              <a:t>OutParameter</a:t>
            </a:r>
            <a:r>
              <a:rPr lang="en-US" sz="2400" dirty="0"/>
              <a:t> {</a:t>
            </a:r>
          </a:p>
          <a:p>
            <a:pPr>
              <a:buNone/>
            </a:pPr>
            <a:r>
              <a:rPr lang="en-US" sz="2400" dirty="0"/>
              <a:t>        static void </a:t>
            </a:r>
            <a:r>
              <a:rPr lang="en-US" sz="2400" dirty="0" err="1"/>
              <a:t>set_value</a:t>
            </a:r>
            <a:r>
              <a:rPr lang="en-US" sz="2400" dirty="0"/>
              <a:t>(out </a:t>
            </a:r>
            <a:r>
              <a:rPr lang="en-US" sz="2400" dirty="0" err="1"/>
              <a:t>int</a:t>
            </a:r>
            <a:r>
              <a:rPr lang="en-US" sz="2400" dirty="0"/>
              <a:t> v) </a:t>
            </a:r>
          </a:p>
          <a:p>
            <a:pPr>
              <a:buNone/>
            </a:pPr>
            <a:r>
              <a:rPr lang="en-US" sz="2400" dirty="0"/>
              <a:t>	{</a:t>
            </a:r>
          </a:p>
          <a:p>
            <a:pPr>
              <a:buNone/>
            </a:pPr>
            <a:r>
              <a:rPr lang="en-US" sz="2400" dirty="0"/>
              <a:t>            v = 20;</a:t>
            </a:r>
          </a:p>
          <a:p>
            <a:pPr>
              <a:buNone/>
            </a:pPr>
            <a:r>
              <a:rPr lang="en-US" sz="2400" dirty="0"/>
              <a:t>        }</a:t>
            </a:r>
          </a:p>
          <a:p>
            <a:pPr>
              <a:buNone/>
            </a:pPr>
            <a:r>
              <a:rPr lang="en-US" sz="2400" dirty="0"/>
              <a:t>        static void Main()</a:t>
            </a:r>
          </a:p>
          <a:p>
            <a:pPr>
              <a:buNone/>
            </a:pPr>
            <a:r>
              <a:rPr lang="en-US" sz="2400" dirty="0"/>
              <a:t>        {</a:t>
            </a:r>
          </a:p>
          <a:p>
            <a:pPr>
              <a:buNone/>
            </a:pPr>
            <a:r>
              <a:rPr lang="en-US" sz="2400" dirty="0"/>
              <a:t>            </a:t>
            </a:r>
            <a:r>
              <a:rPr lang="en-US" sz="2400" dirty="0" err="1"/>
              <a:t>int</a:t>
            </a:r>
            <a:r>
              <a:rPr lang="en-US" sz="2400" dirty="0"/>
              <a:t> value;</a:t>
            </a:r>
          </a:p>
          <a:p>
            <a:pPr>
              <a:buNone/>
            </a:pPr>
            <a:r>
              <a:rPr lang="en-US" sz="2400" dirty="0"/>
              <a:t>            </a:t>
            </a:r>
            <a:r>
              <a:rPr lang="en-US" sz="2400" dirty="0" err="1"/>
              <a:t>set_value</a:t>
            </a:r>
            <a:r>
              <a:rPr lang="en-US" sz="2400" dirty="0"/>
              <a:t>(out value); // method calling</a:t>
            </a:r>
          </a:p>
          <a:p>
            <a:pPr>
              <a:buNone/>
            </a:pPr>
            <a:r>
              <a:rPr lang="en-US" sz="2400" dirty="0"/>
              <a:t>            Console.WriteLine(value);</a:t>
            </a:r>
          </a:p>
          <a:p>
            <a:pPr>
              <a:buNone/>
            </a:pPr>
            <a:r>
              <a:rPr lang="en-US" sz="2400" dirty="0"/>
              <a:t>            </a:t>
            </a:r>
            <a:r>
              <a:rPr lang="en-US" sz="2400" dirty="0" err="1"/>
              <a:t>Console.ReadKey</a:t>
            </a:r>
            <a:r>
              <a:rPr lang="en-US" sz="2400" dirty="0"/>
              <a:t>(); } } }</a:t>
            </a:r>
          </a:p>
          <a:p>
            <a:pPr>
              <a:buNone/>
            </a:pPr>
            <a:r>
              <a:rPr lang="en-US" sz="2400" dirty="0"/>
              <a:t>        </a:t>
            </a:r>
          </a:p>
        </p:txBody>
      </p:sp>
      <p:pic>
        <p:nvPicPr>
          <p:cNvPr id="17410" name="Picture 2"/>
          <p:cNvPicPr>
            <a:picLocks noChangeAspect="1" noChangeArrowheads="1"/>
          </p:cNvPicPr>
          <p:nvPr/>
        </p:nvPicPr>
        <p:blipFill>
          <a:blip r:embed="rId2"/>
          <a:srcRect/>
          <a:stretch>
            <a:fillRect/>
          </a:stretch>
        </p:blipFill>
        <p:spPr bwMode="auto">
          <a:xfrm>
            <a:off x="6477000" y="3370521"/>
            <a:ext cx="1400175" cy="1811079"/>
          </a:xfrm>
          <a:prstGeom prst="rect">
            <a:avLst/>
          </a:prstGeom>
          <a:noFill/>
          <a:ln w="9525">
            <a:noFill/>
            <a:miter lim="800000"/>
            <a:headEnd/>
            <a:tailEnd/>
          </a:ln>
          <a:effectLst/>
        </p:spPr>
      </p:pic>
    </p:spTree>
    <p:extLst>
      <p:ext uri="{BB962C8B-B14F-4D97-AF65-F5344CB8AC3E}">
        <p14:creationId xmlns:p14="http://schemas.microsoft.com/office/powerpoint/2010/main" val="951474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0000"/>
                </a:solidFill>
              </a:rPr>
              <a:t>Output Parameter</a:t>
            </a:r>
            <a:r>
              <a:rPr lang="en-US" dirty="0">
                <a:solidFill>
                  <a:srgbClr val="FF0000"/>
                </a:solidFill>
              </a:rPr>
              <a:t>-Program-2</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838200"/>
            <a:ext cx="8229600" cy="6019800"/>
          </a:xfrm>
        </p:spPr>
        <p:txBody>
          <a:bodyPr>
            <a:noAutofit/>
          </a:bodyPr>
          <a:lstStyle/>
          <a:p>
            <a:pPr>
              <a:buNone/>
            </a:pPr>
            <a:r>
              <a:rPr lang="en-US" sz="1800" dirty="0"/>
              <a:t>using System;</a:t>
            </a:r>
          </a:p>
          <a:p>
            <a:pPr>
              <a:buNone/>
            </a:pPr>
            <a:r>
              <a:rPr lang="en-US" sz="1800" dirty="0"/>
              <a:t>namespace </a:t>
            </a:r>
            <a:r>
              <a:rPr lang="en-US" sz="1800" dirty="0" err="1"/>
              <a:t>HelloProgram</a:t>
            </a:r>
            <a:r>
              <a:rPr lang="en-US" sz="1800" dirty="0"/>
              <a:t>{</a:t>
            </a:r>
          </a:p>
          <a:p>
            <a:pPr>
              <a:buNone/>
            </a:pPr>
            <a:r>
              <a:rPr lang="en-US" sz="1800" dirty="0"/>
              <a:t>    class </a:t>
            </a:r>
            <a:r>
              <a:rPr lang="en-US" sz="1800" dirty="0" err="1"/>
              <a:t>OutParameter</a:t>
            </a:r>
            <a:endParaRPr lang="en-US" sz="1800" dirty="0"/>
          </a:p>
          <a:p>
            <a:pPr>
              <a:buNone/>
            </a:pPr>
            <a:r>
              <a:rPr lang="en-US" sz="1800" dirty="0"/>
              <a:t>{</a:t>
            </a:r>
          </a:p>
          <a:p>
            <a:pPr>
              <a:buNone/>
            </a:pPr>
            <a:r>
              <a:rPr lang="en-US" sz="1800" dirty="0"/>
              <a:t>         static void value(out  </a:t>
            </a:r>
            <a:r>
              <a:rPr lang="en-US" sz="1800" dirty="0" err="1"/>
              <a:t>int</a:t>
            </a:r>
            <a:r>
              <a:rPr lang="en-US" sz="1800" dirty="0"/>
              <a:t>  </a:t>
            </a:r>
            <a:r>
              <a:rPr lang="en-US" sz="1800" dirty="0" err="1"/>
              <a:t>i,out</a:t>
            </a:r>
            <a:r>
              <a:rPr lang="en-US" sz="1800" dirty="0"/>
              <a:t> string s1, out string s2)</a:t>
            </a:r>
          </a:p>
          <a:p>
            <a:pPr>
              <a:buNone/>
            </a:pPr>
            <a:r>
              <a:rPr lang="en-US" sz="1800" dirty="0"/>
              <a:t>        {</a:t>
            </a:r>
          </a:p>
          <a:p>
            <a:pPr>
              <a:buNone/>
            </a:pPr>
            <a:r>
              <a:rPr lang="en-US" sz="1800" dirty="0"/>
              <a:t>            i =20;</a:t>
            </a:r>
          </a:p>
          <a:p>
            <a:pPr>
              <a:buNone/>
            </a:pPr>
            <a:r>
              <a:rPr lang="en-US" sz="1800" dirty="0"/>
              <a:t>            s1 ="Hello";</a:t>
            </a:r>
          </a:p>
          <a:p>
            <a:pPr>
              <a:buNone/>
            </a:pPr>
            <a:r>
              <a:rPr lang="en-US" sz="1800" dirty="0"/>
              <a:t>            s2 = null;</a:t>
            </a:r>
          </a:p>
          <a:p>
            <a:pPr>
              <a:buNone/>
            </a:pPr>
            <a:r>
              <a:rPr lang="en-US" sz="1800" dirty="0"/>
              <a:t>        }</a:t>
            </a:r>
          </a:p>
          <a:p>
            <a:pPr>
              <a:buNone/>
            </a:pPr>
            <a:r>
              <a:rPr lang="en-US" sz="1800" dirty="0"/>
              <a:t>        static void Main()</a:t>
            </a:r>
          </a:p>
          <a:p>
            <a:pPr>
              <a:buNone/>
            </a:pPr>
            <a:r>
              <a:rPr lang="en-US" sz="1800" dirty="0"/>
              <a:t>        {</a:t>
            </a:r>
          </a:p>
          <a:p>
            <a:pPr>
              <a:buNone/>
            </a:pPr>
            <a:r>
              <a:rPr lang="en-US" sz="1800" dirty="0"/>
              <a:t>            </a:t>
            </a:r>
            <a:r>
              <a:rPr lang="en-US" sz="1800" dirty="0" err="1"/>
              <a:t>int</a:t>
            </a:r>
            <a:r>
              <a:rPr lang="en-US" sz="1800" dirty="0"/>
              <a:t> v;</a:t>
            </a:r>
          </a:p>
          <a:p>
            <a:pPr>
              <a:buNone/>
            </a:pPr>
            <a:r>
              <a:rPr lang="en-US" sz="1800" dirty="0"/>
              <a:t>            string str1, str2;  </a:t>
            </a:r>
          </a:p>
          <a:p>
            <a:pPr>
              <a:buNone/>
            </a:pPr>
            <a:r>
              <a:rPr lang="en-US" sz="1800" dirty="0"/>
              <a:t>            value(out v, out str1, out str2); // method calling</a:t>
            </a:r>
          </a:p>
          <a:p>
            <a:pPr>
              <a:buNone/>
            </a:pPr>
            <a:r>
              <a:rPr lang="en-US" sz="1800" dirty="0"/>
              <a:t>            Console.WriteLine(v + " " + str1 + " " + str2 );</a:t>
            </a:r>
          </a:p>
          <a:p>
            <a:pPr>
              <a:buNone/>
            </a:pPr>
            <a:r>
              <a:rPr lang="en-US" sz="1800" dirty="0"/>
              <a:t>            </a:t>
            </a:r>
            <a:r>
              <a:rPr lang="en-US" sz="1800" dirty="0" err="1"/>
              <a:t>Console.ReadKey</a:t>
            </a:r>
            <a:r>
              <a:rPr lang="en-US" sz="1800" dirty="0"/>
              <a:t>();  } } } </a:t>
            </a:r>
          </a:p>
          <a:p>
            <a:pPr>
              <a:buNone/>
            </a:pPr>
            <a:endParaRPr lang="en-US" sz="1800" dirty="0"/>
          </a:p>
          <a:p>
            <a:pPr>
              <a:buNone/>
            </a:pPr>
            <a:r>
              <a:rPr lang="en-US" sz="1800" dirty="0"/>
              <a:t>  </a:t>
            </a:r>
          </a:p>
          <a:p>
            <a:pPr>
              <a:buNone/>
            </a:pPr>
            <a:endParaRPr lang="en-US" sz="1800" dirty="0"/>
          </a:p>
        </p:txBody>
      </p:sp>
      <p:pic>
        <p:nvPicPr>
          <p:cNvPr id="19458" name="Picture 2"/>
          <p:cNvPicPr>
            <a:picLocks noChangeAspect="1" noChangeArrowheads="1"/>
          </p:cNvPicPr>
          <p:nvPr/>
        </p:nvPicPr>
        <p:blipFill>
          <a:blip r:embed="rId2"/>
          <a:srcRect/>
          <a:stretch>
            <a:fillRect/>
          </a:stretch>
        </p:blipFill>
        <p:spPr bwMode="auto">
          <a:xfrm>
            <a:off x="5867400" y="4114800"/>
            <a:ext cx="1292772" cy="914400"/>
          </a:xfrm>
          <a:prstGeom prst="rect">
            <a:avLst/>
          </a:prstGeom>
          <a:noFill/>
          <a:ln w="9525">
            <a:noFill/>
            <a:miter lim="800000"/>
            <a:headEnd/>
            <a:tailEnd/>
          </a:ln>
          <a:effectLst/>
        </p:spPr>
      </p:pic>
    </p:spTree>
    <p:extLst>
      <p:ext uri="{BB962C8B-B14F-4D97-AF65-F5344CB8AC3E}">
        <p14:creationId xmlns:p14="http://schemas.microsoft.com/office/powerpoint/2010/main" val="42457683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rgbClr val="FF0000"/>
                </a:solidFill>
              </a:rPr>
              <a:t>Reference Parameter-Program</a:t>
            </a:r>
          </a:p>
        </p:txBody>
      </p:sp>
      <p:sp>
        <p:nvSpPr>
          <p:cNvPr id="3" name="Content Placeholder 2"/>
          <p:cNvSpPr>
            <a:spLocks noGrp="1"/>
          </p:cNvSpPr>
          <p:nvPr>
            <p:ph idx="1"/>
          </p:nvPr>
        </p:nvSpPr>
        <p:spPr>
          <a:xfrm>
            <a:off x="457200" y="990600"/>
            <a:ext cx="8229600" cy="5562600"/>
          </a:xfrm>
        </p:spPr>
        <p:txBody>
          <a:bodyPr>
            <a:normAutofit/>
          </a:bodyPr>
          <a:lstStyle/>
          <a:p>
            <a:pPr algn="just"/>
            <a:r>
              <a:rPr lang="en-US" dirty="0"/>
              <a:t>It is similar to </a:t>
            </a:r>
            <a:r>
              <a:rPr lang="en-US" b="1" dirty="0"/>
              <a:t>out</a:t>
            </a:r>
            <a:r>
              <a:rPr lang="en-US" dirty="0"/>
              <a:t> keyword but </a:t>
            </a:r>
            <a:r>
              <a:rPr lang="en-US" b="1" dirty="0"/>
              <a:t>ref</a:t>
            </a:r>
            <a:r>
              <a:rPr lang="en-US" dirty="0"/>
              <a:t> requires that the variable be initialized before being passed.</a:t>
            </a:r>
          </a:p>
          <a:p>
            <a:pPr algn="just"/>
            <a:r>
              <a:rPr lang="en-US" dirty="0"/>
              <a:t>Gives error when used unassigned local variable value.</a:t>
            </a:r>
          </a:p>
          <a:p>
            <a:pPr algn="just"/>
            <a:r>
              <a:rPr lang="en-US" dirty="0"/>
              <a:t>This method copies the reference to the memory location of an argument into the formal parameter. This means that changes made to the parameter affect the argument.</a:t>
            </a:r>
          </a:p>
          <a:p>
            <a:pPr algn="just"/>
            <a:endParaRPr lang="en-US" dirty="0"/>
          </a:p>
        </p:txBody>
      </p:sp>
    </p:spTree>
    <p:extLst>
      <p:ext uri="{BB962C8B-B14F-4D97-AF65-F5344CB8AC3E}">
        <p14:creationId xmlns:p14="http://schemas.microsoft.com/office/powerpoint/2010/main" val="29206881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rgbClr val="FF0000"/>
                </a:solidFill>
              </a:rPr>
              <a:t>Reference Parameter-Program</a:t>
            </a:r>
          </a:p>
        </p:txBody>
      </p:sp>
      <p:sp>
        <p:nvSpPr>
          <p:cNvPr id="3" name="Content Placeholder 2"/>
          <p:cNvSpPr>
            <a:spLocks noGrp="1"/>
          </p:cNvSpPr>
          <p:nvPr>
            <p:ph idx="1"/>
          </p:nvPr>
        </p:nvSpPr>
        <p:spPr>
          <a:xfrm>
            <a:off x="457200" y="990600"/>
            <a:ext cx="8229600" cy="5562600"/>
          </a:xfrm>
        </p:spPr>
        <p:txBody>
          <a:bodyPr>
            <a:normAutofit fontScale="70000" lnSpcReduction="20000"/>
          </a:bodyPr>
          <a:lstStyle/>
          <a:p>
            <a:pPr>
              <a:buNone/>
            </a:pPr>
            <a:r>
              <a:rPr lang="en-US" dirty="0"/>
              <a:t>using System;</a:t>
            </a:r>
          </a:p>
          <a:p>
            <a:pPr>
              <a:buNone/>
            </a:pPr>
            <a:r>
              <a:rPr lang="en-US" dirty="0"/>
              <a:t>namespace </a:t>
            </a:r>
            <a:r>
              <a:rPr lang="en-US" dirty="0" err="1"/>
              <a:t>HelloProgram</a:t>
            </a:r>
            <a:endParaRPr lang="en-US" dirty="0"/>
          </a:p>
          <a:p>
            <a:pPr>
              <a:buNone/>
            </a:pPr>
            <a:r>
              <a:rPr lang="en-US" dirty="0"/>
              <a:t>{</a:t>
            </a:r>
          </a:p>
          <a:p>
            <a:pPr>
              <a:buNone/>
            </a:pPr>
            <a:r>
              <a:rPr lang="en-US" dirty="0"/>
              <a:t>    class </a:t>
            </a:r>
            <a:r>
              <a:rPr lang="en-US" dirty="0" err="1"/>
              <a:t>ReferenceParameter</a:t>
            </a:r>
            <a:endParaRPr lang="en-US" dirty="0"/>
          </a:p>
          <a:p>
            <a:pPr>
              <a:buNone/>
            </a:pPr>
            <a:r>
              <a:rPr lang="en-US" dirty="0"/>
              <a:t>    {</a:t>
            </a:r>
          </a:p>
          <a:p>
            <a:pPr>
              <a:buNone/>
            </a:pPr>
            <a:r>
              <a:rPr lang="en-US" dirty="0"/>
              <a:t>        static void </a:t>
            </a:r>
            <a:r>
              <a:rPr lang="en-US" dirty="0" err="1"/>
              <a:t>set_value</a:t>
            </a:r>
            <a:r>
              <a:rPr lang="en-US" dirty="0"/>
              <a:t>(ref </a:t>
            </a:r>
            <a:r>
              <a:rPr lang="en-US" dirty="0" err="1"/>
              <a:t>int</a:t>
            </a:r>
            <a:r>
              <a:rPr lang="en-US" dirty="0"/>
              <a:t> v)</a:t>
            </a:r>
          </a:p>
          <a:p>
            <a:pPr>
              <a:buNone/>
            </a:pPr>
            <a:r>
              <a:rPr lang="en-US" dirty="0"/>
              <a:t>        {</a:t>
            </a:r>
          </a:p>
          <a:p>
            <a:pPr>
              <a:buNone/>
            </a:pPr>
            <a:r>
              <a:rPr lang="en-US" dirty="0"/>
              <a:t>            v = 20;</a:t>
            </a:r>
          </a:p>
          <a:p>
            <a:pPr>
              <a:buNone/>
            </a:pPr>
            <a:r>
              <a:rPr lang="en-US" dirty="0"/>
              <a:t>        }</a:t>
            </a:r>
          </a:p>
          <a:p>
            <a:pPr>
              <a:buNone/>
            </a:pPr>
            <a:r>
              <a:rPr lang="en-US" dirty="0"/>
              <a:t>        static void Main()</a:t>
            </a:r>
          </a:p>
          <a:p>
            <a:pPr>
              <a:buNone/>
            </a:pPr>
            <a:r>
              <a:rPr lang="en-US" dirty="0"/>
              <a:t>        {</a:t>
            </a:r>
          </a:p>
          <a:p>
            <a:pPr>
              <a:buNone/>
            </a:pPr>
            <a:r>
              <a:rPr lang="en-US" dirty="0"/>
              <a:t>            </a:t>
            </a:r>
            <a:r>
              <a:rPr lang="en-US" dirty="0" err="1"/>
              <a:t>int</a:t>
            </a:r>
            <a:r>
              <a:rPr lang="en-US" dirty="0"/>
              <a:t> value = 10;</a:t>
            </a:r>
          </a:p>
          <a:p>
            <a:pPr>
              <a:buNone/>
            </a:pPr>
            <a:r>
              <a:rPr lang="en-US" dirty="0"/>
              <a:t>            </a:t>
            </a:r>
            <a:r>
              <a:rPr lang="en-US" dirty="0" err="1"/>
              <a:t>set_value</a:t>
            </a:r>
            <a:r>
              <a:rPr lang="en-US" dirty="0"/>
              <a:t>(ref value); // method calling</a:t>
            </a:r>
          </a:p>
          <a:p>
            <a:pPr>
              <a:buNone/>
            </a:pPr>
            <a:r>
              <a:rPr lang="en-US" dirty="0"/>
              <a:t>            Console.WriteLine(value);</a:t>
            </a:r>
          </a:p>
          <a:p>
            <a:pPr>
              <a:buNone/>
            </a:pPr>
            <a:r>
              <a:rPr lang="en-US" dirty="0"/>
              <a:t>            </a:t>
            </a:r>
            <a:r>
              <a:rPr lang="en-US" dirty="0" err="1"/>
              <a:t>Console.ReadKey</a:t>
            </a:r>
            <a:r>
              <a:rPr lang="en-US" dirty="0"/>
              <a:t>();   } } }</a:t>
            </a:r>
          </a:p>
          <a:p>
            <a:pPr>
              <a:buNone/>
            </a:pPr>
            <a:endParaRPr lang="en-US" dirty="0"/>
          </a:p>
        </p:txBody>
      </p:sp>
      <p:pic>
        <p:nvPicPr>
          <p:cNvPr id="5" name="Picture 2"/>
          <p:cNvPicPr>
            <a:picLocks noChangeAspect="1" noChangeArrowheads="1"/>
          </p:cNvPicPr>
          <p:nvPr/>
        </p:nvPicPr>
        <p:blipFill>
          <a:blip r:embed="rId2"/>
          <a:srcRect/>
          <a:stretch>
            <a:fillRect/>
          </a:stretch>
        </p:blipFill>
        <p:spPr bwMode="auto">
          <a:xfrm>
            <a:off x="6477000" y="3370521"/>
            <a:ext cx="1400175" cy="1811079"/>
          </a:xfrm>
          <a:prstGeom prst="rect">
            <a:avLst/>
          </a:prstGeom>
          <a:noFill/>
          <a:ln w="9525">
            <a:noFill/>
            <a:miter lim="800000"/>
            <a:headEnd/>
            <a:tailEnd/>
          </a:ln>
          <a:effectLst/>
        </p:spPr>
      </p:pic>
    </p:spTree>
    <p:extLst>
      <p:ext uri="{BB962C8B-B14F-4D97-AF65-F5344CB8AC3E}">
        <p14:creationId xmlns:p14="http://schemas.microsoft.com/office/powerpoint/2010/main" val="42629348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547687" y="709612"/>
            <a:ext cx="8048625" cy="5438775"/>
          </a:xfrm>
          <a:prstGeom prst="rect">
            <a:avLst/>
          </a:prstGeom>
        </p:spPr>
      </p:pic>
    </p:spTree>
    <p:extLst>
      <p:ext uri="{BB962C8B-B14F-4D97-AF65-F5344CB8AC3E}">
        <p14:creationId xmlns:p14="http://schemas.microsoft.com/office/powerpoint/2010/main" val="12661141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rgbClr val="FF0000"/>
                </a:solidFill>
              </a:rPr>
              <a:t>Command Line Argument-Program-1</a:t>
            </a:r>
          </a:p>
        </p:txBody>
      </p:sp>
      <p:sp>
        <p:nvSpPr>
          <p:cNvPr id="3" name="Content Placeholder 2"/>
          <p:cNvSpPr>
            <a:spLocks noGrp="1"/>
          </p:cNvSpPr>
          <p:nvPr>
            <p:ph idx="1"/>
          </p:nvPr>
        </p:nvSpPr>
        <p:spPr>
          <a:xfrm>
            <a:off x="457200" y="838200"/>
            <a:ext cx="8229600" cy="5287963"/>
          </a:xfrm>
        </p:spPr>
        <p:txBody>
          <a:bodyPr>
            <a:noAutofit/>
          </a:bodyPr>
          <a:lstStyle/>
          <a:p>
            <a:pPr>
              <a:buNone/>
            </a:pPr>
            <a:r>
              <a:rPr lang="en-US" sz="2400" dirty="0"/>
              <a:t>using System;</a:t>
            </a:r>
          </a:p>
          <a:p>
            <a:pPr>
              <a:buNone/>
            </a:pPr>
            <a:r>
              <a:rPr lang="en-US" sz="2400" dirty="0"/>
              <a:t>namespace </a:t>
            </a:r>
            <a:r>
              <a:rPr lang="en-US" sz="2400" dirty="0" err="1"/>
              <a:t>HelloProgram</a:t>
            </a:r>
            <a:r>
              <a:rPr lang="en-US" sz="2400" dirty="0"/>
              <a:t>{</a:t>
            </a:r>
          </a:p>
          <a:p>
            <a:pPr>
              <a:buNone/>
            </a:pPr>
            <a:r>
              <a:rPr lang="en-US" sz="2400" dirty="0"/>
              <a:t>class </a:t>
            </a:r>
            <a:r>
              <a:rPr lang="en-US" sz="2400" dirty="0" err="1"/>
              <a:t>CommandLineArgument</a:t>
            </a:r>
            <a:r>
              <a:rPr lang="en-US" sz="2400" dirty="0"/>
              <a:t>{</a:t>
            </a:r>
          </a:p>
          <a:p>
            <a:pPr>
              <a:buNone/>
            </a:pPr>
            <a:r>
              <a:rPr lang="en-US" sz="2400" dirty="0"/>
              <a:t>static void Main(string[] </a:t>
            </a:r>
            <a:r>
              <a:rPr lang="en-US" sz="2400"/>
              <a:t>args</a:t>
            </a:r>
            <a:r>
              <a:rPr lang="en-US" sz="2400" dirty="0"/>
              <a:t>)</a:t>
            </a:r>
          </a:p>
          <a:p>
            <a:pPr>
              <a:buNone/>
            </a:pPr>
            <a:r>
              <a:rPr lang="en-US" sz="2400" dirty="0"/>
              <a:t>{</a:t>
            </a:r>
          </a:p>
          <a:p>
            <a:pPr>
              <a:buNone/>
            </a:pPr>
            <a:r>
              <a:rPr lang="en-US" sz="2400" dirty="0"/>
              <a:t>  </a:t>
            </a:r>
            <a:r>
              <a:rPr lang="en-US" sz="2400" dirty="0" err="1"/>
              <a:t>Console.WriteLine</a:t>
            </a:r>
            <a:r>
              <a:rPr lang="en-US" sz="2400" dirty="0"/>
              <a:t>("Value fetch via Command Line Argument");</a:t>
            </a:r>
          </a:p>
          <a:p>
            <a:pPr>
              <a:buNone/>
            </a:pPr>
            <a:r>
              <a:rPr lang="en-US" sz="2400" dirty="0"/>
              <a:t>   for (</a:t>
            </a:r>
            <a:r>
              <a:rPr lang="en-US" sz="2400" dirty="0" err="1"/>
              <a:t>int</a:t>
            </a:r>
            <a:r>
              <a:rPr lang="en-US" sz="2400" dirty="0"/>
              <a:t> i = 0; i &lt; args.Length; i++)</a:t>
            </a:r>
          </a:p>
          <a:p>
            <a:pPr>
              <a:buNone/>
            </a:pPr>
            <a:r>
              <a:rPr lang="en-US" sz="2400" dirty="0"/>
              <a:t>   {</a:t>
            </a:r>
          </a:p>
          <a:p>
            <a:pPr>
              <a:buNone/>
            </a:pPr>
            <a:r>
              <a:rPr lang="en-US" sz="2400" dirty="0"/>
              <a:t>             Console.WriteLine(</a:t>
            </a:r>
            <a:r>
              <a:rPr lang="en-US" sz="2400" dirty="0" err="1"/>
              <a:t>Convert.ToString</a:t>
            </a:r>
            <a:r>
              <a:rPr lang="en-US" sz="2400" dirty="0"/>
              <a:t>(</a:t>
            </a:r>
            <a:r>
              <a:rPr lang="en-US" sz="2400" dirty="0" err="1"/>
              <a:t>args</a:t>
            </a:r>
            <a:r>
              <a:rPr lang="en-US" sz="2400" dirty="0"/>
              <a:t>[i]));</a:t>
            </a:r>
          </a:p>
          <a:p>
            <a:pPr>
              <a:buNone/>
            </a:pPr>
            <a:r>
              <a:rPr lang="en-US" sz="2400" dirty="0"/>
              <a:t>    }</a:t>
            </a:r>
          </a:p>
          <a:p>
            <a:pPr>
              <a:buNone/>
            </a:pPr>
            <a:r>
              <a:rPr lang="en-US" sz="2400" dirty="0"/>
              <a:t>    </a:t>
            </a:r>
            <a:r>
              <a:rPr lang="en-US" sz="2400" dirty="0" err="1"/>
              <a:t>Console.ReadKey</a:t>
            </a:r>
            <a:r>
              <a:rPr lang="en-US" sz="2400" dirty="0"/>
              <a:t>(); } } }</a:t>
            </a:r>
          </a:p>
        </p:txBody>
      </p:sp>
      <p:pic>
        <p:nvPicPr>
          <p:cNvPr id="14339" name="Picture 3"/>
          <p:cNvPicPr>
            <a:picLocks noChangeAspect="1" noChangeArrowheads="1"/>
          </p:cNvPicPr>
          <p:nvPr/>
        </p:nvPicPr>
        <p:blipFill>
          <a:blip r:embed="rId2"/>
          <a:srcRect/>
          <a:stretch>
            <a:fillRect/>
          </a:stretch>
        </p:blipFill>
        <p:spPr bwMode="auto">
          <a:xfrm>
            <a:off x="4800600" y="5181600"/>
            <a:ext cx="3924300" cy="1447800"/>
          </a:xfrm>
          <a:prstGeom prst="rect">
            <a:avLst/>
          </a:prstGeom>
          <a:noFill/>
          <a:ln w="9525">
            <a:noFill/>
            <a:miter lim="800000"/>
            <a:headEnd/>
            <a:tailEnd/>
          </a:ln>
          <a:effec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err="1">
                <a:solidFill>
                  <a:srgbClr val="FF0000"/>
                </a:solidFill>
              </a:rPr>
              <a:t>Cosmmand</a:t>
            </a:r>
            <a:r>
              <a:rPr lang="en-US" dirty="0">
                <a:solidFill>
                  <a:srgbClr val="FF0000"/>
                </a:solidFill>
              </a:rPr>
              <a:t> Line Argument-Program-2</a:t>
            </a:r>
          </a:p>
        </p:txBody>
      </p:sp>
      <p:sp>
        <p:nvSpPr>
          <p:cNvPr id="3" name="Content Placeholder 2"/>
          <p:cNvSpPr>
            <a:spLocks noGrp="1"/>
          </p:cNvSpPr>
          <p:nvPr>
            <p:ph idx="1"/>
          </p:nvPr>
        </p:nvSpPr>
        <p:spPr>
          <a:xfrm>
            <a:off x="457200" y="990600"/>
            <a:ext cx="8229600" cy="5135563"/>
          </a:xfrm>
        </p:spPr>
        <p:txBody>
          <a:bodyPr>
            <a:noAutofit/>
          </a:bodyPr>
          <a:lstStyle/>
          <a:p>
            <a:pPr>
              <a:buNone/>
            </a:pPr>
            <a:r>
              <a:rPr lang="en-US" sz="2000" dirty="0"/>
              <a:t>using System;</a:t>
            </a:r>
          </a:p>
          <a:p>
            <a:pPr>
              <a:buNone/>
            </a:pPr>
            <a:r>
              <a:rPr lang="en-US" sz="2000" dirty="0"/>
              <a:t>namespace </a:t>
            </a:r>
            <a:r>
              <a:rPr lang="en-US" sz="2000" dirty="0" err="1"/>
              <a:t>HelloProgram</a:t>
            </a:r>
            <a:endParaRPr lang="en-US" sz="2000" dirty="0"/>
          </a:p>
          <a:p>
            <a:pPr>
              <a:buNone/>
            </a:pPr>
            <a:r>
              <a:rPr lang="en-US" sz="2000" dirty="0"/>
              <a:t>{</a:t>
            </a:r>
          </a:p>
          <a:p>
            <a:pPr>
              <a:buNone/>
            </a:pPr>
            <a:r>
              <a:rPr lang="en-US" sz="2000" dirty="0"/>
              <a:t>    class </a:t>
            </a:r>
            <a:r>
              <a:rPr lang="en-US" sz="2000" dirty="0" err="1"/>
              <a:t>CommandLineArgument</a:t>
            </a:r>
            <a:endParaRPr lang="en-US" sz="2000" dirty="0"/>
          </a:p>
          <a:p>
            <a:pPr>
              <a:buNone/>
            </a:pPr>
            <a:r>
              <a:rPr lang="en-US" sz="2000" dirty="0"/>
              <a:t>    {</a:t>
            </a:r>
          </a:p>
          <a:p>
            <a:pPr>
              <a:buNone/>
            </a:pPr>
            <a:r>
              <a:rPr lang="en-US" sz="2000" dirty="0"/>
              <a:t>        static void Main(string[] </a:t>
            </a:r>
            <a:r>
              <a:rPr lang="en-US" sz="2000" dirty="0" err="1"/>
              <a:t>args</a:t>
            </a:r>
            <a:r>
              <a:rPr lang="en-US" sz="2000" dirty="0"/>
              <a:t>)</a:t>
            </a:r>
          </a:p>
          <a:p>
            <a:pPr>
              <a:buNone/>
            </a:pPr>
            <a:r>
              <a:rPr lang="en-US" sz="2000" dirty="0"/>
              <a:t>        {</a:t>
            </a:r>
          </a:p>
          <a:p>
            <a:pPr>
              <a:buNone/>
            </a:pPr>
            <a:r>
              <a:rPr lang="en-US" sz="2000" dirty="0"/>
              <a:t>Console.WriteLine("Number of command line parameters = {0}", args.Length);</a:t>
            </a:r>
          </a:p>
          <a:p>
            <a:pPr>
              <a:buNone/>
            </a:pPr>
            <a:r>
              <a:rPr lang="en-US" sz="2000" dirty="0"/>
              <a:t>            for (</a:t>
            </a:r>
            <a:r>
              <a:rPr lang="en-US" sz="2000" dirty="0" err="1"/>
              <a:t>int</a:t>
            </a:r>
            <a:r>
              <a:rPr lang="en-US" sz="2000" dirty="0"/>
              <a:t> i = 0; i &lt; args.Length; i++)</a:t>
            </a:r>
          </a:p>
          <a:p>
            <a:pPr>
              <a:buNone/>
            </a:pPr>
            <a:r>
              <a:rPr lang="en-US" sz="2000" dirty="0"/>
              <a:t>            {</a:t>
            </a:r>
          </a:p>
          <a:p>
            <a:pPr>
              <a:buNone/>
            </a:pPr>
            <a:r>
              <a:rPr lang="en-US" sz="2000" dirty="0"/>
              <a:t>                Console.WriteLine("</a:t>
            </a:r>
            <a:r>
              <a:rPr lang="en-US" sz="2000" dirty="0" err="1"/>
              <a:t>Arg</a:t>
            </a:r>
            <a:r>
              <a:rPr lang="en-US" sz="2000" dirty="0"/>
              <a:t>[{0}] = {1}", i, </a:t>
            </a:r>
            <a:r>
              <a:rPr lang="en-US" sz="2000" dirty="0" err="1"/>
              <a:t>args</a:t>
            </a:r>
            <a:r>
              <a:rPr lang="en-US" sz="2000" dirty="0"/>
              <a:t>[i]);</a:t>
            </a:r>
          </a:p>
          <a:p>
            <a:pPr>
              <a:buNone/>
            </a:pPr>
            <a:r>
              <a:rPr lang="en-US" sz="2000" dirty="0"/>
              <a:t>            }</a:t>
            </a:r>
          </a:p>
          <a:p>
            <a:pPr>
              <a:buNone/>
            </a:pPr>
            <a:r>
              <a:rPr lang="en-US" sz="2000" dirty="0"/>
              <a:t>            </a:t>
            </a:r>
            <a:r>
              <a:rPr lang="en-US" sz="2000" dirty="0" err="1"/>
              <a:t>Console.ReadKey</a:t>
            </a:r>
            <a:r>
              <a:rPr lang="en-US" sz="2000" dirty="0"/>
              <a:t>();</a:t>
            </a:r>
          </a:p>
          <a:p>
            <a:pPr>
              <a:buNone/>
            </a:pPr>
            <a:r>
              <a:rPr lang="en-US" sz="2000" dirty="0"/>
              <a:t>        }</a:t>
            </a:r>
          </a:p>
          <a:p>
            <a:pPr>
              <a:buNone/>
            </a:pPr>
            <a:r>
              <a:rPr lang="en-US" sz="2000" dirty="0"/>
              <a:t>    }</a:t>
            </a:r>
          </a:p>
          <a:p>
            <a:pPr>
              <a:buNone/>
            </a:pPr>
            <a:r>
              <a:rPr lang="en-US" sz="2000" dirty="0"/>
              <a:t>}</a:t>
            </a:r>
          </a:p>
        </p:txBody>
      </p:sp>
      <p:pic>
        <p:nvPicPr>
          <p:cNvPr id="4098" name="Picture 2"/>
          <p:cNvPicPr>
            <a:picLocks noChangeAspect="1" noChangeArrowheads="1"/>
          </p:cNvPicPr>
          <p:nvPr/>
        </p:nvPicPr>
        <p:blipFill>
          <a:blip r:embed="rId2"/>
          <a:srcRect/>
          <a:stretch>
            <a:fillRect/>
          </a:stretch>
        </p:blipFill>
        <p:spPr bwMode="auto">
          <a:xfrm>
            <a:off x="4572000" y="1371600"/>
            <a:ext cx="4038600" cy="125381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dirty="0">
                <a:solidFill>
                  <a:srgbClr val="FF0000"/>
                </a:solidFill>
              </a:rPr>
              <a:t>Sample Program-1</a:t>
            </a:r>
          </a:p>
        </p:txBody>
      </p:sp>
      <p:sp>
        <p:nvSpPr>
          <p:cNvPr id="3" name="Content Placeholder 2"/>
          <p:cNvSpPr>
            <a:spLocks noGrp="1"/>
          </p:cNvSpPr>
          <p:nvPr>
            <p:ph idx="1"/>
          </p:nvPr>
        </p:nvSpPr>
        <p:spPr>
          <a:xfrm>
            <a:off x="457200" y="838200"/>
            <a:ext cx="8686800" cy="6019800"/>
          </a:xfrm>
        </p:spPr>
        <p:txBody>
          <a:bodyPr>
            <a:normAutofit fontScale="92500" lnSpcReduction="20000"/>
          </a:bodyPr>
          <a:lstStyle/>
          <a:p>
            <a:pPr>
              <a:buFont typeface="Wingdings" pitchFamily="2" charset="2"/>
              <a:buChar char="Ø"/>
            </a:pPr>
            <a:r>
              <a:rPr lang="en-US" b="1" u="sng" dirty="0" err="1"/>
              <a:t>HelloProgram.cs</a:t>
            </a:r>
            <a:endParaRPr lang="en-US" dirty="0"/>
          </a:p>
          <a:p>
            <a:pPr>
              <a:buNone/>
            </a:pPr>
            <a:r>
              <a:rPr lang="en-US" dirty="0"/>
              <a:t>using System;</a:t>
            </a:r>
          </a:p>
          <a:p>
            <a:pPr>
              <a:buNone/>
            </a:pPr>
            <a:r>
              <a:rPr lang="en-US" dirty="0"/>
              <a:t>namespace </a:t>
            </a:r>
            <a:r>
              <a:rPr lang="en-US" dirty="0" err="1"/>
              <a:t>HelloProgram</a:t>
            </a:r>
            <a:endParaRPr lang="en-US" dirty="0"/>
          </a:p>
          <a:p>
            <a:pPr>
              <a:buNone/>
            </a:pPr>
            <a:r>
              <a:rPr lang="en-US" dirty="0"/>
              <a:t>{</a:t>
            </a:r>
          </a:p>
          <a:p>
            <a:pPr>
              <a:buNone/>
            </a:pPr>
            <a:r>
              <a:rPr lang="en-US" dirty="0"/>
              <a:t>    class Program</a:t>
            </a:r>
          </a:p>
          <a:p>
            <a:pPr>
              <a:buNone/>
            </a:pPr>
            <a:r>
              <a:rPr lang="en-US" dirty="0"/>
              <a:t>    {</a:t>
            </a:r>
          </a:p>
          <a:p>
            <a:pPr>
              <a:buNone/>
            </a:pPr>
            <a:r>
              <a:rPr lang="en-US" dirty="0"/>
              <a:t>        static void Main(string[] </a:t>
            </a:r>
            <a:r>
              <a:rPr lang="en-US" dirty="0" err="1"/>
              <a:t>args</a:t>
            </a:r>
            <a:r>
              <a:rPr lang="en-US" dirty="0"/>
              <a:t>)</a:t>
            </a:r>
          </a:p>
          <a:p>
            <a:pPr>
              <a:buNone/>
            </a:pPr>
            <a:r>
              <a:rPr lang="en-US" dirty="0"/>
              <a:t>        {</a:t>
            </a:r>
          </a:p>
          <a:p>
            <a:pPr>
              <a:buNone/>
            </a:pPr>
            <a:r>
              <a:rPr lang="en-US" dirty="0"/>
              <a:t>            Console.WriteLine("Hello");</a:t>
            </a:r>
          </a:p>
          <a:p>
            <a:pPr>
              <a:buNone/>
            </a:pPr>
            <a:r>
              <a:rPr lang="en-US" dirty="0"/>
              <a:t>            </a:t>
            </a:r>
            <a:r>
              <a:rPr lang="en-US" dirty="0" err="1"/>
              <a:t>Console.ReadKey</a:t>
            </a:r>
            <a:r>
              <a:rPr lang="en-US" dirty="0"/>
              <a:t>();</a:t>
            </a:r>
          </a:p>
          <a:p>
            <a:pPr>
              <a:buNone/>
            </a:pPr>
            <a:r>
              <a:rPr lang="en-US" dirty="0"/>
              <a:t>        }</a:t>
            </a:r>
          </a:p>
          <a:p>
            <a:pPr>
              <a:buNone/>
            </a:pPr>
            <a:r>
              <a:rPr lang="en-US" dirty="0"/>
              <a:t>    }</a:t>
            </a:r>
          </a:p>
          <a:p>
            <a:pPr>
              <a:buNone/>
            </a:pPr>
            <a:r>
              <a:rPr lang="en-US" dirty="0"/>
              <a:t>}</a:t>
            </a:r>
          </a:p>
        </p:txBody>
      </p:sp>
      <p:pic>
        <p:nvPicPr>
          <p:cNvPr id="4" name="Content Placeholder 3"/>
          <p:cNvPicPr>
            <a:picLocks/>
          </p:cNvPicPr>
          <p:nvPr/>
        </p:nvPicPr>
        <p:blipFill>
          <a:blip r:embed="rId3"/>
          <a:srcRect/>
          <a:stretch>
            <a:fillRect/>
          </a:stretch>
        </p:blipFill>
        <p:spPr bwMode="auto">
          <a:xfrm>
            <a:off x="4876800" y="1600200"/>
            <a:ext cx="3810000" cy="1371600"/>
          </a:xfrm>
          <a:prstGeom prst="rect">
            <a:avLst/>
          </a:prstGeom>
          <a:noFill/>
          <a:ln w="9525">
            <a:noFill/>
            <a:miter lim="800000"/>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a:solidFill>
                  <a:srgbClr val="FF0000"/>
                </a:solidFill>
              </a:rPr>
              <a:t>String</a:t>
            </a:r>
          </a:p>
        </p:txBody>
      </p:sp>
      <p:sp>
        <p:nvSpPr>
          <p:cNvPr id="8" name="Content Placeholder 7"/>
          <p:cNvSpPr>
            <a:spLocks noGrp="1"/>
          </p:cNvSpPr>
          <p:nvPr>
            <p:ph idx="1"/>
          </p:nvPr>
        </p:nvSpPr>
        <p:spPr>
          <a:xfrm>
            <a:off x="457200" y="838200"/>
            <a:ext cx="4114800" cy="5608320"/>
          </a:xfrm>
        </p:spPr>
        <p:txBody>
          <a:bodyPr/>
          <a:lstStyle/>
          <a:p>
            <a:r>
              <a:rPr lang="en-US" dirty="0"/>
              <a:t>String are immutable.</a:t>
            </a:r>
          </a:p>
          <a:p>
            <a:pPr algn="just"/>
            <a:endParaRPr lang="en-US" dirty="0"/>
          </a:p>
          <a:p>
            <a:pPr algn="just"/>
            <a:r>
              <a:rPr lang="en-US" dirty="0"/>
              <a:t>Can’t Change a string after created it.</a:t>
            </a:r>
          </a:p>
          <a:p>
            <a:pPr lvl="0" algn="just"/>
            <a:endParaRPr lang="en-US" dirty="0">
              <a:solidFill>
                <a:srgbClr val="000000"/>
              </a:solidFill>
              <a:latin typeface="Times New Roman" pitchFamily="18" charset="0"/>
              <a:ea typeface="Times New Roman" pitchFamily="18" charset="0"/>
              <a:cs typeface="Times New Roman" pitchFamily="18" charset="0"/>
            </a:endParaRPr>
          </a:p>
          <a:p>
            <a:pPr lvl="0" algn="just"/>
            <a:r>
              <a:rPr lang="en-US" dirty="0">
                <a:solidFill>
                  <a:srgbClr val="000000"/>
                </a:solidFill>
                <a:latin typeface="Times New Roman" pitchFamily="18" charset="0"/>
                <a:ea typeface="Times New Roman" pitchFamily="18" charset="0"/>
                <a:cs typeface="Times New Roman" pitchFamily="18" charset="0"/>
              </a:rPr>
              <a:t>New memory copies will be created rather than going and updating the same one.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467225" y="1064894"/>
            <a:ext cx="4676775" cy="5122545"/>
          </a:xfrm>
          <a:prstGeom prst="rect">
            <a:avLst/>
          </a:prstGeom>
          <a:noFill/>
          <a:ln w="9525">
            <a:noFill/>
            <a:miter lim="800000"/>
            <a:headEnd/>
            <a:tailEnd/>
          </a:ln>
        </p:spPr>
      </p:pic>
    </p:spTree>
    <p:extLst>
      <p:ext uri="{BB962C8B-B14F-4D97-AF65-F5344CB8AC3E}">
        <p14:creationId xmlns:p14="http://schemas.microsoft.com/office/powerpoint/2010/main" val="38807226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487362"/>
          </a:xfrm>
        </p:spPr>
        <p:txBody>
          <a:bodyPr>
            <a:normAutofit fontScale="90000"/>
          </a:bodyPr>
          <a:lstStyle/>
          <a:p>
            <a:pPr algn="l"/>
            <a:r>
              <a:rPr lang="en-US" dirty="0">
                <a:solidFill>
                  <a:srgbClr val="FF0000"/>
                </a:solidFill>
              </a:rPr>
              <a:t>String</a:t>
            </a:r>
          </a:p>
        </p:txBody>
      </p:sp>
      <p:sp>
        <p:nvSpPr>
          <p:cNvPr id="3" name="Content Placeholder 2"/>
          <p:cNvSpPr>
            <a:spLocks noGrp="1"/>
          </p:cNvSpPr>
          <p:nvPr>
            <p:ph idx="1"/>
          </p:nvPr>
        </p:nvSpPr>
        <p:spPr>
          <a:xfrm>
            <a:off x="457200" y="715962"/>
            <a:ext cx="8229600" cy="6142038"/>
          </a:xfrm>
        </p:spPr>
        <p:txBody>
          <a:bodyPr>
            <a:noAutofit/>
          </a:bodyPr>
          <a:lstStyle/>
          <a:p>
            <a:pPr>
              <a:buNone/>
            </a:pPr>
            <a:r>
              <a:rPr lang="en-US" sz="1800" dirty="0"/>
              <a:t>string a, b;</a:t>
            </a:r>
          </a:p>
          <a:p>
            <a:pPr>
              <a:buNone/>
            </a:pPr>
            <a:r>
              <a:rPr lang="en-US" sz="1800" dirty="0"/>
              <a:t>        a = "Hello";</a:t>
            </a:r>
          </a:p>
          <a:p>
            <a:pPr>
              <a:buNone/>
            </a:pPr>
            <a:r>
              <a:rPr lang="en-US" sz="1800" dirty="0"/>
              <a:t>        b = "How R U!!!!!!!!";</a:t>
            </a:r>
          </a:p>
          <a:p>
            <a:pPr>
              <a:buNone/>
            </a:pPr>
            <a:r>
              <a:rPr lang="en-US" sz="1800" b="1" dirty="0"/>
              <a:t>        string temp = a + b;  // string </a:t>
            </a:r>
            <a:r>
              <a:rPr lang="en-US" sz="1800" b="1" dirty="0" err="1"/>
              <a:t>concat</a:t>
            </a:r>
            <a:endParaRPr lang="en-US" sz="1800" b="1" dirty="0"/>
          </a:p>
          <a:p>
            <a:pPr>
              <a:buNone/>
            </a:pPr>
            <a:r>
              <a:rPr lang="en-US" sz="1800" dirty="0"/>
              <a:t>      </a:t>
            </a:r>
            <a:r>
              <a:rPr lang="en-US" sz="1800" b="1" dirty="0"/>
              <a:t>  string combine=</a:t>
            </a:r>
            <a:r>
              <a:rPr lang="en-US" sz="1800" b="1" dirty="0" err="1"/>
              <a:t>string.Concat</a:t>
            </a:r>
            <a:r>
              <a:rPr lang="en-US" sz="1800" b="1" dirty="0"/>
              <a:t>(</a:t>
            </a:r>
            <a:r>
              <a:rPr lang="en-US" sz="1800" b="1" dirty="0" err="1"/>
              <a:t>a,b</a:t>
            </a:r>
            <a:r>
              <a:rPr lang="en-US" sz="1800" b="1" dirty="0"/>
              <a:t>);</a:t>
            </a:r>
          </a:p>
          <a:p>
            <a:pPr>
              <a:buNone/>
            </a:pPr>
            <a:r>
              <a:rPr lang="en-US" sz="1800" dirty="0"/>
              <a:t>        Console.WriteLine("The message is of temp is : {0}", temp);</a:t>
            </a:r>
          </a:p>
          <a:p>
            <a:pPr>
              <a:buNone/>
            </a:pPr>
            <a:r>
              <a:rPr lang="en-US" sz="1800" dirty="0"/>
              <a:t>        Console.WriteLine("The message is: {0}",combine);</a:t>
            </a:r>
          </a:p>
          <a:p>
            <a:pPr>
              <a:buNone/>
            </a:pPr>
            <a:r>
              <a:rPr lang="en-US" sz="1800" dirty="0"/>
              <a:t>          //constructor</a:t>
            </a:r>
          </a:p>
          <a:p>
            <a:pPr>
              <a:buNone/>
            </a:pPr>
            <a:r>
              <a:rPr lang="it-IT" sz="1800" dirty="0"/>
              <a:t>        char[] ch = { 'H', 'E', 'L', 'L', 'O' };</a:t>
            </a:r>
          </a:p>
          <a:p>
            <a:pPr>
              <a:buNone/>
            </a:pPr>
            <a:r>
              <a:rPr lang="en-US" sz="1800" dirty="0"/>
              <a:t>        string letters = new string(</a:t>
            </a:r>
            <a:r>
              <a:rPr lang="en-US" sz="1800" dirty="0" err="1"/>
              <a:t>ch</a:t>
            </a:r>
            <a:r>
              <a:rPr lang="en-US" sz="1800" dirty="0"/>
              <a:t>); </a:t>
            </a:r>
            <a:r>
              <a:rPr lang="en-US" sz="1800" dirty="0" err="1"/>
              <a:t>Console.WriteLine</a:t>
            </a:r>
            <a:r>
              <a:rPr lang="en-US" sz="1800" dirty="0"/>
              <a:t>("Letter{0}",letters);</a:t>
            </a:r>
          </a:p>
          <a:p>
            <a:pPr>
              <a:buNone/>
            </a:pPr>
            <a:r>
              <a:rPr lang="en-US" sz="1800" dirty="0"/>
              <a:t>            //returning string</a:t>
            </a:r>
          </a:p>
          <a:p>
            <a:pPr>
              <a:buNone/>
            </a:pPr>
            <a:r>
              <a:rPr lang="en-US" sz="1800" dirty="0"/>
              <a:t>        string[] </a:t>
            </a:r>
            <a:r>
              <a:rPr lang="en-US" sz="1800" dirty="0" err="1"/>
              <a:t>arr</a:t>
            </a:r>
            <a:r>
              <a:rPr lang="en-US" sz="1800" dirty="0"/>
              <a:t> = { "</a:t>
            </a:r>
            <a:r>
              <a:rPr lang="en-US" sz="1800" dirty="0" err="1"/>
              <a:t>Hello","How","R","U</a:t>
            </a:r>
            <a:r>
              <a:rPr lang="en-US" sz="1800" dirty="0"/>
              <a:t>","!!!!!!" };</a:t>
            </a:r>
          </a:p>
          <a:p>
            <a:pPr>
              <a:buNone/>
            </a:pPr>
            <a:r>
              <a:rPr lang="en-US" sz="1800" dirty="0"/>
              <a:t>        string message = </a:t>
            </a:r>
            <a:r>
              <a:rPr lang="en-US" sz="1800" dirty="0" err="1"/>
              <a:t>string.Join</a:t>
            </a:r>
            <a:r>
              <a:rPr lang="en-US" sz="1800" dirty="0"/>
              <a:t>(" ", </a:t>
            </a:r>
            <a:r>
              <a:rPr lang="en-US" sz="1800" dirty="0" err="1"/>
              <a:t>arr</a:t>
            </a:r>
            <a:r>
              <a:rPr lang="en-US" sz="1800" dirty="0"/>
              <a:t>); </a:t>
            </a:r>
            <a:r>
              <a:rPr lang="en-US" sz="1800" dirty="0" err="1"/>
              <a:t>Console.WriteLine</a:t>
            </a:r>
            <a:r>
              <a:rPr lang="en-US" sz="1800" dirty="0"/>
              <a:t>("message{0}", message);</a:t>
            </a:r>
          </a:p>
          <a:p>
            <a:pPr>
              <a:buNone/>
            </a:pPr>
            <a:r>
              <a:rPr lang="en-US" sz="1800" dirty="0"/>
              <a:t>            //formatting </a:t>
            </a:r>
            <a:r>
              <a:rPr lang="en-US" sz="1800" dirty="0" err="1"/>
              <a:t>methos</a:t>
            </a:r>
            <a:r>
              <a:rPr lang="en-US" sz="1800" dirty="0"/>
              <a:t> to convert a value</a:t>
            </a:r>
          </a:p>
          <a:p>
            <a:pPr>
              <a:buNone/>
            </a:pPr>
            <a:r>
              <a:rPr lang="en-US" sz="1800" dirty="0"/>
              <a:t>        </a:t>
            </a:r>
            <a:r>
              <a:rPr lang="en-US" sz="1800" dirty="0" err="1"/>
              <a:t>DateTime</a:t>
            </a:r>
            <a:r>
              <a:rPr lang="en-US" sz="1800" dirty="0"/>
              <a:t> waiting = new </a:t>
            </a:r>
            <a:r>
              <a:rPr lang="en-US" sz="1800" dirty="0" err="1"/>
              <a:t>DateTime</a:t>
            </a:r>
            <a:r>
              <a:rPr lang="en-US" sz="1800" dirty="0"/>
              <a:t>(2012, 10, 10, 17, 58, 1);</a:t>
            </a:r>
          </a:p>
          <a:p>
            <a:pPr>
              <a:buNone/>
            </a:pPr>
            <a:r>
              <a:rPr lang="en-US" sz="1800" dirty="0"/>
              <a:t>        string chat = </a:t>
            </a:r>
            <a:r>
              <a:rPr lang="en-US" sz="1800" dirty="0" err="1"/>
              <a:t>string.Format</a:t>
            </a:r>
            <a:r>
              <a:rPr lang="en-US" sz="1800" dirty="0"/>
              <a:t>("message send at {0:t} on {0:D}", waiting);</a:t>
            </a:r>
          </a:p>
          <a:p>
            <a:pPr>
              <a:buNone/>
            </a:pPr>
            <a:r>
              <a:rPr lang="en-US" sz="1800" dirty="0"/>
              <a:t>        Console.WriteLine("Message:{0}", chat);</a:t>
            </a:r>
          </a:p>
          <a:p>
            <a:pPr>
              <a:buNone/>
            </a:pPr>
            <a:r>
              <a:rPr lang="en-US" sz="1800" dirty="0"/>
              <a:t>        </a:t>
            </a:r>
            <a:r>
              <a:rPr lang="en-US" sz="1800" dirty="0" err="1"/>
              <a:t>Console.ReadKey</a:t>
            </a:r>
            <a:r>
              <a:rPr lang="en-US" sz="1800" dirty="0"/>
              <a:t>(); } } }</a:t>
            </a:r>
          </a:p>
        </p:txBody>
      </p:sp>
      <p:sp>
        <p:nvSpPr>
          <p:cNvPr id="5" name="Title 1"/>
          <p:cNvSpPr txBox="1">
            <a:spLocks/>
          </p:cNvSpPr>
          <p:nvPr/>
        </p:nvSpPr>
        <p:spPr>
          <a:xfrm>
            <a:off x="381000" y="762000"/>
            <a:ext cx="8229600" cy="381000"/>
          </a:xfrm>
          <a:prstGeom prst="rect">
            <a:avLst/>
          </a:prstGeom>
        </p:spPr>
        <p:txBody>
          <a:bodyPr vert="horz" lIns="91440" tIns="45720" rIns="91440" bIns="45720" rtlCol="0" anchor="ctr">
            <a:normAutofit fontScale="525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7" name="Picture 3"/>
          <p:cNvPicPr>
            <a:picLocks noChangeAspect="1" noChangeArrowheads="1"/>
          </p:cNvPicPr>
          <p:nvPr/>
        </p:nvPicPr>
        <p:blipFill>
          <a:blip r:embed="rId2"/>
          <a:srcRect/>
          <a:stretch>
            <a:fillRect/>
          </a:stretch>
        </p:blipFill>
        <p:spPr bwMode="auto">
          <a:xfrm>
            <a:off x="3448161" y="457200"/>
            <a:ext cx="5673565" cy="1053981"/>
          </a:xfrm>
          <a:prstGeom prst="rect">
            <a:avLst/>
          </a:prstGeom>
          <a:noFill/>
          <a:ln w="9525">
            <a:noFill/>
            <a:miter lim="800000"/>
            <a:headEnd/>
            <a:tailEnd/>
          </a:ln>
          <a:effec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rgbClr val="FF0000"/>
                </a:solidFill>
              </a:rPr>
              <a:t>String</a:t>
            </a:r>
          </a:p>
        </p:txBody>
      </p:sp>
      <p:sp>
        <p:nvSpPr>
          <p:cNvPr id="3" name="Content Placeholder 2"/>
          <p:cNvSpPr>
            <a:spLocks noGrp="1"/>
          </p:cNvSpPr>
          <p:nvPr>
            <p:ph idx="1"/>
          </p:nvPr>
        </p:nvSpPr>
        <p:spPr>
          <a:xfrm>
            <a:off x="457200" y="990600"/>
            <a:ext cx="8229600" cy="5135563"/>
          </a:xfrm>
        </p:spPr>
        <p:txBody>
          <a:bodyPr>
            <a:normAutofit/>
          </a:bodyPr>
          <a:lstStyle/>
          <a:p>
            <a:pPr lvl="0" algn="just"/>
            <a:r>
              <a:rPr lang="en-US" dirty="0">
                <a:solidFill>
                  <a:srgbClr val="000000"/>
                </a:solidFill>
                <a:latin typeface="Times New Roman" pitchFamily="18" charset="0"/>
                <a:ea typeface="Times New Roman" pitchFamily="18" charset="0"/>
                <a:cs typeface="Times New Roman" pitchFamily="18" charset="0"/>
              </a:rPr>
              <a:t>string S=“Hello World”</a:t>
            </a:r>
          </a:p>
          <a:p>
            <a:pPr lvl="0" algn="just"/>
            <a:r>
              <a:rPr lang="en-US" dirty="0">
                <a:solidFill>
                  <a:srgbClr val="000000"/>
                </a:solidFill>
                <a:latin typeface="Times New Roman" pitchFamily="18" charset="0"/>
                <a:ea typeface="Times New Roman" pitchFamily="18" charset="0"/>
                <a:cs typeface="Times New Roman" pitchFamily="18" charset="0"/>
              </a:rPr>
              <a:t>Now replace string S with “Welcome”</a:t>
            </a:r>
          </a:p>
          <a:p>
            <a:pPr lvl="0" algn="just"/>
            <a:r>
              <a:rPr lang="en-US" dirty="0">
                <a:solidFill>
                  <a:srgbClr val="000000"/>
                </a:solidFill>
                <a:latin typeface="Times New Roman" pitchFamily="18" charset="0"/>
                <a:ea typeface="Times New Roman" pitchFamily="18" charset="0"/>
                <a:cs typeface="Times New Roman" pitchFamily="18" charset="0"/>
              </a:rPr>
              <a:t>In heap Hello World and new object of Welcome is created.</a:t>
            </a:r>
          </a:p>
          <a:p>
            <a:pPr lvl="0" algn="just"/>
            <a:endParaRPr lang="en-US" dirty="0">
              <a:solidFill>
                <a:srgbClr val="000000"/>
              </a:solidFill>
              <a:latin typeface="Times New Roman" pitchFamily="18" charset="0"/>
              <a:ea typeface="Times New Roman" pitchFamily="18" charset="0"/>
              <a:cs typeface="Times New Roman" pitchFamily="18" charset="0"/>
            </a:endParaRPr>
          </a:p>
          <a:p>
            <a:pPr lvl="0" algn="just"/>
            <a:r>
              <a:rPr lang="en-US" dirty="0">
                <a:solidFill>
                  <a:srgbClr val="000000"/>
                </a:solidFill>
                <a:latin typeface="Times New Roman" pitchFamily="18" charset="0"/>
                <a:ea typeface="Times New Roman" pitchFamily="18" charset="0"/>
                <a:cs typeface="Times New Roman" pitchFamily="18" charset="0"/>
              </a:rPr>
              <a:t>To solve this problem C#, introduced </a:t>
            </a:r>
            <a:r>
              <a:rPr lang="en-US" b="1" dirty="0">
                <a:solidFill>
                  <a:srgbClr val="000000"/>
                </a:solidFill>
                <a:latin typeface="Times New Roman" pitchFamily="18" charset="0"/>
                <a:ea typeface="Times New Roman" pitchFamily="18" charset="0"/>
                <a:cs typeface="Times New Roman" pitchFamily="18" charset="0"/>
              </a:rPr>
              <a:t>StringBuilder.</a:t>
            </a:r>
          </a:p>
          <a:p>
            <a:pPr algn="just"/>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rgbClr val="FF0000"/>
                </a:solidFill>
              </a:rPr>
              <a:t>StringBuilder</a:t>
            </a:r>
          </a:p>
        </p:txBody>
      </p:sp>
      <p:sp>
        <p:nvSpPr>
          <p:cNvPr id="3" name="Content Placeholder 2"/>
          <p:cNvSpPr>
            <a:spLocks noGrp="1"/>
          </p:cNvSpPr>
          <p:nvPr>
            <p:ph idx="1"/>
          </p:nvPr>
        </p:nvSpPr>
        <p:spPr>
          <a:xfrm>
            <a:off x="457200" y="990600"/>
            <a:ext cx="8229600" cy="5135563"/>
          </a:xfrm>
        </p:spPr>
        <p:txBody>
          <a:bodyPr>
            <a:normAutofit/>
          </a:bodyPr>
          <a:lstStyle/>
          <a:p>
            <a:pPr algn="just"/>
            <a:r>
              <a:rPr lang="en-US" dirty="0"/>
              <a:t>StringBuilder is mutable, means if create string builder object then you can perform any operation like insert, replace or append without creating new instance for every time.</a:t>
            </a:r>
          </a:p>
          <a:p>
            <a:pPr algn="just"/>
            <a:endParaRPr lang="en-US" dirty="0"/>
          </a:p>
          <a:p>
            <a:pPr algn="just"/>
            <a:r>
              <a:rPr lang="en-US" dirty="0"/>
              <a:t>it will update string at one place in memory doesn’t create new space in memory.</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rgbClr val="FF0000"/>
                </a:solidFill>
              </a:rPr>
              <a:t>StringBuilder</a:t>
            </a:r>
          </a:p>
        </p:txBody>
      </p:sp>
      <p:sp>
        <p:nvSpPr>
          <p:cNvPr id="3" name="Content Placeholder 2"/>
          <p:cNvSpPr>
            <a:spLocks noGrp="1"/>
          </p:cNvSpPr>
          <p:nvPr>
            <p:ph idx="1"/>
          </p:nvPr>
        </p:nvSpPr>
        <p:spPr>
          <a:xfrm>
            <a:off x="457200" y="990600"/>
            <a:ext cx="4358640" cy="5135563"/>
          </a:xfrm>
        </p:spPr>
        <p:txBody>
          <a:bodyPr>
            <a:normAutofit fontScale="92500" lnSpcReduction="20000"/>
          </a:bodyPr>
          <a:lstStyle/>
          <a:p>
            <a:pPr algn="just"/>
            <a:r>
              <a:rPr lang="en-US" dirty="0"/>
              <a:t>StringBuilder is mutable, means if create string builder object then you can perform any operation like insert, replace or append without creating new instance for every time.</a:t>
            </a:r>
          </a:p>
          <a:p>
            <a:pPr algn="just"/>
            <a:endParaRPr lang="en-US" dirty="0"/>
          </a:p>
          <a:p>
            <a:pPr algn="just"/>
            <a:r>
              <a:rPr lang="en-US" dirty="0"/>
              <a:t>It will update string at one place in memory doesn’t create new space in memory.</a:t>
            </a:r>
          </a:p>
          <a:p>
            <a:pPr algn="just"/>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5260659" y="832485"/>
            <a:ext cx="3593782" cy="4867276"/>
          </a:xfrm>
          <a:prstGeom prst="rect">
            <a:avLst/>
          </a:prstGeom>
          <a:noFill/>
          <a:ln w="9525">
            <a:noFill/>
            <a:miter lim="800000"/>
            <a:headEnd/>
            <a:tailEnd/>
          </a:ln>
        </p:spPr>
      </p:pic>
      <p:sp>
        <p:nvSpPr>
          <p:cNvPr id="5" name="TextBox 4"/>
          <p:cNvSpPr txBox="1"/>
          <p:nvPr/>
        </p:nvSpPr>
        <p:spPr>
          <a:xfrm>
            <a:off x="411738" y="6096000"/>
            <a:ext cx="7164141" cy="553998"/>
          </a:xfrm>
          <a:prstGeom prst="rect">
            <a:avLst/>
          </a:prstGeom>
          <a:noFill/>
        </p:spPr>
        <p:txBody>
          <a:bodyPr wrap="none" rtlCol="0">
            <a:spAutoFit/>
          </a:bodyPr>
          <a:lstStyle/>
          <a:p>
            <a:pPr>
              <a:buFont typeface="Arial" pitchFamily="34" charset="0"/>
              <a:buChar char="•"/>
            </a:pPr>
            <a:r>
              <a:rPr lang="en-US" sz="3000" b="0" dirty="0"/>
              <a:t>   </a:t>
            </a:r>
            <a:r>
              <a:rPr lang="en-US" sz="3000" b="0" dirty="0" err="1"/>
              <a:t>StringBuilder</a:t>
            </a:r>
            <a:r>
              <a:rPr lang="en-US" sz="3000" b="0" dirty="0"/>
              <a:t> </a:t>
            </a:r>
            <a:r>
              <a:rPr lang="en-US" sz="3000" b="0" dirty="0" err="1"/>
              <a:t>sb</a:t>
            </a:r>
            <a:r>
              <a:rPr lang="en-US" sz="3000" b="0" dirty="0"/>
              <a:t> = new </a:t>
            </a:r>
            <a:r>
              <a:rPr lang="en-US" sz="3000" b="0" dirty="0" err="1"/>
              <a:t>StringBuilder</a:t>
            </a:r>
            <a:r>
              <a:rPr lang="en-US" sz="3000" b="0" dirty="0"/>
              <a:t>()</a:t>
            </a:r>
            <a:endParaRPr lang="en-US" sz="3000" dirty="0"/>
          </a:p>
        </p:txBody>
      </p:sp>
    </p:spTree>
    <p:extLst>
      <p:ext uri="{BB962C8B-B14F-4D97-AF65-F5344CB8AC3E}">
        <p14:creationId xmlns:p14="http://schemas.microsoft.com/office/powerpoint/2010/main" val="35970740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solidFill>
                  <a:srgbClr val="FF0000"/>
                </a:solidFill>
              </a:rPr>
              <a:t>String and StringBuilder</a:t>
            </a:r>
          </a:p>
        </p:txBody>
      </p:sp>
      <p:sp>
        <p:nvSpPr>
          <p:cNvPr id="3" name="Content Placeholder 2"/>
          <p:cNvSpPr>
            <a:spLocks noGrp="1"/>
          </p:cNvSpPr>
          <p:nvPr>
            <p:ph sz="half" idx="1"/>
          </p:nvPr>
        </p:nvSpPr>
        <p:spPr>
          <a:xfrm>
            <a:off x="228600" y="1143001"/>
            <a:ext cx="8077200" cy="1905000"/>
          </a:xfrm>
        </p:spPr>
        <p:txBody>
          <a:bodyPr>
            <a:noAutofit/>
          </a:bodyPr>
          <a:lstStyle/>
          <a:p>
            <a:pPr>
              <a:buNone/>
            </a:pPr>
            <a:r>
              <a:rPr lang="en-US" dirty="0"/>
              <a:t> string a = "Hello";</a:t>
            </a:r>
          </a:p>
          <a:p>
            <a:pPr>
              <a:buNone/>
            </a:pPr>
            <a:r>
              <a:rPr lang="en-US" dirty="0"/>
              <a:t>a = </a:t>
            </a:r>
            <a:r>
              <a:rPr lang="en-US" dirty="0" err="1"/>
              <a:t>a.Replace</a:t>
            </a:r>
            <a:r>
              <a:rPr lang="en-US" dirty="0"/>
              <a:t>("o", "m");</a:t>
            </a:r>
          </a:p>
          <a:p>
            <a:pPr>
              <a:buNone/>
            </a:pPr>
            <a:r>
              <a:rPr lang="en-US" dirty="0" err="1"/>
              <a:t>Console.WriteLine</a:t>
            </a:r>
            <a:r>
              <a:rPr lang="en-US" dirty="0"/>
              <a:t>(a);</a:t>
            </a:r>
          </a:p>
          <a:p>
            <a:pPr>
              <a:buNone/>
            </a:pPr>
            <a:endParaRPr lang="en-US" dirty="0"/>
          </a:p>
          <a:p>
            <a:pPr>
              <a:buNone/>
            </a:pPr>
            <a:r>
              <a:rPr lang="en-US" dirty="0"/>
              <a:t> </a:t>
            </a:r>
          </a:p>
        </p:txBody>
      </p:sp>
      <p:sp>
        <p:nvSpPr>
          <p:cNvPr id="4" name="Content Placeholder 3"/>
          <p:cNvSpPr>
            <a:spLocks noGrp="1"/>
          </p:cNvSpPr>
          <p:nvPr>
            <p:ph sz="half" idx="2"/>
          </p:nvPr>
        </p:nvSpPr>
        <p:spPr>
          <a:xfrm>
            <a:off x="0" y="3886200"/>
            <a:ext cx="8839200" cy="2468563"/>
          </a:xfrm>
        </p:spPr>
        <p:txBody>
          <a:bodyPr>
            <a:noAutofit/>
          </a:bodyPr>
          <a:lstStyle/>
          <a:p>
            <a:pPr>
              <a:buNone/>
            </a:pPr>
            <a:r>
              <a:rPr lang="en-US" dirty="0"/>
              <a:t> string a = "Hello";</a:t>
            </a:r>
          </a:p>
          <a:p>
            <a:pPr>
              <a:buNone/>
            </a:pPr>
            <a:r>
              <a:rPr lang="en-US" dirty="0"/>
              <a:t> StringBuilder </a:t>
            </a:r>
            <a:r>
              <a:rPr lang="en-US" dirty="0" err="1"/>
              <a:t>sb</a:t>
            </a:r>
            <a:r>
              <a:rPr lang="en-US" dirty="0"/>
              <a:t> = new StringBuilder(a);</a:t>
            </a:r>
          </a:p>
          <a:p>
            <a:pPr>
              <a:buNone/>
            </a:pPr>
            <a:r>
              <a:rPr lang="en-US" dirty="0"/>
              <a:t> a = </a:t>
            </a:r>
            <a:r>
              <a:rPr lang="en-US" dirty="0" err="1"/>
              <a:t>sb.Replace</a:t>
            </a:r>
            <a:r>
              <a:rPr lang="en-US" dirty="0"/>
              <a:t>("o", "m");</a:t>
            </a:r>
          </a:p>
          <a:p>
            <a:pPr>
              <a:buNone/>
            </a:pPr>
            <a:r>
              <a:rPr lang="en-US" dirty="0"/>
              <a:t> </a:t>
            </a:r>
            <a:r>
              <a:rPr lang="en-US" dirty="0" err="1"/>
              <a:t>Console.WriteLine</a:t>
            </a:r>
            <a:r>
              <a:rPr lang="en-US" dirty="0"/>
              <a:t>(a);</a:t>
            </a:r>
          </a:p>
          <a:p>
            <a:pPr>
              <a:buNone/>
            </a:pPr>
            <a:r>
              <a:rPr lang="en-US" dirty="0"/>
              <a:t> </a:t>
            </a:r>
          </a:p>
        </p:txBody>
      </p:sp>
      <p:pic>
        <p:nvPicPr>
          <p:cNvPr id="1026" name="Picture 2"/>
          <p:cNvPicPr>
            <a:picLocks noChangeAspect="1" noChangeArrowheads="1"/>
          </p:cNvPicPr>
          <p:nvPr/>
        </p:nvPicPr>
        <p:blipFill>
          <a:blip r:embed="rId2"/>
          <a:srcRect/>
          <a:stretch>
            <a:fillRect/>
          </a:stretch>
        </p:blipFill>
        <p:spPr bwMode="auto">
          <a:xfrm>
            <a:off x="5715000" y="1219200"/>
            <a:ext cx="1828800" cy="885825"/>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6019800" y="5029200"/>
            <a:ext cx="1828800" cy="885825"/>
          </a:xfrm>
          <a:prstGeom prst="rect">
            <a:avLst/>
          </a:prstGeom>
          <a:noFill/>
          <a:ln w="9525">
            <a:noFill/>
            <a:miter lim="800000"/>
            <a:headEnd/>
            <a:tailEnd/>
          </a:ln>
          <a:effec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487362"/>
          </a:xfrm>
        </p:spPr>
        <p:txBody>
          <a:bodyPr>
            <a:normAutofit fontScale="90000"/>
          </a:bodyPr>
          <a:lstStyle/>
          <a:p>
            <a:r>
              <a:rPr lang="en-US" dirty="0">
                <a:solidFill>
                  <a:srgbClr val="FF0000"/>
                </a:solidFill>
              </a:rPr>
              <a:t>StringBuilder Methods</a:t>
            </a:r>
          </a:p>
        </p:txBody>
      </p:sp>
      <p:sp>
        <p:nvSpPr>
          <p:cNvPr id="6" name="Content Placeholder 5"/>
          <p:cNvSpPr>
            <a:spLocks noGrp="1"/>
          </p:cNvSpPr>
          <p:nvPr>
            <p:ph idx="1"/>
          </p:nvPr>
        </p:nvSpPr>
        <p:spPr>
          <a:xfrm>
            <a:off x="457200" y="914400"/>
            <a:ext cx="8229600" cy="5211763"/>
          </a:xfrm>
        </p:spPr>
        <p:txBody>
          <a:bodyPr/>
          <a:lstStyle/>
          <a:p>
            <a:r>
              <a:rPr lang="en-US" dirty="0" err="1"/>
              <a:t>sb.Append</a:t>
            </a:r>
            <a:r>
              <a:rPr lang="en-US" dirty="0"/>
              <a:t>(value)</a:t>
            </a:r>
          </a:p>
          <a:p>
            <a:r>
              <a:rPr lang="en-US" dirty="0" err="1"/>
              <a:t>sb.Insert</a:t>
            </a:r>
            <a:r>
              <a:rPr lang="en-US" dirty="0"/>
              <a:t>(</a:t>
            </a:r>
            <a:r>
              <a:rPr lang="en-US" dirty="0" err="1"/>
              <a:t>index,value</a:t>
            </a:r>
            <a:r>
              <a:rPr lang="en-US" dirty="0"/>
              <a:t>)</a:t>
            </a:r>
          </a:p>
          <a:p>
            <a:r>
              <a:rPr lang="en-US" dirty="0" err="1"/>
              <a:t>sb.Replce</a:t>
            </a:r>
            <a:r>
              <a:rPr lang="en-US" dirty="0"/>
              <a:t>(old value, new value)</a:t>
            </a:r>
          </a:p>
          <a:p>
            <a:r>
              <a:rPr lang="en-US" dirty="0" err="1"/>
              <a:t>sb.Remove</a:t>
            </a:r>
            <a:r>
              <a:rPr lang="en-US" dirty="0"/>
              <a:t>(starting index, length)</a:t>
            </a:r>
          </a:p>
          <a:p>
            <a:r>
              <a:rPr lang="en-US" dirty="0" err="1"/>
              <a:t>sb.Tostring</a:t>
            </a:r>
            <a:r>
              <a:rPr lang="en-US" dirty="0"/>
              <a:t>()</a:t>
            </a:r>
          </a:p>
          <a:p>
            <a:r>
              <a:rPr lang="en-US" dirty="0"/>
              <a:t>Indexer</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487362"/>
          </a:xfrm>
        </p:spPr>
        <p:txBody>
          <a:bodyPr>
            <a:normAutofit fontScale="90000"/>
          </a:bodyPr>
          <a:lstStyle/>
          <a:p>
            <a:r>
              <a:rPr lang="en-US" dirty="0">
                <a:solidFill>
                  <a:srgbClr val="FF0000"/>
                </a:solidFill>
              </a:rPr>
              <a:t>StringBuilder Methods</a:t>
            </a:r>
          </a:p>
        </p:txBody>
      </p:sp>
      <p:sp>
        <p:nvSpPr>
          <p:cNvPr id="6" name="Content Placeholder 5"/>
          <p:cNvSpPr>
            <a:spLocks noGrp="1"/>
          </p:cNvSpPr>
          <p:nvPr>
            <p:ph idx="1"/>
          </p:nvPr>
        </p:nvSpPr>
        <p:spPr>
          <a:xfrm>
            <a:off x="457200" y="914400"/>
            <a:ext cx="8686800" cy="5211763"/>
          </a:xfrm>
        </p:spPr>
        <p:txBody>
          <a:bodyPr/>
          <a:lstStyle/>
          <a:p>
            <a:pPr>
              <a:buNone/>
            </a:pPr>
            <a:r>
              <a:rPr lang="en-US" b="1" dirty="0" err="1"/>
              <a:t>StringBuilder</a:t>
            </a:r>
            <a:r>
              <a:rPr lang="en-US" b="1" dirty="0"/>
              <a:t> as Indexer</a:t>
            </a:r>
          </a:p>
          <a:p>
            <a:pPr>
              <a:buNone/>
            </a:pPr>
            <a:r>
              <a:rPr lang="en-US" dirty="0"/>
              <a:t>Use: To get or set a character at specified index</a:t>
            </a:r>
          </a:p>
          <a:p>
            <a:pPr>
              <a:buNone/>
            </a:pPr>
            <a:r>
              <a:rPr lang="en-US" dirty="0"/>
              <a:t>Example:</a:t>
            </a:r>
          </a:p>
          <a:p>
            <a:pPr>
              <a:buNone/>
            </a:pPr>
            <a:r>
              <a:rPr lang="en-US" dirty="0"/>
              <a:t>    </a:t>
            </a:r>
            <a:r>
              <a:rPr lang="en-US" sz="2800" dirty="0" err="1"/>
              <a:t>StringBuilder</a:t>
            </a:r>
            <a:r>
              <a:rPr lang="en-US" sz="2800" dirty="0"/>
              <a:t> </a:t>
            </a:r>
            <a:r>
              <a:rPr lang="en-US" sz="2800" dirty="0" err="1"/>
              <a:t>sb</a:t>
            </a:r>
            <a:r>
              <a:rPr lang="en-US" sz="2800" dirty="0"/>
              <a:t> = new </a:t>
            </a:r>
            <a:r>
              <a:rPr lang="en-US" sz="2800" dirty="0" err="1"/>
              <a:t>StringBuilder</a:t>
            </a:r>
            <a:r>
              <a:rPr lang="en-US" sz="2800" dirty="0"/>
              <a:t>("Hello World!!"); </a:t>
            </a:r>
          </a:p>
          <a:p>
            <a:pPr>
              <a:buNone/>
            </a:pPr>
            <a:r>
              <a:rPr lang="en-US" sz="2800" dirty="0"/>
              <a:t>     for(</a:t>
            </a:r>
            <a:r>
              <a:rPr lang="en-US" sz="2800" dirty="0" err="1"/>
              <a:t>int</a:t>
            </a:r>
            <a:r>
              <a:rPr lang="en-US" sz="2800" dirty="0"/>
              <a:t> </a:t>
            </a:r>
            <a:r>
              <a:rPr lang="en-US" sz="2800" dirty="0" err="1"/>
              <a:t>i</a:t>
            </a:r>
            <a:r>
              <a:rPr lang="en-US" sz="2800" dirty="0"/>
              <a:t>=0; </a:t>
            </a:r>
            <a:r>
              <a:rPr lang="en-US" sz="2800" dirty="0" err="1"/>
              <a:t>i</a:t>
            </a:r>
            <a:r>
              <a:rPr lang="en-US" sz="2800" dirty="0"/>
              <a:t>&lt; </a:t>
            </a:r>
            <a:r>
              <a:rPr lang="en-US" sz="2800" dirty="0" err="1"/>
              <a:t>sb.Length</a:t>
            </a:r>
            <a:r>
              <a:rPr lang="en-US" sz="2800" dirty="0"/>
              <a:t>; </a:t>
            </a:r>
            <a:r>
              <a:rPr lang="en-US" sz="2800" dirty="0" err="1"/>
              <a:t>i</a:t>
            </a:r>
            <a:r>
              <a:rPr lang="en-US" sz="2800" dirty="0"/>
              <a:t>++) </a:t>
            </a:r>
          </a:p>
          <a:p>
            <a:pPr>
              <a:buNone/>
            </a:pPr>
            <a:r>
              <a:rPr lang="en-US" sz="2800" dirty="0"/>
              <a:t>                     </a:t>
            </a:r>
            <a:r>
              <a:rPr lang="en-US" sz="2800" dirty="0" err="1"/>
              <a:t>Console.Write</a:t>
            </a:r>
            <a:r>
              <a:rPr lang="en-US" sz="2800" dirty="0"/>
              <a:t>(</a:t>
            </a:r>
            <a:r>
              <a:rPr lang="en-US" sz="2800" dirty="0" err="1"/>
              <a:t>sb</a:t>
            </a:r>
            <a:r>
              <a:rPr lang="en-US" sz="2800" dirty="0"/>
              <a:t>[</a:t>
            </a:r>
            <a:r>
              <a:rPr lang="en-US" sz="2800" dirty="0" err="1"/>
              <a:t>i</a:t>
            </a:r>
            <a:r>
              <a:rPr lang="en-US" sz="2800" dirty="0"/>
              <a:t>]);</a:t>
            </a:r>
          </a:p>
          <a:p>
            <a:endParaRPr lang="en-US" dirty="0"/>
          </a:p>
        </p:txBody>
      </p:sp>
    </p:spTree>
    <p:extLst>
      <p:ext uri="{BB962C8B-B14F-4D97-AF65-F5344CB8AC3E}">
        <p14:creationId xmlns:p14="http://schemas.microsoft.com/office/powerpoint/2010/main" val="416464140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Questions and Comments</a:t>
            </a:r>
          </a:p>
        </p:txBody>
      </p:sp>
      <p:sp>
        <p:nvSpPr>
          <p:cNvPr id="84994" name="Slide Number Placeholder 3"/>
          <p:cNvSpPr>
            <a:spLocks noGrp="1"/>
          </p:cNvSpPr>
          <p:nvPr>
            <p:ph type="sldNum" sz="quarter" idx="12"/>
          </p:nvPr>
        </p:nvSpPr>
        <p:spPr/>
        <p:txBody>
          <a:bodyPr/>
          <a:lstStyle/>
          <a:p>
            <a:pPr>
              <a:defRPr/>
            </a:pPr>
            <a:fld id="{36A21A9F-953B-438E-B116-5FBCF0C70CD6}" type="slidenum">
              <a:rPr lang="en-US"/>
              <a:pPr>
                <a:defRPr/>
              </a:pPr>
              <a:t>118</a:t>
            </a:fld>
            <a:endParaRPr lang="en-US"/>
          </a:p>
        </p:txBody>
      </p:sp>
      <p:sp>
        <p:nvSpPr>
          <p:cNvPr id="40964" name="WordArt 3"/>
          <p:cNvSpPr>
            <a:spLocks noChangeArrowheads="1" noChangeShapeType="1" noTextEdit="1"/>
          </p:cNvSpPr>
          <p:nvPr/>
        </p:nvSpPr>
        <p:spPr bwMode="auto">
          <a:xfrm rot="-1538820">
            <a:off x="1828800" y="1681163"/>
            <a:ext cx="6705600" cy="3810000"/>
          </a:xfrm>
          <a:prstGeom prst="rect">
            <a:avLst/>
          </a:prstGeom>
        </p:spPr>
        <p:txBody>
          <a:bodyPr wrap="none" fromWordArt="1">
            <a:prstTxWarp prst="textDeflateBottom">
              <a:avLst>
                <a:gd name="adj" fmla="val 71111"/>
              </a:avLst>
            </a:prstTxWarp>
            <a:scene3d>
              <a:camera prst="legacyPerspectiveFront">
                <a:rot lat="19799980" lon="19439992" rev="0"/>
              </a:camera>
              <a:lightRig rig="legacyNormal2" dir="t"/>
            </a:scene3d>
            <a:sp3d extrusionH="354000" prstMaterial="legacyMatte">
              <a:extrusionClr>
                <a:srgbClr val="939676"/>
              </a:extrusionClr>
            </a:sp3d>
          </a:bodyPr>
          <a:lstStyle/>
          <a:p>
            <a:r>
              <a:rPr lang="en-US" sz="3600" kern="10">
                <a:ln w="9525">
                  <a:round/>
                  <a:headEnd/>
                  <a:tailEnd/>
                </a:ln>
                <a:gradFill rotWithShape="1">
                  <a:gsLst>
                    <a:gs pos="0">
                      <a:srgbClr val="707070"/>
                    </a:gs>
                    <a:gs pos="50000">
                      <a:srgbClr val="FFFFFF"/>
                    </a:gs>
                    <a:gs pos="100000">
                      <a:srgbClr val="707070"/>
                    </a:gs>
                  </a:gsLst>
                  <a:lin ang="4200000" scaled="1"/>
                </a:gradFill>
                <a:latin typeface="Arial Black"/>
              </a:rPr>
              <a:t>???</a:t>
            </a:r>
          </a:p>
        </p:txBody>
      </p:sp>
    </p:spTree>
    <p:extLst>
      <p:ext uri="{BB962C8B-B14F-4D97-AF65-F5344CB8AC3E}">
        <p14:creationId xmlns:p14="http://schemas.microsoft.com/office/powerpoint/2010/main" val="51811545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990600"/>
            <a:ext cx="8229600" cy="5562600"/>
          </a:xfrm>
        </p:spPr>
        <p:txBody>
          <a:bodyPr>
            <a:normAutofit fontScale="85000" lnSpcReduction="10000"/>
          </a:bodyPr>
          <a:lstStyle/>
          <a:p>
            <a:r>
              <a:rPr lang="en-US" dirty="0"/>
              <a:t>Using System</a:t>
            </a:r>
          </a:p>
          <a:p>
            <a:r>
              <a:rPr lang="en-US" dirty="0"/>
              <a:t>Namespace</a:t>
            </a:r>
          </a:p>
          <a:p>
            <a:r>
              <a:rPr lang="en-US" dirty="0"/>
              <a:t>Class</a:t>
            </a:r>
          </a:p>
          <a:p>
            <a:r>
              <a:rPr lang="en-US" dirty="0"/>
              <a:t>Main(string[] </a:t>
            </a:r>
            <a:r>
              <a:rPr lang="en-US" dirty="0" err="1"/>
              <a:t>args</a:t>
            </a:r>
            <a:r>
              <a:rPr lang="en-US" dirty="0"/>
              <a:t>)</a:t>
            </a:r>
          </a:p>
          <a:p>
            <a:r>
              <a:rPr lang="en-US" dirty="0"/>
              <a:t>Console</a:t>
            </a:r>
          </a:p>
          <a:p>
            <a:r>
              <a:rPr lang="en-US" dirty="0" err="1"/>
              <a:t>WriteLine</a:t>
            </a:r>
            <a:endParaRPr lang="en-US" dirty="0"/>
          </a:p>
          <a:p>
            <a:r>
              <a:rPr lang="en-US" dirty="0"/>
              <a:t>Write</a:t>
            </a:r>
          </a:p>
          <a:p>
            <a:r>
              <a:rPr lang="en-US" dirty="0" err="1"/>
              <a:t>ReadLine</a:t>
            </a:r>
            <a:r>
              <a:rPr lang="en-US" dirty="0"/>
              <a:t>() : accept string and return string as well</a:t>
            </a:r>
          </a:p>
          <a:p>
            <a:r>
              <a:rPr lang="en-US" dirty="0"/>
              <a:t>Read() :accept string but return integer</a:t>
            </a:r>
          </a:p>
          <a:p>
            <a:r>
              <a:rPr lang="en-US" dirty="0" err="1"/>
              <a:t>Readkey</a:t>
            </a:r>
            <a:r>
              <a:rPr lang="en-US" dirty="0"/>
              <a:t>() : accept character and return ASCII value of character</a:t>
            </a:r>
          </a:p>
          <a:p>
            <a:r>
              <a:rPr lang="en-US" dirty="0"/>
              <a:t>Clear() : clear the window</a:t>
            </a:r>
          </a:p>
          <a:p>
            <a:endParaRPr lang="en-US" dirty="0"/>
          </a:p>
          <a:p>
            <a:endParaRPr lang="en-US" dirty="0"/>
          </a:p>
          <a:p>
            <a:endParaRPr lang="en-US" dirty="0"/>
          </a:p>
          <a:p>
            <a:endParaRPr lang="en-US" dirty="0"/>
          </a:p>
        </p:txBody>
      </p:sp>
      <p:sp>
        <p:nvSpPr>
          <p:cNvPr id="6" name="Title 5"/>
          <p:cNvSpPr>
            <a:spLocks noGrp="1"/>
          </p:cNvSpPr>
          <p:nvPr>
            <p:ph type="title"/>
          </p:nvPr>
        </p:nvSpPr>
        <p:spPr>
          <a:xfrm>
            <a:off x="457200" y="274638"/>
            <a:ext cx="8229600" cy="563562"/>
          </a:xfrm>
        </p:spPr>
        <p:txBody>
          <a:bodyPr>
            <a:noAutofit/>
          </a:bodyPr>
          <a:lstStyle/>
          <a:p>
            <a:r>
              <a:rPr lang="en-US" dirty="0">
                <a:solidFill>
                  <a:srgbClr val="FF0000"/>
                </a:solidFill>
              </a:rPr>
              <a:t>Basics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4000" dirty="0">
                <a:solidFill>
                  <a:srgbClr val="FF0000"/>
                </a:solidFill>
              </a:rPr>
              <a:t>Write() and </a:t>
            </a:r>
            <a:r>
              <a:rPr lang="en-US" sz="4000" dirty="0" err="1">
                <a:solidFill>
                  <a:srgbClr val="FF0000"/>
                </a:solidFill>
              </a:rPr>
              <a:t>WriteLine</a:t>
            </a:r>
            <a:r>
              <a:rPr lang="en-US" sz="4000" dirty="0">
                <a:solidFill>
                  <a:srgbClr val="FF0000"/>
                </a:solidFill>
              </a:rPr>
              <a:t>()</a:t>
            </a:r>
          </a:p>
        </p:txBody>
      </p:sp>
      <p:pic>
        <p:nvPicPr>
          <p:cNvPr id="1027" name="Picture 3"/>
          <p:cNvPicPr>
            <a:picLocks noGrp="1" noChangeAspect="1" noChangeArrowheads="1"/>
          </p:cNvPicPr>
          <p:nvPr>
            <p:ph idx="1"/>
          </p:nvPr>
        </p:nvPicPr>
        <p:blipFill>
          <a:blip r:embed="rId2"/>
          <a:srcRect/>
          <a:stretch>
            <a:fillRect/>
          </a:stretch>
        </p:blipFill>
        <p:spPr bwMode="auto">
          <a:xfrm>
            <a:off x="5105400" y="1447800"/>
            <a:ext cx="2971800" cy="1151132"/>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181600" y="4191000"/>
            <a:ext cx="2895600" cy="1238370"/>
          </a:xfrm>
          <a:prstGeom prst="rect">
            <a:avLst/>
          </a:prstGeom>
          <a:noFill/>
          <a:ln w="9525">
            <a:noFill/>
            <a:miter lim="800000"/>
            <a:headEnd/>
            <a:tailEnd/>
          </a:ln>
          <a:effectLst/>
        </p:spPr>
      </p:pic>
      <p:sp>
        <p:nvSpPr>
          <p:cNvPr id="7" name="Rectangle 6"/>
          <p:cNvSpPr/>
          <p:nvPr/>
        </p:nvSpPr>
        <p:spPr>
          <a:xfrm>
            <a:off x="533400" y="838200"/>
            <a:ext cx="4572000" cy="3693319"/>
          </a:xfrm>
          <a:prstGeom prst="rect">
            <a:avLst/>
          </a:prstGeom>
        </p:spPr>
        <p:txBody>
          <a:bodyPr wrap="square">
            <a:spAutoFit/>
          </a:bodyPr>
          <a:lstStyle/>
          <a:p>
            <a:r>
              <a:rPr lang="en-US" dirty="0"/>
              <a:t>using System;</a:t>
            </a:r>
          </a:p>
          <a:p>
            <a:r>
              <a:rPr lang="en-US" dirty="0"/>
              <a:t>namespace </a:t>
            </a:r>
            <a:r>
              <a:rPr lang="en-US" dirty="0" err="1"/>
              <a:t>HelloProgram</a:t>
            </a:r>
            <a:endParaRPr lang="en-US" dirty="0"/>
          </a:p>
          <a:p>
            <a:r>
              <a:rPr lang="en-US" dirty="0"/>
              <a:t>{</a:t>
            </a:r>
          </a:p>
          <a:p>
            <a:r>
              <a:rPr lang="en-US" dirty="0"/>
              <a:t>    //This is Hello Program</a:t>
            </a:r>
          </a:p>
          <a:p>
            <a:r>
              <a:rPr lang="en-US" dirty="0"/>
              <a:t>    class Program</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Console.Write</a:t>
            </a:r>
            <a:r>
              <a:rPr lang="en-US" dirty="0"/>
              <a:t>("Hello");</a:t>
            </a:r>
          </a:p>
          <a:p>
            <a:r>
              <a:rPr lang="en-US" dirty="0"/>
              <a:t>            </a:t>
            </a:r>
            <a:r>
              <a:rPr lang="en-US" dirty="0" err="1"/>
              <a:t>Console.ReadKey</a:t>
            </a:r>
            <a:r>
              <a:rPr lang="en-US" dirty="0"/>
              <a:t>();</a:t>
            </a:r>
          </a:p>
          <a:p>
            <a:r>
              <a:rPr lang="en-US" dirty="0"/>
              <a:t>        }</a:t>
            </a:r>
          </a:p>
          <a:p>
            <a:r>
              <a:rPr lang="en-US" dirty="0"/>
              <a:t>    }</a:t>
            </a:r>
          </a:p>
          <a:p>
            <a:r>
              <a:rPr lang="en-US" dirty="0"/>
              <a:t>}</a:t>
            </a:r>
          </a:p>
        </p:txBody>
      </p:sp>
      <p:sp>
        <p:nvSpPr>
          <p:cNvPr id="8" name="Rectangle 7"/>
          <p:cNvSpPr/>
          <p:nvPr/>
        </p:nvSpPr>
        <p:spPr>
          <a:xfrm>
            <a:off x="609600" y="4648200"/>
            <a:ext cx="2811795" cy="369332"/>
          </a:xfrm>
          <a:prstGeom prst="rect">
            <a:avLst/>
          </a:prstGeom>
        </p:spPr>
        <p:txBody>
          <a:bodyPr wrap="square">
            <a:spAutoFit/>
          </a:bodyPr>
          <a:lstStyle/>
          <a:p>
            <a:r>
              <a:rPr lang="en-US" b="1" dirty="0">
                <a:solidFill>
                  <a:srgbClr val="FF0000"/>
                </a:solidFill>
              </a:rPr>
              <a:t>Console.WriteLine("Hello");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Read(), </a:t>
            </a:r>
            <a:r>
              <a:rPr lang="en-US" dirty="0" err="1">
                <a:solidFill>
                  <a:srgbClr val="FF0000"/>
                </a:solidFill>
              </a:rPr>
              <a:t>ReadLine</a:t>
            </a:r>
            <a:r>
              <a:rPr lang="en-US" dirty="0">
                <a:solidFill>
                  <a:srgbClr val="FF0000"/>
                </a:solidFill>
              </a:rPr>
              <a:t>() and </a:t>
            </a:r>
            <a:r>
              <a:rPr lang="en-US" dirty="0" err="1">
                <a:solidFill>
                  <a:srgbClr val="FF0000"/>
                </a:solidFill>
              </a:rPr>
              <a:t>ReadKey</a:t>
            </a:r>
            <a:r>
              <a:rPr lang="en-US" dirty="0">
                <a:solidFill>
                  <a:srgbClr val="FF0000"/>
                </a:solidFill>
              </a:rPr>
              <a:t>()</a:t>
            </a:r>
          </a:p>
        </p:txBody>
      </p:sp>
      <p:sp>
        <p:nvSpPr>
          <p:cNvPr id="3" name="Content Placeholder 2"/>
          <p:cNvSpPr>
            <a:spLocks noGrp="1"/>
          </p:cNvSpPr>
          <p:nvPr>
            <p:ph idx="1"/>
          </p:nvPr>
        </p:nvSpPr>
        <p:spPr/>
        <p:txBody>
          <a:bodyPr/>
          <a:lstStyle/>
          <a:p>
            <a:r>
              <a:rPr lang="en-US" dirty="0" err="1"/>
              <a:t>ReadLine</a:t>
            </a:r>
            <a:r>
              <a:rPr lang="en-US" dirty="0"/>
              <a:t>() : read all the characters from user input and return string</a:t>
            </a:r>
          </a:p>
          <a:p>
            <a:r>
              <a:rPr lang="en-US" dirty="0"/>
              <a:t>Read() : accept string but return ASCII value of first character (returns integer value)</a:t>
            </a:r>
          </a:p>
          <a:p>
            <a:r>
              <a:rPr lang="en-US" dirty="0" err="1"/>
              <a:t>Readkey</a:t>
            </a:r>
            <a:r>
              <a:rPr lang="en-US" dirty="0"/>
              <a:t>() : accept character and return information about character</a:t>
            </a:r>
          </a:p>
          <a:p>
            <a:endParaRPr lang="en-US" dirty="0"/>
          </a:p>
        </p:txBody>
      </p:sp>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US" sz="4000" dirty="0">
                <a:solidFill>
                  <a:srgbClr val="FF0000"/>
                </a:solidFill>
              </a:rPr>
              <a:t>Read() and ReadLine()</a:t>
            </a:r>
          </a:p>
        </p:txBody>
      </p:sp>
      <p:pic>
        <p:nvPicPr>
          <p:cNvPr id="2050" name="Picture 2"/>
          <p:cNvPicPr>
            <a:picLocks noGrp="1" noChangeAspect="1" noChangeArrowheads="1"/>
          </p:cNvPicPr>
          <p:nvPr>
            <p:ph idx="1"/>
          </p:nvPr>
        </p:nvPicPr>
        <p:blipFill>
          <a:blip r:embed="rId2"/>
          <a:srcRect/>
          <a:stretch>
            <a:fillRect/>
          </a:stretch>
        </p:blipFill>
        <p:spPr bwMode="auto">
          <a:xfrm>
            <a:off x="5181600" y="1066800"/>
            <a:ext cx="3674249" cy="1447800"/>
          </a:xfrm>
          <a:prstGeom prst="rect">
            <a:avLst/>
          </a:prstGeom>
          <a:noFill/>
          <a:ln w="9525">
            <a:noFill/>
            <a:miter lim="800000"/>
            <a:headEnd/>
            <a:tailEnd/>
          </a:ln>
          <a:effectLst/>
        </p:spPr>
      </p:pic>
      <p:sp>
        <p:nvSpPr>
          <p:cNvPr id="5" name="Rectangle 4"/>
          <p:cNvSpPr/>
          <p:nvPr/>
        </p:nvSpPr>
        <p:spPr>
          <a:xfrm>
            <a:off x="304800" y="762000"/>
            <a:ext cx="8610600" cy="6555641"/>
          </a:xfrm>
          <a:prstGeom prst="rect">
            <a:avLst/>
          </a:prstGeom>
        </p:spPr>
        <p:txBody>
          <a:bodyPr wrap="square">
            <a:spAutoFit/>
          </a:bodyPr>
          <a:lstStyle/>
          <a:p>
            <a:r>
              <a:rPr lang="en-US" sz="2800" dirty="0"/>
              <a:t>using </a:t>
            </a:r>
            <a:r>
              <a:rPr lang="en-US" sz="2800" dirty="0" err="1"/>
              <a:t>System.Text</a:t>
            </a:r>
            <a:r>
              <a:rPr lang="en-US" sz="2800" dirty="0"/>
              <a:t>;</a:t>
            </a:r>
          </a:p>
          <a:p>
            <a:r>
              <a:rPr lang="en-US" sz="2800" dirty="0"/>
              <a:t>namespace </a:t>
            </a:r>
            <a:r>
              <a:rPr lang="en-US" sz="2800" dirty="0" err="1"/>
              <a:t>HelloProgram</a:t>
            </a:r>
            <a:endParaRPr lang="en-US" sz="2800" dirty="0"/>
          </a:p>
          <a:p>
            <a:r>
              <a:rPr lang="en-US" sz="2800" dirty="0"/>
              <a:t>{</a:t>
            </a:r>
          </a:p>
          <a:p>
            <a:r>
              <a:rPr lang="en-US" sz="2800" dirty="0"/>
              <a:t>    	class </a:t>
            </a:r>
            <a:r>
              <a:rPr lang="en-US" sz="2800" dirty="0" err="1"/>
              <a:t>ReadWrite</a:t>
            </a:r>
            <a:r>
              <a:rPr lang="en-US" sz="2800" dirty="0"/>
              <a:t> </a:t>
            </a:r>
          </a:p>
          <a:p>
            <a:r>
              <a:rPr lang="en-US" sz="2800" dirty="0"/>
              <a:t>	{</a:t>
            </a:r>
          </a:p>
          <a:p>
            <a:r>
              <a:rPr lang="en-US" sz="2800" dirty="0"/>
              <a:t>            static void Main(string[] </a:t>
            </a:r>
            <a:r>
              <a:rPr lang="en-US" sz="2800" dirty="0" err="1"/>
              <a:t>args</a:t>
            </a:r>
            <a:r>
              <a:rPr lang="en-US" sz="2800" dirty="0"/>
              <a:t>){</a:t>
            </a:r>
          </a:p>
          <a:p>
            <a:r>
              <a:rPr lang="en-US" sz="2800" dirty="0"/>
              <a:t>          </a:t>
            </a:r>
            <a:r>
              <a:rPr lang="en-US" sz="2800" b="1" dirty="0"/>
              <a:t>  // It will print string</a:t>
            </a:r>
          </a:p>
          <a:p>
            <a:r>
              <a:rPr lang="en-US" sz="2800" dirty="0"/>
              <a:t>            string name = </a:t>
            </a:r>
            <a:r>
              <a:rPr lang="en-US" sz="2800" dirty="0" err="1"/>
              <a:t>Console.ReadLine</a:t>
            </a:r>
            <a:r>
              <a:rPr lang="en-US" sz="2800" dirty="0"/>
              <a:t>();</a:t>
            </a:r>
          </a:p>
          <a:p>
            <a:r>
              <a:rPr lang="en-US" sz="2800" dirty="0"/>
              <a:t>            Console.WriteLine("ReadLine result is {0}", name);</a:t>
            </a:r>
          </a:p>
          <a:p>
            <a:r>
              <a:rPr lang="en-US" sz="2800" dirty="0"/>
              <a:t>           </a:t>
            </a:r>
            <a:r>
              <a:rPr lang="en-US" sz="2800" b="1" dirty="0"/>
              <a:t> // It will print </a:t>
            </a:r>
            <a:r>
              <a:rPr lang="en-US" sz="2800" b="1" dirty="0" err="1"/>
              <a:t>ascii</a:t>
            </a:r>
            <a:r>
              <a:rPr lang="en-US" sz="2800" b="1" dirty="0"/>
              <a:t> value of input</a:t>
            </a:r>
          </a:p>
          <a:p>
            <a:r>
              <a:rPr lang="en-US" sz="2800" dirty="0"/>
              <a:t>            </a:t>
            </a:r>
            <a:r>
              <a:rPr lang="en-US" sz="2800" dirty="0" err="1"/>
              <a:t>int</a:t>
            </a:r>
            <a:r>
              <a:rPr lang="en-US" sz="2800" dirty="0"/>
              <a:t> value = </a:t>
            </a:r>
            <a:r>
              <a:rPr lang="en-US" sz="2800" dirty="0" err="1"/>
              <a:t>Console.Read</a:t>
            </a:r>
            <a:r>
              <a:rPr lang="en-US" sz="2800" dirty="0"/>
              <a:t>();</a:t>
            </a:r>
          </a:p>
          <a:p>
            <a:r>
              <a:rPr lang="en-US" sz="2800" dirty="0"/>
              <a:t>            </a:t>
            </a:r>
            <a:r>
              <a:rPr lang="en-US" sz="2800" dirty="0" err="1"/>
              <a:t>Console.Write</a:t>
            </a:r>
            <a:r>
              <a:rPr lang="en-US" sz="2800" dirty="0"/>
              <a:t>("Read result is {0}", value);        </a:t>
            </a:r>
          </a:p>
          <a:p>
            <a:r>
              <a:rPr lang="en-US" sz="2800" dirty="0"/>
              <a:t>            </a:t>
            </a:r>
            <a:r>
              <a:rPr lang="en-US" sz="2800" dirty="0" err="1"/>
              <a:t>Console.ReadKey</a:t>
            </a:r>
            <a:r>
              <a:rPr lang="en-US" sz="2800" dirty="0"/>
              <a:t>();</a:t>
            </a:r>
          </a:p>
          <a:p>
            <a:r>
              <a:rPr lang="en-US" sz="2800" dirty="0"/>
              <a:t>	}}}</a:t>
            </a:r>
          </a:p>
          <a:p>
            <a:r>
              <a:rPr lang="en-US" sz="28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US" sz="4000" dirty="0">
                <a:solidFill>
                  <a:srgbClr val="FF0000"/>
                </a:solidFill>
              </a:rPr>
              <a:t>Read(), </a:t>
            </a:r>
            <a:r>
              <a:rPr lang="en-US" sz="4000" dirty="0" err="1">
                <a:solidFill>
                  <a:srgbClr val="FF0000"/>
                </a:solidFill>
              </a:rPr>
              <a:t>ReadLine</a:t>
            </a:r>
            <a:r>
              <a:rPr lang="en-US" sz="4000" dirty="0">
                <a:solidFill>
                  <a:srgbClr val="FF0000"/>
                </a:solidFill>
              </a:rPr>
              <a:t>()</a:t>
            </a:r>
          </a:p>
        </p:txBody>
      </p:sp>
      <p:sp>
        <p:nvSpPr>
          <p:cNvPr id="6" name="Content Placeholder 5"/>
          <p:cNvSpPr>
            <a:spLocks noGrp="1"/>
          </p:cNvSpPr>
          <p:nvPr>
            <p:ph idx="1"/>
          </p:nvPr>
        </p:nvSpPr>
        <p:spPr>
          <a:xfrm>
            <a:off x="457200" y="838200"/>
            <a:ext cx="8229600" cy="6019800"/>
          </a:xfrm>
        </p:spPr>
        <p:txBody>
          <a:bodyPr>
            <a:noAutofit/>
          </a:bodyPr>
          <a:lstStyle/>
          <a:p>
            <a:pPr>
              <a:buNone/>
            </a:pPr>
            <a:r>
              <a:rPr lang="en-US" sz="2000" dirty="0"/>
              <a:t>using System;</a:t>
            </a:r>
          </a:p>
          <a:p>
            <a:pPr>
              <a:buNone/>
            </a:pPr>
            <a:r>
              <a:rPr lang="en-US" sz="2000" dirty="0"/>
              <a:t>namespace </a:t>
            </a:r>
            <a:r>
              <a:rPr lang="en-US" sz="2000" dirty="0" err="1"/>
              <a:t>HelloProgram</a:t>
            </a:r>
            <a:r>
              <a:rPr lang="en-US" sz="2000" dirty="0"/>
              <a:t>{</a:t>
            </a:r>
          </a:p>
          <a:p>
            <a:pPr>
              <a:buNone/>
            </a:pPr>
            <a:r>
              <a:rPr lang="en-US" sz="2000" dirty="0"/>
              <a:t>    class </a:t>
            </a:r>
            <a:r>
              <a:rPr lang="en-US" sz="2000" dirty="0" err="1"/>
              <a:t>Read_readline_readkey</a:t>
            </a:r>
            <a:r>
              <a:rPr lang="en-US" sz="2000" dirty="0"/>
              <a:t>    {</a:t>
            </a:r>
          </a:p>
          <a:p>
            <a:pPr>
              <a:buNone/>
            </a:pPr>
            <a:r>
              <a:rPr lang="en-US" sz="2000" dirty="0"/>
              <a:t>        static void Main(){</a:t>
            </a:r>
          </a:p>
          <a:p>
            <a:pPr>
              <a:buNone/>
            </a:pPr>
            <a:r>
              <a:rPr lang="en-US" sz="2000" dirty="0"/>
              <a:t>            </a:t>
            </a:r>
            <a:r>
              <a:rPr lang="en-US" sz="2000" b="1" dirty="0"/>
              <a:t>/** </a:t>
            </a:r>
            <a:r>
              <a:rPr lang="en-US" sz="2000" b="1" dirty="0" err="1"/>
              <a:t>Console.Readline</a:t>
            </a:r>
            <a:r>
              <a:rPr lang="en-US" sz="2000" b="1" dirty="0"/>
              <a:t> reads the current Line as a string and returns whole string */</a:t>
            </a:r>
          </a:p>
          <a:p>
            <a:pPr>
              <a:buNone/>
            </a:pPr>
            <a:r>
              <a:rPr lang="en-US" sz="2000" b="1" dirty="0"/>
              <a:t>            </a:t>
            </a:r>
            <a:r>
              <a:rPr lang="en-US" sz="2000" dirty="0" err="1"/>
              <a:t>Console.Write</a:t>
            </a:r>
            <a:r>
              <a:rPr lang="en-US" sz="2000" dirty="0"/>
              <a:t>("Please Enter Something : ");</a:t>
            </a:r>
          </a:p>
          <a:p>
            <a:pPr>
              <a:buNone/>
            </a:pPr>
            <a:r>
              <a:rPr lang="en-US" sz="2000" dirty="0"/>
              <a:t>            string str1 = </a:t>
            </a:r>
            <a:r>
              <a:rPr lang="en-US" sz="2000" dirty="0" err="1"/>
              <a:t>Console.ReadLine</a:t>
            </a:r>
            <a:r>
              <a:rPr lang="en-US" sz="2000" dirty="0"/>
              <a:t>();</a:t>
            </a:r>
          </a:p>
          <a:p>
            <a:pPr>
              <a:buNone/>
            </a:pPr>
            <a:r>
              <a:rPr lang="en-US" sz="2000" dirty="0"/>
              <a:t>            </a:t>
            </a:r>
            <a:r>
              <a:rPr lang="en-US" sz="2000" dirty="0" err="1"/>
              <a:t>Console.WriteLine</a:t>
            </a:r>
            <a:r>
              <a:rPr lang="en-US" sz="2000" dirty="0"/>
              <a:t>(str1);</a:t>
            </a:r>
          </a:p>
          <a:p>
            <a:pPr>
              <a:buNone/>
            </a:pPr>
            <a:r>
              <a:rPr lang="en-US" sz="2000" dirty="0"/>
              <a:t>           </a:t>
            </a:r>
            <a:r>
              <a:rPr lang="en-US" sz="2000" b="1" dirty="0"/>
              <a:t> /*</a:t>
            </a:r>
            <a:r>
              <a:rPr lang="en-US" sz="2000" b="1" dirty="0" err="1"/>
              <a:t>Consol.Read</a:t>
            </a:r>
            <a:r>
              <a:rPr lang="en-US" sz="2000" b="1" dirty="0"/>
              <a:t>() reads the First Character of the string or a line and returns ASCII Code*/</a:t>
            </a:r>
          </a:p>
          <a:p>
            <a:pPr>
              <a:buNone/>
            </a:pPr>
            <a:r>
              <a:rPr lang="en-US" sz="2000" b="1" dirty="0"/>
              <a:t>           /* returns to the code window only after pressing the Enter Key*/</a:t>
            </a:r>
          </a:p>
          <a:p>
            <a:pPr>
              <a:buNone/>
            </a:pPr>
            <a:r>
              <a:rPr lang="en-US" sz="2000" dirty="0"/>
              <a:t>            </a:t>
            </a:r>
            <a:r>
              <a:rPr lang="en-US" sz="2000" dirty="0" err="1"/>
              <a:t>Console.WriteLine</a:t>
            </a:r>
            <a:r>
              <a:rPr lang="en-US" sz="2000" dirty="0"/>
              <a:t>("Please Enter Something : ");</a:t>
            </a:r>
          </a:p>
          <a:p>
            <a:pPr>
              <a:buNone/>
            </a:pPr>
            <a:r>
              <a:rPr lang="en-US" sz="2000" dirty="0"/>
              <a:t>            </a:t>
            </a:r>
            <a:r>
              <a:rPr lang="en-US" sz="2000" dirty="0" err="1"/>
              <a:t>int</a:t>
            </a:r>
            <a:r>
              <a:rPr lang="en-US" sz="2000" dirty="0"/>
              <a:t> </a:t>
            </a:r>
            <a:r>
              <a:rPr lang="en-US" sz="2000" dirty="0" err="1"/>
              <a:t>str</a:t>
            </a:r>
            <a:r>
              <a:rPr lang="en-US" sz="2000" dirty="0"/>
              <a:t> = </a:t>
            </a:r>
            <a:r>
              <a:rPr lang="en-US" sz="2000" dirty="0" err="1"/>
              <a:t>Console.Read</a:t>
            </a:r>
            <a:r>
              <a:rPr lang="en-US" sz="2000" dirty="0"/>
              <a:t>();</a:t>
            </a:r>
          </a:p>
          <a:p>
            <a:pPr>
              <a:buNone/>
            </a:pPr>
            <a:r>
              <a:rPr lang="en-US" sz="2000" dirty="0"/>
              <a:t>            </a:t>
            </a:r>
            <a:r>
              <a:rPr lang="en-US" sz="2000" dirty="0" err="1"/>
              <a:t>Console.WriteLine</a:t>
            </a:r>
            <a:r>
              <a:rPr lang="en-US" sz="2000" dirty="0"/>
              <a:t>(</a:t>
            </a:r>
            <a:r>
              <a:rPr lang="en-US" sz="2000" dirty="0" err="1"/>
              <a:t>str</a:t>
            </a:r>
            <a:r>
              <a:rPr lang="en-US" sz="2000" dirty="0"/>
              <a:t>);</a:t>
            </a:r>
          </a:p>
          <a:p>
            <a:pPr>
              <a:buNone/>
            </a:pPr>
            <a:r>
              <a:rPr lang="en-US" sz="2000" dirty="0"/>
              <a:t>         </a:t>
            </a:r>
            <a:r>
              <a:rPr lang="en-US" sz="2000" dirty="0" err="1"/>
              <a:t>Console.ReadKey</a:t>
            </a:r>
            <a:r>
              <a:rPr lang="en-US" sz="2000" dirty="0"/>
              <a:t>();} } }</a:t>
            </a:r>
          </a:p>
          <a:p>
            <a:pPr>
              <a:buNone/>
            </a:pPr>
            <a:r>
              <a:rPr lang="en-US" sz="2000" dirty="0"/>
              <a:t> </a:t>
            </a:r>
          </a:p>
        </p:txBody>
      </p:sp>
      <p:pic>
        <p:nvPicPr>
          <p:cNvPr id="1027" name="Picture 3"/>
          <p:cNvPicPr>
            <a:picLocks noChangeAspect="1" noChangeArrowheads="1"/>
          </p:cNvPicPr>
          <p:nvPr/>
        </p:nvPicPr>
        <p:blipFill>
          <a:blip r:embed="rId2"/>
          <a:srcRect/>
          <a:stretch>
            <a:fillRect/>
          </a:stretch>
        </p:blipFill>
        <p:spPr bwMode="auto">
          <a:xfrm>
            <a:off x="4419600" y="5486400"/>
            <a:ext cx="3810000" cy="114576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err="1">
                <a:solidFill>
                  <a:srgbClr val="FF0000"/>
                </a:solidFill>
              </a:rPr>
              <a:t>ReadKey</a:t>
            </a:r>
            <a:r>
              <a:rPr lang="en-US" dirty="0">
                <a:solidFill>
                  <a:srgbClr val="FF0000"/>
                </a:solidFill>
              </a:rPr>
              <a:t>()</a:t>
            </a:r>
          </a:p>
        </p:txBody>
      </p:sp>
      <p:sp>
        <p:nvSpPr>
          <p:cNvPr id="3" name="Content Placeholder 2"/>
          <p:cNvSpPr>
            <a:spLocks noGrp="1"/>
          </p:cNvSpPr>
          <p:nvPr>
            <p:ph idx="1"/>
          </p:nvPr>
        </p:nvSpPr>
        <p:spPr>
          <a:xfrm>
            <a:off x="228600" y="533400"/>
            <a:ext cx="8915400" cy="6019800"/>
          </a:xfrm>
        </p:spPr>
        <p:txBody>
          <a:bodyPr>
            <a:noAutofit/>
          </a:bodyPr>
          <a:lstStyle/>
          <a:p>
            <a:pPr>
              <a:buNone/>
            </a:pPr>
            <a:r>
              <a:rPr lang="en-US" sz="1800" dirty="0"/>
              <a:t>using System;</a:t>
            </a:r>
          </a:p>
          <a:p>
            <a:pPr>
              <a:buNone/>
            </a:pPr>
            <a:r>
              <a:rPr lang="en-US" sz="1800" dirty="0"/>
              <a:t>namespace </a:t>
            </a:r>
            <a:r>
              <a:rPr lang="en-US" sz="1800" dirty="0" err="1"/>
              <a:t>HelloProgram</a:t>
            </a:r>
            <a:r>
              <a:rPr lang="en-US" sz="1800" dirty="0"/>
              <a:t>{</a:t>
            </a:r>
          </a:p>
          <a:p>
            <a:pPr>
              <a:buNone/>
            </a:pPr>
            <a:r>
              <a:rPr lang="en-US" sz="1800" dirty="0"/>
              <a:t>    class </a:t>
            </a:r>
            <a:r>
              <a:rPr lang="en-US" sz="1800" dirty="0" err="1"/>
              <a:t>ReadKey</a:t>
            </a:r>
            <a:r>
              <a:rPr lang="en-US" sz="1800" dirty="0"/>
              <a:t>    {</a:t>
            </a:r>
          </a:p>
          <a:p>
            <a:pPr>
              <a:buNone/>
            </a:pPr>
            <a:r>
              <a:rPr lang="en-US" sz="1800" dirty="0"/>
              <a:t>        static void Main(string[] </a:t>
            </a:r>
            <a:r>
              <a:rPr lang="en-US" sz="1800" dirty="0" err="1"/>
              <a:t>args</a:t>
            </a:r>
            <a:r>
              <a:rPr lang="en-US" sz="1800" dirty="0"/>
              <a:t>)        {</a:t>
            </a:r>
          </a:p>
          <a:p>
            <a:pPr>
              <a:buNone/>
            </a:pPr>
            <a:r>
              <a:rPr lang="en-US" sz="1800" dirty="0"/>
              <a:t>            </a:t>
            </a:r>
            <a:r>
              <a:rPr lang="en-US" sz="1800" b="1" dirty="0"/>
              <a:t>/* </a:t>
            </a:r>
            <a:r>
              <a:rPr lang="en-US" sz="1800" b="1" dirty="0" err="1"/>
              <a:t>ConsoleReadKey</a:t>
            </a:r>
            <a:r>
              <a:rPr lang="en-US" sz="1800" b="1" dirty="0"/>
              <a:t>() reads the first character that have entered in the command and returns the keys information like</a:t>
            </a:r>
          </a:p>
          <a:p>
            <a:pPr>
              <a:buNone/>
            </a:pPr>
            <a:r>
              <a:rPr lang="en-US" sz="1800" b="1" dirty="0"/>
              <a:t>            /* key name , ASCII Code, Which Modifiers(</a:t>
            </a:r>
            <a:r>
              <a:rPr lang="en-US" sz="1800" b="1" dirty="0" err="1"/>
              <a:t>Cntrl,Shift,Alt</a:t>
            </a:r>
            <a:r>
              <a:rPr lang="en-US" sz="1800" b="1" dirty="0"/>
              <a:t>) are Pressed with the key*/</a:t>
            </a:r>
          </a:p>
          <a:p>
            <a:pPr>
              <a:buNone/>
            </a:pPr>
            <a:r>
              <a:rPr lang="en-US" sz="1800" b="1" dirty="0"/>
              <a:t>            /* returns to the code window only after pressing any key with modifiers or without modifiers*/</a:t>
            </a:r>
          </a:p>
          <a:p>
            <a:pPr>
              <a:buNone/>
            </a:pPr>
            <a:r>
              <a:rPr lang="en-US" sz="1800" b="1" dirty="0"/>
              <a:t>            </a:t>
            </a:r>
            <a:r>
              <a:rPr lang="en-US" sz="1800" dirty="0" err="1"/>
              <a:t>Console.WriteLine</a:t>
            </a:r>
            <a:r>
              <a:rPr lang="en-US" sz="1800" dirty="0"/>
              <a:t>("Please Enter some char : ");</a:t>
            </a:r>
          </a:p>
          <a:p>
            <a:pPr>
              <a:buNone/>
            </a:pPr>
            <a:r>
              <a:rPr lang="en-US" sz="1800" dirty="0"/>
              <a:t>            </a:t>
            </a:r>
            <a:r>
              <a:rPr lang="en-US" sz="1800" dirty="0" err="1"/>
              <a:t>ConsoleKeyInfo</a:t>
            </a:r>
            <a:r>
              <a:rPr lang="en-US" sz="1800" dirty="0"/>
              <a:t> </a:t>
            </a:r>
            <a:r>
              <a:rPr lang="en-US" sz="1800" dirty="0" err="1"/>
              <a:t>obj</a:t>
            </a:r>
            <a:r>
              <a:rPr lang="en-US" sz="1800" dirty="0"/>
              <a:t> = new </a:t>
            </a:r>
            <a:r>
              <a:rPr lang="en-US" sz="1800" dirty="0" err="1"/>
              <a:t>ConsoleKeyInfo</a:t>
            </a:r>
            <a:r>
              <a:rPr lang="en-US" sz="1800" dirty="0"/>
              <a:t>();</a:t>
            </a:r>
          </a:p>
          <a:p>
            <a:pPr>
              <a:buNone/>
            </a:pPr>
            <a:r>
              <a:rPr lang="en-US" sz="1800" dirty="0"/>
              <a:t>            </a:t>
            </a:r>
            <a:r>
              <a:rPr lang="en-US" sz="1800" dirty="0" err="1"/>
              <a:t>obj</a:t>
            </a:r>
            <a:r>
              <a:rPr lang="en-US" sz="1800" dirty="0"/>
              <a:t> = </a:t>
            </a:r>
            <a:r>
              <a:rPr lang="en-US" sz="1800" dirty="0" err="1"/>
              <a:t>Console.ReadKey</a:t>
            </a:r>
            <a:r>
              <a:rPr lang="en-US" sz="1800" dirty="0"/>
              <a:t>();</a:t>
            </a:r>
          </a:p>
          <a:p>
            <a:pPr>
              <a:buNone/>
            </a:pPr>
            <a:r>
              <a:rPr lang="en-US" sz="1800" dirty="0"/>
              <a:t>            </a:t>
            </a:r>
            <a:r>
              <a:rPr lang="en-US" sz="1800" dirty="0" err="1"/>
              <a:t>Console.WriteLine</a:t>
            </a:r>
            <a:r>
              <a:rPr lang="en-US" sz="1800" dirty="0"/>
              <a:t>();</a:t>
            </a:r>
          </a:p>
          <a:p>
            <a:pPr>
              <a:buNone/>
            </a:pPr>
            <a:r>
              <a:rPr lang="en-US" sz="1800" dirty="0"/>
              <a:t>            </a:t>
            </a:r>
            <a:r>
              <a:rPr lang="en-US" sz="1800" dirty="0" err="1"/>
              <a:t>Console.WriteLine</a:t>
            </a:r>
            <a:r>
              <a:rPr lang="en-US" sz="1800" dirty="0"/>
              <a:t>("Key : {0},</a:t>
            </a:r>
            <a:r>
              <a:rPr lang="en-US" sz="1800" dirty="0" err="1"/>
              <a:t>KeyChar</a:t>
            </a:r>
            <a:r>
              <a:rPr lang="en-US" sz="1800" dirty="0"/>
              <a:t> is :{1},Modifier is :{2}", </a:t>
            </a:r>
            <a:r>
              <a:rPr lang="en-US" sz="1800" dirty="0" err="1"/>
              <a:t>obj.Key</a:t>
            </a:r>
            <a:r>
              <a:rPr lang="en-US" sz="1800" dirty="0"/>
              <a:t>, </a:t>
            </a:r>
            <a:r>
              <a:rPr lang="en-US" sz="1800" dirty="0" err="1"/>
              <a:t>obj.KeyChar.GetTypeCode</a:t>
            </a:r>
            <a:r>
              <a:rPr lang="en-US" sz="1800" dirty="0"/>
              <a:t>(), </a:t>
            </a:r>
            <a:r>
              <a:rPr lang="en-US" sz="1800" dirty="0" err="1"/>
              <a:t>obj.Modifiers.ToString</a:t>
            </a:r>
            <a:r>
              <a:rPr lang="en-US" sz="1800" dirty="0"/>
              <a:t>());</a:t>
            </a:r>
          </a:p>
          <a:p>
            <a:pPr>
              <a:buNone/>
            </a:pPr>
            <a:r>
              <a:rPr lang="en-US" sz="1800" b="1" dirty="0"/>
              <a:t>  //Here We  can use </a:t>
            </a:r>
            <a:r>
              <a:rPr lang="en-US" sz="1800" b="1" dirty="0" err="1"/>
              <a:t>ReadLine</a:t>
            </a:r>
            <a:r>
              <a:rPr lang="en-US" sz="1800" b="1" dirty="0"/>
              <a:t>(), Read() or </a:t>
            </a:r>
            <a:r>
              <a:rPr lang="en-US" sz="1800" b="1" dirty="0" err="1"/>
              <a:t>ReadKey</a:t>
            </a:r>
            <a:r>
              <a:rPr lang="en-US" sz="1800" b="1" dirty="0"/>
              <a:t>().</a:t>
            </a:r>
          </a:p>
          <a:p>
            <a:pPr>
              <a:buNone/>
            </a:pPr>
            <a:r>
              <a:rPr lang="en-US" sz="1800" dirty="0"/>
              <a:t>            </a:t>
            </a:r>
            <a:r>
              <a:rPr lang="en-US" sz="1800" dirty="0" err="1"/>
              <a:t>Console.ReadKey</a:t>
            </a:r>
            <a:r>
              <a:rPr lang="en-US" sz="1800" dirty="0"/>
              <a:t>();}}}</a:t>
            </a:r>
          </a:p>
          <a:p>
            <a:pPr>
              <a:buNone/>
            </a:pPr>
            <a:r>
              <a:rPr lang="en-US" sz="1800" dirty="0"/>
              <a:t>      </a:t>
            </a:r>
          </a:p>
        </p:txBody>
      </p:sp>
      <p:pic>
        <p:nvPicPr>
          <p:cNvPr id="2051" name="Picture 3"/>
          <p:cNvPicPr>
            <a:picLocks noChangeAspect="1" noChangeArrowheads="1"/>
          </p:cNvPicPr>
          <p:nvPr/>
        </p:nvPicPr>
        <p:blipFill>
          <a:blip r:embed="rId3"/>
          <a:srcRect/>
          <a:stretch>
            <a:fillRect/>
          </a:stretch>
        </p:blipFill>
        <p:spPr bwMode="auto">
          <a:xfrm>
            <a:off x="4724399" y="5715000"/>
            <a:ext cx="4267201" cy="108013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solidFill>
                  <a:srgbClr val="FF0000"/>
                </a:solidFill>
              </a:rPr>
              <a:t>Data types, Input and Output Program</a:t>
            </a:r>
          </a:p>
        </p:txBody>
      </p:sp>
      <p:sp>
        <p:nvSpPr>
          <p:cNvPr id="3" name="Content Placeholder 2"/>
          <p:cNvSpPr>
            <a:spLocks noGrp="1"/>
          </p:cNvSpPr>
          <p:nvPr>
            <p:ph idx="1"/>
          </p:nvPr>
        </p:nvSpPr>
        <p:spPr>
          <a:xfrm>
            <a:off x="152400" y="838200"/>
            <a:ext cx="8991600" cy="6019800"/>
          </a:xfrm>
        </p:spPr>
        <p:txBody>
          <a:bodyPr>
            <a:noAutofit/>
          </a:bodyPr>
          <a:lstStyle/>
          <a:p>
            <a:pPr>
              <a:buNone/>
            </a:pPr>
            <a:r>
              <a:rPr lang="en-US" sz="1800" dirty="0"/>
              <a:t>using System;</a:t>
            </a:r>
          </a:p>
          <a:p>
            <a:pPr>
              <a:buNone/>
            </a:pPr>
            <a:r>
              <a:rPr lang="en-US" sz="1800" dirty="0"/>
              <a:t>namespace </a:t>
            </a:r>
            <a:r>
              <a:rPr lang="en-US" sz="1800" dirty="0" err="1"/>
              <a:t>HelloProgram</a:t>
            </a:r>
            <a:r>
              <a:rPr lang="en-US" sz="1800" dirty="0"/>
              <a:t>{</a:t>
            </a:r>
          </a:p>
          <a:p>
            <a:pPr>
              <a:buNone/>
            </a:pPr>
            <a:r>
              <a:rPr lang="en-US" sz="1800" dirty="0"/>
              <a:t>    class </a:t>
            </a:r>
            <a:r>
              <a:rPr lang="en-US" sz="1800" dirty="0" err="1"/>
              <a:t>InputOutPut</a:t>
            </a:r>
            <a:r>
              <a:rPr lang="en-US" sz="1800" dirty="0"/>
              <a:t>{</a:t>
            </a:r>
          </a:p>
          <a:p>
            <a:pPr>
              <a:buNone/>
            </a:pPr>
            <a:r>
              <a:rPr lang="en-US" sz="1800" dirty="0"/>
              <a:t>        static void Main(string[] </a:t>
            </a:r>
            <a:r>
              <a:rPr lang="en-US" sz="1800" dirty="0" err="1"/>
              <a:t>args</a:t>
            </a:r>
            <a:r>
              <a:rPr lang="en-US" sz="1800" dirty="0"/>
              <a:t>){</a:t>
            </a:r>
          </a:p>
          <a:p>
            <a:pPr>
              <a:buNone/>
            </a:pPr>
            <a:r>
              <a:rPr lang="en-US" sz="1800" dirty="0"/>
              <a:t> </a:t>
            </a:r>
            <a:r>
              <a:rPr lang="en-US" sz="1800" b="1" dirty="0"/>
              <a:t>//This is program about Reading values and display output on screen.</a:t>
            </a:r>
          </a:p>
          <a:p>
            <a:pPr>
              <a:buNone/>
            </a:pPr>
            <a:r>
              <a:rPr lang="en-US" sz="1800" dirty="0"/>
              <a:t>            </a:t>
            </a:r>
            <a:r>
              <a:rPr lang="en-US" sz="1800" dirty="0" err="1"/>
              <a:t>int</a:t>
            </a:r>
            <a:r>
              <a:rPr lang="en-US" sz="1800" dirty="0"/>
              <a:t> a;            char b;            float c;            double d;            string e;            </a:t>
            </a:r>
            <a:r>
              <a:rPr lang="en-US" sz="1800" dirty="0" err="1"/>
              <a:t>bool</a:t>
            </a:r>
            <a:r>
              <a:rPr lang="en-US" sz="1800" dirty="0"/>
              <a:t> f = true;</a:t>
            </a:r>
          </a:p>
          <a:p>
            <a:pPr>
              <a:buNone/>
            </a:pPr>
            <a:r>
              <a:rPr lang="en-US" sz="1800" dirty="0"/>
              <a:t>            //a = </a:t>
            </a:r>
            <a:r>
              <a:rPr lang="en-US" sz="1800" dirty="0" err="1"/>
              <a:t>int.Parse</a:t>
            </a:r>
            <a:r>
              <a:rPr lang="en-US" sz="1800" dirty="0"/>
              <a:t>(</a:t>
            </a:r>
            <a:r>
              <a:rPr lang="en-US" sz="1800" dirty="0" err="1"/>
              <a:t>Console.ReadLine</a:t>
            </a:r>
            <a:r>
              <a:rPr lang="en-US" sz="1800" dirty="0"/>
              <a:t>());</a:t>
            </a:r>
          </a:p>
          <a:p>
            <a:pPr>
              <a:buNone/>
            </a:pPr>
            <a:r>
              <a:rPr lang="en-US" sz="1800" dirty="0"/>
              <a:t>            a = Convert.ToInt32(</a:t>
            </a:r>
            <a:r>
              <a:rPr lang="en-US" sz="1800" dirty="0" err="1"/>
              <a:t>Console.ReadLine</a:t>
            </a:r>
            <a:r>
              <a:rPr lang="en-US" sz="1800" dirty="0"/>
              <a:t>()); b = </a:t>
            </a:r>
            <a:r>
              <a:rPr lang="en-US" sz="1800" dirty="0" err="1"/>
              <a:t>Convert.ToChar</a:t>
            </a:r>
            <a:r>
              <a:rPr lang="en-US" sz="1800" dirty="0"/>
              <a:t>(</a:t>
            </a:r>
            <a:r>
              <a:rPr lang="en-US" sz="1800" dirty="0" err="1"/>
              <a:t>Console.ReadLine</a:t>
            </a:r>
            <a:r>
              <a:rPr lang="en-US" sz="1800" dirty="0"/>
              <a:t>());</a:t>
            </a:r>
          </a:p>
          <a:p>
            <a:pPr>
              <a:buNone/>
            </a:pPr>
            <a:r>
              <a:rPr lang="en-US" sz="1800" dirty="0"/>
              <a:t>            c = </a:t>
            </a:r>
            <a:r>
              <a:rPr lang="en-US" sz="1800" dirty="0" err="1"/>
              <a:t>float.Parse</a:t>
            </a:r>
            <a:r>
              <a:rPr lang="en-US" sz="1800" dirty="0"/>
              <a:t>(</a:t>
            </a:r>
            <a:r>
              <a:rPr lang="en-US" sz="1800" dirty="0" err="1"/>
              <a:t>Console.ReadLine</a:t>
            </a:r>
            <a:r>
              <a:rPr lang="en-US" sz="1800" dirty="0"/>
              <a:t>());   d = </a:t>
            </a:r>
            <a:r>
              <a:rPr lang="en-US" sz="1800" dirty="0" err="1"/>
              <a:t>Convert.ToDouble</a:t>
            </a:r>
            <a:r>
              <a:rPr lang="en-US" sz="1800" dirty="0"/>
              <a:t> (</a:t>
            </a:r>
            <a:r>
              <a:rPr lang="en-US" sz="1800" dirty="0" err="1"/>
              <a:t>Console.ReadLine</a:t>
            </a:r>
            <a:r>
              <a:rPr lang="en-US" sz="1800" dirty="0"/>
              <a:t>());</a:t>
            </a:r>
          </a:p>
          <a:p>
            <a:pPr>
              <a:buNone/>
            </a:pPr>
            <a:r>
              <a:rPr lang="en-US" sz="1800" dirty="0"/>
              <a:t> e = </a:t>
            </a:r>
            <a:r>
              <a:rPr lang="en-US" sz="1800" dirty="0" err="1"/>
              <a:t>Console.ReadLine</a:t>
            </a:r>
            <a:r>
              <a:rPr lang="en-US" sz="1800" dirty="0"/>
              <a:t>();   </a:t>
            </a:r>
            <a:r>
              <a:rPr lang="en-US" sz="1800" b="1" dirty="0"/>
              <a:t>//</a:t>
            </a:r>
            <a:r>
              <a:rPr lang="en-US" sz="1800" b="1" dirty="0" err="1"/>
              <a:t>Console.Clear</a:t>
            </a:r>
            <a:r>
              <a:rPr lang="en-US" sz="1800" b="1" dirty="0"/>
              <a:t>(); // To clear the output window</a:t>
            </a:r>
          </a:p>
          <a:p>
            <a:pPr>
              <a:buNone/>
            </a:pPr>
            <a:r>
              <a:rPr lang="en-US" sz="1800" b="1" dirty="0"/>
              <a:t>/* This is the way to print values  by index*/</a:t>
            </a:r>
          </a:p>
          <a:p>
            <a:pPr>
              <a:buNone/>
            </a:pPr>
            <a:r>
              <a:rPr lang="en-US" sz="1800" dirty="0" err="1"/>
              <a:t>Console.WriteLine</a:t>
            </a:r>
            <a:r>
              <a:rPr lang="en-US" sz="1800" dirty="0"/>
              <a:t>("First integer value is:{0}\</a:t>
            </a:r>
            <a:r>
              <a:rPr lang="en-US" sz="1800" dirty="0" err="1"/>
              <a:t>nSecond</a:t>
            </a:r>
            <a:r>
              <a:rPr lang="en-US" sz="1800" dirty="0"/>
              <a:t> character value is:{1}\</a:t>
            </a:r>
            <a:r>
              <a:rPr lang="en-US" sz="1800" dirty="0" err="1"/>
              <a:t>nThird</a:t>
            </a:r>
            <a:r>
              <a:rPr lang="en-US" sz="1800" dirty="0"/>
              <a:t> float value is:{2}\</a:t>
            </a:r>
            <a:r>
              <a:rPr lang="en-US" sz="1800" dirty="0" err="1"/>
              <a:t>nFourth</a:t>
            </a:r>
            <a:r>
              <a:rPr lang="en-US" sz="1800" dirty="0"/>
              <a:t> double value is:{3}\</a:t>
            </a:r>
            <a:r>
              <a:rPr lang="en-US" sz="1800" dirty="0" err="1"/>
              <a:t>nFifth</a:t>
            </a:r>
            <a:r>
              <a:rPr lang="en-US" sz="1800" dirty="0"/>
              <a:t> string value is:{4}", a, </a:t>
            </a:r>
            <a:r>
              <a:rPr lang="en-US" sz="1800" dirty="0" err="1"/>
              <a:t>b,c</a:t>
            </a:r>
            <a:r>
              <a:rPr lang="en-US" sz="1800" dirty="0"/>
              <a:t>, d, e);</a:t>
            </a:r>
          </a:p>
          <a:p>
            <a:pPr>
              <a:buNone/>
            </a:pPr>
            <a:r>
              <a:rPr lang="en-US" sz="1800" dirty="0"/>
              <a:t>            </a:t>
            </a:r>
            <a:r>
              <a:rPr lang="en-US" sz="1800" dirty="0" err="1"/>
              <a:t>Console.Write</a:t>
            </a:r>
            <a:r>
              <a:rPr lang="en-US" sz="1800" dirty="0"/>
              <a:t>("Sixth </a:t>
            </a:r>
            <a:r>
              <a:rPr lang="en-US" sz="1800" dirty="0" err="1"/>
              <a:t>boolean</a:t>
            </a:r>
            <a:r>
              <a:rPr lang="en-US" sz="1800" dirty="0"/>
              <a:t> value is:" + f);</a:t>
            </a:r>
          </a:p>
          <a:p>
            <a:pPr>
              <a:buNone/>
            </a:pPr>
            <a:r>
              <a:rPr lang="en-US" sz="1800" dirty="0"/>
              <a:t>            </a:t>
            </a:r>
            <a:r>
              <a:rPr lang="en-US" sz="1800" dirty="0" err="1"/>
              <a:t>Console.WriteLine</a:t>
            </a:r>
            <a:r>
              <a:rPr lang="en-US" sz="1800" dirty="0"/>
              <a:t>("Sixth negative of </a:t>
            </a:r>
            <a:r>
              <a:rPr lang="en-US" sz="1800" dirty="0" err="1"/>
              <a:t>boolean</a:t>
            </a:r>
            <a:r>
              <a:rPr lang="en-US" sz="1800" dirty="0"/>
              <a:t> value is:"+!f);         </a:t>
            </a:r>
          </a:p>
          <a:p>
            <a:pPr>
              <a:buNone/>
            </a:pPr>
            <a:r>
              <a:rPr lang="en-US" sz="1800" dirty="0"/>
              <a:t>   </a:t>
            </a:r>
            <a:r>
              <a:rPr lang="en-US" sz="1800" dirty="0" err="1"/>
              <a:t>Console.ReadKey</a:t>
            </a:r>
            <a:r>
              <a:rPr lang="en-US" sz="1800" dirty="0"/>
              <a:t>(); } } }</a:t>
            </a:r>
          </a:p>
        </p:txBody>
      </p:sp>
      <p:pic>
        <p:nvPicPr>
          <p:cNvPr id="3077" name="Picture 5"/>
          <p:cNvPicPr>
            <a:picLocks noChangeAspect="1" noChangeArrowheads="1"/>
          </p:cNvPicPr>
          <p:nvPr/>
        </p:nvPicPr>
        <p:blipFill>
          <a:blip r:embed="rId3"/>
          <a:srcRect/>
          <a:stretch>
            <a:fillRect/>
          </a:stretch>
        </p:blipFill>
        <p:spPr bwMode="auto">
          <a:xfrm>
            <a:off x="5715000" y="838200"/>
            <a:ext cx="2743200" cy="130981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Data Types</a:t>
            </a:r>
          </a:p>
        </p:txBody>
      </p:sp>
      <p:sp>
        <p:nvSpPr>
          <p:cNvPr id="3" name="Content Placeholder 2"/>
          <p:cNvSpPr>
            <a:spLocks noGrp="1"/>
          </p:cNvSpPr>
          <p:nvPr>
            <p:ph idx="1"/>
          </p:nvPr>
        </p:nvSpPr>
        <p:spPr>
          <a:xfrm>
            <a:off x="457200" y="1143000"/>
            <a:ext cx="8229600" cy="5638800"/>
          </a:xfrm>
        </p:spPr>
        <p:txBody>
          <a:bodyPr>
            <a:normAutofit/>
          </a:bodyPr>
          <a:lstStyle/>
          <a:p>
            <a:pPr>
              <a:buFont typeface="Wingdings" pitchFamily="2" charset="2"/>
              <a:buChar char="Ø"/>
            </a:pPr>
            <a:r>
              <a:rPr lang="en-US" dirty="0"/>
              <a:t>Three types:</a:t>
            </a:r>
          </a:p>
          <a:p>
            <a:pPr lvl="2">
              <a:buFont typeface="Wingdings" pitchFamily="2" charset="2"/>
              <a:buChar char="Ø"/>
            </a:pPr>
            <a:r>
              <a:rPr lang="en-US" dirty="0"/>
              <a:t> Value type</a:t>
            </a:r>
          </a:p>
          <a:p>
            <a:pPr lvl="2">
              <a:buFont typeface="Wingdings" pitchFamily="2" charset="2"/>
              <a:buChar char="Ø"/>
            </a:pPr>
            <a:r>
              <a:rPr lang="en-US" dirty="0"/>
              <a:t> Reference type</a:t>
            </a:r>
          </a:p>
          <a:p>
            <a:pPr lvl="2">
              <a:buFont typeface="Wingdings" pitchFamily="2" charset="2"/>
              <a:buChar char="Ø"/>
            </a:pPr>
            <a:r>
              <a:rPr lang="en-US" dirty="0"/>
              <a:t> Pointer type</a:t>
            </a:r>
          </a:p>
          <a:p>
            <a:pPr>
              <a:buNone/>
            </a:pPr>
            <a:r>
              <a:rPr lang="en-US" dirty="0"/>
              <a:t>Value type:</a:t>
            </a:r>
          </a:p>
          <a:p>
            <a:r>
              <a:rPr lang="en-US" dirty="0"/>
              <a:t>Holds a data value within its own memory space</a:t>
            </a:r>
          </a:p>
          <a:p>
            <a:r>
              <a:rPr lang="en-US" dirty="0"/>
              <a:t>Variable can assigned value directly.</a:t>
            </a:r>
          </a:p>
          <a:p>
            <a:r>
              <a:rPr lang="en-US" dirty="0"/>
              <a:t>It is derived from the class </a:t>
            </a:r>
            <a:r>
              <a:rPr lang="en-US" dirty="0" err="1"/>
              <a:t>System.ValueType</a:t>
            </a:r>
            <a:endParaRPr lang="en-US" dirty="0"/>
          </a:p>
          <a:p>
            <a:endParaRPr lang="en-US" dirty="0"/>
          </a:p>
          <a:p>
            <a:pPr>
              <a:buNone/>
            </a:pPr>
            <a:endParaRPr lang="en-US" dirty="0"/>
          </a:p>
        </p:txBody>
      </p:sp>
      <p:pic>
        <p:nvPicPr>
          <p:cNvPr id="4" name="Picture 3" descr="value-type-memory-allocation.png"/>
          <p:cNvPicPr>
            <a:picLocks noChangeAspect="1"/>
          </p:cNvPicPr>
          <p:nvPr/>
        </p:nvPicPr>
        <p:blipFill>
          <a:blip r:embed="rId2" cstate="print"/>
          <a:stretch>
            <a:fillRect/>
          </a:stretch>
        </p:blipFill>
        <p:spPr>
          <a:xfrm>
            <a:off x="2819400" y="5880399"/>
            <a:ext cx="2605802" cy="8849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000" b="1" dirty="0">
                <a:solidFill>
                  <a:srgbClr val="000000"/>
                </a:solidFill>
                <a:latin typeface="Calibri" panose="020F0502020204030204" pitchFamily="34" charset="0"/>
              </a:rPr>
              <a:t>UNIT-II</a:t>
            </a:r>
            <a:br>
              <a:rPr lang="en-IN"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Calibri" panose="020F0502020204030204" pitchFamily="34" charset="0"/>
              </a:rPr>
              <a:t> </a:t>
            </a:r>
            <a:r>
              <a:rPr lang="en-US" sz="4000" b="1" i="0" u="none" strike="noStrike" baseline="0" dirty="0">
                <a:solidFill>
                  <a:srgbClr val="000000"/>
                </a:solidFill>
                <a:latin typeface="Calibri" panose="020F0502020204030204" pitchFamily="34" charset="0"/>
              </a:rPr>
              <a:t>C# Basics using Console Application</a:t>
            </a:r>
            <a:endParaRPr lang="en-US" sz="1800" b="1" i="0" u="none" strike="noStrike" baseline="0" dirty="0">
              <a:solidFill>
                <a:srgbClr val="000000"/>
              </a:solidFill>
              <a:latin typeface="Calibri" panose="020F0502020204030204" pitchFamily="34" charset="0"/>
            </a:endParaRPr>
          </a:p>
        </p:txBody>
      </p:sp>
      <p:sp>
        <p:nvSpPr>
          <p:cNvPr id="3" name="Subtitle 2"/>
          <p:cNvSpPr>
            <a:spLocks noGrp="1"/>
          </p:cNvSpPr>
          <p:nvPr>
            <p:ph type="subTitle" idx="1"/>
          </p:nvPr>
        </p:nvSpPr>
        <p:spPr/>
        <p:txBody>
          <a:bodyPr>
            <a:normAutofit/>
          </a:bodyPr>
          <a:lstStyle/>
          <a:p>
            <a:endParaRPr lang="en-US" sz="2400" dirty="0"/>
          </a:p>
        </p:txBody>
      </p:sp>
    </p:spTree>
    <p:extLst>
      <p:ext uri="{BB962C8B-B14F-4D97-AF65-F5344CB8AC3E}">
        <p14:creationId xmlns:p14="http://schemas.microsoft.com/office/powerpoint/2010/main" val="4084201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a:solidFill>
                  <a:srgbClr val="FF0000"/>
                </a:solidFill>
              </a:rPr>
              <a:t>Value type</a:t>
            </a:r>
          </a:p>
        </p:txBody>
      </p:sp>
      <p:sp>
        <p:nvSpPr>
          <p:cNvPr id="3" name="Content Placeholder 2"/>
          <p:cNvSpPr>
            <a:spLocks noGrp="1"/>
          </p:cNvSpPr>
          <p:nvPr>
            <p:ph idx="1"/>
          </p:nvPr>
        </p:nvSpPr>
        <p:spPr>
          <a:xfrm>
            <a:off x="457200" y="533400"/>
            <a:ext cx="8229600" cy="6324600"/>
          </a:xfrm>
        </p:spPr>
        <p:txBody>
          <a:bodyPr>
            <a:normAutofit/>
          </a:bodyPr>
          <a:lstStyle/>
          <a:p>
            <a:r>
              <a:rPr lang="en-US" sz="2400" dirty="0"/>
              <a:t>Variable can assigned value directly.</a:t>
            </a:r>
          </a:p>
          <a:p>
            <a:r>
              <a:rPr lang="en-US" sz="2400" dirty="0"/>
              <a:t>It is derived from the class </a:t>
            </a:r>
            <a:r>
              <a:rPr lang="en-US" sz="2400" dirty="0" err="1"/>
              <a:t>System.ValueType</a:t>
            </a:r>
            <a:endParaRPr lang="en-US" sz="2400" dirty="0"/>
          </a:p>
          <a:p>
            <a:endParaRPr lang="en-US" dirty="0"/>
          </a:p>
        </p:txBody>
      </p:sp>
      <p:graphicFrame>
        <p:nvGraphicFramePr>
          <p:cNvPr id="5" name="Table 4"/>
          <p:cNvGraphicFramePr>
            <a:graphicFrameLocks noGrp="1"/>
          </p:cNvGraphicFramePr>
          <p:nvPr/>
        </p:nvGraphicFramePr>
        <p:xfrm>
          <a:off x="3124199" y="1517702"/>
          <a:ext cx="5715001" cy="5187898"/>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433018">
                <a:tc>
                  <a:txBody>
                    <a:bodyPr/>
                    <a:lstStyle/>
                    <a:p>
                      <a:r>
                        <a:rPr lang="en-US" sz="2000" b="0" dirty="0" err="1">
                          <a:solidFill>
                            <a:schemeClr val="tx1"/>
                          </a:solidFill>
                        </a:rPr>
                        <a:t>bool</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dirty="0">
                          <a:solidFill>
                            <a:schemeClr val="tx1"/>
                          </a:solidFill>
                        </a:rPr>
                        <a:t>Boolean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83812">
                <a:tc>
                  <a:txBody>
                    <a:bodyPr/>
                    <a:lstStyle/>
                    <a:p>
                      <a:r>
                        <a:rPr lang="en-US" sz="2000" b="0" dirty="0">
                          <a:solidFill>
                            <a:schemeClr val="tx1"/>
                          </a:solidFill>
                        </a:rPr>
                        <a:t>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solidFill>
                            <a:schemeClr val="tx1"/>
                          </a:solidFill>
                        </a:rPr>
                        <a:t>8-bit unsigned </a:t>
                      </a:r>
                      <a:r>
                        <a:rPr lang="en-US" sz="2000" b="0" dirty="0" err="1">
                          <a:solidFill>
                            <a:schemeClr val="tx1"/>
                          </a:solidFill>
                        </a:rPr>
                        <a:t>int</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83812">
                <a:tc>
                  <a:txBody>
                    <a:bodyPr/>
                    <a:lstStyle/>
                    <a:p>
                      <a:r>
                        <a:rPr lang="en-US" sz="2000" b="0" dirty="0" err="1">
                          <a:solidFill>
                            <a:schemeClr val="tx1"/>
                          </a:solidFill>
                        </a:rPr>
                        <a:t>Dhar</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solidFill>
                            <a:schemeClr val="tx1"/>
                          </a:solidFill>
                        </a:rPr>
                        <a:t>16 bit char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83812">
                <a:tc>
                  <a:txBody>
                    <a:bodyPr/>
                    <a:lstStyle/>
                    <a:p>
                      <a:r>
                        <a:rPr lang="en-US" sz="2000" b="0" dirty="0">
                          <a:solidFill>
                            <a:schemeClr val="tx1"/>
                          </a:solidFill>
                        </a:rPr>
                        <a:t>Decimal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solidFill>
                            <a:schemeClr val="tx1"/>
                          </a:solidFill>
                        </a:rPr>
                        <a:t>128 bit precise decimal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5760">
                <a:tc>
                  <a:txBody>
                    <a:bodyPr/>
                    <a:lstStyle/>
                    <a:p>
                      <a:r>
                        <a:rPr lang="en-US" sz="2000" b="0" dirty="0">
                          <a:solidFill>
                            <a:schemeClr val="tx1"/>
                          </a:solidFill>
                        </a:rPr>
                        <a:t>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solidFill>
                            <a:schemeClr val="tx1"/>
                          </a:solidFill>
                        </a:rPr>
                        <a:t>64 bit double precision floating</a:t>
                      </a:r>
                      <a:r>
                        <a:rPr lang="en-US" sz="2000" b="0" baseline="0" dirty="0">
                          <a:solidFill>
                            <a:schemeClr val="tx1"/>
                          </a:solidFill>
                        </a:rPr>
                        <a:t> number</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83812">
                <a:tc>
                  <a:txBody>
                    <a:bodyPr/>
                    <a:lstStyle/>
                    <a:p>
                      <a:r>
                        <a:rPr lang="en-US" sz="2000" b="0" dirty="0">
                          <a:solidFill>
                            <a:schemeClr val="tx1"/>
                          </a:solidFill>
                        </a:rPr>
                        <a:t>Float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solidFill>
                            <a:schemeClr val="tx1"/>
                          </a:solidFill>
                        </a:rPr>
                        <a:t>32 bit single precision floating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83812">
                <a:tc>
                  <a:txBody>
                    <a:bodyPr/>
                    <a:lstStyle/>
                    <a:p>
                      <a:r>
                        <a:rPr lang="en-US" sz="2000" b="0" dirty="0" err="1">
                          <a:solidFill>
                            <a:schemeClr val="tx1"/>
                          </a:solidFill>
                        </a:rPr>
                        <a:t>Int</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solidFill>
                            <a:schemeClr val="tx1"/>
                          </a:solidFill>
                        </a:rPr>
                        <a:t>32 bit signed integer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83812">
                <a:tc>
                  <a:txBody>
                    <a:bodyPr/>
                    <a:lstStyle/>
                    <a:p>
                      <a:r>
                        <a:rPr lang="en-US" sz="2000" b="0" dirty="0">
                          <a:solidFill>
                            <a:schemeClr val="tx1"/>
                          </a:solidFill>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solidFill>
                            <a:schemeClr val="tx1"/>
                          </a:solidFill>
                        </a:rPr>
                        <a:t>64 bit signed integer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83812">
                <a:tc>
                  <a:txBody>
                    <a:bodyPr/>
                    <a:lstStyle/>
                    <a:p>
                      <a:r>
                        <a:rPr lang="en-US" sz="2000" b="0" dirty="0" err="1">
                          <a:solidFill>
                            <a:schemeClr val="tx1"/>
                          </a:solidFill>
                        </a:rPr>
                        <a:t>Sbyte</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solidFill>
                            <a:schemeClr val="tx1"/>
                          </a:solidFill>
                        </a:rPr>
                        <a:t>8 bit signed </a:t>
                      </a:r>
                      <a:r>
                        <a:rPr lang="en-US" sz="2000" b="0" dirty="0" err="1">
                          <a:solidFill>
                            <a:schemeClr val="tx1"/>
                          </a:solidFill>
                        </a:rPr>
                        <a:t>int</a:t>
                      </a:r>
                      <a:r>
                        <a:rPr lang="en-US" sz="2000" b="0" dirty="0">
                          <a:solidFill>
                            <a:schemeClr val="tx1"/>
                          </a:solidFill>
                        </a:rPr>
                        <a:t>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83812">
                <a:tc>
                  <a:txBody>
                    <a:bodyPr/>
                    <a:lstStyle/>
                    <a:p>
                      <a:r>
                        <a:rPr lang="en-US" sz="2000" b="0" dirty="0">
                          <a:solidFill>
                            <a:schemeClr val="tx1"/>
                          </a:solidFill>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solidFill>
                            <a:schemeClr val="tx1"/>
                          </a:solidFill>
                        </a:rPr>
                        <a:t>16 bit signed </a:t>
                      </a:r>
                      <a:r>
                        <a:rPr lang="en-US" sz="2000" b="0" dirty="0" err="1">
                          <a:solidFill>
                            <a:schemeClr val="tx1"/>
                          </a:solidFill>
                        </a:rPr>
                        <a:t>int</a:t>
                      </a:r>
                      <a:r>
                        <a:rPr lang="en-US" sz="2000" b="0" dirty="0">
                          <a:solidFill>
                            <a:schemeClr val="tx1"/>
                          </a:solidFill>
                        </a:rPr>
                        <a:t>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83812">
                <a:tc>
                  <a:txBody>
                    <a:bodyPr/>
                    <a:lstStyle/>
                    <a:p>
                      <a:r>
                        <a:rPr lang="en-US" sz="2000" b="0" dirty="0" err="1">
                          <a:solidFill>
                            <a:schemeClr val="tx1"/>
                          </a:solidFill>
                        </a:rPr>
                        <a:t>Uint</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solidFill>
                            <a:schemeClr val="tx1"/>
                          </a:solidFill>
                        </a:rPr>
                        <a:t>32 bit unsigned </a:t>
                      </a:r>
                      <a:r>
                        <a:rPr lang="en-US" sz="2000" b="0" dirty="0" err="1">
                          <a:solidFill>
                            <a:schemeClr val="tx1"/>
                          </a:solidFill>
                        </a:rPr>
                        <a:t>int</a:t>
                      </a:r>
                      <a:r>
                        <a:rPr lang="en-US" sz="2000" b="0" baseline="0" dirty="0">
                          <a:solidFill>
                            <a:schemeClr val="tx1"/>
                          </a:solidFill>
                        </a:rPr>
                        <a:t> type</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83812">
                <a:tc>
                  <a:txBody>
                    <a:bodyPr/>
                    <a:lstStyle/>
                    <a:p>
                      <a:r>
                        <a:rPr lang="en-US" sz="2000" b="0" dirty="0" err="1">
                          <a:solidFill>
                            <a:schemeClr val="tx1"/>
                          </a:solidFill>
                        </a:rPr>
                        <a:t>Ulong</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solidFill>
                            <a:schemeClr val="tx1"/>
                          </a:solidFill>
                        </a:rPr>
                        <a:t>64 bit unsigned </a:t>
                      </a:r>
                      <a:r>
                        <a:rPr lang="en-US" sz="2000" b="0" dirty="0" err="1">
                          <a:solidFill>
                            <a:schemeClr val="tx1"/>
                          </a:solidFill>
                        </a:rPr>
                        <a:t>int</a:t>
                      </a:r>
                      <a:r>
                        <a:rPr lang="en-US" sz="2000" b="0" dirty="0">
                          <a:solidFill>
                            <a:schemeClr val="tx1"/>
                          </a:solidFill>
                        </a:rPr>
                        <a:t>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383812">
                <a:tc>
                  <a:txBody>
                    <a:bodyPr/>
                    <a:lstStyle/>
                    <a:p>
                      <a:r>
                        <a:rPr lang="en-US" sz="2000" b="0" dirty="0" err="1">
                          <a:solidFill>
                            <a:schemeClr val="tx1"/>
                          </a:solidFill>
                        </a:rPr>
                        <a:t>ushort</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solidFill>
                            <a:schemeClr val="tx1"/>
                          </a:solidFill>
                        </a:rPr>
                        <a:t>16 bit unsigned</a:t>
                      </a:r>
                      <a:r>
                        <a:rPr lang="en-US" sz="2000" b="0" baseline="0" dirty="0">
                          <a:solidFill>
                            <a:schemeClr val="tx1"/>
                          </a:solidFill>
                        </a:rPr>
                        <a:t> </a:t>
                      </a:r>
                      <a:r>
                        <a:rPr lang="en-US" sz="2000" b="0" baseline="0" dirty="0" err="1">
                          <a:solidFill>
                            <a:schemeClr val="tx1"/>
                          </a:solidFill>
                        </a:rPr>
                        <a:t>int</a:t>
                      </a:r>
                      <a:r>
                        <a:rPr lang="en-US" sz="2000" b="0" baseline="0" dirty="0">
                          <a:solidFill>
                            <a:schemeClr val="tx1"/>
                          </a:solidFill>
                        </a:rPr>
                        <a:t> type</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a:solidFill>
                  <a:srgbClr val="FF0000"/>
                </a:solidFill>
              </a:rPr>
              <a:t>Reference type</a:t>
            </a:r>
          </a:p>
        </p:txBody>
      </p:sp>
      <p:sp>
        <p:nvSpPr>
          <p:cNvPr id="3" name="Content Placeholder 2"/>
          <p:cNvSpPr>
            <a:spLocks noGrp="1"/>
          </p:cNvSpPr>
          <p:nvPr>
            <p:ph idx="1"/>
          </p:nvPr>
        </p:nvSpPr>
        <p:spPr>
          <a:xfrm>
            <a:off x="457200" y="609600"/>
            <a:ext cx="8229600" cy="5516563"/>
          </a:xfrm>
        </p:spPr>
        <p:txBody>
          <a:bodyPr>
            <a:normAutofit lnSpcReduction="10000"/>
          </a:bodyPr>
          <a:lstStyle/>
          <a:p>
            <a:pPr algn="just"/>
            <a:r>
              <a:rPr lang="en-US" sz="2800" dirty="0"/>
              <a:t>It does not contain actual data stored in variable but it contains reference to variable.</a:t>
            </a:r>
          </a:p>
          <a:p>
            <a:pPr algn="just"/>
            <a:r>
              <a:rPr lang="en-US" sz="2800" dirty="0"/>
              <a:t>It refers memory location</a:t>
            </a:r>
          </a:p>
          <a:p>
            <a:pPr algn="just"/>
            <a:endParaRPr lang="en-US" sz="2800" dirty="0"/>
          </a:p>
          <a:p>
            <a:pPr algn="just"/>
            <a:r>
              <a:rPr lang="en-US" sz="2800" dirty="0"/>
              <a:t>If the data in the memory location is changed by one of the variables, the other variable automatically reflects this change in value.</a:t>
            </a:r>
          </a:p>
          <a:p>
            <a:pPr algn="just"/>
            <a:endParaRPr lang="en-US" sz="2800" dirty="0"/>
          </a:p>
          <a:p>
            <a:pPr algn="just"/>
            <a:r>
              <a:rPr lang="en-US" sz="2800" dirty="0"/>
              <a:t>Three types:</a:t>
            </a:r>
          </a:p>
          <a:p>
            <a:pPr marL="1417638" algn="just">
              <a:buFont typeface="Wingdings" pitchFamily="2" charset="2"/>
              <a:buChar char="Ø"/>
            </a:pPr>
            <a:r>
              <a:rPr lang="en-US" sz="2400" dirty="0"/>
              <a:t>Object type</a:t>
            </a:r>
          </a:p>
          <a:p>
            <a:pPr marL="1417638" algn="just">
              <a:buFont typeface="Wingdings" pitchFamily="2" charset="2"/>
              <a:buChar char="Ø"/>
            </a:pPr>
            <a:r>
              <a:rPr lang="en-US" sz="2400" dirty="0"/>
              <a:t>Dynamic type</a:t>
            </a:r>
          </a:p>
          <a:p>
            <a:pPr marL="1417638" algn="just">
              <a:buFont typeface="Wingdings" pitchFamily="2" charset="2"/>
              <a:buChar char="Ø"/>
            </a:pPr>
            <a:r>
              <a:rPr lang="en-US" sz="2400" dirty="0"/>
              <a:t>String type</a:t>
            </a:r>
          </a:p>
          <a:p>
            <a:pPr algn="just"/>
            <a:endParaRPr lang="en-US" sz="2800" dirty="0"/>
          </a:p>
        </p:txBody>
      </p:sp>
      <p:pic>
        <p:nvPicPr>
          <p:cNvPr id="4" name="Picture 3" descr="raference-type-memory-allocation.png"/>
          <p:cNvPicPr>
            <a:picLocks noChangeAspect="1"/>
          </p:cNvPicPr>
          <p:nvPr/>
        </p:nvPicPr>
        <p:blipFill>
          <a:blip r:embed="rId2" cstate="print"/>
          <a:stretch>
            <a:fillRect/>
          </a:stretch>
        </p:blipFill>
        <p:spPr>
          <a:xfrm>
            <a:off x="4038600" y="4114800"/>
            <a:ext cx="4800600" cy="171513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a:solidFill>
                  <a:srgbClr val="FF0000"/>
                </a:solidFill>
              </a:rPr>
              <a:t>Object type</a:t>
            </a:r>
          </a:p>
        </p:txBody>
      </p:sp>
      <p:sp>
        <p:nvSpPr>
          <p:cNvPr id="3" name="Content Placeholder 2"/>
          <p:cNvSpPr>
            <a:spLocks noGrp="1"/>
          </p:cNvSpPr>
          <p:nvPr>
            <p:ph idx="1"/>
          </p:nvPr>
        </p:nvSpPr>
        <p:spPr>
          <a:xfrm>
            <a:off x="457200" y="685800"/>
            <a:ext cx="8229600" cy="5440363"/>
          </a:xfrm>
        </p:spPr>
        <p:txBody>
          <a:bodyPr>
            <a:normAutofit/>
          </a:bodyPr>
          <a:lstStyle/>
          <a:p>
            <a:pPr lvl="1" algn="just"/>
            <a:r>
              <a:rPr lang="en-US" dirty="0"/>
              <a:t>It is base class for all data types</a:t>
            </a:r>
          </a:p>
          <a:p>
            <a:pPr lvl="1" algn="just"/>
            <a:endParaRPr lang="en-US" dirty="0"/>
          </a:p>
          <a:p>
            <a:pPr lvl="1" algn="just"/>
            <a:r>
              <a:rPr lang="en-US" dirty="0"/>
              <a:t>It can assigned values of any other data types.</a:t>
            </a:r>
          </a:p>
          <a:p>
            <a:pPr lvl="1" algn="just"/>
            <a:endParaRPr lang="en-US" dirty="0"/>
          </a:p>
          <a:p>
            <a:pPr lvl="1" algn="just"/>
            <a:r>
              <a:rPr lang="en-US" b="1" dirty="0"/>
              <a:t>Type checking for these type of variable takes place at compile time.</a:t>
            </a:r>
          </a:p>
          <a:p>
            <a:pPr lvl="1" algn="just"/>
            <a:endParaRPr lang="en-US" dirty="0"/>
          </a:p>
          <a:p>
            <a:pPr lvl="1" algn="just"/>
            <a:r>
              <a:rPr lang="en-US" dirty="0"/>
              <a:t>Before assigning values, it needs type conversion.</a:t>
            </a:r>
          </a:p>
          <a:p>
            <a:pPr algn="just">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a:solidFill>
                  <a:srgbClr val="FF0000"/>
                </a:solidFill>
              </a:rPr>
              <a:t>Object type- Boxing and </a:t>
            </a:r>
            <a:r>
              <a:rPr lang="en-US" dirty="0" err="1">
                <a:solidFill>
                  <a:srgbClr val="FF0000"/>
                </a:solidFill>
              </a:rPr>
              <a:t>unboxing</a:t>
            </a:r>
            <a:endParaRPr lang="en-US" dirty="0">
              <a:solidFill>
                <a:srgbClr val="FF0000"/>
              </a:solidFill>
            </a:endParaRPr>
          </a:p>
        </p:txBody>
      </p:sp>
      <p:sp>
        <p:nvSpPr>
          <p:cNvPr id="3" name="Content Placeholder 2"/>
          <p:cNvSpPr>
            <a:spLocks noGrp="1"/>
          </p:cNvSpPr>
          <p:nvPr>
            <p:ph idx="1"/>
          </p:nvPr>
        </p:nvSpPr>
        <p:spPr>
          <a:xfrm>
            <a:off x="457200" y="990600"/>
            <a:ext cx="8229600" cy="5135563"/>
          </a:xfrm>
        </p:spPr>
        <p:txBody>
          <a:bodyPr>
            <a:normAutofit/>
          </a:bodyPr>
          <a:lstStyle/>
          <a:p>
            <a:pPr algn="just"/>
            <a:r>
              <a:rPr lang="en-US" dirty="0"/>
              <a:t>Process of converting value type into object type called </a:t>
            </a:r>
            <a:r>
              <a:rPr lang="en-US" dirty="0">
                <a:solidFill>
                  <a:srgbClr val="FF0000"/>
                </a:solidFill>
              </a:rPr>
              <a:t>boxing.</a:t>
            </a:r>
          </a:p>
          <a:p>
            <a:pPr algn="just"/>
            <a:r>
              <a:rPr lang="en-US" dirty="0"/>
              <a:t>Ex:</a:t>
            </a:r>
          </a:p>
          <a:p>
            <a:pPr algn="just">
              <a:buNone/>
            </a:pPr>
            <a:r>
              <a:rPr lang="en-US" b="1" dirty="0"/>
              <a:t> 		</a:t>
            </a:r>
            <a:r>
              <a:rPr lang="en-US" b="1" dirty="0" err="1"/>
              <a:t>int</a:t>
            </a:r>
            <a:r>
              <a:rPr lang="en-US" b="1" dirty="0"/>
              <a:t> </a:t>
            </a:r>
            <a:r>
              <a:rPr lang="en-US" b="1" dirty="0" err="1"/>
              <a:t>i</a:t>
            </a:r>
            <a:r>
              <a:rPr lang="en-US" b="1" dirty="0"/>
              <a:t>=100;  Object o=</a:t>
            </a:r>
            <a:r>
              <a:rPr lang="en-US" b="1" dirty="0" err="1"/>
              <a:t>i</a:t>
            </a:r>
            <a:r>
              <a:rPr lang="en-US" b="1" dirty="0"/>
              <a:t>;</a:t>
            </a:r>
          </a:p>
          <a:p>
            <a:pPr algn="just"/>
            <a:r>
              <a:rPr lang="en-US" dirty="0"/>
              <a:t>Process of converting object type into value type called </a:t>
            </a:r>
            <a:r>
              <a:rPr lang="en-US" dirty="0" err="1">
                <a:solidFill>
                  <a:srgbClr val="FF0000"/>
                </a:solidFill>
              </a:rPr>
              <a:t>unboxing</a:t>
            </a:r>
            <a:r>
              <a:rPr lang="en-US" dirty="0">
                <a:solidFill>
                  <a:srgbClr val="FF0000"/>
                </a:solidFill>
              </a:rPr>
              <a:t>.</a:t>
            </a:r>
          </a:p>
          <a:p>
            <a:pPr algn="just"/>
            <a:r>
              <a:rPr lang="en-US" dirty="0"/>
              <a:t>Ex:</a:t>
            </a:r>
          </a:p>
          <a:p>
            <a:pPr algn="just">
              <a:buNone/>
            </a:pPr>
            <a:r>
              <a:rPr lang="en-US" b="1" dirty="0"/>
              <a:t>		Object o=100;  </a:t>
            </a:r>
            <a:r>
              <a:rPr lang="en-US" b="1" dirty="0" err="1"/>
              <a:t>i</a:t>
            </a:r>
            <a:r>
              <a:rPr lang="en-US" b="1" dirty="0"/>
              <a:t>=(</a:t>
            </a:r>
            <a:r>
              <a:rPr lang="en-US" b="1" dirty="0" err="1"/>
              <a:t>int</a:t>
            </a:r>
            <a:r>
              <a:rPr lang="en-US" b="1" dirty="0"/>
              <a:t>)o;</a:t>
            </a:r>
          </a:p>
          <a:p>
            <a:pPr algn="just">
              <a:buNone/>
            </a:pPr>
            <a:endParaRPr lang="en-US" dirty="0">
              <a:solidFill>
                <a:srgbClr val="FF0000"/>
              </a:solidFill>
            </a:endParaRPr>
          </a:p>
          <a:p>
            <a:pPr algn="just"/>
            <a:endParaRPr lang="en-US"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solidFill>
                  <a:srgbClr val="FF0000"/>
                </a:solidFill>
              </a:rPr>
              <a:t>Object type</a:t>
            </a:r>
            <a:endParaRPr lang="en-US" dirty="0"/>
          </a:p>
        </p:txBody>
      </p:sp>
      <p:sp>
        <p:nvSpPr>
          <p:cNvPr id="3" name="Content Placeholder 2"/>
          <p:cNvSpPr>
            <a:spLocks noGrp="1"/>
          </p:cNvSpPr>
          <p:nvPr>
            <p:ph idx="1"/>
          </p:nvPr>
        </p:nvSpPr>
        <p:spPr>
          <a:xfrm>
            <a:off x="457200" y="914400"/>
            <a:ext cx="8229600" cy="5715000"/>
          </a:xfrm>
        </p:spPr>
        <p:txBody>
          <a:bodyPr>
            <a:noAutofit/>
          </a:bodyPr>
          <a:lstStyle/>
          <a:p>
            <a:pPr>
              <a:buNone/>
            </a:pPr>
            <a:r>
              <a:rPr lang="en-US" sz="1600" dirty="0"/>
              <a:t>using System;</a:t>
            </a:r>
          </a:p>
          <a:p>
            <a:pPr>
              <a:buNone/>
            </a:pPr>
            <a:r>
              <a:rPr lang="en-US" sz="1600" dirty="0"/>
              <a:t>namespace </a:t>
            </a:r>
            <a:r>
              <a:rPr lang="en-US" sz="1600" dirty="0" err="1"/>
              <a:t>HelloProgram</a:t>
            </a:r>
            <a:endParaRPr lang="en-US" sz="1600" dirty="0"/>
          </a:p>
          <a:p>
            <a:pPr>
              <a:buNone/>
            </a:pPr>
            <a:r>
              <a:rPr lang="en-US" sz="1600" dirty="0"/>
              <a:t>{</a:t>
            </a:r>
          </a:p>
          <a:p>
            <a:pPr>
              <a:buNone/>
            </a:pPr>
            <a:r>
              <a:rPr lang="en-US" sz="1600" dirty="0"/>
              <a:t>    class </a:t>
            </a:r>
            <a:r>
              <a:rPr lang="en-US" sz="1600" dirty="0" err="1"/>
              <a:t>ObjectType</a:t>
            </a:r>
            <a:r>
              <a:rPr lang="en-US" sz="1600" dirty="0"/>
              <a:t>    {</a:t>
            </a:r>
          </a:p>
          <a:p>
            <a:pPr>
              <a:buNone/>
            </a:pPr>
            <a:r>
              <a:rPr lang="en-US" sz="1600" dirty="0"/>
              <a:t>        static void Main()</a:t>
            </a:r>
          </a:p>
          <a:p>
            <a:pPr>
              <a:buNone/>
            </a:pPr>
            <a:r>
              <a:rPr lang="en-US" sz="1600" dirty="0"/>
              <a:t>        {</a:t>
            </a:r>
          </a:p>
          <a:p>
            <a:pPr>
              <a:buNone/>
            </a:pPr>
            <a:r>
              <a:rPr lang="en-US" sz="1600" dirty="0"/>
              <a:t>             object a = 4.5;</a:t>
            </a:r>
          </a:p>
          <a:p>
            <a:pPr>
              <a:buNone/>
            </a:pPr>
            <a:r>
              <a:rPr lang="en-US" sz="1600" dirty="0"/>
              <a:t>            object b = 1;</a:t>
            </a:r>
          </a:p>
          <a:p>
            <a:pPr>
              <a:buNone/>
            </a:pPr>
            <a:r>
              <a:rPr lang="en-US" sz="1600" dirty="0"/>
              <a:t>            object c = 'A';</a:t>
            </a:r>
          </a:p>
          <a:p>
            <a:pPr>
              <a:buNone/>
            </a:pPr>
            <a:r>
              <a:rPr lang="en-US" sz="1600" dirty="0"/>
              <a:t>            object d = "</a:t>
            </a:r>
            <a:r>
              <a:rPr lang="en-US" sz="1600" dirty="0" err="1"/>
              <a:t>Bhavisha</a:t>
            </a:r>
            <a:r>
              <a:rPr lang="en-US" sz="1600" dirty="0"/>
              <a:t>";</a:t>
            </a:r>
          </a:p>
          <a:p>
            <a:pPr>
              <a:buNone/>
            </a:pPr>
            <a:r>
              <a:rPr lang="en-US" sz="1600" dirty="0"/>
              <a:t>            </a:t>
            </a:r>
            <a:r>
              <a:rPr lang="en-US" sz="1600" dirty="0" err="1"/>
              <a:t>int</a:t>
            </a:r>
            <a:r>
              <a:rPr lang="en-US" sz="1600" dirty="0"/>
              <a:t> </a:t>
            </a:r>
            <a:r>
              <a:rPr lang="en-US" sz="1600" dirty="0" err="1"/>
              <a:t>i</a:t>
            </a:r>
            <a:r>
              <a:rPr lang="en-US" sz="1600" dirty="0"/>
              <a:t> = 100;</a:t>
            </a:r>
          </a:p>
          <a:p>
            <a:pPr>
              <a:buNone/>
            </a:pPr>
            <a:r>
              <a:rPr lang="en-US" sz="1600" dirty="0"/>
              <a:t>            object o = </a:t>
            </a:r>
            <a:r>
              <a:rPr lang="en-US" sz="1600" dirty="0" err="1"/>
              <a:t>i</a:t>
            </a:r>
            <a:r>
              <a:rPr lang="en-US" sz="1600" dirty="0"/>
              <a:t>;</a:t>
            </a:r>
          </a:p>
          <a:p>
            <a:pPr>
              <a:buNone/>
            </a:pPr>
            <a:r>
              <a:rPr lang="en-US" sz="1600" dirty="0"/>
              <a:t>            object p = 200;</a:t>
            </a:r>
          </a:p>
          <a:p>
            <a:pPr>
              <a:buNone/>
            </a:pPr>
            <a:r>
              <a:rPr lang="en-US" sz="1600" dirty="0"/>
              <a:t>            </a:t>
            </a:r>
            <a:r>
              <a:rPr lang="en-US" sz="1600" dirty="0" err="1"/>
              <a:t>int</a:t>
            </a:r>
            <a:r>
              <a:rPr lang="en-US" sz="1600" dirty="0"/>
              <a:t> j = (</a:t>
            </a:r>
            <a:r>
              <a:rPr lang="en-US" sz="1600" dirty="0" err="1"/>
              <a:t>int</a:t>
            </a:r>
            <a:r>
              <a:rPr lang="en-US" sz="1600" dirty="0"/>
              <a:t>)p;</a:t>
            </a:r>
          </a:p>
          <a:p>
            <a:pPr>
              <a:buNone/>
            </a:pPr>
            <a:r>
              <a:rPr lang="en-US" sz="1600" dirty="0"/>
              <a:t>            </a:t>
            </a:r>
            <a:r>
              <a:rPr lang="en-US" sz="1600" dirty="0" err="1"/>
              <a:t>Console.WriteLine</a:t>
            </a:r>
            <a:r>
              <a:rPr lang="en-US" sz="1600" dirty="0"/>
              <a:t>(a);</a:t>
            </a:r>
          </a:p>
          <a:p>
            <a:pPr>
              <a:buNone/>
            </a:pPr>
            <a:r>
              <a:rPr lang="en-US" sz="1600" dirty="0"/>
              <a:t>            </a:t>
            </a:r>
            <a:r>
              <a:rPr lang="en-US" sz="1600" dirty="0" err="1"/>
              <a:t>Console.WriteLine</a:t>
            </a:r>
            <a:r>
              <a:rPr lang="en-US" sz="1600" dirty="0"/>
              <a:t>(b);</a:t>
            </a:r>
          </a:p>
          <a:p>
            <a:pPr>
              <a:buNone/>
            </a:pPr>
            <a:r>
              <a:rPr lang="en-US" sz="1600" dirty="0"/>
              <a:t>            </a:t>
            </a:r>
            <a:r>
              <a:rPr lang="en-US" sz="1600" dirty="0" err="1"/>
              <a:t>Console.WriteLine</a:t>
            </a:r>
            <a:r>
              <a:rPr lang="en-US" sz="1600" dirty="0"/>
              <a:t>(c);</a:t>
            </a:r>
          </a:p>
          <a:p>
            <a:pPr>
              <a:buNone/>
            </a:pPr>
            <a:r>
              <a:rPr lang="en-US" sz="1600" dirty="0"/>
              <a:t>            </a:t>
            </a:r>
            <a:r>
              <a:rPr lang="en-US" sz="1600" dirty="0" err="1"/>
              <a:t>Console.WriteLine</a:t>
            </a:r>
            <a:r>
              <a:rPr lang="en-US" sz="1600" dirty="0"/>
              <a:t>(d);</a:t>
            </a:r>
          </a:p>
          <a:p>
            <a:pPr>
              <a:buNone/>
            </a:pPr>
            <a:r>
              <a:rPr lang="en-US" sz="1600" dirty="0"/>
              <a:t>            </a:t>
            </a:r>
            <a:r>
              <a:rPr lang="en-US" sz="1600" dirty="0" err="1"/>
              <a:t>Console.WriteLine</a:t>
            </a:r>
            <a:r>
              <a:rPr lang="en-US" sz="1600" dirty="0"/>
              <a:t>(o);</a:t>
            </a:r>
          </a:p>
          <a:p>
            <a:pPr>
              <a:buNone/>
            </a:pPr>
            <a:r>
              <a:rPr lang="en-US" sz="1600" dirty="0"/>
              <a:t>            </a:t>
            </a:r>
            <a:r>
              <a:rPr lang="en-US" sz="1600" dirty="0" err="1"/>
              <a:t>Console.WriteLine</a:t>
            </a:r>
            <a:r>
              <a:rPr lang="en-US" sz="1600" dirty="0"/>
              <a:t>(j);</a:t>
            </a:r>
          </a:p>
          <a:p>
            <a:pPr>
              <a:buNone/>
            </a:pPr>
            <a:r>
              <a:rPr lang="en-US" sz="1600" dirty="0"/>
              <a:t>            </a:t>
            </a:r>
            <a:r>
              <a:rPr lang="en-US" sz="1600" dirty="0" err="1"/>
              <a:t>Console.ReadKey</a:t>
            </a:r>
            <a:r>
              <a:rPr lang="en-US" sz="1600" dirty="0"/>
              <a:t>();} } }</a:t>
            </a:r>
          </a:p>
        </p:txBody>
      </p:sp>
      <p:pic>
        <p:nvPicPr>
          <p:cNvPr id="1028" name="Picture 4"/>
          <p:cNvPicPr>
            <a:picLocks noChangeAspect="1" noChangeArrowheads="1"/>
          </p:cNvPicPr>
          <p:nvPr/>
        </p:nvPicPr>
        <p:blipFill>
          <a:blip r:embed="rId2"/>
          <a:srcRect/>
          <a:stretch>
            <a:fillRect/>
          </a:stretch>
        </p:blipFill>
        <p:spPr bwMode="auto">
          <a:xfrm>
            <a:off x="4157663" y="2990850"/>
            <a:ext cx="2395537" cy="253321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a:solidFill>
                  <a:srgbClr val="FF0000"/>
                </a:solidFill>
              </a:rPr>
              <a:t>Dynamic type</a:t>
            </a:r>
          </a:p>
        </p:txBody>
      </p:sp>
      <p:sp>
        <p:nvSpPr>
          <p:cNvPr id="3" name="Content Placeholder 2"/>
          <p:cNvSpPr>
            <a:spLocks noGrp="1"/>
          </p:cNvSpPr>
          <p:nvPr>
            <p:ph idx="1"/>
          </p:nvPr>
        </p:nvSpPr>
        <p:spPr>
          <a:xfrm>
            <a:off x="457200" y="685800"/>
            <a:ext cx="8229600" cy="5440363"/>
          </a:xfrm>
        </p:spPr>
        <p:txBody>
          <a:bodyPr>
            <a:normAutofit/>
          </a:bodyPr>
          <a:lstStyle/>
          <a:p>
            <a:pPr algn="just"/>
            <a:r>
              <a:rPr lang="en-US" dirty="0"/>
              <a:t>It store any type of value</a:t>
            </a:r>
          </a:p>
          <a:p>
            <a:pPr algn="just"/>
            <a:r>
              <a:rPr lang="en-US" b="1" dirty="0"/>
              <a:t>Type checking for these type of variable takes place at run time.</a:t>
            </a:r>
          </a:p>
          <a:p>
            <a:pPr algn="just"/>
            <a:r>
              <a:rPr lang="en-US" dirty="0"/>
              <a:t>Ex:</a:t>
            </a:r>
          </a:p>
          <a:p>
            <a:pPr algn="just">
              <a:buNone/>
            </a:pPr>
            <a:r>
              <a:rPr lang="en-US" dirty="0"/>
              <a:t>			dynamic d=20;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a:solidFill>
                  <a:srgbClr val="FF0000"/>
                </a:solidFill>
              </a:rPr>
              <a:t>Dynamic type</a:t>
            </a:r>
          </a:p>
        </p:txBody>
      </p:sp>
      <p:sp>
        <p:nvSpPr>
          <p:cNvPr id="3" name="Content Placeholder 2"/>
          <p:cNvSpPr>
            <a:spLocks noGrp="1"/>
          </p:cNvSpPr>
          <p:nvPr>
            <p:ph idx="1"/>
          </p:nvPr>
        </p:nvSpPr>
        <p:spPr>
          <a:xfrm>
            <a:off x="457200" y="685800"/>
            <a:ext cx="8229600" cy="5440363"/>
          </a:xfrm>
        </p:spPr>
        <p:txBody>
          <a:bodyPr>
            <a:normAutofit fontScale="55000" lnSpcReduction="20000"/>
          </a:bodyPr>
          <a:lstStyle/>
          <a:p>
            <a:pPr>
              <a:buNone/>
            </a:pPr>
            <a:r>
              <a:rPr lang="en-US" dirty="0"/>
              <a:t>using System;</a:t>
            </a:r>
          </a:p>
          <a:p>
            <a:pPr>
              <a:buNone/>
            </a:pPr>
            <a:r>
              <a:rPr lang="en-US" dirty="0"/>
              <a:t>namespace </a:t>
            </a:r>
            <a:r>
              <a:rPr lang="en-US" dirty="0" err="1"/>
              <a:t>HelloProgram</a:t>
            </a:r>
            <a:endParaRPr lang="en-US" dirty="0"/>
          </a:p>
          <a:p>
            <a:pPr>
              <a:buNone/>
            </a:pPr>
            <a:r>
              <a:rPr lang="en-US" dirty="0"/>
              <a:t>{</a:t>
            </a:r>
          </a:p>
          <a:p>
            <a:pPr>
              <a:buNone/>
            </a:pPr>
            <a:r>
              <a:rPr lang="en-US" dirty="0"/>
              <a:t>    class </a:t>
            </a:r>
            <a:r>
              <a:rPr lang="en-US" dirty="0" err="1"/>
              <a:t>ObjectType</a:t>
            </a:r>
            <a:endParaRPr lang="en-US" dirty="0"/>
          </a:p>
          <a:p>
            <a:pPr>
              <a:buNone/>
            </a:pPr>
            <a:r>
              <a:rPr lang="en-US" dirty="0"/>
              <a:t>    {</a:t>
            </a:r>
          </a:p>
          <a:p>
            <a:pPr>
              <a:buNone/>
            </a:pPr>
            <a:r>
              <a:rPr lang="en-US" dirty="0"/>
              <a:t>        static void Main()</a:t>
            </a:r>
          </a:p>
          <a:p>
            <a:pPr>
              <a:buNone/>
            </a:pPr>
            <a:r>
              <a:rPr lang="en-US" dirty="0"/>
              <a:t>        {dynamic x = 1;</a:t>
            </a:r>
          </a:p>
          <a:p>
            <a:pPr>
              <a:buNone/>
            </a:pPr>
            <a:r>
              <a:rPr lang="en-US" dirty="0"/>
              <a:t>            dynamic q = 1.5;</a:t>
            </a:r>
          </a:p>
          <a:p>
            <a:pPr>
              <a:buNone/>
            </a:pPr>
            <a:r>
              <a:rPr lang="en-US" dirty="0"/>
              <a:t>            dynamic r = 'a' ;</a:t>
            </a:r>
          </a:p>
          <a:p>
            <a:pPr>
              <a:buNone/>
            </a:pPr>
            <a:r>
              <a:rPr lang="en-US" dirty="0"/>
              <a:t>            dynamic s = "</a:t>
            </a:r>
            <a:r>
              <a:rPr lang="en-US" dirty="0" err="1"/>
              <a:t>Bhavisha</a:t>
            </a:r>
            <a:r>
              <a:rPr lang="en-US" dirty="0"/>
              <a:t>";</a:t>
            </a:r>
          </a:p>
          <a:p>
            <a:pPr>
              <a:buNone/>
            </a:pPr>
            <a:r>
              <a:rPr lang="en-US" dirty="0"/>
              <a:t>            </a:t>
            </a:r>
            <a:r>
              <a:rPr lang="en-US" dirty="0" err="1"/>
              <a:t>Console.WriteLine</a:t>
            </a:r>
            <a:r>
              <a:rPr lang="en-US" dirty="0"/>
              <a:t>(x);</a:t>
            </a:r>
          </a:p>
          <a:p>
            <a:pPr>
              <a:buNone/>
            </a:pPr>
            <a:r>
              <a:rPr lang="en-US" dirty="0"/>
              <a:t>            </a:t>
            </a:r>
            <a:r>
              <a:rPr lang="en-US" dirty="0" err="1"/>
              <a:t>Console.WriteLine</a:t>
            </a:r>
            <a:r>
              <a:rPr lang="en-US" dirty="0"/>
              <a:t>(q);</a:t>
            </a:r>
          </a:p>
          <a:p>
            <a:pPr>
              <a:buNone/>
            </a:pPr>
            <a:r>
              <a:rPr lang="en-US" dirty="0"/>
              <a:t>            </a:t>
            </a:r>
            <a:r>
              <a:rPr lang="en-US" dirty="0" err="1"/>
              <a:t>Console.WriteLine</a:t>
            </a:r>
            <a:r>
              <a:rPr lang="en-US" dirty="0"/>
              <a:t>(r);</a:t>
            </a:r>
          </a:p>
          <a:p>
            <a:pPr>
              <a:buNone/>
            </a:pPr>
            <a:r>
              <a:rPr lang="en-US" dirty="0"/>
              <a:t>            </a:t>
            </a:r>
            <a:r>
              <a:rPr lang="en-US" dirty="0" err="1"/>
              <a:t>Console.WriteLine</a:t>
            </a:r>
            <a:r>
              <a:rPr lang="en-US" dirty="0"/>
              <a:t>(s);</a:t>
            </a:r>
          </a:p>
          <a:p>
            <a:pPr>
              <a:buNone/>
            </a:pPr>
            <a:r>
              <a:rPr lang="en-US" dirty="0"/>
              <a:t>           </a:t>
            </a:r>
          </a:p>
          <a:p>
            <a:pPr>
              <a:buNone/>
            </a:pPr>
            <a:r>
              <a:rPr lang="en-US" dirty="0"/>
              <a:t>            </a:t>
            </a:r>
            <a:r>
              <a:rPr lang="en-US" dirty="0" err="1"/>
              <a:t>Console.ReadKey</a:t>
            </a:r>
            <a:r>
              <a:rPr lang="en-US" dirty="0"/>
              <a:t>();</a:t>
            </a:r>
          </a:p>
          <a:p>
            <a:pPr>
              <a:buNone/>
            </a:pPr>
            <a:r>
              <a:rPr lang="en-US" dirty="0"/>
              <a:t>        }</a:t>
            </a:r>
          </a:p>
          <a:p>
            <a:pPr>
              <a:buNone/>
            </a:pPr>
            <a:r>
              <a:rPr lang="en-US" dirty="0"/>
              <a:t>    }</a:t>
            </a:r>
          </a:p>
          <a:p>
            <a:pPr>
              <a:buNone/>
            </a:pPr>
            <a:r>
              <a:rPr lang="en-US" dirty="0"/>
              <a:t>}</a:t>
            </a:r>
          </a:p>
          <a:p>
            <a:pPr algn="just">
              <a:buNone/>
            </a:pPr>
            <a:endParaRPr lang="en-US" dirty="0"/>
          </a:p>
        </p:txBody>
      </p:sp>
      <p:pic>
        <p:nvPicPr>
          <p:cNvPr id="2051" name="Picture 3"/>
          <p:cNvPicPr>
            <a:picLocks noChangeAspect="1" noChangeArrowheads="1"/>
          </p:cNvPicPr>
          <p:nvPr/>
        </p:nvPicPr>
        <p:blipFill>
          <a:blip r:embed="rId2"/>
          <a:srcRect/>
          <a:stretch>
            <a:fillRect/>
          </a:stretch>
        </p:blipFill>
        <p:spPr bwMode="auto">
          <a:xfrm>
            <a:off x="5410200" y="2667000"/>
            <a:ext cx="1885950" cy="1475961"/>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String type</a:t>
            </a:r>
            <a:endParaRPr lang="en-US" dirty="0"/>
          </a:p>
        </p:txBody>
      </p:sp>
      <p:sp>
        <p:nvSpPr>
          <p:cNvPr id="3" name="Content Placeholder 2"/>
          <p:cNvSpPr>
            <a:spLocks noGrp="1"/>
          </p:cNvSpPr>
          <p:nvPr>
            <p:ph idx="1"/>
          </p:nvPr>
        </p:nvSpPr>
        <p:spPr/>
        <p:txBody>
          <a:bodyPr/>
          <a:lstStyle/>
          <a:p>
            <a:pPr lvl="0" algn="just"/>
            <a:r>
              <a:rPr lang="en-US" dirty="0"/>
              <a:t>Strings </a:t>
            </a:r>
            <a:r>
              <a:rPr lang="en-US"/>
              <a:t>are immutable.</a:t>
            </a:r>
          </a:p>
          <a:p>
            <a:pPr lvl="0" algn="just"/>
            <a:r>
              <a:rPr lang="en-US"/>
              <a:t>It </a:t>
            </a:r>
            <a:r>
              <a:rPr lang="en-US" dirty="0"/>
              <a:t>is derived from object type</a:t>
            </a:r>
          </a:p>
          <a:p>
            <a:pPr algn="just"/>
            <a:r>
              <a:rPr lang="en-US" dirty="0"/>
              <a:t>Example:</a:t>
            </a:r>
          </a:p>
          <a:p>
            <a:pPr algn="just">
              <a:buNone/>
            </a:pPr>
            <a:r>
              <a:rPr lang="en-US" dirty="0"/>
              <a:t>		string s = "Hello World!!";</a:t>
            </a:r>
          </a:p>
          <a:p>
            <a:pPr algn="just">
              <a:buNone/>
            </a:pPr>
            <a:endParaRPr lang="en-US" dirty="0"/>
          </a:p>
        </p:txBody>
      </p:sp>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27</a:t>
            </a:fld>
            <a:endParaRPr lang="en-US"/>
          </a:p>
        </p:txBody>
      </p:sp>
    </p:spTree>
    <p:extLst>
      <p:ext uri="{BB962C8B-B14F-4D97-AF65-F5344CB8AC3E}">
        <p14:creationId xmlns:p14="http://schemas.microsoft.com/office/powerpoint/2010/main" val="3354945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Pointer type</a:t>
            </a:r>
            <a:endParaRPr lang="en-US" dirty="0"/>
          </a:p>
        </p:txBody>
      </p:sp>
      <p:sp>
        <p:nvSpPr>
          <p:cNvPr id="3" name="Content Placeholder 2"/>
          <p:cNvSpPr>
            <a:spLocks noGrp="1"/>
          </p:cNvSpPr>
          <p:nvPr>
            <p:ph idx="1"/>
          </p:nvPr>
        </p:nvSpPr>
        <p:spPr>
          <a:xfrm>
            <a:off x="259080" y="1600200"/>
            <a:ext cx="8884920" cy="4937760"/>
          </a:xfrm>
        </p:spPr>
        <p:txBody>
          <a:bodyPr/>
          <a:lstStyle/>
          <a:p>
            <a:pPr lvl="0" algn="just"/>
            <a:r>
              <a:rPr lang="en-US" sz="2400" dirty="0"/>
              <a:t>The Pointer Data Types will contain a memory address of the variable value.</a:t>
            </a:r>
          </a:p>
          <a:p>
            <a:pPr algn="just"/>
            <a:r>
              <a:rPr lang="en-US" sz="2400" b="1" i="1" dirty="0"/>
              <a:t>ampersand (&amp;)</a:t>
            </a:r>
            <a:r>
              <a:rPr lang="en-US" sz="2400" b="1" dirty="0"/>
              <a:t>:</a:t>
            </a:r>
            <a:r>
              <a:rPr lang="en-US" sz="2400" dirty="0"/>
              <a:t> It is Known as Address Operator. It is used to determine the address of a variable.</a:t>
            </a:r>
          </a:p>
          <a:p>
            <a:pPr algn="just"/>
            <a:r>
              <a:rPr lang="en-US" sz="2400" b="1" i="1" dirty="0"/>
              <a:t>asterisk (*)</a:t>
            </a:r>
            <a:r>
              <a:rPr lang="en-US" sz="2400" b="1" dirty="0"/>
              <a:t>:</a:t>
            </a:r>
            <a:r>
              <a:rPr lang="en-US" sz="2400" dirty="0"/>
              <a:t> It is known as Indirection Operator. It is used to access the value of an address.</a:t>
            </a:r>
          </a:p>
          <a:p>
            <a:pPr lvl="0" algn="just"/>
            <a:r>
              <a:rPr lang="en-US" sz="2400" dirty="0"/>
              <a:t>Example:			</a:t>
            </a:r>
          </a:p>
          <a:p>
            <a:pPr>
              <a:buNone/>
            </a:pPr>
            <a:r>
              <a:rPr lang="en-US" sz="2400" dirty="0"/>
              <a:t>       </a:t>
            </a:r>
            <a:r>
              <a:rPr lang="en-US" sz="2400" dirty="0" err="1"/>
              <a:t>int</a:t>
            </a:r>
            <a:r>
              <a:rPr lang="en-US" sz="2400" dirty="0"/>
              <a:t> n = 10; // declare variable                    </a:t>
            </a:r>
          </a:p>
          <a:p>
            <a:pPr>
              <a:buNone/>
            </a:pPr>
            <a:r>
              <a:rPr lang="en-US" sz="2400" dirty="0"/>
              <a:t>       </a:t>
            </a:r>
            <a:r>
              <a:rPr lang="en-US" sz="2400" dirty="0" err="1"/>
              <a:t>int</a:t>
            </a:r>
            <a:r>
              <a:rPr lang="en-US" sz="2400" dirty="0"/>
              <a:t> *p = &amp;n; // store variable n address</a:t>
            </a:r>
          </a:p>
          <a:p>
            <a:pPr>
              <a:buNone/>
            </a:pPr>
            <a:r>
              <a:rPr lang="en-US" sz="2400" dirty="0"/>
              <a:t>       </a:t>
            </a:r>
            <a:r>
              <a:rPr lang="en-US" sz="2400" dirty="0" err="1"/>
              <a:t>Console.WriteLine</a:t>
            </a:r>
            <a:r>
              <a:rPr lang="en-US" sz="2400" dirty="0"/>
              <a:t>((</a:t>
            </a:r>
            <a:r>
              <a:rPr lang="en-US" sz="2400" dirty="0" err="1"/>
              <a:t>int</a:t>
            </a:r>
            <a:r>
              <a:rPr lang="en-US" sz="2400" dirty="0"/>
              <a:t>)p);   //display memory address </a:t>
            </a:r>
            <a:r>
              <a:rPr lang="en-US" sz="2900" dirty="0"/>
              <a:t> </a:t>
            </a:r>
          </a:p>
          <a:p>
            <a:pPr algn="just">
              <a:buNone/>
            </a:pPr>
            <a:r>
              <a:rPr lang="en-US" sz="2400" dirty="0"/>
              <a:t>       </a:t>
            </a:r>
            <a:r>
              <a:rPr lang="en-US" sz="2400" dirty="0" err="1"/>
              <a:t>Console.WriteLine</a:t>
            </a:r>
            <a:r>
              <a:rPr lang="en-US" sz="2400" dirty="0"/>
              <a:t>(*p);   // displays the value at memory address </a:t>
            </a:r>
            <a:r>
              <a:rPr lang="en-US" dirty="0"/>
              <a:t>  </a:t>
            </a:r>
          </a:p>
          <a:p>
            <a:pPr lvl="0" algn="just"/>
            <a:endParaRPr lang="en-US" dirty="0"/>
          </a:p>
          <a:p>
            <a:endParaRPr lang="en-US" dirty="0"/>
          </a:p>
        </p:txBody>
      </p:sp>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28</a:t>
            </a:fld>
            <a:endParaRPr lang="en-US" dirty="0"/>
          </a:p>
        </p:txBody>
      </p:sp>
    </p:spTree>
    <p:extLst>
      <p:ext uri="{BB962C8B-B14F-4D97-AF65-F5344CB8AC3E}">
        <p14:creationId xmlns:p14="http://schemas.microsoft.com/office/powerpoint/2010/main" val="3640945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a:solidFill>
                  <a:srgbClr val="FF0000"/>
                </a:solidFill>
              </a:rPr>
              <a:t>Type Casting</a:t>
            </a:r>
          </a:p>
        </p:txBody>
      </p:sp>
      <p:sp>
        <p:nvSpPr>
          <p:cNvPr id="3" name="Content Placeholder 2"/>
          <p:cNvSpPr>
            <a:spLocks noGrp="1"/>
          </p:cNvSpPr>
          <p:nvPr>
            <p:ph idx="1"/>
          </p:nvPr>
        </p:nvSpPr>
        <p:spPr>
          <a:xfrm>
            <a:off x="457200" y="685800"/>
            <a:ext cx="8229600" cy="6172200"/>
          </a:xfrm>
        </p:spPr>
        <p:txBody>
          <a:bodyPr>
            <a:noAutofit/>
          </a:bodyPr>
          <a:lstStyle/>
          <a:p>
            <a:pPr>
              <a:buFont typeface="Wingdings" pitchFamily="2" charset="2"/>
              <a:buChar char="Ø"/>
            </a:pPr>
            <a:r>
              <a:rPr lang="en-US" sz="2400" dirty="0"/>
              <a:t>Types:</a:t>
            </a:r>
          </a:p>
          <a:p>
            <a:pPr>
              <a:buFont typeface="Wingdings" pitchFamily="2" charset="2"/>
              <a:buChar char="Ø"/>
            </a:pPr>
            <a:endParaRPr lang="en-US" sz="2400" dirty="0"/>
          </a:p>
          <a:p>
            <a:pPr marL="1476375"/>
            <a:r>
              <a:rPr lang="en-US" sz="2400" dirty="0"/>
              <a:t>Implicit type casting</a:t>
            </a:r>
          </a:p>
          <a:p>
            <a:pPr marL="1476375"/>
            <a:r>
              <a:rPr lang="en-US" sz="2400" dirty="0"/>
              <a:t>Explicit type casting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in Programming</a:t>
            </a:r>
          </a:p>
        </p:txBody>
      </p:sp>
      <p:sp>
        <p:nvSpPr>
          <p:cNvPr id="3" name="Content Placeholder 2"/>
          <p:cNvSpPr>
            <a:spLocks noGrp="1"/>
          </p:cNvSpPr>
          <p:nvPr>
            <p:ph idx="1"/>
          </p:nvPr>
        </p:nvSpPr>
        <p:spPr/>
        <p:txBody>
          <a:bodyPr>
            <a:normAutofit/>
          </a:bodyPr>
          <a:lstStyle/>
          <a:p>
            <a:pPr algn="just"/>
            <a:r>
              <a:rPr lang="en-US" sz="2400" b="1" u="sng" dirty="0"/>
              <a:t>System:</a:t>
            </a:r>
            <a:r>
              <a:rPr lang="en-US" sz="2400" b="1" dirty="0"/>
              <a:t> </a:t>
            </a:r>
            <a:r>
              <a:rPr lang="en-US" sz="2400" dirty="0"/>
              <a:t>A System namespace contains fundamental classes and base classes that define commonly-used value and reference data types, events and event handlers, interfaces, attributes, and processing exceptions.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a:solidFill>
                  <a:srgbClr val="FF0000"/>
                </a:solidFill>
              </a:rPr>
              <a:t>Type Casting- Program</a:t>
            </a:r>
          </a:p>
        </p:txBody>
      </p:sp>
      <p:sp>
        <p:nvSpPr>
          <p:cNvPr id="3" name="Content Placeholder 2"/>
          <p:cNvSpPr>
            <a:spLocks noGrp="1"/>
          </p:cNvSpPr>
          <p:nvPr>
            <p:ph idx="1"/>
          </p:nvPr>
        </p:nvSpPr>
        <p:spPr>
          <a:xfrm>
            <a:off x="457200" y="685800"/>
            <a:ext cx="8229600" cy="6172200"/>
          </a:xfrm>
        </p:spPr>
        <p:txBody>
          <a:bodyPr>
            <a:noAutofit/>
          </a:bodyPr>
          <a:lstStyle/>
          <a:p>
            <a:r>
              <a:rPr lang="en-US" sz="2400" b="1" dirty="0"/>
              <a:t>Implicit:</a:t>
            </a:r>
          </a:p>
          <a:p>
            <a:pPr marL="0" indent="0">
              <a:buNone/>
            </a:pPr>
            <a:r>
              <a:rPr lang="en-US" sz="2400" b="1" dirty="0"/>
              <a:t>	</a:t>
            </a:r>
            <a:r>
              <a:rPr lang="en-US" sz="2400" b="1" dirty="0" err="1"/>
              <a:t>int</a:t>
            </a:r>
            <a:r>
              <a:rPr lang="en-US" sz="2400" dirty="0"/>
              <a:t> a=42;</a:t>
            </a:r>
          </a:p>
          <a:p>
            <a:pPr marL="0" indent="0">
              <a:buNone/>
            </a:pPr>
            <a:r>
              <a:rPr lang="en-US" sz="2400" b="1" dirty="0"/>
              <a:t>	float</a:t>
            </a:r>
            <a:r>
              <a:rPr lang="en-US" sz="2400" dirty="0"/>
              <a:t> b=a;</a:t>
            </a:r>
          </a:p>
          <a:p>
            <a:pPr marL="0" indent="0">
              <a:buNone/>
            </a:pPr>
            <a:endParaRPr lang="en-US" sz="2400" dirty="0"/>
          </a:p>
          <a:p>
            <a:r>
              <a:rPr lang="en-US" sz="2400" b="1" dirty="0"/>
              <a:t>Explicit:</a:t>
            </a:r>
          </a:p>
          <a:p>
            <a:pPr marL="0" indent="0">
              <a:buNone/>
            </a:pPr>
            <a:r>
              <a:rPr lang="en-US" sz="2400" b="1" dirty="0"/>
              <a:t>	float</a:t>
            </a:r>
            <a:r>
              <a:rPr lang="en-US" sz="2400" dirty="0"/>
              <a:t> a=42.12;</a:t>
            </a:r>
          </a:p>
          <a:p>
            <a:pPr marL="0" indent="0">
              <a:buNone/>
            </a:pPr>
            <a:r>
              <a:rPr lang="en-US" sz="2400" b="1" dirty="0"/>
              <a:t>	</a:t>
            </a:r>
            <a:r>
              <a:rPr lang="en-US" sz="2400" b="1" dirty="0" err="1"/>
              <a:t>int</a:t>
            </a:r>
            <a:r>
              <a:rPr lang="en-US" sz="2400" dirty="0"/>
              <a:t> b=(</a:t>
            </a:r>
            <a:r>
              <a:rPr lang="en-US" sz="2400" b="1" dirty="0" err="1"/>
              <a:t>int</a:t>
            </a:r>
            <a:r>
              <a:rPr lang="en-US" sz="2400" dirty="0"/>
              <a:t>)a;</a:t>
            </a:r>
          </a:p>
          <a:p>
            <a:endParaRPr lang="en-US" sz="2400" b="1" dirty="0"/>
          </a:p>
          <a:p>
            <a:pPr marL="0" indent="0">
              <a:buNone/>
            </a:pPr>
            <a:endParaRPr lang="en-US" sz="2400" dirty="0"/>
          </a:p>
        </p:txBody>
      </p:sp>
    </p:spTree>
    <p:extLst>
      <p:ext uri="{BB962C8B-B14F-4D97-AF65-F5344CB8AC3E}">
        <p14:creationId xmlns:p14="http://schemas.microsoft.com/office/powerpoint/2010/main" val="1443954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a:solidFill>
                  <a:srgbClr val="FF0000"/>
                </a:solidFill>
              </a:rPr>
              <a:t>Type Casting</a:t>
            </a:r>
            <a:endParaRPr lang="en-US" dirty="0"/>
          </a:p>
        </p:txBody>
      </p:sp>
      <p:sp>
        <p:nvSpPr>
          <p:cNvPr id="3" name="Content Placeholder 2"/>
          <p:cNvSpPr>
            <a:spLocks noGrp="1"/>
          </p:cNvSpPr>
          <p:nvPr>
            <p:ph idx="1"/>
          </p:nvPr>
        </p:nvSpPr>
        <p:spPr>
          <a:xfrm>
            <a:off x="457200" y="762000"/>
            <a:ext cx="8229600" cy="6096000"/>
          </a:xfrm>
        </p:spPr>
        <p:txBody>
          <a:bodyPr>
            <a:noAutofit/>
          </a:bodyPr>
          <a:lstStyle/>
          <a:p>
            <a:pPr>
              <a:buNone/>
            </a:pPr>
            <a:r>
              <a:rPr lang="en-US" sz="2800" dirty="0"/>
              <a:t>using System;</a:t>
            </a:r>
          </a:p>
          <a:p>
            <a:pPr>
              <a:buNone/>
            </a:pPr>
            <a:r>
              <a:rPr lang="en-US" sz="2800" dirty="0"/>
              <a:t>namespace </a:t>
            </a:r>
            <a:r>
              <a:rPr lang="en-US" sz="2800" dirty="0" err="1"/>
              <a:t>TypeConversionApplication</a:t>
            </a:r>
            <a:r>
              <a:rPr lang="en-US" sz="2800" dirty="0"/>
              <a:t> {</a:t>
            </a:r>
          </a:p>
          <a:p>
            <a:pPr>
              <a:buNone/>
            </a:pPr>
            <a:r>
              <a:rPr lang="en-US" sz="2800" dirty="0"/>
              <a:t>   class </a:t>
            </a:r>
            <a:r>
              <a:rPr lang="en-US" sz="2800" dirty="0" err="1"/>
              <a:t>ExplicitConversion</a:t>
            </a:r>
            <a:r>
              <a:rPr lang="en-US" sz="2800" dirty="0"/>
              <a:t> {</a:t>
            </a:r>
          </a:p>
          <a:p>
            <a:pPr>
              <a:buNone/>
            </a:pPr>
            <a:r>
              <a:rPr lang="en-US" sz="2800" dirty="0"/>
              <a:t>      static void Main(string[] </a:t>
            </a:r>
            <a:r>
              <a:rPr lang="en-US" sz="2800" dirty="0" err="1"/>
              <a:t>args</a:t>
            </a:r>
            <a:r>
              <a:rPr lang="en-US" sz="2800" dirty="0"/>
              <a:t>) {</a:t>
            </a:r>
          </a:p>
          <a:p>
            <a:pPr>
              <a:buNone/>
            </a:pPr>
            <a:r>
              <a:rPr lang="en-US" sz="2800" dirty="0"/>
              <a:t>         double d = 5673.74; </a:t>
            </a:r>
          </a:p>
          <a:p>
            <a:pPr>
              <a:buNone/>
            </a:pPr>
            <a:r>
              <a:rPr lang="en-US" sz="2800" dirty="0"/>
              <a:t>         </a:t>
            </a:r>
            <a:r>
              <a:rPr lang="en-US" sz="2800" dirty="0" err="1"/>
              <a:t>int</a:t>
            </a:r>
            <a:r>
              <a:rPr lang="en-US" sz="2800" dirty="0"/>
              <a:t> </a:t>
            </a:r>
            <a:r>
              <a:rPr lang="en-US" sz="2800" dirty="0" err="1"/>
              <a:t>i</a:t>
            </a:r>
            <a:r>
              <a:rPr lang="en-US" sz="2800" dirty="0"/>
              <a:t>; </a:t>
            </a:r>
          </a:p>
          <a:p>
            <a:pPr>
              <a:buNone/>
            </a:pPr>
            <a:r>
              <a:rPr lang="en-US" sz="2800" dirty="0"/>
              <a:t>         // cast double to int.</a:t>
            </a:r>
          </a:p>
          <a:p>
            <a:pPr>
              <a:buNone/>
            </a:pPr>
            <a:r>
              <a:rPr lang="en-US" sz="2800" dirty="0"/>
              <a:t>         i = (</a:t>
            </a:r>
            <a:r>
              <a:rPr lang="en-US" sz="2800" dirty="0" err="1"/>
              <a:t>int</a:t>
            </a:r>
            <a:r>
              <a:rPr lang="en-US" sz="2800" dirty="0"/>
              <a:t>)d;</a:t>
            </a:r>
          </a:p>
          <a:p>
            <a:pPr>
              <a:buNone/>
            </a:pPr>
            <a:r>
              <a:rPr lang="en-US" sz="2800" dirty="0"/>
              <a:t>         Console.WriteLine(i);</a:t>
            </a:r>
          </a:p>
          <a:p>
            <a:pPr>
              <a:buNone/>
            </a:pPr>
            <a:r>
              <a:rPr lang="en-US" sz="2800" dirty="0"/>
              <a:t>         </a:t>
            </a:r>
            <a:r>
              <a:rPr lang="en-US" sz="2800" dirty="0" err="1"/>
              <a:t>Console.ReadKey</a:t>
            </a:r>
            <a:r>
              <a:rPr lang="en-US" sz="2800" dirty="0"/>
              <a:t>(); } } }</a:t>
            </a:r>
          </a:p>
          <a:p>
            <a:pPr>
              <a:buNone/>
            </a:pPr>
            <a:r>
              <a:rPr lang="en-US" sz="2800" b="1" dirty="0">
                <a:solidFill>
                  <a:srgbClr val="FF0000"/>
                </a:solidFill>
              </a:rPr>
              <a:t>//Output: 5673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04800"/>
          </a:xfrm>
        </p:spPr>
        <p:txBody>
          <a:bodyPr>
            <a:normAutofit fontScale="90000"/>
          </a:bodyPr>
          <a:lstStyle/>
          <a:p>
            <a:r>
              <a:rPr lang="en-US" dirty="0">
                <a:solidFill>
                  <a:srgbClr val="FF0000"/>
                </a:solidFill>
              </a:rPr>
              <a:t>Type Casting</a:t>
            </a:r>
          </a:p>
        </p:txBody>
      </p:sp>
      <p:sp>
        <p:nvSpPr>
          <p:cNvPr id="3" name="Content Placeholder 2"/>
          <p:cNvSpPr>
            <a:spLocks noGrp="1"/>
          </p:cNvSpPr>
          <p:nvPr>
            <p:ph idx="1"/>
          </p:nvPr>
        </p:nvSpPr>
        <p:spPr>
          <a:xfrm>
            <a:off x="457200" y="685800"/>
            <a:ext cx="8229600" cy="6172200"/>
          </a:xfrm>
        </p:spPr>
        <p:txBody>
          <a:bodyPr>
            <a:noAutofit/>
          </a:bodyPr>
          <a:lstStyle/>
          <a:p>
            <a:pPr>
              <a:buNone/>
            </a:pPr>
            <a:r>
              <a:rPr lang="en-US" sz="2800" dirty="0"/>
              <a:t>using System;</a:t>
            </a:r>
          </a:p>
          <a:p>
            <a:pPr>
              <a:buNone/>
            </a:pPr>
            <a:r>
              <a:rPr lang="en-US" sz="2800" dirty="0"/>
              <a:t>namespace </a:t>
            </a:r>
            <a:r>
              <a:rPr lang="en-US" sz="2800" dirty="0" err="1"/>
              <a:t>HelloProgram</a:t>
            </a:r>
            <a:r>
              <a:rPr lang="en-US" sz="2800" dirty="0"/>
              <a:t>{</a:t>
            </a:r>
          </a:p>
          <a:p>
            <a:pPr>
              <a:buNone/>
            </a:pPr>
            <a:r>
              <a:rPr lang="en-US" sz="2800" dirty="0"/>
              <a:t>    class </a:t>
            </a:r>
            <a:r>
              <a:rPr lang="en-US" sz="2800" dirty="0" err="1"/>
              <a:t>TypeCasting</a:t>
            </a:r>
            <a:r>
              <a:rPr lang="en-US" sz="2800" dirty="0"/>
              <a:t>    {</a:t>
            </a:r>
          </a:p>
          <a:p>
            <a:pPr>
              <a:buNone/>
            </a:pPr>
            <a:r>
              <a:rPr lang="en-US" sz="2800" dirty="0"/>
              <a:t>        static void Main(string[] </a:t>
            </a:r>
            <a:r>
              <a:rPr lang="en-US" sz="2800" dirty="0" err="1"/>
              <a:t>args</a:t>
            </a:r>
            <a:r>
              <a:rPr lang="en-US" sz="2800" dirty="0"/>
              <a:t>)        {</a:t>
            </a:r>
          </a:p>
          <a:p>
            <a:pPr>
              <a:buNone/>
            </a:pPr>
            <a:r>
              <a:rPr lang="en-US" sz="2800" dirty="0"/>
              <a:t>            double num1 = 1111.74, num2=2222.55;</a:t>
            </a:r>
          </a:p>
          <a:p>
            <a:pPr>
              <a:buNone/>
            </a:pPr>
            <a:r>
              <a:rPr lang="en-US" sz="2800" dirty="0"/>
              <a:t>            </a:t>
            </a:r>
            <a:r>
              <a:rPr lang="en-US" sz="2800" dirty="0" err="1"/>
              <a:t>int</a:t>
            </a:r>
            <a:r>
              <a:rPr lang="en-US" sz="2800" dirty="0"/>
              <a:t> </a:t>
            </a:r>
            <a:r>
              <a:rPr lang="en-US" sz="2800" dirty="0" err="1"/>
              <a:t>i</a:t>
            </a:r>
            <a:r>
              <a:rPr lang="en-US" sz="2800" dirty="0"/>
              <a:t>;</a:t>
            </a:r>
          </a:p>
          <a:p>
            <a:pPr>
              <a:buNone/>
            </a:pPr>
            <a:r>
              <a:rPr lang="en-US" sz="2800" dirty="0"/>
              <a:t>            // cast double to int.</a:t>
            </a:r>
          </a:p>
          <a:p>
            <a:pPr>
              <a:buNone/>
            </a:pPr>
            <a:r>
              <a:rPr lang="en-US" sz="2800" dirty="0"/>
              <a:t>            </a:t>
            </a:r>
            <a:r>
              <a:rPr lang="en-US" sz="2800" dirty="0" err="1"/>
              <a:t>i</a:t>
            </a:r>
            <a:r>
              <a:rPr lang="en-US" sz="2800" dirty="0"/>
              <a:t> = (</a:t>
            </a:r>
            <a:r>
              <a:rPr lang="en-US" sz="2800" dirty="0" err="1"/>
              <a:t>int</a:t>
            </a:r>
            <a:r>
              <a:rPr lang="en-US" sz="2800" dirty="0"/>
              <a:t>)(num1+num2);</a:t>
            </a:r>
          </a:p>
          <a:p>
            <a:pPr>
              <a:buNone/>
            </a:pPr>
            <a:r>
              <a:rPr lang="en-US" sz="2800" dirty="0"/>
              <a:t>            </a:t>
            </a:r>
            <a:r>
              <a:rPr lang="en-US" sz="2800" dirty="0" err="1"/>
              <a:t>Console.WriteLine</a:t>
            </a:r>
            <a:r>
              <a:rPr lang="en-US" sz="2800" dirty="0"/>
              <a:t>("sum="+</a:t>
            </a:r>
            <a:r>
              <a:rPr lang="en-US" sz="2800" dirty="0" err="1"/>
              <a:t>i</a:t>
            </a:r>
            <a:r>
              <a:rPr lang="en-US" sz="2800" dirty="0"/>
              <a:t>);</a:t>
            </a:r>
          </a:p>
          <a:p>
            <a:pPr>
              <a:buNone/>
            </a:pPr>
            <a:r>
              <a:rPr lang="en-US" sz="2800" dirty="0"/>
              <a:t>            </a:t>
            </a:r>
            <a:r>
              <a:rPr lang="en-US" sz="2800" dirty="0" err="1"/>
              <a:t>Console.ReadKey</a:t>
            </a:r>
            <a:r>
              <a:rPr lang="en-US" sz="2800" dirty="0"/>
              <a:t>();</a:t>
            </a:r>
          </a:p>
          <a:p>
            <a:pPr>
              <a:buNone/>
            </a:pPr>
            <a:r>
              <a:rPr lang="en-US" sz="2800" dirty="0"/>
              <a:t>}}}</a:t>
            </a:r>
          </a:p>
          <a:p>
            <a:pPr>
              <a:buNone/>
            </a:pPr>
            <a:r>
              <a:rPr lang="en-US" sz="2800" dirty="0"/>
              <a:t>    </a:t>
            </a:r>
          </a:p>
          <a:p>
            <a:pPr>
              <a:buNone/>
            </a:pPr>
            <a:r>
              <a:rPr lang="en-US" sz="2800" dirty="0"/>
              <a:t>    </a:t>
            </a:r>
          </a:p>
          <a:p>
            <a:pPr>
              <a:buNone/>
            </a:pPr>
            <a:endParaRPr lang="en-US" sz="2800" dirty="0"/>
          </a:p>
          <a:p>
            <a:pPr>
              <a:buNone/>
            </a:pPr>
            <a:endParaRPr lang="en-US" sz="2800" dirty="0"/>
          </a:p>
        </p:txBody>
      </p:sp>
      <p:pic>
        <p:nvPicPr>
          <p:cNvPr id="4098" name="Picture 2"/>
          <p:cNvPicPr>
            <a:picLocks noChangeAspect="1" noChangeArrowheads="1"/>
          </p:cNvPicPr>
          <p:nvPr/>
        </p:nvPicPr>
        <p:blipFill>
          <a:blip r:embed="rId3"/>
          <a:srcRect/>
          <a:stretch>
            <a:fillRect/>
          </a:stretch>
        </p:blipFill>
        <p:spPr bwMode="auto">
          <a:xfrm>
            <a:off x="6172200" y="4495800"/>
            <a:ext cx="1752600" cy="1129966"/>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a:solidFill>
                  <a:srgbClr val="FF0000"/>
                </a:solidFill>
              </a:rPr>
              <a:t>C# type conversion</a:t>
            </a:r>
          </a:p>
        </p:txBody>
      </p:sp>
      <p:sp>
        <p:nvSpPr>
          <p:cNvPr id="3" name="Content Placeholder 2"/>
          <p:cNvSpPr>
            <a:spLocks noGrp="1"/>
          </p:cNvSpPr>
          <p:nvPr>
            <p:ph idx="1"/>
          </p:nvPr>
        </p:nvSpPr>
        <p:spPr>
          <a:xfrm>
            <a:off x="457200" y="685800"/>
            <a:ext cx="8458200" cy="5440363"/>
          </a:xfrm>
        </p:spPr>
        <p:txBody>
          <a:bodyPr>
            <a:noAutofit/>
          </a:bodyPr>
          <a:lstStyle/>
          <a:p>
            <a:r>
              <a:rPr lang="en-US" sz="2000" b="1" dirty="0" err="1"/>
              <a:t>ToBoolean</a:t>
            </a:r>
            <a:r>
              <a:rPr lang="en-US" sz="2000" b="1" dirty="0"/>
              <a:t>-</a:t>
            </a:r>
            <a:r>
              <a:rPr lang="en-US" sz="2000" dirty="0"/>
              <a:t>Converts a type to a Boolean value, where possible.</a:t>
            </a:r>
          </a:p>
          <a:p>
            <a:r>
              <a:rPr lang="en-US" sz="2000" b="1" dirty="0" err="1"/>
              <a:t>ToByte</a:t>
            </a:r>
            <a:r>
              <a:rPr lang="en-US" sz="2000" b="1" dirty="0"/>
              <a:t>-</a:t>
            </a:r>
            <a:r>
              <a:rPr lang="en-US" sz="2000" dirty="0"/>
              <a:t>Converts a type to a byte.</a:t>
            </a:r>
          </a:p>
          <a:p>
            <a:r>
              <a:rPr lang="en-US" sz="2000" b="1" dirty="0" err="1"/>
              <a:t>ToChar</a:t>
            </a:r>
            <a:r>
              <a:rPr lang="en-US" sz="2000" b="1" dirty="0"/>
              <a:t>-</a:t>
            </a:r>
            <a:r>
              <a:rPr lang="en-US" sz="2000" dirty="0"/>
              <a:t>Converts a type to a single Unicode character, where possible.</a:t>
            </a:r>
          </a:p>
          <a:p>
            <a:r>
              <a:rPr lang="en-US" sz="2000" b="1" dirty="0" err="1"/>
              <a:t>ToDateTime</a:t>
            </a:r>
            <a:r>
              <a:rPr lang="en-US" sz="2000" b="1" dirty="0"/>
              <a:t>-</a:t>
            </a:r>
            <a:r>
              <a:rPr lang="en-US" sz="2000" dirty="0"/>
              <a:t>Converts a type (integer or string type) to date-time structures.</a:t>
            </a:r>
          </a:p>
          <a:p>
            <a:r>
              <a:rPr lang="en-US" sz="2000" b="1" dirty="0" err="1"/>
              <a:t>ToDecimal</a:t>
            </a:r>
            <a:r>
              <a:rPr lang="en-US" sz="2000" b="1" dirty="0"/>
              <a:t>-</a:t>
            </a:r>
            <a:r>
              <a:rPr lang="en-US" sz="2000" dirty="0"/>
              <a:t>Converts a floating point or integer type to a decimal type.</a:t>
            </a:r>
          </a:p>
          <a:p>
            <a:r>
              <a:rPr lang="en-US" sz="2000" b="1" dirty="0" err="1"/>
              <a:t>ToDouble</a:t>
            </a:r>
            <a:r>
              <a:rPr lang="en-US" sz="2000" b="1" dirty="0"/>
              <a:t>-</a:t>
            </a:r>
            <a:r>
              <a:rPr lang="en-US" sz="2000" dirty="0"/>
              <a:t>Converts a type to a double type.</a:t>
            </a:r>
          </a:p>
          <a:p>
            <a:r>
              <a:rPr lang="en-US" sz="2000" b="1" dirty="0"/>
              <a:t>ToInt16-</a:t>
            </a:r>
            <a:r>
              <a:rPr lang="en-US" sz="2000" dirty="0"/>
              <a:t>Converts a type to a 16-bit integer.</a:t>
            </a:r>
          </a:p>
          <a:p>
            <a:r>
              <a:rPr lang="en-US" sz="2000" b="1" dirty="0"/>
              <a:t>ToInt32-</a:t>
            </a:r>
            <a:r>
              <a:rPr lang="en-US" sz="2000" dirty="0"/>
              <a:t>Converts a type to a 32-bit integer.</a:t>
            </a:r>
          </a:p>
          <a:p>
            <a:r>
              <a:rPr lang="en-US" sz="2000" b="1" dirty="0"/>
              <a:t>ToInt64-</a:t>
            </a:r>
            <a:r>
              <a:rPr lang="en-US" sz="2000" dirty="0"/>
              <a:t>Converts a type to a 64-bit integer.</a:t>
            </a:r>
          </a:p>
          <a:p>
            <a:r>
              <a:rPr lang="en-US" sz="2000" b="1" dirty="0" err="1"/>
              <a:t>ToSbyte</a:t>
            </a:r>
            <a:r>
              <a:rPr lang="en-US" sz="2000" b="1" dirty="0"/>
              <a:t>-</a:t>
            </a:r>
            <a:r>
              <a:rPr lang="en-US" sz="2000" dirty="0"/>
              <a:t>Converts a type to a signed byte type.</a:t>
            </a:r>
          </a:p>
          <a:p>
            <a:r>
              <a:rPr lang="en-US" sz="2000" b="1" dirty="0" err="1"/>
              <a:t>ToSingle</a:t>
            </a:r>
            <a:r>
              <a:rPr lang="en-US" sz="2000" b="1" dirty="0"/>
              <a:t>-</a:t>
            </a:r>
            <a:r>
              <a:rPr lang="en-US" sz="2000" dirty="0"/>
              <a:t>Converts a type to a small floating point number.</a:t>
            </a:r>
          </a:p>
          <a:p>
            <a:r>
              <a:rPr lang="en-US" sz="2000" b="1" dirty="0" err="1"/>
              <a:t>ToString</a:t>
            </a:r>
            <a:r>
              <a:rPr lang="en-US" sz="2000" b="1" dirty="0"/>
              <a:t>-</a:t>
            </a:r>
            <a:r>
              <a:rPr lang="en-US" sz="2000" dirty="0"/>
              <a:t>Converts a type to a string.</a:t>
            </a:r>
          </a:p>
          <a:p>
            <a:r>
              <a:rPr lang="en-US" sz="2000" b="1" dirty="0" err="1"/>
              <a:t>ToType</a:t>
            </a:r>
            <a:r>
              <a:rPr lang="en-US" sz="2000" b="1" dirty="0"/>
              <a:t>-</a:t>
            </a:r>
            <a:r>
              <a:rPr lang="en-US" sz="2000" dirty="0"/>
              <a:t>Converts a type to a specified type.</a:t>
            </a:r>
          </a:p>
          <a:p>
            <a:r>
              <a:rPr lang="en-US" sz="2000" b="1" dirty="0"/>
              <a:t>ToUInt16-</a:t>
            </a:r>
            <a:r>
              <a:rPr lang="en-US" sz="2000" dirty="0"/>
              <a:t>Converts a type to an unsigned </a:t>
            </a:r>
            <a:r>
              <a:rPr lang="en-US" sz="2000" dirty="0" err="1"/>
              <a:t>int</a:t>
            </a:r>
            <a:r>
              <a:rPr lang="en-US" sz="2000" dirty="0"/>
              <a:t> type.</a:t>
            </a:r>
          </a:p>
          <a:p>
            <a:r>
              <a:rPr lang="en-US" sz="2000" b="1" dirty="0"/>
              <a:t>ToUInt32-</a:t>
            </a:r>
            <a:r>
              <a:rPr lang="en-US" sz="2000" dirty="0"/>
              <a:t>Converts a type to an unsigned long type.</a:t>
            </a:r>
          </a:p>
          <a:p>
            <a:r>
              <a:rPr lang="en-US" sz="2000" b="1" dirty="0"/>
              <a:t>ToUInt64-</a:t>
            </a:r>
            <a:r>
              <a:rPr lang="en-US" sz="2000" dirty="0"/>
              <a:t>Converts a type to an unsigned big integer.</a:t>
            </a:r>
          </a:p>
        </p:txBody>
      </p:sp>
    </p:spTree>
    <p:extLst>
      <p:ext uri="{BB962C8B-B14F-4D97-AF65-F5344CB8AC3E}">
        <p14:creationId xmlns:p14="http://schemas.microsoft.com/office/powerpoint/2010/main" val="3648871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Nullable</a:t>
            </a:r>
            <a:r>
              <a:rPr lang="en-US" dirty="0">
                <a:solidFill>
                  <a:srgbClr val="FF0000"/>
                </a:solidFill>
              </a:rPr>
              <a:t> type</a:t>
            </a:r>
          </a:p>
        </p:txBody>
      </p:sp>
      <p:sp>
        <p:nvSpPr>
          <p:cNvPr id="3" name="Content Placeholder 2"/>
          <p:cNvSpPr>
            <a:spLocks noGrp="1"/>
          </p:cNvSpPr>
          <p:nvPr>
            <p:ph idx="1"/>
          </p:nvPr>
        </p:nvSpPr>
        <p:spPr>
          <a:xfrm>
            <a:off x="243840" y="1600200"/>
            <a:ext cx="8686800" cy="5257800"/>
          </a:xfrm>
        </p:spPr>
        <p:txBody>
          <a:bodyPr/>
          <a:lstStyle/>
          <a:p>
            <a:pPr algn="just"/>
            <a:r>
              <a:rPr lang="en-US" sz="3000" dirty="0" err="1"/>
              <a:t>Nullable</a:t>
            </a:r>
            <a:r>
              <a:rPr lang="en-US" sz="3000" dirty="0"/>
              <a:t> types that allow you to assign null to value type variables.</a:t>
            </a:r>
          </a:p>
          <a:p>
            <a:pPr algn="just"/>
            <a:r>
              <a:rPr lang="en-US" sz="3000" dirty="0"/>
              <a:t>Syntax: </a:t>
            </a:r>
            <a:r>
              <a:rPr lang="en-US" sz="3000" dirty="0" err="1"/>
              <a:t>Nullable</a:t>
            </a:r>
            <a:r>
              <a:rPr lang="en-US" sz="3000" dirty="0"/>
              <a:t>&lt;t&gt;</a:t>
            </a:r>
          </a:p>
          <a:p>
            <a:pPr algn="just"/>
            <a:r>
              <a:rPr lang="fr-FR" sz="3000" dirty="0" err="1"/>
              <a:t>Example</a:t>
            </a:r>
            <a:r>
              <a:rPr lang="fr-FR" sz="3000" dirty="0"/>
              <a:t>: </a:t>
            </a:r>
            <a:r>
              <a:rPr lang="fr-FR" sz="3000" dirty="0" err="1"/>
              <a:t>Nullable</a:t>
            </a:r>
            <a:r>
              <a:rPr lang="fr-FR" sz="3000" dirty="0"/>
              <a:t>&lt;</a:t>
            </a:r>
            <a:r>
              <a:rPr lang="fr-FR" sz="3000" dirty="0" err="1"/>
              <a:t>int</a:t>
            </a:r>
            <a:r>
              <a:rPr lang="fr-FR" sz="3000" dirty="0"/>
              <a:t>&gt; i = </a:t>
            </a:r>
            <a:r>
              <a:rPr lang="fr-FR" sz="3000" dirty="0" err="1"/>
              <a:t>null</a:t>
            </a:r>
            <a:r>
              <a:rPr lang="fr-FR" sz="3000" dirty="0"/>
              <a:t>;</a:t>
            </a:r>
          </a:p>
          <a:p>
            <a:pPr algn="just"/>
            <a:r>
              <a:rPr lang="en-US" sz="3000" dirty="0"/>
              <a:t>A </a:t>
            </a:r>
            <a:r>
              <a:rPr lang="en-US" sz="3000" dirty="0" err="1"/>
              <a:t>nullable</a:t>
            </a:r>
            <a:r>
              <a:rPr lang="en-US" sz="3000" dirty="0"/>
              <a:t> type can represent the correct range of values for its underlying value type, plus an additional </a:t>
            </a:r>
            <a:r>
              <a:rPr lang="en-US" sz="3000" i="1" dirty="0"/>
              <a:t>null</a:t>
            </a:r>
            <a:r>
              <a:rPr lang="en-US" sz="3000" dirty="0"/>
              <a:t> value. </a:t>
            </a:r>
          </a:p>
          <a:p>
            <a:r>
              <a:rPr lang="en-US" sz="3000" dirty="0"/>
              <a:t>E.g. </a:t>
            </a:r>
            <a:r>
              <a:rPr lang="en-US" sz="3000" dirty="0" err="1"/>
              <a:t>Nullable</a:t>
            </a:r>
            <a:r>
              <a:rPr lang="en-US" sz="3000" dirty="0"/>
              <a:t>&lt;</a:t>
            </a:r>
            <a:r>
              <a:rPr lang="en-US" sz="3000" dirty="0" err="1"/>
              <a:t>int</a:t>
            </a:r>
            <a:r>
              <a:rPr lang="en-US" sz="3000" dirty="0"/>
              <a:t>&gt; </a:t>
            </a:r>
          </a:p>
          <a:p>
            <a:pPr>
              <a:buNone/>
            </a:pPr>
            <a:r>
              <a:rPr lang="en-US" sz="3000" dirty="0"/>
              <a:t>     range: -2147483648 to 2147483647 or a null value</a:t>
            </a:r>
          </a:p>
          <a:p>
            <a:r>
              <a:rPr lang="en-US" sz="3000" dirty="0"/>
              <a:t>Example: </a:t>
            </a:r>
            <a:r>
              <a:rPr lang="en-US" sz="3000" dirty="0" err="1"/>
              <a:t>nullable</a:t>
            </a:r>
            <a:r>
              <a:rPr lang="en-US" sz="3000" dirty="0"/>
              <a:t> with </a:t>
            </a:r>
            <a:r>
              <a:rPr lang="en-US" sz="2800" dirty="0" err="1"/>
              <a:t>HasValue</a:t>
            </a:r>
            <a:r>
              <a:rPr lang="en-US" sz="2800" dirty="0"/>
              <a:t>()</a:t>
            </a:r>
            <a:endParaRPr lang="fr-FR" sz="3000" dirty="0"/>
          </a:p>
          <a:p>
            <a:endParaRPr lang="en-US" dirty="0"/>
          </a:p>
        </p:txBody>
      </p:sp>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34</a:t>
            </a:fld>
            <a:endParaRPr lang="en-US" dirty="0"/>
          </a:p>
        </p:txBody>
      </p:sp>
    </p:spTree>
    <p:extLst>
      <p:ext uri="{BB962C8B-B14F-4D97-AF65-F5344CB8AC3E}">
        <p14:creationId xmlns:p14="http://schemas.microsoft.com/office/powerpoint/2010/main" val="2928991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FF0000"/>
                </a:solidFill>
              </a:rPr>
              <a:t>Shorthand Syntax for </a:t>
            </a:r>
            <a:r>
              <a:rPr lang="en-US" sz="4000" dirty="0" err="1">
                <a:solidFill>
                  <a:srgbClr val="FF0000"/>
                </a:solidFill>
              </a:rPr>
              <a:t>Nullable</a:t>
            </a:r>
            <a:r>
              <a:rPr lang="en-US" sz="4000" dirty="0">
                <a:solidFill>
                  <a:srgbClr val="FF0000"/>
                </a:solidFill>
              </a:rPr>
              <a:t> Types</a:t>
            </a:r>
          </a:p>
        </p:txBody>
      </p:sp>
      <p:sp>
        <p:nvSpPr>
          <p:cNvPr id="3" name="Content Placeholder 2"/>
          <p:cNvSpPr>
            <a:spLocks noGrp="1"/>
          </p:cNvSpPr>
          <p:nvPr>
            <p:ph idx="1"/>
          </p:nvPr>
        </p:nvSpPr>
        <p:spPr>
          <a:xfrm>
            <a:off x="457200" y="1310640"/>
            <a:ext cx="8686800" cy="5455920"/>
          </a:xfrm>
        </p:spPr>
        <p:txBody>
          <a:bodyPr>
            <a:normAutofit fontScale="92500" lnSpcReduction="10000"/>
          </a:bodyPr>
          <a:lstStyle/>
          <a:p>
            <a:pPr>
              <a:buNone/>
            </a:pPr>
            <a:r>
              <a:rPr lang="en-US" sz="3000" dirty="0"/>
              <a:t>'?' operator:</a:t>
            </a:r>
          </a:p>
          <a:p>
            <a:pPr>
              <a:buNone/>
            </a:pPr>
            <a:r>
              <a:rPr lang="en-US" sz="3000" dirty="0"/>
              <a:t>       e.g. </a:t>
            </a:r>
            <a:r>
              <a:rPr lang="en-US" sz="3000" dirty="0" err="1"/>
              <a:t>int</a:t>
            </a:r>
            <a:r>
              <a:rPr lang="en-US" sz="3000" dirty="0"/>
              <a:t>?, long? instead of using </a:t>
            </a:r>
            <a:r>
              <a:rPr lang="en-US" sz="3000" dirty="0" err="1"/>
              <a:t>Nullable</a:t>
            </a:r>
            <a:r>
              <a:rPr lang="en-US" sz="3000" dirty="0"/>
              <a:t>&lt;T&gt;</a:t>
            </a:r>
          </a:p>
          <a:p>
            <a:pPr>
              <a:buNone/>
            </a:pPr>
            <a:r>
              <a:rPr lang="en-US" sz="3000" dirty="0"/>
              <a:t>       Example:</a:t>
            </a:r>
          </a:p>
          <a:p>
            <a:pPr>
              <a:buNone/>
            </a:pPr>
            <a:r>
              <a:rPr lang="en-US" sz="3000" dirty="0"/>
              <a:t>            </a:t>
            </a:r>
            <a:r>
              <a:rPr lang="en-US" sz="3000" dirty="0" err="1"/>
              <a:t>int</a:t>
            </a:r>
            <a:r>
              <a:rPr lang="en-US" sz="3000" dirty="0"/>
              <a:t>? </a:t>
            </a:r>
            <a:r>
              <a:rPr lang="en-US" sz="3000" dirty="0" err="1"/>
              <a:t>i</a:t>
            </a:r>
            <a:r>
              <a:rPr lang="en-US" sz="3000" dirty="0"/>
              <a:t> = null; </a:t>
            </a:r>
          </a:p>
          <a:p>
            <a:pPr>
              <a:buNone/>
            </a:pPr>
            <a:r>
              <a:rPr lang="en-US" sz="3000" dirty="0"/>
              <a:t>            double? D = null;</a:t>
            </a:r>
          </a:p>
          <a:p>
            <a:pPr>
              <a:buNone/>
            </a:pPr>
            <a:r>
              <a:rPr lang="en-US" sz="3000" dirty="0"/>
              <a:t>?? Operator: </a:t>
            </a:r>
          </a:p>
          <a:p>
            <a:pPr>
              <a:buNone/>
            </a:pPr>
            <a:r>
              <a:rPr lang="en-US" sz="3000" dirty="0"/>
              <a:t>      To assign a </a:t>
            </a:r>
            <a:r>
              <a:rPr lang="en-US" sz="3000" dirty="0" err="1"/>
              <a:t>nullable</a:t>
            </a:r>
            <a:r>
              <a:rPr lang="en-US" sz="3000" dirty="0"/>
              <a:t> type to non-</a:t>
            </a:r>
            <a:r>
              <a:rPr lang="en-US" sz="3000" dirty="0" err="1"/>
              <a:t>nullable</a:t>
            </a:r>
            <a:r>
              <a:rPr lang="en-US" sz="3000" dirty="0"/>
              <a:t> type.</a:t>
            </a:r>
          </a:p>
          <a:p>
            <a:pPr>
              <a:buNone/>
            </a:pPr>
            <a:r>
              <a:rPr lang="en-US" sz="3000" dirty="0"/>
              <a:t>      Example:</a:t>
            </a:r>
          </a:p>
          <a:p>
            <a:pPr>
              <a:buNone/>
            </a:pPr>
            <a:r>
              <a:rPr lang="nn-NO" sz="3000" dirty="0"/>
              <a:t>            int? i = null; </a:t>
            </a:r>
          </a:p>
          <a:p>
            <a:pPr>
              <a:buNone/>
            </a:pPr>
            <a:r>
              <a:rPr lang="nn-NO" sz="3000" dirty="0"/>
              <a:t>            int j = i ?? 0; </a:t>
            </a:r>
          </a:p>
          <a:p>
            <a:pPr>
              <a:buNone/>
            </a:pPr>
            <a:r>
              <a:rPr lang="nn-NO" sz="3000" dirty="0"/>
              <a:t>            </a:t>
            </a:r>
            <a:endParaRPr lang="en-US" sz="3000" dirty="0"/>
          </a:p>
          <a:p>
            <a:pPr>
              <a:buNone/>
            </a:pPr>
            <a:endParaRPr lang="en-US" dirty="0"/>
          </a:p>
          <a:p>
            <a:pPr>
              <a:buNone/>
            </a:pPr>
            <a:endParaRPr lang="en-US" dirty="0"/>
          </a:p>
        </p:txBody>
      </p:sp>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35</a:t>
            </a:fld>
            <a:endParaRPr lang="en-US"/>
          </a:p>
        </p:txBody>
      </p:sp>
    </p:spTree>
    <p:extLst>
      <p:ext uri="{BB962C8B-B14F-4D97-AF65-F5344CB8AC3E}">
        <p14:creationId xmlns:p14="http://schemas.microsoft.com/office/powerpoint/2010/main" val="1691035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a:solidFill>
                  <a:srgbClr val="FF0000"/>
                </a:solidFill>
              </a:rPr>
              <a:t>Nullable </a:t>
            </a:r>
          </a:p>
        </p:txBody>
      </p:sp>
      <p:sp>
        <p:nvSpPr>
          <p:cNvPr id="3" name="Content Placeholder 2"/>
          <p:cNvSpPr>
            <a:spLocks noGrp="1"/>
          </p:cNvSpPr>
          <p:nvPr>
            <p:ph idx="1"/>
          </p:nvPr>
        </p:nvSpPr>
        <p:spPr>
          <a:xfrm>
            <a:off x="457200" y="914400"/>
            <a:ext cx="8229600" cy="5943600"/>
          </a:xfrm>
        </p:spPr>
        <p:txBody>
          <a:bodyPr>
            <a:normAutofit fontScale="77500" lnSpcReduction="20000"/>
          </a:bodyPr>
          <a:lstStyle/>
          <a:p>
            <a:pPr>
              <a:buNone/>
            </a:pPr>
            <a:r>
              <a:rPr lang="en-US" dirty="0"/>
              <a:t>using System;</a:t>
            </a:r>
          </a:p>
          <a:p>
            <a:pPr>
              <a:buNone/>
            </a:pPr>
            <a:r>
              <a:rPr lang="en-US" dirty="0"/>
              <a:t>namespace </a:t>
            </a:r>
            <a:r>
              <a:rPr lang="en-US" dirty="0" err="1"/>
              <a:t>HelloProgram</a:t>
            </a:r>
            <a:r>
              <a:rPr lang="en-US" dirty="0"/>
              <a:t>{</a:t>
            </a:r>
          </a:p>
          <a:p>
            <a:pPr>
              <a:buNone/>
            </a:pPr>
            <a:r>
              <a:rPr lang="en-US" dirty="0"/>
              <a:t>    class </a:t>
            </a:r>
            <a:r>
              <a:rPr lang="en-US" dirty="0" err="1"/>
              <a:t>NullableValue</a:t>
            </a:r>
            <a:r>
              <a:rPr lang="en-US" dirty="0"/>
              <a:t>{</a:t>
            </a:r>
          </a:p>
          <a:p>
            <a:pPr>
              <a:buNone/>
            </a:pPr>
            <a:r>
              <a:rPr lang="en-US" dirty="0"/>
              <a:t>        static void Main(){</a:t>
            </a:r>
          </a:p>
          <a:p>
            <a:pPr>
              <a:buNone/>
            </a:pPr>
            <a:r>
              <a:rPr lang="en-US" dirty="0"/>
              <a:t>           string name=null;</a:t>
            </a:r>
          </a:p>
          <a:p>
            <a:pPr>
              <a:buNone/>
            </a:pPr>
            <a:r>
              <a:rPr lang="en-US" dirty="0"/>
              <a:t>            </a:t>
            </a:r>
            <a:r>
              <a:rPr lang="en-US" dirty="0" err="1"/>
              <a:t>int</a:t>
            </a:r>
            <a:r>
              <a:rPr lang="en-US" dirty="0"/>
              <a:t>? a = null;</a:t>
            </a:r>
          </a:p>
          <a:p>
            <a:pPr>
              <a:buNone/>
            </a:pPr>
            <a:r>
              <a:rPr lang="en-US" dirty="0"/>
              <a:t>            </a:t>
            </a:r>
            <a:r>
              <a:rPr lang="en-US" dirty="0" err="1"/>
              <a:t>int</a:t>
            </a:r>
            <a:r>
              <a:rPr lang="en-US" dirty="0"/>
              <a:t>? b = a;</a:t>
            </a:r>
          </a:p>
          <a:p>
            <a:pPr>
              <a:buNone/>
            </a:pPr>
            <a:r>
              <a:rPr lang="en-US" dirty="0"/>
              <a:t>            </a:t>
            </a:r>
            <a:r>
              <a:rPr lang="en-US" dirty="0" err="1"/>
              <a:t>Console.WriteLine</a:t>
            </a:r>
            <a:r>
              <a:rPr lang="en-US" dirty="0"/>
              <a:t>("string value="+name);</a:t>
            </a:r>
          </a:p>
          <a:p>
            <a:pPr>
              <a:buNone/>
            </a:pPr>
            <a:r>
              <a:rPr lang="en-US" dirty="0"/>
              <a:t>            </a:t>
            </a:r>
            <a:r>
              <a:rPr lang="en-US" dirty="0" err="1"/>
              <a:t>Console.WriteLine</a:t>
            </a:r>
            <a:r>
              <a:rPr lang="en-US" dirty="0"/>
              <a:t>("B="+b);</a:t>
            </a:r>
          </a:p>
          <a:p>
            <a:pPr>
              <a:buNone/>
            </a:pPr>
            <a:r>
              <a:rPr lang="en-US" dirty="0"/>
              <a:t>            a = 10;</a:t>
            </a:r>
          </a:p>
          <a:p>
            <a:pPr>
              <a:buNone/>
            </a:pPr>
            <a:r>
              <a:rPr lang="en-US" dirty="0"/>
              <a:t>            b = a ?? 20;</a:t>
            </a:r>
          </a:p>
          <a:p>
            <a:pPr>
              <a:buNone/>
            </a:pPr>
            <a:r>
              <a:rPr lang="en-US" dirty="0"/>
              <a:t>            </a:t>
            </a:r>
            <a:r>
              <a:rPr lang="en-US" dirty="0" err="1"/>
              <a:t>Console.WriteLine</a:t>
            </a:r>
            <a:r>
              <a:rPr lang="en-US" dirty="0"/>
              <a:t>("New B="+b);</a:t>
            </a:r>
          </a:p>
          <a:p>
            <a:pPr>
              <a:buNone/>
            </a:pPr>
            <a:r>
              <a:rPr lang="en-US" dirty="0"/>
              <a:t>         </a:t>
            </a:r>
          </a:p>
          <a:p>
            <a:pPr>
              <a:buNone/>
            </a:pPr>
            <a:r>
              <a:rPr lang="en-US" dirty="0"/>
              <a:t>            </a:t>
            </a:r>
            <a:r>
              <a:rPr lang="en-US" dirty="0" err="1"/>
              <a:t>Console.ReadKey</a:t>
            </a:r>
            <a:r>
              <a:rPr lang="en-US" dirty="0"/>
              <a:t>();}}}</a:t>
            </a:r>
          </a:p>
          <a:p>
            <a:pPr>
              <a:buNone/>
            </a:pPr>
            <a:r>
              <a:rPr lang="en-US" dirty="0"/>
              <a:t>        </a:t>
            </a:r>
          </a:p>
        </p:txBody>
      </p:sp>
      <p:pic>
        <p:nvPicPr>
          <p:cNvPr id="5124" name="Picture 4"/>
          <p:cNvPicPr>
            <a:picLocks noChangeAspect="1" noChangeArrowheads="1"/>
          </p:cNvPicPr>
          <p:nvPr/>
        </p:nvPicPr>
        <p:blipFill>
          <a:blip r:embed="rId3"/>
          <a:srcRect/>
          <a:stretch>
            <a:fillRect/>
          </a:stretch>
        </p:blipFill>
        <p:spPr bwMode="auto">
          <a:xfrm>
            <a:off x="5486400" y="1371600"/>
            <a:ext cx="3048000" cy="1808747"/>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r>
              <a:rPr lang="en-US" dirty="0">
                <a:solidFill>
                  <a:srgbClr val="FF0000"/>
                </a:solidFill>
              </a:rPr>
              <a:t>Nullable Value- Coalescing Operator</a:t>
            </a:r>
          </a:p>
        </p:txBody>
      </p:sp>
      <p:sp>
        <p:nvSpPr>
          <p:cNvPr id="6" name="Content Placeholder 5"/>
          <p:cNvSpPr>
            <a:spLocks noGrp="1"/>
          </p:cNvSpPr>
          <p:nvPr>
            <p:ph sz="half" idx="2"/>
          </p:nvPr>
        </p:nvSpPr>
        <p:spPr>
          <a:xfrm>
            <a:off x="0" y="990600"/>
            <a:ext cx="4800600" cy="4525963"/>
          </a:xfrm>
        </p:spPr>
        <p:txBody>
          <a:bodyPr>
            <a:normAutofit fontScale="92500" lnSpcReduction="20000"/>
          </a:bodyPr>
          <a:lstStyle/>
          <a:p>
            <a:pPr>
              <a:buNone/>
            </a:pPr>
            <a:r>
              <a:rPr lang="en-US" dirty="0"/>
              <a:t>using System;</a:t>
            </a:r>
          </a:p>
          <a:p>
            <a:pPr>
              <a:buNone/>
            </a:pPr>
            <a:r>
              <a:rPr lang="en-US" dirty="0"/>
              <a:t>namespace </a:t>
            </a:r>
            <a:r>
              <a:rPr lang="en-US" dirty="0" err="1"/>
              <a:t>HelloProgram</a:t>
            </a:r>
            <a:endParaRPr lang="en-US" dirty="0"/>
          </a:p>
          <a:p>
            <a:pPr>
              <a:buNone/>
            </a:pPr>
            <a:r>
              <a:rPr lang="en-US" dirty="0"/>
              <a:t>{</a:t>
            </a:r>
          </a:p>
          <a:p>
            <a:pPr>
              <a:buNone/>
            </a:pPr>
            <a:r>
              <a:rPr lang="en-US" dirty="0"/>
              <a:t>    class </a:t>
            </a:r>
            <a:r>
              <a:rPr lang="en-US" dirty="0" err="1"/>
              <a:t>NullableValue</a:t>
            </a:r>
            <a:r>
              <a:rPr lang="en-US" dirty="0"/>
              <a:t> {</a:t>
            </a:r>
          </a:p>
          <a:p>
            <a:pPr>
              <a:buNone/>
            </a:pPr>
            <a:r>
              <a:rPr lang="en-US" dirty="0"/>
              <a:t>        static void Main(){</a:t>
            </a:r>
          </a:p>
          <a:p>
            <a:pPr>
              <a:buNone/>
            </a:pPr>
            <a:r>
              <a:rPr lang="en-US" dirty="0"/>
              <a:t>	  </a:t>
            </a:r>
            <a:r>
              <a:rPr lang="en-US" dirty="0" err="1"/>
              <a:t>int</a:t>
            </a:r>
            <a:r>
              <a:rPr lang="en-US" dirty="0"/>
              <a:t>? a = null;</a:t>
            </a:r>
          </a:p>
          <a:p>
            <a:pPr>
              <a:buNone/>
            </a:pPr>
            <a:r>
              <a:rPr lang="en-US" dirty="0"/>
              <a:t>            </a:t>
            </a:r>
            <a:r>
              <a:rPr lang="en-US" dirty="0" err="1"/>
              <a:t>int</a:t>
            </a:r>
            <a:r>
              <a:rPr lang="en-US" dirty="0"/>
              <a:t>? b = a;</a:t>
            </a:r>
          </a:p>
          <a:p>
            <a:pPr>
              <a:buNone/>
            </a:pPr>
            <a:r>
              <a:rPr lang="en-US" dirty="0"/>
              <a:t>            Console.WriteLine(b);</a:t>
            </a:r>
          </a:p>
          <a:p>
            <a:pPr>
              <a:buNone/>
            </a:pPr>
            <a:r>
              <a:rPr lang="en-US" dirty="0"/>
              <a:t>            //a = 10;</a:t>
            </a:r>
          </a:p>
          <a:p>
            <a:pPr>
              <a:buNone/>
            </a:pPr>
            <a:r>
              <a:rPr lang="en-US" dirty="0"/>
              <a:t>            b = a ?? 20; // Coalescing operator</a:t>
            </a:r>
          </a:p>
          <a:p>
            <a:pPr>
              <a:buNone/>
            </a:pPr>
            <a:r>
              <a:rPr lang="en-US" dirty="0"/>
              <a:t>            Console.WriteLine(b);</a:t>
            </a:r>
          </a:p>
          <a:p>
            <a:pPr>
              <a:buNone/>
            </a:pPr>
            <a:r>
              <a:rPr lang="en-US" dirty="0"/>
              <a:t>            </a:t>
            </a:r>
            <a:r>
              <a:rPr lang="en-US" dirty="0" err="1"/>
              <a:t>Console.ReadKey</a:t>
            </a:r>
            <a:r>
              <a:rPr lang="en-US" dirty="0"/>
              <a:t>();}}}</a:t>
            </a:r>
          </a:p>
          <a:p>
            <a:pPr>
              <a:buNone/>
            </a:pPr>
            <a:endParaRPr lang="en-US" dirty="0"/>
          </a:p>
        </p:txBody>
      </p:sp>
      <p:sp>
        <p:nvSpPr>
          <p:cNvPr id="8" name="Content Placeholder 7"/>
          <p:cNvSpPr>
            <a:spLocks noGrp="1"/>
          </p:cNvSpPr>
          <p:nvPr>
            <p:ph sz="quarter" idx="4"/>
          </p:nvPr>
        </p:nvSpPr>
        <p:spPr>
          <a:xfrm>
            <a:off x="4724400" y="914400"/>
            <a:ext cx="4041775" cy="4602163"/>
          </a:xfrm>
        </p:spPr>
        <p:txBody>
          <a:bodyPr>
            <a:normAutofit fontScale="85000" lnSpcReduction="20000"/>
          </a:bodyPr>
          <a:lstStyle/>
          <a:p>
            <a:pPr>
              <a:buNone/>
            </a:pPr>
            <a:r>
              <a:rPr lang="en-US" dirty="0"/>
              <a:t>using System;</a:t>
            </a:r>
          </a:p>
          <a:p>
            <a:pPr>
              <a:buNone/>
            </a:pPr>
            <a:endParaRPr lang="en-US" dirty="0"/>
          </a:p>
          <a:p>
            <a:pPr>
              <a:buNone/>
            </a:pPr>
            <a:r>
              <a:rPr lang="en-US" dirty="0"/>
              <a:t>namespace </a:t>
            </a:r>
            <a:r>
              <a:rPr lang="en-US" dirty="0" err="1"/>
              <a:t>HelloProgram</a:t>
            </a:r>
            <a:endParaRPr lang="en-US" dirty="0"/>
          </a:p>
          <a:p>
            <a:pPr>
              <a:buNone/>
            </a:pPr>
            <a:r>
              <a:rPr lang="en-US" dirty="0"/>
              <a:t>{</a:t>
            </a:r>
          </a:p>
          <a:p>
            <a:pPr>
              <a:buNone/>
            </a:pPr>
            <a:r>
              <a:rPr lang="en-US" dirty="0"/>
              <a:t>    class </a:t>
            </a:r>
            <a:r>
              <a:rPr lang="en-US" dirty="0" err="1"/>
              <a:t>NullableValue</a:t>
            </a:r>
            <a:r>
              <a:rPr lang="en-US" dirty="0"/>
              <a:t> {</a:t>
            </a:r>
          </a:p>
          <a:p>
            <a:pPr>
              <a:buNone/>
            </a:pPr>
            <a:r>
              <a:rPr lang="en-US" dirty="0"/>
              <a:t>        static void Main(){</a:t>
            </a:r>
          </a:p>
          <a:p>
            <a:pPr>
              <a:buNone/>
            </a:pPr>
            <a:r>
              <a:rPr lang="en-US" dirty="0"/>
              <a:t>            string name = null;</a:t>
            </a:r>
          </a:p>
          <a:p>
            <a:pPr>
              <a:buNone/>
            </a:pPr>
            <a:r>
              <a:rPr lang="en-US" dirty="0"/>
              <a:t>            </a:t>
            </a:r>
            <a:r>
              <a:rPr lang="en-US" dirty="0" err="1"/>
              <a:t>int</a:t>
            </a:r>
            <a:r>
              <a:rPr lang="en-US" dirty="0"/>
              <a:t>? a = null;</a:t>
            </a:r>
          </a:p>
          <a:p>
            <a:pPr>
              <a:buNone/>
            </a:pPr>
            <a:r>
              <a:rPr lang="en-US" dirty="0"/>
              <a:t>            </a:t>
            </a:r>
            <a:r>
              <a:rPr lang="en-US" dirty="0" err="1"/>
              <a:t>int</a:t>
            </a:r>
            <a:r>
              <a:rPr lang="en-US" dirty="0"/>
              <a:t>? b = a;</a:t>
            </a:r>
          </a:p>
          <a:p>
            <a:pPr>
              <a:buNone/>
            </a:pPr>
            <a:r>
              <a:rPr lang="en-US" dirty="0"/>
              <a:t>            Console.WriteLine(b);</a:t>
            </a:r>
          </a:p>
          <a:p>
            <a:pPr>
              <a:buNone/>
            </a:pPr>
            <a:r>
              <a:rPr lang="en-US" dirty="0"/>
              <a:t>            a = 10;</a:t>
            </a:r>
          </a:p>
          <a:p>
            <a:pPr>
              <a:buNone/>
            </a:pPr>
            <a:r>
              <a:rPr lang="en-US" dirty="0"/>
              <a:t>            b = a ?? 20;</a:t>
            </a:r>
          </a:p>
          <a:p>
            <a:pPr>
              <a:buNone/>
            </a:pPr>
            <a:r>
              <a:rPr lang="en-US" dirty="0"/>
              <a:t>            Console.WriteLine(b);</a:t>
            </a:r>
          </a:p>
          <a:p>
            <a:pPr>
              <a:buNone/>
            </a:pPr>
            <a:r>
              <a:rPr lang="en-US" dirty="0"/>
              <a:t>            </a:t>
            </a:r>
            <a:r>
              <a:rPr lang="en-US" dirty="0" err="1"/>
              <a:t>Console.ReadKey</a:t>
            </a:r>
            <a:r>
              <a:rPr lang="en-US" dirty="0"/>
              <a:t>();}}}</a:t>
            </a:r>
          </a:p>
          <a:p>
            <a:pPr>
              <a:buNone/>
            </a:pPr>
            <a:endParaRPr lang="en-US" dirty="0"/>
          </a:p>
        </p:txBody>
      </p:sp>
      <p:pic>
        <p:nvPicPr>
          <p:cNvPr id="9" name="Picture 2"/>
          <p:cNvPicPr>
            <a:picLocks noChangeAspect="1" noChangeArrowheads="1"/>
          </p:cNvPicPr>
          <p:nvPr/>
        </p:nvPicPr>
        <p:blipFill>
          <a:blip r:embed="rId3"/>
          <a:srcRect/>
          <a:stretch>
            <a:fillRect/>
          </a:stretch>
        </p:blipFill>
        <p:spPr bwMode="auto">
          <a:xfrm>
            <a:off x="1066800" y="5638800"/>
            <a:ext cx="1410159" cy="1219200"/>
          </a:xfrm>
          <a:prstGeom prst="rect">
            <a:avLst/>
          </a:prstGeom>
          <a:noFill/>
          <a:ln w="9525">
            <a:noFill/>
            <a:miter lim="800000"/>
            <a:headEnd/>
            <a:tailEnd/>
          </a:ln>
          <a:effectLst/>
        </p:spPr>
      </p:pic>
      <p:pic>
        <p:nvPicPr>
          <p:cNvPr id="10" name="Picture 2"/>
          <p:cNvPicPr>
            <a:picLocks noChangeAspect="1" noChangeArrowheads="1"/>
          </p:cNvPicPr>
          <p:nvPr/>
        </p:nvPicPr>
        <p:blipFill>
          <a:blip r:embed="rId4"/>
          <a:srcRect/>
          <a:stretch>
            <a:fillRect/>
          </a:stretch>
        </p:blipFill>
        <p:spPr bwMode="auto">
          <a:xfrm>
            <a:off x="5334000" y="5486400"/>
            <a:ext cx="1520687" cy="13716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rgbClr val="FF0000"/>
                </a:solidFill>
              </a:rPr>
              <a:t>Operators</a:t>
            </a:r>
          </a:p>
        </p:txBody>
      </p:sp>
      <p:sp>
        <p:nvSpPr>
          <p:cNvPr id="8" name="Content Placeholder 7"/>
          <p:cNvSpPr>
            <a:spLocks noGrp="1"/>
          </p:cNvSpPr>
          <p:nvPr>
            <p:ph idx="1"/>
          </p:nvPr>
        </p:nvSpPr>
        <p:spPr/>
        <p:txBody>
          <a:bodyPr/>
          <a:lstStyle/>
          <a:p>
            <a:pPr lvl="0"/>
            <a:r>
              <a:rPr lang="en-US" dirty="0"/>
              <a:t>Arithmetic Operators</a:t>
            </a:r>
          </a:p>
          <a:p>
            <a:pPr lvl="0"/>
            <a:r>
              <a:rPr lang="en-US" dirty="0"/>
              <a:t>Relational Operators</a:t>
            </a:r>
          </a:p>
          <a:p>
            <a:pPr lvl="0"/>
            <a:r>
              <a:rPr lang="en-US" dirty="0"/>
              <a:t>Logical Operators</a:t>
            </a:r>
          </a:p>
          <a:p>
            <a:pPr lvl="0"/>
            <a:r>
              <a:rPr lang="en-US" dirty="0"/>
              <a:t>Bitwise Operators</a:t>
            </a:r>
          </a:p>
          <a:p>
            <a:pPr lvl="0"/>
            <a:r>
              <a:rPr lang="en-US" dirty="0"/>
              <a:t>Assignment Operators</a:t>
            </a:r>
          </a:p>
          <a:p>
            <a:pPr lvl="0"/>
            <a:r>
              <a:rPr lang="en-US" dirty="0"/>
              <a:t>Misc Operators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pPr lvl="1" algn="ctr" rtl="0">
              <a:spcBef>
                <a:spcPct val="0"/>
              </a:spcBef>
            </a:pPr>
            <a:r>
              <a:rPr lang="en-US" sz="3200" dirty="0">
                <a:solidFill>
                  <a:srgbClr val="FF0000"/>
                </a:solidFill>
              </a:rPr>
              <a:t>Arithmetic Operators</a:t>
            </a:r>
            <a:br>
              <a:rPr lang="en-US" sz="3600" dirty="0">
                <a:solidFill>
                  <a:srgbClr val="FF0000"/>
                </a:solidFill>
              </a:rPr>
            </a:br>
            <a:endParaRPr lang="en-US" sz="3200" dirty="0">
              <a:solidFill>
                <a:srgbClr val="FF0000"/>
              </a:solidFill>
            </a:endParaRPr>
          </a:p>
        </p:txBody>
      </p:sp>
      <p:graphicFrame>
        <p:nvGraphicFramePr>
          <p:cNvPr id="4" name="Content Placeholder 3"/>
          <p:cNvGraphicFramePr>
            <a:graphicFrameLocks noGrp="1"/>
          </p:cNvGraphicFramePr>
          <p:nvPr>
            <p:ph idx="1"/>
          </p:nvPr>
        </p:nvGraphicFramePr>
        <p:xfrm>
          <a:off x="381000" y="1828800"/>
          <a:ext cx="8458200" cy="3699132"/>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501456">
                <a:tc>
                  <a:txBody>
                    <a:bodyPr/>
                    <a:lstStyle/>
                    <a:p>
                      <a:pPr marL="0" marR="0" algn="ctr">
                        <a:lnSpc>
                          <a:spcPct val="115000"/>
                        </a:lnSpc>
                        <a:spcBef>
                          <a:spcPts val="0"/>
                        </a:spcBef>
                        <a:spcAft>
                          <a:spcPts val="0"/>
                        </a:spcAft>
                      </a:pPr>
                      <a:r>
                        <a:rPr lang="en-US" sz="2400" dirty="0">
                          <a:solidFill>
                            <a:srgbClr val="000000"/>
                          </a:solidFill>
                          <a:latin typeface="Times New Roman"/>
                          <a:ea typeface="Calibri"/>
                          <a:cs typeface="Times New Roman"/>
                        </a:rPr>
                        <a:t>Operator</a:t>
                      </a:r>
                      <a:endParaRPr lang="en-US" sz="24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2400" dirty="0">
                          <a:solidFill>
                            <a:srgbClr val="000000"/>
                          </a:solidFill>
                          <a:latin typeface="Times New Roman"/>
                          <a:ea typeface="Calibri"/>
                          <a:cs typeface="Times New Roman"/>
                        </a:rPr>
                        <a:t>Description</a:t>
                      </a:r>
                      <a:endParaRPr lang="en-US" sz="2400" dirty="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2400" dirty="0">
                          <a:solidFill>
                            <a:srgbClr val="000000"/>
                          </a:solidFill>
                          <a:latin typeface="Times New Roman"/>
                          <a:ea typeface="Calibri"/>
                          <a:cs typeface="Times New Roman"/>
                        </a:rPr>
                        <a:t>Example</a:t>
                      </a:r>
                      <a:endParaRPr lang="en-US" sz="2400" dirty="0">
                        <a:latin typeface="Calibri"/>
                        <a:ea typeface="Calibri"/>
                        <a:cs typeface="Times New Roman"/>
                      </a:endParaRPr>
                    </a:p>
                  </a:txBody>
                  <a:tcPr marL="76200" marR="76200" marT="76200" marB="76200"/>
                </a:tc>
                <a:extLst>
                  <a:ext uri="{0D108BD9-81ED-4DB2-BD59-A6C34878D82A}">
                    <a16:rowId xmlns:a16="http://schemas.microsoft.com/office/drawing/2014/main" val="10000"/>
                  </a:ext>
                </a:extLst>
              </a:tr>
              <a:tr h="538724">
                <a:tc>
                  <a:txBody>
                    <a:bodyPr/>
                    <a:lstStyle/>
                    <a:p>
                      <a:pPr marL="0" marR="0" algn="ctr">
                        <a:lnSpc>
                          <a:spcPct val="115000"/>
                        </a:lnSpc>
                        <a:spcBef>
                          <a:spcPts val="0"/>
                        </a:spcBef>
                        <a:spcAft>
                          <a:spcPts val="0"/>
                        </a:spcAft>
                      </a:pPr>
                      <a:r>
                        <a:rPr lang="en-US" sz="2400" dirty="0">
                          <a:solidFill>
                            <a:srgbClr val="000000"/>
                          </a:solidFill>
                          <a:latin typeface="Times New Roman"/>
                          <a:ea typeface="Calibri"/>
                          <a:cs typeface="Times New Roman"/>
                        </a:rPr>
                        <a:t>+</a:t>
                      </a:r>
                      <a:endParaRPr lang="en-US" sz="24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2400" dirty="0">
                          <a:solidFill>
                            <a:srgbClr val="000000"/>
                          </a:solidFill>
                          <a:latin typeface="Times New Roman"/>
                          <a:ea typeface="Calibri"/>
                          <a:cs typeface="Times New Roman"/>
                        </a:rPr>
                        <a:t>Adds two operands</a:t>
                      </a:r>
                      <a:endParaRPr lang="en-US" sz="2400" dirty="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2400" dirty="0">
                          <a:solidFill>
                            <a:srgbClr val="000000"/>
                          </a:solidFill>
                          <a:latin typeface="Times New Roman"/>
                          <a:ea typeface="Calibri"/>
                          <a:cs typeface="Times New Roman"/>
                        </a:rPr>
                        <a:t>A + B = 30</a:t>
                      </a:r>
                      <a:endParaRPr lang="en-US" sz="2400" dirty="0">
                        <a:latin typeface="Calibri"/>
                        <a:ea typeface="Calibri"/>
                        <a:cs typeface="Times New Roman"/>
                      </a:endParaRPr>
                    </a:p>
                  </a:txBody>
                  <a:tcPr marL="76200" marR="76200" marT="76200" marB="76200"/>
                </a:tc>
                <a:extLst>
                  <a:ext uri="{0D108BD9-81ED-4DB2-BD59-A6C34878D82A}">
                    <a16:rowId xmlns:a16="http://schemas.microsoft.com/office/drawing/2014/main" val="10001"/>
                  </a:ext>
                </a:extLst>
              </a:tr>
              <a:tr h="538724">
                <a:tc>
                  <a:txBody>
                    <a:bodyPr/>
                    <a:lstStyle/>
                    <a:p>
                      <a:pPr marL="0" marR="0" algn="ctr">
                        <a:lnSpc>
                          <a:spcPct val="115000"/>
                        </a:lnSpc>
                        <a:spcBef>
                          <a:spcPts val="0"/>
                        </a:spcBef>
                        <a:spcAft>
                          <a:spcPts val="0"/>
                        </a:spcAft>
                      </a:pPr>
                      <a:r>
                        <a:rPr lang="en-US" sz="2400" dirty="0">
                          <a:solidFill>
                            <a:srgbClr val="000000"/>
                          </a:solidFill>
                          <a:latin typeface="Times New Roman"/>
                          <a:ea typeface="Calibri"/>
                          <a:cs typeface="Times New Roman"/>
                        </a:rPr>
                        <a:t>-</a:t>
                      </a:r>
                      <a:endParaRPr lang="en-US" sz="24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2400" dirty="0">
                          <a:solidFill>
                            <a:srgbClr val="000000"/>
                          </a:solidFill>
                          <a:latin typeface="Times New Roman"/>
                          <a:ea typeface="Calibri"/>
                          <a:cs typeface="Times New Roman"/>
                        </a:rPr>
                        <a:t>Subtracts second operand from the first</a:t>
                      </a:r>
                      <a:endParaRPr lang="en-US" sz="2400" dirty="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2400" dirty="0">
                          <a:solidFill>
                            <a:srgbClr val="000000"/>
                          </a:solidFill>
                          <a:latin typeface="Times New Roman"/>
                          <a:ea typeface="Calibri"/>
                          <a:cs typeface="Times New Roman"/>
                        </a:rPr>
                        <a:t>A - B = -10</a:t>
                      </a:r>
                      <a:endParaRPr lang="en-US" sz="2400" dirty="0">
                        <a:latin typeface="Calibri"/>
                        <a:ea typeface="Calibri"/>
                        <a:cs typeface="Times New Roman"/>
                      </a:endParaRPr>
                    </a:p>
                  </a:txBody>
                  <a:tcPr marL="76200" marR="76200" marT="76200" marB="76200"/>
                </a:tc>
                <a:extLst>
                  <a:ext uri="{0D108BD9-81ED-4DB2-BD59-A6C34878D82A}">
                    <a16:rowId xmlns:a16="http://schemas.microsoft.com/office/drawing/2014/main" val="10002"/>
                  </a:ext>
                </a:extLst>
              </a:tr>
              <a:tr h="538724">
                <a:tc>
                  <a:txBody>
                    <a:bodyPr/>
                    <a:lstStyle/>
                    <a:p>
                      <a:pPr marL="0" marR="0" algn="ctr">
                        <a:lnSpc>
                          <a:spcPct val="115000"/>
                        </a:lnSpc>
                        <a:spcBef>
                          <a:spcPts val="0"/>
                        </a:spcBef>
                        <a:spcAft>
                          <a:spcPts val="0"/>
                        </a:spcAft>
                      </a:pPr>
                      <a:r>
                        <a:rPr lang="en-US" sz="2400" dirty="0">
                          <a:solidFill>
                            <a:srgbClr val="000000"/>
                          </a:solidFill>
                          <a:latin typeface="Times New Roman"/>
                          <a:ea typeface="Calibri"/>
                          <a:cs typeface="Times New Roman"/>
                        </a:rPr>
                        <a:t>*</a:t>
                      </a:r>
                      <a:endParaRPr lang="en-US" sz="24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2400" dirty="0">
                          <a:solidFill>
                            <a:srgbClr val="000000"/>
                          </a:solidFill>
                          <a:latin typeface="Times New Roman"/>
                          <a:ea typeface="Calibri"/>
                          <a:cs typeface="Times New Roman"/>
                        </a:rPr>
                        <a:t>Multiplies both operands</a:t>
                      </a:r>
                      <a:endParaRPr lang="en-US" sz="2400" dirty="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2400" dirty="0">
                          <a:solidFill>
                            <a:srgbClr val="000000"/>
                          </a:solidFill>
                          <a:latin typeface="Times New Roman"/>
                          <a:ea typeface="Calibri"/>
                          <a:cs typeface="Times New Roman"/>
                        </a:rPr>
                        <a:t>A * B = 200</a:t>
                      </a:r>
                      <a:endParaRPr lang="en-US" sz="2400" dirty="0">
                        <a:latin typeface="Calibri"/>
                        <a:ea typeface="Calibri"/>
                        <a:cs typeface="Times New Roman"/>
                      </a:endParaRPr>
                    </a:p>
                  </a:txBody>
                  <a:tcPr marL="76200" marR="76200" marT="76200" marB="76200"/>
                </a:tc>
                <a:extLst>
                  <a:ext uri="{0D108BD9-81ED-4DB2-BD59-A6C34878D82A}">
                    <a16:rowId xmlns:a16="http://schemas.microsoft.com/office/drawing/2014/main" val="10003"/>
                  </a:ext>
                </a:extLst>
              </a:tr>
              <a:tr h="538724">
                <a:tc>
                  <a:txBody>
                    <a:bodyPr/>
                    <a:lstStyle/>
                    <a:p>
                      <a:pPr marL="0" marR="0" algn="ctr">
                        <a:lnSpc>
                          <a:spcPct val="115000"/>
                        </a:lnSpc>
                        <a:spcBef>
                          <a:spcPts val="0"/>
                        </a:spcBef>
                        <a:spcAft>
                          <a:spcPts val="0"/>
                        </a:spcAft>
                      </a:pPr>
                      <a:r>
                        <a:rPr lang="en-US" sz="1600" dirty="0">
                          <a:solidFill>
                            <a:srgbClr val="000000"/>
                          </a:solidFill>
                          <a:latin typeface="Times New Roman"/>
                          <a:ea typeface="Calibri"/>
                          <a:cs typeface="Times New Roman"/>
                        </a:rPr>
                        <a:t>/</a:t>
                      </a:r>
                      <a:endParaRPr lang="en-US" sz="16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2400" dirty="0">
                          <a:solidFill>
                            <a:srgbClr val="000000"/>
                          </a:solidFill>
                          <a:latin typeface="Times New Roman"/>
                          <a:ea typeface="Calibri"/>
                          <a:cs typeface="Times New Roman"/>
                        </a:rPr>
                        <a:t>Divides numerator by de-numerator</a:t>
                      </a:r>
                      <a:endParaRPr lang="en-US" sz="2400" dirty="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600" dirty="0">
                          <a:solidFill>
                            <a:srgbClr val="000000"/>
                          </a:solidFill>
                          <a:latin typeface="Times New Roman"/>
                          <a:ea typeface="Calibri"/>
                          <a:cs typeface="Times New Roman"/>
                        </a:rPr>
                        <a:t>B / A = 2</a:t>
                      </a:r>
                      <a:endParaRPr lang="en-US" sz="1600" dirty="0">
                        <a:latin typeface="Calibri"/>
                        <a:ea typeface="Calibri"/>
                        <a:cs typeface="Times New Roman"/>
                      </a:endParaRPr>
                    </a:p>
                  </a:txBody>
                  <a:tcPr marL="76200" marR="76200" marT="76200" marB="76200"/>
                </a:tc>
                <a:extLst>
                  <a:ext uri="{0D108BD9-81ED-4DB2-BD59-A6C34878D82A}">
                    <a16:rowId xmlns:a16="http://schemas.microsoft.com/office/drawing/2014/main" val="10004"/>
                  </a:ext>
                </a:extLst>
              </a:tr>
              <a:tr h="538724">
                <a:tc>
                  <a:txBody>
                    <a:bodyPr/>
                    <a:lstStyle/>
                    <a:p>
                      <a:pPr marL="0" marR="0" algn="ctr">
                        <a:lnSpc>
                          <a:spcPct val="115000"/>
                        </a:lnSpc>
                        <a:spcBef>
                          <a:spcPts val="0"/>
                        </a:spcBef>
                        <a:spcAft>
                          <a:spcPts val="0"/>
                        </a:spcAft>
                      </a:pPr>
                      <a:r>
                        <a:rPr lang="en-US" sz="1600" dirty="0">
                          <a:solidFill>
                            <a:srgbClr val="000000"/>
                          </a:solidFill>
                          <a:latin typeface="Times New Roman"/>
                          <a:ea typeface="Calibri"/>
                          <a:cs typeface="Times New Roman"/>
                        </a:rPr>
                        <a:t>%</a:t>
                      </a:r>
                      <a:endParaRPr lang="en-US" sz="16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2400" dirty="0">
                          <a:solidFill>
                            <a:srgbClr val="000000"/>
                          </a:solidFill>
                          <a:latin typeface="Times New Roman"/>
                          <a:ea typeface="Calibri"/>
                          <a:cs typeface="Times New Roman"/>
                        </a:rPr>
                        <a:t>Modulus Operator and remainder of after an integer division</a:t>
                      </a:r>
                      <a:endParaRPr lang="en-US" sz="2400" dirty="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600" dirty="0">
                          <a:solidFill>
                            <a:srgbClr val="000000"/>
                          </a:solidFill>
                          <a:latin typeface="Times New Roman"/>
                          <a:ea typeface="Calibri"/>
                          <a:cs typeface="Times New Roman"/>
                        </a:rPr>
                        <a:t>B % A = 0</a:t>
                      </a:r>
                      <a:endParaRPr lang="en-US" sz="1600" dirty="0">
                        <a:latin typeface="Calibri"/>
                        <a:ea typeface="Calibri"/>
                        <a:cs typeface="Times New Roman"/>
                      </a:endParaRPr>
                    </a:p>
                  </a:txBody>
                  <a:tcPr marL="76200" marR="76200" marT="76200" marB="76200"/>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in Programming</a:t>
            </a:r>
          </a:p>
        </p:txBody>
      </p:sp>
      <p:sp>
        <p:nvSpPr>
          <p:cNvPr id="3" name="Content Placeholder 2"/>
          <p:cNvSpPr>
            <a:spLocks noGrp="1"/>
          </p:cNvSpPr>
          <p:nvPr>
            <p:ph idx="1"/>
          </p:nvPr>
        </p:nvSpPr>
        <p:spPr/>
        <p:txBody>
          <a:bodyPr>
            <a:noAutofit/>
          </a:bodyPr>
          <a:lstStyle/>
          <a:p>
            <a:pPr algn="just"/>
            <a:r>
              <a:rPr lang="en-US" sz="2400" b="1" u="sng" dirty="0"/>
              <a:t>Console:</a:t>
            </a:r>
            <a:r>
              <a:rPr lang="en-US" sz="2400" b="1" dirty="0"/>
              <a:t> </a:t>
            </a:r>
            <a:r>
              <a:rPr lang="en-US" sz="2400" dirty="0"/>
              <a:t>Represents the standard input, output, and error streams for console applications. This class cannot be inherited.</a:t>
            </a:r>
          </a:p>
          <a:p>
            <a:pPr algn="just"/>
            <a:endParaRPr lang="en-US" sz="2400" b="1" dirty="0"/>
          </a:p>
          <a:p>
            <a:pPr algn="just"/>
            <a:endParaRPr lang="en-US" sz="24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dirty="0">
                <a:solidFill>
                  <a:srgbClr val="FF0000"/>
                </a:solidFill>
              </a:rPr>
              <a:t>Arithmetic- Program</a:t>
            </a:r>
            <a:endParaRPr lang="en-US" dirty="0"/>
          </a:p>
        </p:txBody>
      </p:sp>
      <p:sp>
        <p:nvSpPr>
          <p:cNvPr id="3" name="Content Placeholder 2"/>
          <p:cNvSpPr>
            <a:spLocks noGrp="1"/>
          </p:cNvSpPr>
          <p:nvPr>
            <p:ph idx="1"/>
          </p:nvPr>
        </p:nvSpPr>
        <p:spPr>
          <a:xfrm>
            <a:off x="457200" y="762000"/>
            <a:ext cx="8229600" cy="5943600"/>
          </a:xfrm>
        </p:spPr>
        <p:txBody>
          <a:bodyPr>
            <a:noAutofit/>
          </a:bodyPr>
          <a:lstStyle/>
          <a:p>
            <a:pPr>
              <a:buNone/>
            </a:pPr>
            <a:r>
              <a:rPr lang="en-US" sz="1800" dirty="0"/>
              <a:t>using System;</a:t>
            </a:r>
          </a:p>
          <a:p>
            <a:pPr>
              <a:buNone/>
            </a:pPr>
            <a:r>
              <a:rPr lang="en-US" sz="1800" dirty="0"/>
              <a:t>namespace </a:t>
            </a:r>
            <a:r>
              <a:rPr lang="en-US" sz="1800" dirty="0" err="1"/>
              <a:t>HelloProgram</a:t>
            </a:r>
            <a:r>
              <a:rPr lang="en-US" sz="1800" dirty="0"/>
              <a:t>{</a:t>
            </a:r>
          </a:p>
          <a:p>
            <a:pPr>
              <a:buNone/>
            </a:pPr>
            <a:r>
              <a:rPr lang="en-US" sz="1800" dirty="0"/>
              <a:t>    class </a:t>
            </a:r>
            <a:r>
              <a:rPr lang="en-US" sz="1800" dirty="0" err="1"/>
              <a:t>ArithmeticOperator</a:t>
            </a:r>
            <a:r>
              <a:rPr lang="en-US" sz="1800" dirty="0"/>
              <a:t>{</a:t>
            </a:r>
          </a:p>
          <a:p>
            <a:pPr>
              <a:buNone/>
            </a:pPr>
            <a:r>
              <a:rPr lang="en-US" sz="1800" dirty="0"/>
              <a:t>        static void Main(){</a:t>
            </a:r>
          </a:p>
          <a:p>
            <a:pPr>
              <a:buNone/>
            </a:pPr>
            <a:r>
              <a:rPr lang="en-US" sz="1800" dirty="0"/>
              <a:t>            </a:t>
            </a:r>
            <a:r>
              <a:rPr lang="en-US" sz="1800" dirty="0" err="1"/>
              <a:t>int</a:t>
            </a:r>
            <a:r>
              <a:rPr lang="en-US" sz="1800" dirty="0"/>
              <a:t> a, b;</a:t>
            </a:r>
          </a:p>
          <a:p>
            <a:pPr>
              <a:buNone/>
            </a:pPr>
            <a:r>
              <a:rPr lang="en-US" sz="1800" dirty="0"/>
              <a:t>            Console.WriteLine("Enter the value of a");</a:t>
            </a:r>
          </a:p>
          <a:p>
            <a:pPr>
              <a:buNone/>
            </a:pPr>
            <a:r>
              <a:rPr lang="en-US" sz="1800" dirty="0"/>
              <a:t>            a = Convert.ToInt32(</a:t>
            </a:r>
            <a:r>
              <a:rPr lang="en-US" sz="1800" dirty="0" err="1"/>
              <a:t>Console.ReadLine</a:t>
            </a:r>
            <a:r>
              <a:rPr lang="en-US" sz="1800" dirty="0"/>
              <a:t>());</a:t>
            </a:r>
          </a:p>
          <a:p>
            <a:pPr>
              <a:buNone/>
            </a:pPr>
            <a:r>
              <a:rPr lang="en-US" sz="1800" dirty="0"/>
              <a:t>            Console.WriteLine("Enter the value of b");</a:t>
            </a:r>
          </a:p>
          <a:p>
            <a:pPr>
              <a:buNone/>
            </a:pPr>
            <a:r>
              <a:rPr lang="en-US" sz="1800" dirty="0"/>
              <a:t>            b = Convert.ToInt32(</a:t>
            </a:r>
            <a:r>
              <a:rPr lang="en-US" sz="1800" dirty="0" err="1"/>
              <a:t>Console.ReadLine</a:t>
            </a:r>
            <a:r>
              <a:rPr lang="en-US" sz="1800" dirty="0"/>
              <a:t>());</a:t>
            </a:r>
          </a:p>
          <a:p>
            <a:pPr>
              <a:buNone/>
            </a:pPr>
            <a:r>
              <a:rPr lang="en-US" sz="1800" dirty="0"/>
              <a:t>            Console.WriteLine("Addition="+(a + b));</a:t>
            </a:r>
          </a:p>
          <a:p>
            <a:pPr>
              <a:buNone/>
            </a:pPr>
            <a:r>
              <a:rPr lang="en-US" sz="1800" dirty="0"/>
              <a:t>            Console.WriteLine("Subtraction={0}\</a:t>
            </a:r>
            <a:r>
              <a:rPr lang="en-US" sz="1800" dirty="0" err="1"/>
              <a:t>nMultiplication</a:t>
            </a:r>
            <a:r>
              <a:rPr lang="en-US" sz="1800" dirty="0"/>
              <a:t>={1}\</a:t>
            </a:r>
            <a:r>
              <a:rPr lang="en-US" sz="1800" dirty="0" err="1"/>
              <a:t>nDivision</a:t>
            </a:r>
            <a:r>
              <a:rPr lang="en-US" sz="1800" dirty="0"/>
              <a:t>={2}\</a:t>
            </a:r>
            <a:r>
              <a:rPr lang="en-US" sz="1800" dirty="0" err="1"/>
              <a:t>nModulus</a:t>
            </a:r>
            <a:r>
              <a:rPr lang="en-US" sz="1800" dirty="0"/>
              <a:t>={3}",(a-b),(a*b),(a/b),(</a:t>
            </a:r>
            <a:r>
              <a:rPr lang="en-US" sz="1800" dirty="0" err="1"/>
              <a:t>a%b</a:t>
            </a:r>
            <a:r>
              <a:rPr lang="en-US" sz="1800" dirty="0"/>
              <a:t>));</a:t>
            </a:r>
          </a:p>
          <a:p>
            <a:pPr>
              <a:buNone/>
            </a:pPr>
            <a:r>
              <a:rPr lang="en-US" sz="1800" dirty="0"/>
              <a:t>              </a:t>
            </a:r>
            <a:r>
              <a:rPr lang="en-US" sz="1800" dirty="0" err="1"/>
              <a:t>Console.ReadKey</a:t>
            </a:r>
            <a:r>
              <a:rPr lang="en-US" sz="1800" dirty="0"/>
              <a:t>(); } } }</a:t>
            </a:r>
          </a:p>
          <a:p>
            <a:pPr>
              <a:buNone/>
            </a:pPr>
            <a:r>
              <a:rPr lang="en-US" sz="1800" dirty="0"/>
              <a:t>        </a:t>
            </a:r>
          </a:p>
          <a:p>
            <a:pPr>
              <a:buNone/>
            </a:pPr>
            <a:r>
              <a:rPr lang="en-US" sz="1800" dirty="0">
                <a:solidFill>
                  <a:srgbClr val="FF0000"/>
                </a:solidFill>
              </a:rPr>
              <a:t>             </a:t>
            </a:r>
            <a:r>
              <a:rPr lang="en-US" sz="1800" dirty="0" err="1">
                <a:solidFill>
                  <a:srgbClr val="FF0000"/>
                </a:solidFill>
              </a:rPr>
              <a:t>int</a:t>
            </a:r>
            <a:r>
              <a:rPr lang="en-US" sz="1800" dirty="0">
                <a:solidFill>
                  <a:srgbClr val="FF0000"/>
                </a:solidFill>
              </a:rPr>
              <a:t> marks = 72, max = 80;</a:t>
            </a:r>
          </a:p>
          <a:p>
            <a:pPr>
              <a:buNone/>
            </a:pPr>
            <a:r>
              <a:rPr lang="en-US" sz="1800" dirty="0">
                <a:solidFill>
                  <a:srgbClr val="FF0000"/>
                </a:solidFill>
              </a:rPr>
              <a:t>            </a:t>
            </a:r>
            <a:r>
              <a:rPr lang="en-US" sz="1800" dirty="0" err="1">
                <a:solidFill>
                  <a:srgbClr val="FF0000"/>
                </a:solidFill>
              </a:rPr>
              <a:t>int</a:t>
            </a:r>
            <a:r>
              <a:rPr lang="en-US" sz="1800" dirty="0">
                <a:solidFill>
                  <a:srgbClr val="FF0000"/>
                </a:solidFill>
              </a:rPr>
              <a:t>  percentage= marks * 100/max; </a:t>
            </a:r>
            <a:r>
              <a:rPr lang="en-US" sz="1800" b="1" dirty="0"/>
              <a:t>// left to right</a:t>
            </a:r>
          </a:p>
          <a:p>
            <a:pPr>
              <a:buNone/>
            </a:pPr>
            <a:r>
              <a:rPr lang="en-US" sz="1800" dirty="0">
                <a:solidFill>
                  <a:srgbClr val="FF0000"/>
                </a:solidFill>
              </a:rPr>
              <a:t>            Console.WriteLine("Percentage="+ percentage);</a:t>
            </a:r>
          </a:p>
          <a:p>
            <a:pPr>
              <a:buNone/>
            </a:pPr>
            <a:endParaRPr lang="en-US" sz="1800" dirty="0"/>
          </a:p>
          <a:p>
            <a:pPr>
              <a:buNone/>
            </a:pPr>
            <a:endParaRPr lang="en-US" sz="1800" dirty="0"/>
          </a:p>
        </p:txBody>
      </p:sp>
      <p:pic>
        <p:nvPicPr>
          <p:cNvPr id="1027" name="Picture 3"/>
          <p:cNvPicPr>
            <a:picLocks noChangeAspect="1" noChangeArrowheads="1"/>
          </p:cNvPicPr>
          <p:nvPr/>
        </p:nvPicPr>
        <p:blipFill>
          <a:blip r:embed="rId2"/>
          <a:srcRect/>
          <a:stretch>
            <a:fillRect/>
          </a:stretch>
        </p:blipFill>
        <p:spPr bwMode="auto">
          <a:xfrm>
            <a:off x="5181600" y="1219200"/>
            <a:ext cx="2994126" cy="2362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248400" y="5105400"/>
            <a:ext cx="2057400" cy="1331259"/>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lvl="1" algn="ctr" rtl="0">
              <a:spcBef>
                <a:spcPct val="0"/>
              </a:spcBef>
            </a:pPr>
            <a:r>
              <a:rPr lang="en-US" sz="4000" dirty="0">
                <a:solidFill>
                  <a:srgbClr val="FF0000"/>
                </a:solidFill>
              </a:rPr>
              <a:t>Relational Operators</a:t>
            </a:r>
            <a:br>
              <a:rPr lang="en-US" sz="2000" dirty="0">
                <a:solidFill>
                  <a:srgbClr val="FF0000"/>
                </a:solidFill>
              </a:rPr>
            </a:br>
            <a:endParaRPr lang="en-US" dirty="0"/>
          </a:p>
        </p:txBody>
      </p:sp>
      <p:graphicFrame>
        <p:nvGraphicFramePr>
          <p:cNvPr id="4" name="Content Placeholder 3"/>
          <p:cNvGraphicFramePr>
            <a:graphicFrameLocks noGrp="1"/>
          </p:cNvGraphicFramePr>
          <p:nvPr>
            <p:ph idx="1"/>
          </p:nvPr>
        </p:nvGraphicFramePr>
        <p:xfrm>
          <a:off x="228600" y="990600"/>
          <a:ext cx="8610600" cy="5410198"/>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623818">
                <a:tc>
                  <a:txBody>
                    <a:bodyPr/>
                    <a:lstStyle/>
                    <a:p>
                      <a:pPr marL="0" marR="0" algn="ctr">
                        <a:lnSpc>
                          <a:spcPct val="115000"/>
                        </a:lnSpc>
                        <a:spcBef>
                          <a:spcPts val="0"/>
                        </a:spcBef>
                        <a:spcAft>
                          <a:spcPts val="0"/>
                        </a:spcAft>
                      </a:pPr>
                      <a:r>
                        <a:rPr lang="en-US" sz="1600" dirty="0">
                          <a:solidFill>
                            <a:srgbClr val="000000"/>
                          </a:solidFill>
                          <a:latin typeface="Times New Roman"/>
                          <a:ea typeface="Calibri"/>
                          <a:cs typeface="Times New Roman"/>
                        </a:rPr>
                        <a:t>Operator</a:t>
                      </a:r>
                      <a:endParaRPr lang="en-US" sz="16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600" dirty="0">
                          <a:solidFill>
                            <a:srgbClr val="000000"/>
                          </a:solidFill>
                          <a:latin typeface="Times New Roman"/>
                          <a:ea typeface="Calibri"/>
                          <a:cs typeface="Times New Roman"/>
                        </a:rPr>
                        <a:t>Description</a:t>
                      </a:r>
                      <a:endParaRPr lang="en-US" sz="1600" dirty="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600" dirty="0">
                          <a:solidFill>
                            <a:srgbClr val="000000"/>
                          </a:solidFill>
                          <a:latin typeface="Times New Roman"/>
                          <a:ea typeface="Calibri"/>
                          <a:cs typeface="Times New Roman"/>
                        </a:rPr>
                        <a:t>Example</a:t>
                      </a:r>
                      <a:endParaRPr lang="en-US" sz="1600" dirty="0">
                        <a:latin typeface="Calibri"/>
                        <a:ea typeface="Calibri"/>
                        <a:cs typeface="Times New Roman"/>
                      </a:endParaRPr>
                    </a:p>
                  </a:txBody>
                  <a:tcPr marL="76200" marR="76200" marT="76200" marB="76200"/>
                </a:tc>
                <a:extLst>
                  <a:ext uri="{0D108BD9-81ED-4DB2-BD59-A6C34878D82A}">
                    <a16:rowId xmlns:a16="http://schemas.microsoft.com/office/drawing/2014/main" val="10000"/>
                  </a:ext>
                </a:extLst>
              </a:tr>
              <a:tr h="797730">
                <a:tc>
                  <a:txBody>
                    <a:bodyPr/>
                    <a:lstStyle/>
                    <a:p>
                      <a:pPr marL="0" marR="0" algn="ctr">
                        <a:lnSpc>
                          <a:spcPct val="115000"/>
                        </a:lnSpc>
                        <a:spcBef>
                          <a:spcPts val="0"/>
                        </a:spcBef>
                        <a:spcAft>
                          <a:spcPts val="0"/>
                        </a:spcAft>
                      </a:pPr>
                      <a:r>
                        <a:rPr lang="en-US" sz="1600" dirty="0">
                          <a:solidFill>
                            <a:srgbClr val="000000"/>
                          </a:solidFill>
                          <a:latin typeface="Times New Roman"/>
                          <a:ea typeface="Calibri"/>
                          <a:cs typeface="Times New Roman"/>
                        </a:rPr>
                        <a:t>==</a:t>
                      </a:r>
                      <a:endParaRPr lang="en-US" sz="16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dirty="0">
                          <a:solidFill>
                            <a:srgbClr val="000000"/>
                          </a:solidFill>
                          <a:latin typeface="Times New Roman"/>
                          <a:ea typeface="Calibri"/>
                          <a:cs typeface="Times New Roman"/>
                        </a:rPr>
                        <a:t>Checks if the values of two operands are equal or not, if yes then condition becomes true.</a:t>
                      </a:r>
                      <a:endParaRPr lang="en-US" sz="1800" dirty="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600" dirty="0">
                          <a:solidFill>
                            <a:srgbClr val="000000"/>
                          </a:solidFill>
                          <a:latin typeface="Times New Roman"/>
                          <a:ea typeface="Calibri"/>
                          <a:cs typeface="Times New Roman"/>
                        </a:rPr>
                        <a:t>(A == B) is not true.</a:t>
                      </a:r>
                      <a:endParaRPr lang="en-US" sz="1600" dirty="0">
                        <a:latin typeface="Calibri"/>
                        <a:ea typeface="Calibri"/>
                        <a:cs typeface="Times New Roman"/>
                      </a:endParaRPr>
                    </a:p>
                  </a:txBody>
                  <a:tcPr marL="76200" marR="76200" marT="76200" marB="76200"/>
                </a:tc>
                <a:extLst>
                  <a:ext uri="{0D108BD9-81ED-4DB2-BD59-A6C34878D82A}">
                    <a16:rowId xmlns:a16="http://schemas.microsoft.com/office/drawing/2014/main" val="10001"/>
                  </a:ext>
                </a:extLst>
              </a:tr>
              <a:tr h="797730">
                <a:tc>
                  <a:txBody>
                    <a:bodyPr/>
                    <a:lstStyle/>
                    <a:p>
                      <a:pPr marL="0" marR="0" algn="ctr">
                        <a:lnSpc>
                          <a:spcPct val="115000"/>
                        </a:lnSpc>
                        <a:spcBef>
                          <a:spcPts val="0"/>
                        </a:spcBef>
                        <a:spcAft>
                          <a:spcPts val="0"/>
                        </a:spcAft>
                      </a:pPr>
                      <a:r>
                        <a:rPr lang="en-US" sz="1600" dirty="0">
                          <a:solidFill>
                            <a:srgbClr val="000000"/>
                          </a:solidFill>
                          <a:latin typeface="Times New Roman"/>
                          <a:ea typeface="Calibri"/>
                          <a:cs typeface="Times New Roman"/>
                        </a:rPr>
                        <a:t>!=</a:t>
                      </a:r>
                      <a:endParaRPr lang="en-US" sz="16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dirty="0">
                          <a:solidFill>
                            <a:srgbClr val="000000"/>
                          </a:solidFill>
                          <a:latin typeface="Times New Roman"/>
                          <a:ea typeface="Calibri"/>
                          <a:cs typeface="Times New Roman"/>
                        </a:rPr>
                        <a:t>Checks if the values of two operands are equal or not, if values are not equal then condition becomes true.</a:t>
                      </a:r>
                      <a:endParaRPr lang="en-US" sz="1800" dirty="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600" dirty="0">
                          <a:solidFill>
                            <a:srgbClr val="000000"/>
                          </a:solidFill>
                          <a:latin typeface="Times New Roman"/>
                          <a:ea typeface="Calibri"/>
                          <a:cs typeface="Times New Roman"/>
                        </a:rPr>
                        <a:t>(A != B) is true.</a:t>
                      </a:r>
                      <a:endParaRPr lang="en-US" sz="1600" dirty="0">
                        <a:latin typeface="Calibri"/>
                        <a:ea typeface="Calibri"/>
                        <a:cs typeface="Times New Roman"/>
                      </a:endParaRPr>
                    </a:p>
                  </a:txBody>
                  <a:tcPr marL="76200" marR="76200" marT="76200" marB="76200"/>
                </a:tc>
                <a:extLst>
                  <a:ext uri="{0D108BD9-81ED-4DB2-BD59-A6C34878D82A}">
                    <a16:rowId xmlns:a16="http://schemas.microsoft.com/office/drawing/2014/main" val="10002"/>
                  </a:ext>
                </a:extLst>
              </a:tr>
              <a:tr h="797730">
                <a:tc>
                  <a:txBody>
                    <a:bodyPr/>
                    <a:lstStyle/>
                    <a:p>
                      <a:pPr marL="0" marR="0" algn="ctr">
                        <a:lnSpc>
                          <a:spcPct val="115000"/>
                        </a:lnSpc>
                        <a:spcBef>
                          <a:spcPts val="0"/>
                        </a:spcBef>
                        <a:spcAft>
                          <a:spcPts val="0"/>
                        </a:spcAft>
                      </a:pPr>
                      <a:r>
                        <a:rPr lang="en-US" sz="1600" dirty="0">
                          <a:solidFill>
                            <a:srgbClr val="000000"/>
                          </a:solidFill>
                          <a:latin typeface="Times New Roman"/>
                          <a:ea typeface="Calibri"/>
                          <a:cs typeface="Times New Roman"/>
                        </a:rPr>
                        <a:t>&gt;</a:t>
                      </a:r>
                      <a:endParaRPr lang="en-US" sz="16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dirty="0">
                          <a:solidFill>
                            <a:srgbClr val="000000"/>
                          </a:solidFill>
                          <a:latin typeface="Times New Roman"/>
                          <a:ea typeface="Calibri"/>
                          <a:cs typeface="Times New Roman"/>
                        </a:rPr>
                        <a:t>Checks if the value of left operand is greater than the value of right operand, if yes then condition becomes true.</a:t>
                      </a:r>
                      <a:endParaRPr lang="en-US" sz="1800" dirty="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600" dirty="0">
                          <a:solidFill>
                            <a:srgbClr val="000000"/>
                          </a:solidFill>
                          <a:latin typeface="Times New Roman"/>
                          <a:ea typeface="Calibri"/>
                          <a:cs typeface="Times New Roman"/>
                        </a:rPr>
                        <a:t>(A &gt; B) is not true.</a:t>
                      </a:r>
                      <a:endParaRPr lang="en-US" sz="1600" dirty="0">
                        <a:latin typeface="Calibri"/>
                        <a:ea typeface="Calibri"/>
                        <a:cs typeface="Times New Roman"/>
                      </a:endParaRPr>
                    </a:p>
                  </a:txBody>
                  <a:tcPr marL="76200" marR="76200" marT="76200" marB="76200"/>
                </a:tc>
                <a:extLst>
                  <a:ext uri="{0D108BD9-81ED-4DB2-BD59-A6C34878D82A}">
                    <a16:rowId xmlns:a16="http://schemas.microsoft.com/office/drawing/2014/main" val="10003"/>
                  </a:ext>
                </a:extLst>
              </a:tr>
              <a:tr h="797730">
                <a:tc>
                  <a:txBody>
                    <a:bodyPr/>
                    <a:lstStyle/>
                    <a:p>
                      <a:pPr marL="0" marR="0" algn="ctr">
                        <a:lnSpc>
                          <a:spcPct val="115000"/>
                        </a:lnSpc>
                        <a:spcBef>
                          <a:spcPts val="0"/>
                        </a:spcBef>
                        <a:spcAft>
                          <a:spcPts val="0"/>
                        </a:spcAft>
                      </a:pPr>
                      <a:r>
                        <a:rPr lang="en-US" sz="1600" dirty="0">
                          <a:solidFill>
                            <a:srgbClr val="000000"/>
                          </a:solidFill>
                          <a:latin typeface="Times New Roman"/>
                          <a:ea typeface="Calibri"/>
                          <a:cs typeface="Times New Roman"/>
                        </a:rPr>
                        <a:t>&lt;</a:t>
                      </a:r>
                      <a:endParaRPr lang="en-US" sz="16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dirty="0">
                          <a:solidFill>
                            <a:srgbClr val="000000"/>
                          </a:solidFill>
                          <a:latin typeface="Times New Roman"/>
                          <a:ea typeface="Calibri"/>
                          <a:cs typeface="Times New Roman"/>
                        </a:rPr>
                        <a:t>Checks if the value of left operand is less than the value of right operand, if yes then condition becomes true.</a:t>
                      </a:r>
                      <a:endParaRPr lang="en-US" sz="1800" dirty="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600" dirty="0">
                          <a:solidFill>
                            <a:srgbClr val="000000"/>
                          </a:solidFill>
                          <a:latin typeface="Times New Roman"/>
                          <a:ea typeface="Calibri"/>
                          <a:cs typeface="Times New Roman"/>
                        </a:rPr>
                        <a:t>(A &lt; B) is true.</a:t>
                      </a:r>
                      <a:endParaRPr lang="en-US" sz="1600" dirty="0">
                        <a:latin typeface="Calibri"/>
                        <a:ea typeface="Calibri"/>
                        <a:cs typeface="Times New Roman"/>
                      </a:endParaRPr>
                    </a:p>
                  </a:txBody>
                  <a:tcPr marL="76200" marR="76200" marT="76200" marB="76200"/>
                </a:tc>
                <a:extLst>
                  <a:ext uri="{0D108BD9-81ED-4DB2-BD59-A6C34878D82A}">
                    <a16:rowId xmlns:a16="http://schemas.microsoft.com/office/drawing/2014/main" val="10004"/>
                  </a:ext>
                </a:extLst>
              </a:tr>
              <a:tr h="797730">
                <a:tc>
                  <a:txBody>
                    <a:bodyPr/>
                    <a:lstStyle/>
                    <a:p>
                      <a:pPr marL="0" marR="0" algn="ctr">
                        <a:lnSpc>
                          <a:spcPct val="115000"/>
                        </a:lnSpc>
                        <a:spcBef>
                          <a:spcPts val="0"/>
                        </a:spcBef>
                        <a:spcAft>
                          <a:spcPts val="0"/>
                        </a:spcAft>
                      </a:pPr>
                      <a:r>
                        <a:rPr lang="en-US" sz="1600" dirty="0">
                          <a:solidFill>
                            <a:srgbClr val="000000"/>
                          </a:solidFill>
                          <a:latin typeface="Times New Roman"/>
                          <a:ea typeface="Calibri"/>
                          <a:cs typeface="Times New Roman"/>
                        </a:rPr>
                        <a:t>&gt;=</a:t>
                      </a:r>
                      <a:endParaRPr lang="en-US" sz="16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dirty="0">
                          <a:solidFill>
                            <a:srgbClr val="000000"/>
                          </a:solidFill>
                          <a:latin typeface="Times New Roman"/>
                          <a:ea typeface="Calibri"/>
                          <a:cs typeface="Times New Roman"/>
                        </a:rPr>
                        <a:t>Checks if the value of left operand is greater than or equal to the value of right operand, if yes then condition becomes true.</a:t>
                      </a:r>
                      <a:endParaRPr lang="en-US" sz="1800" dirty="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600" dirty="0">
                          <a:solidFill>
                            <a:srgbClr val="000000"/>
                          </a:solidFill>
                          <a:latin typeface="Times New Roman"/>
                          <a:ea typeface="Calibri"/>
                          <a:cs typeface="Times New Roman"/>
                        </a:rPr>
                        <a:t>(A &gt;= B) is not true.</a:t>
                      </a:r>
                      <a:endParaRPr lang="en-US" sz="1600" dirty="0">
                        <a:latin typeface="Calibri"/>
                        <a:ea typeface="Calibri"/>
                        <a:cs typeface="Times New Roman"/>
                      </a:endParaRPr>
                    </a:p>
                  </a:txBody>
                  <a:tcPr marL="76200" marR="76200" marT="76200" marB="76200"/>
                </a:tc>
                <a:extLst>
                  <a:ext uri="{0D108BD9-81ED-4DB2-BD59-A6C34878D82A}">
                    <a16:rowId xmlns:a16="http://schemas.microsoft.com/office/drawing/2014/main" val="10005"/>
                  </a:ext>
                </a:extLst>
              </a:tr>
              <a:tr h="797730">
                <a:tc>
                  <a:txBody>
                    <a:bodyPr/>
                    <a:lstStyle/>
                    <a:p>
                      <a:pPr marL="0" marR="0" algn="ctr">
                        <a:lnSpc>
                          <a:spcPct val="115000"/>
                        </a:lnSpc>
                        <a:spcBef>
                          <a:spcPts val="0"/>
                        </a:spcBef>
                        <a:spcAft>
                          <a:spcPts val="0"/>
                        </a:spcAft>
                      </a:pPr>
                      <a:r>
                        <a:rPr lang="en-US" sz="1600" dirty="0">
                          <a:solidFill>
                            <a:srgbClr val="000000"/>
                          </a:solidFill>
                          <a:latin typeface="Times New Roman"/>
                          <a:ea typeface="Calibri"/>
                          <a:cs typeface="Times New Roman"/>
                        </a:rPr>
                        <a:t>&lt;=</a:t>
                      </a:r>
                      <a:endParaRPr lang="en-US" sz="16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dirty="0">
                          <a:solidFill>
                            <a:srgbClr val="000000"/>
                          </a:solidFill>
                          <a:latin typeface="Times New Roman"/>
                          <a:ea typeface="Calibri"/>
                          <a:cs typeface="Times New Roman"/>
                        </a:rPr>
                        <a:t>Checks if the value of left operand is less than or equal to the value of right operand, if yes then condition becomes true.</a:t>
                      </a:r>
                      <a:endParaRPr lang="en-US" sz="1800" dirty="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600" dirty="0">
                          <a:solidFill>
                            <a:srgbClr val="000000"/>
                          </a:solidFill>
                          <a:latin typeface="Times New Roman"/>
                          <a:ea typeface="Calibri"/>
                          <a:cs typeface="Times New Roman"/>
                        </a:rPr>
                        <a:t>(A &lt;= B) is true.</a:t>
                      </a:r>
                      <a:endParaRPr lang="en-US" sz="1600" dirty="0">
                        <a:latin typeface="Calibri"/>
                        <a:ea typeface="Calibri"/>
                        <a:cs typeface="Times New Roman"/>
                      </a:endParaRPr>
                    </a:p>
                  </a:txBody>
                  <a:tcPr marL="76200" marR="76200" marT="76200" marB="76200"/>
                </a:tc>
                <a:extLst>
                  <a:ext uri="{0D108BD9-81ED-4DB2-BD59-A6C34878D82A}">
                    <a16:rowId xmlns:a16="http://schemas.microsoft.com/office/drawing/2014/main" val="10006"/>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a:solidFill>
                  <a:srgbClr val="FF0000"/>
                </a:solidFill>
              </a:rPr>
              <a:t>Relational-Program</a:t>
            </a:r>
          </a:p>
        </p:txBody>
      </p:sp>
      <p:sp>
        <p:nvSpPr>
          <p:cNvPr id="3" name="Content Placeholder 2"/>
          <p:cNvSpPr>
            <a:spLocks noGrp="1"/>
          </p:cNvSpPr>
          <p:nvPr>
            <p:ph idx="1"/>
          </p:nvPr>
        </p:nvSpPr>
        <p:spPr>
          <a:xfrm>
            <a:off x="457200" y="533400"/>
            <a:ext cx="8229600" cy="6019800"/>
          </a:xfrm>
        </p:spPr>
        <p:txBody>
          <a:bodyPr>
            <a:noAutofit/>
          </a:bodyPr>
          <a:lstStyle/>
          <a:p>
            <a:pPr>
              <a:buNone/>
            </a:pPr>
            <a:r>
              <a:rPr lang="en-US" sz="2000" dirty="0"/>
              <a:t>using System;</a:t>
            </a:r>
          </a:p>
          <a:p>
            <a:pPr>
              <a:buNone/>
            </a:pPr>
            <a:r>
              <a:rPr lang="en-US" sz="2000" dirty="0"/>
              <a:t>namespace </a:t>
            </a:r>
            <a:r>
              <a:rPr lang="en-US" sz="2000" dirty="0" err="1"/>
              <a:t>HelloProgram</a:t>
            </a:r>
            <a:r>
              <a:rPr lang="en-US" sz="2000" dirty="0"/>
              <a:t> {</a:t>
            </a:r>
          </a:p>
          <a:p>
            <a:pPr>
              <a:buNone/>
            </a:pPr>
            <a:r>
              <a:rPr lang="en-US" sz="2000" dirty="0"/>
              <a:t>    class </a:t>
            </a:r>
            <a:r>
              <a:rPr lang="en-US" sz="2000" dirty="0" err="1"/>
              <a:t>RelationalOperator</a:t>
            </a:r>
            <a:r>
              <a:rPr lang="en-US" sz="2000" dirty="0"/>
              <a:t> {</a:t>
            </a:r>
          </a:p>
          <a:p>
            <a:pPr>
              <a:buNone/>
            </a:pPr>
            <a:r>
              <a:rPr lang="en-US" sz="2000" dirty="0"/>
              <a:t>        static void Main() {</a:t>
            </a:r>
          </a:p>
          <a:p>
            <a:pPr>
              <a:buNone/>
            </a:pPr>
            <a:r>
              <a:rPr lang="en-US" sz="2000" dirty="0"/>
              <a:t>            </a:t>
            </a:r>
            <a:r>
              <a:rPr lang="en-US" sz="2000" dirty="0" err="1"/>
              <a:t>int</a:t>
            </a:r>
            <a:r>
              <a:rPr lang="en-US" sz="2000" dirty="0"/>
              <a:t> a, b;</a:t>
            </a:r>
          </a:p>
          <a:p>
            <a:pPr>
              <a:buNone/>
            </a:pPr>
            <a:r>
              <a:rPr lang="en-US" sz="2000" dirty="0"/>
              <a:t>             Console.WriteLine("Enter the value of a");</a:t>
            </a:r>
          </a:p>
          <a:p>
            <a:pPr>
              <a:buNone/>
            </a:pPr>
            <a:r>
              <a:rPr lang="en-US" sz="2000" dirty="0"/>
              <a:t>            a = Convert.ToInt32(</a:t>
            </a:r>
            <a:r>
              <a:rPr lang="en-US" sz="2000" dirty="0" err="1"/>
              <a:t>Console.ReadLine</a:t>
            </a:r>
            <a:r>
              <a:rPr lang="en-US" sz="2000" dirty="0"/>
              <a:t>());</a:t>
            </a:r>
          </a:p>
          <a:p>
            <a:pPr>
              <a:buNone/>
            </a:pPr>
            <a:r>
              <a:rPr lang="en-US" sz="2000" dirty="0"/>
              <a:t>            Console.WriteLine("Enter the value of b");</a:t>
            </a:r>
          </a:p>
          <a:p>
            <a:pPr>
              <a:buNone/>
            </a:pPr>
            <a:r>
              <a:rPr lang="en-US" sz="2000" dirty="0"/>
              <a:t>            b = Convert.ToInt32(</a:t>
            </a:r>
            <a:r>
              <a:rPr lang="en-US" sz="2000" dirty="0" err="1"/>
              <a:t>Console.ReadLine</a:t>
            </a:r>
            <a:r>
              <a:rPr lang="en-US" sz="2000" dirty="0"/>
              <a:t>());</a:t>
            </a:r>
          </a:p>
          <a:p>
            <a:pPr>
              <a:buNone/>
            </a:pPr>
            <a:r>
              <a:rPr lang="en-US" sz="2000" b="1" dirty="0"/>
              <a:t>            Console.WriteLine(Convert.ToInt32(a &gt; b)); </a:t>
            </a:r>
          </a:p>
          <a:p>
            <a:pPr>
              <a:buNone/>
            </a:pPr>
            <a:r>
              <a:rPr lang="en-US" sz="2000" b="1" dirty="0"/>
              <a:t>            Console.WriteLine(a &lt; b);</a:t>
            </a:r>
          </a:p>
          <a:p>
            <a:pPr>
              <a:buNone/>
            </a:pPr>
            <a:r>
              <a:rPr lang="en-US" sz="2000" dirty="0"/>
              <a:t>            Console.WriteLine(a &gt;= b);</a:t>
            </a:r>
          </a:p>
          <a:p>
            <a:pPr>
              <a:buNone/>
            </a:pPr>
            <a:r>
              <a:rPr lang="en-US" sz="2000" dirty="0"/>
              <a:t>            Console.WriteLine(a &lt;= b);</a:t>
            </a:r>
          </a:p>
          <a:p>
            <a:pPr>
              <a:buNone/>
            </a:pPr>
            <a:r>
              <a:rPr lang="en-US" sz="2000" dirty="0"/>
              <a:t>            Console.WriteLine(a == b);</a:t>
            </a:r>
          </a:p>
          <a:p>
            <a:pPr>
              <a:buNone/>
            </a:pPr>
            <a:r>
              <a:rPr lang="en-US" sz="2000" dirty="0"/>
              <a:t>            Console.WriteLine(a != b);</a:t>
            </a:r>
          </a:p>
          <a:p>
            <a:pPr>
              <a:buNone/>
            </a:pPr>
            <a:r>
              <a:rPr lang="en-US" sz="2000" dirty="0"/>
              <a:t>            </a:t>
            </a:r>
            <a:r>
              <a:rPr lang="en-US" sz="2000" dirty="0" err="1"/>
              <a:t>Console.ReadKey</a:t>
            </a:r>
            <a:r>
              <a:rPr lang="en-US" sz="2000" dirty="0"/>
              <a:t>();}}}</a:t>
            </a:r>
          </a:p>
          <a:p>
            <a:pPr>
              <a:buNone/>
            </a:pPr>
            <a:r>
              <a:rPr lang="en-US" sz="2000" dirty="0"/>
              <a:t>        </a:t>
            </a:r>
          </a:p>
          <a:p>
            <a:pPr>
              <a:buNone/>
            </a:pPr>
            <a:r>
              <a:rPr lang="en-US" sz="2000" dirty="0"/>
              <a:t>       </a:t>
            </a:r>
          </a:p>
        </p:txBody>
      </p:sp>
      <p:pic>
        <p:nvPicPr>
          <p:cNvPr id="3075" name="Picture 3"/>
          <p:cNvPicPr>
            <a:picLocks noChangeAspect="1" noChangeArrowheads="1"/>
          </p:cNvPicPr>
          <p:nvPr/>
        </p:nvPicPr>
        <p:blipFill>
          <a:blip r:embed="rId2"/>
          <a:srcRect/>
          <a:stretch>
            <a:fillRect/>
          </a:stretch>
        </p:blipFill>
        <p:spPr bwMode="auto">
          <a:xfrm>
            <a:off x="6019800" y="762000"/>
            <a:ext cx="2514600" cy="250136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a:solidFill>
                  <a:srgbClr val="FF0000"/>
                </a:solidFill>
              </a:rPr>
              <a:t>Logical Operators</a:t>
            </a:r>
            <a:br>
              <a:rPr lang="en-US" sz="3600" dirty="0">
                <a:solidFill>
                  <a:srgbClr val="FF0000"/>
                </a:solidFill>
              </a:rPr>
            </a:br>
            <a:endParaRPr lang="en-US" sz="3600" dirty="0">
              <a:solidFill>
                <a:srgbClr val="FF0000"/>
              </a:solidFill>
            </a:endParaRPr>
          </a:p>
        </p:txBody>
      </p:sp>
      <p:graphicFrame>
        <p:nvGraphicFramePr>
          <p:cNvPr id="4" name="Content Placeholder 3"/>
          <p:cNvGraphicFramePr>
            <a:graphicFrameLocks noGrp="1"/>
          </p:cNvGraphicFramePr>
          <p:nvPr>
            <p:ph idx="1"/>
          </p:nvPr>
        </p:nvGraphicFramePr>
        <p:xfrm>
          <a:off x="457200" y="1828800"/>
          <a:ext cx="8382000" cy="4490023"/>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501456">
                <a:tc>
                  <a:txBody>
                    <a:bodyPr/>
                    <a:lstStyle/>
                    <a:p>
                      <a:pPr marL="0" marR="0" algn="ctr">
                        <a:lnSpc>
                          <a:spcPct val="115000"/>
                        </a:lnSpc>
                        <a:spcBef>
                          <a:spcPts val="0"/>
                        </a:spcBef>
                        <a:spcAft>
                          <a:spcPts val="0"/>
                        </a:spcAft>
                      </a:pPr>
                      <a:r>
                        <a:rPr lang="en-US" sz="2800" dirty="0">
                          <a:solidFill>
                            <a:srgbClr val="000000"/>
                          </a:solidFill>
                          <a:latin typeface="Times New Roman"/>
                          <a:ea typeface="Calibri"/>
                          <a:cs typeface="Times New Roman"/>
                        </a:rPr>
                        <a:t>Operator</a:t>
                      </a:r>
                      <a:endParaRPr lang="en-US" sz="2800" dirty="0">
                        <a:latin typeface="Calibri"/>
                        <a:ea typeface="Calibri"/>
                        <a:cs typeface="Times New Roman"/>
                      </a:endParaRPr>
                    </a:p>
                  </a:txBody>
                  <a:tcPr marL="76200" marR="76200" marT="76200" marB="76200"/>
                </a:tc>
                <a:tc>
                  <a:txBody>
                    <a:bodyPr/>
                    <a:lstStyle/>
                    <a:p>
                      <a:pPr marL="0" marR="0" algn="l">
                        <a:lnSpc>
                          <a:spcPct val="115000"/>
                        </a:lnSpc>
                        <a:spcBef>
                          <a:spcPts val="0"/>
                        </a:spcBef>
                        <a:spcAft>
                          <a:spcPts val="0"/>
                        </a:spcAft>
                      </a:pPr>
                      <a:r>
                        <a:rPr lang="en-US" sz="2800" dirty="0">
                          <a:solidFill>
                            <a:srgbClr val="000000"/>
                          </a:solidFill>
                          <a:latin typeface="Times New Roman"/>
                          <a:ea typeface="Calibri"/>
                          <a:cs typeface="Times New Roman"/>
                        </a:rPr>
                        <a:t>Description</a:t>
                      </a:r>
                      <a:endParaRPr lang="en-US" sz="28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2800">
                          <a:solidFill>
                            <a:srgbClr val="000000"/>
                          </a:solidFill>
                          <a:latin typeface="Times New Roman"/>
                          <a:ea typeface="Calibri"/>
                          <a:cs typeface="Times New Roman"/>
                        </a:rPr>
                        <a:t>Example</a:t>
                      </a:r>
                      <a:endParaRPr lang="en-US" sz="2800">
                        <a:latin typeface="Calibri"/>
                        <a:ea typeface="Calibri"/>
                        <a:cs typeface="Times New Roman"/>
                      </a:endParaRPr>
                    </a:p>
                  </a:txBody>
                  <a:tcPr marL="76200" marR="76200" marT="76200" marB="76200"/>
                </a:tc>
                <a:extLst>
                  <a:ext uri="{0D108BD9-81ED-4DB2-BD59-A6C34878D82A}">
                    <a16:rowId xmlns:a16="http://schemas.microsoft.com/office/drawing/2014/main" val="10000"/>
                  </a:ext>
                </a:extLst>
              </a:tr>
              <a:tr h="538724">
                <a:tc>
                  <a:txBody>
                    <a:bodyPr/>
                    <a:lstStyle/>
                    <a:p>
                      <a:pPr marL="0" marR="0" algn="ctr">
                        <a:lnSpc>
                          <a:spcPct val="115000"/>
                        </a:lnSpc>
                        <a:spcBef>
                          <a:spcPts val="0"/>
                        </a:spcBef>
                        <a:spcAft>
                          <a:spcPts val="0"/>
                        </a:spcAft>
                      </a:pPr>
                      <a:r>
                        <a:rPr lang="en-US" sz="1800" dirty="0">
                          <a:solidFill>
                            <a:srgbClr val="000000"/>
                          </a:solidFill>
                          <a:latin typeface="Times New Roman"/>
                          <a:ea typeface="Calibri"/>
                          <a:cs typeface="Times New Roman"/>
                        </a:rPr>
                        <a:t>&amp;&amp;</a:t>
                      </a:r>
                      <a:endParaRPr lang="en-US" sz="18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2000" dirty="0">
                          <a:solidFill>
                            <a:srgbClr val="000000"/>
                          </a:solidFill>
                          <a:latin typeface="Times New Roman"/>
                          <a:ea typeface="Calibri"/>
                          <a:cs typeface="Times New Roman"/>
                        </a:rPr>
                        <a:t>Called Logical AND operator. If both the operands are non zero then condition becomes true.</a:t>
                      </a:r>
                    </a:p>
                  </a:txBody>
                  <a:tcPr marL="76200" marR="76200" marT="76200" marB="76200"/>
                </a:tc>
                <a:tc>
                  <a:txBody>
                    <a:bodyPr/>
                    <a:lstStyle/>
                    <a:p>
                      <a:pPr marL="0" marR="0" algn="ctr">
                        <a:lnSpc>
                          <a:spcPct val="115000"/>
                        </a:lnSpc>
                        <a:spcBef>
                          <a:spcPts val="0"/>
                        </a:spcBef>
                        <a:spcAft>
                          <a:spcPts val="0"/>
                        </a:spcAft>
                      </a:pPr>
                      <a:r>
                        <a:rPr lang="en-US" sz="1800" dirty="0">
                          <a:solidFill>
                            <a:srgbClr val="000000"/>
                          </a:solidFill>
                          <a:latin typeface="Times New Roman"/>
                          <a:ea typeface="Calibri"/>
                          <a:cs typeface="Times New Roman"/>
                        </a:rPr>
                        <a:t>(A &amp;&amp; B) is false.</a:t>
                      </a:r>
                      <a:endParaRPr lang="en-US" sz="1800" dirty="0">
                        <a:latin typeface="Calibri"/>
                        <a:ea typeface="Calibri"/>
                        <a:cs typeface="Times New Roman"/>
                      </a:endParaRPr>
                    </a:p>
                  </a:txBody>
                  <a:tcPr marL="76200" marR="76200" marT="76200" marB="76200"/>
                </a:tc>
                <a:extLst>
                  <a:ext uri="{0D108BD9-81ED-4DB2-BD59-A6C34878D82A}">
                    <a16:rowId xmlns:a16="http://schemas.microsoft.com/office/drawing/2014/main" val="10001"/>
                  </a:ext>
                </a:extLst>
              </a:tr>
              <a:tr h="538724">
                <a:tc>
                  <a:txBody>
                    <a:bodyPr/>
                    <a:lstStyle/>
                    <a:p>
                      <a:pPr marL="0" marR="0" algn="ctr">
                        <a:lnSpc>
                          <a:spcPct val="115000"/>
                        </a:lnSpc>
                        <a:spcBef>
                          <a:spcPts val="0"/>
                        </a:spcBef>
                        <a:spcAft>
                          <a:spcPts val="0"/>
                        </a:spcAft>
                      </a:pPr>
                      <a:r>
                        <a:rPr lang="en-US" sz="1800" dirty="0">
                          <a:solidFill>
                            <a:srgbClr val="000000"/>
                          </a:solidFill>
                          <a:latin typeface="Times New Roman"/>
                          <a:ea typeface="Calibri"/>
                          <a:cs typeface="Times New Roman"/>
                        </a:rPr>
                        <a:t>||</a:t>
                      </a:r>
                      <a:endParaRPr lang="en-US" sz="18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2000" dirty="0">
                          <a:solidFill>
                            <a:srgbClr val="000000"/>
                          </a:solidFill>
                          <a:latin typeface="Times New Roman"/>
                          <a:ea typeface="Calibri"/>
                          <a:cs typeface="Times New Roman"/>
                        </a:rPr>
                        <a:t>Called Logical OR Operator. If any of the two operands is non zero then condition becomes true.</a:t>
                      </a:r>
                    </a:p>
                  </a:txBody>
                  <a:tcPr marL="76200" marR="76200" marT="76200" marB="76200"/>
                </a:tc>
                <a:tc>
                  <a:txBody>
                    <a:bodyPr/>
                    <a:lstStyle/>
                    <a:p>
                      <a:pPr marL="0" marR="0" algn="ctr">
                        <a:lnSpc>
                          <a:spcPct val="115000"/>
                        </a:lnSpc>
                        <a:spcBef>
                          <a:spcPts val="0"/>
                        </a:spcBef>
                        <a:spcAft>
                          <a:spcPts val="0"/>
                        </a:spcAft>
                      </a:pPr>
                      <a:r>
                        <a:rPr lang="en-US" sz="1800" dirty="0">
                          <a:solidFill>
                            <a:srgbClr val="000000"/>
                          </a:solidFill>
                          <a:latin typeface="Times New Roman"/>
                          <a:ea typeface="Calibri"/>
                          <a:cs typeface="Times New Roman"/>
                        </a:rPr>
                        <a:t>(A || B) is true.</a:t>
                      </a:r>
                      <a:endParaRPr lang="en-US" sz="1800" dirty="0">
                        <a:latin typeface="Calibri"/>
                        <a:ea typeface="Calibri"/>
                        <a:cs typeface="Times New Roman"/>
                      </a:endParaRPr>
                    </a:p>
                  </a:txBody>
                  <a:tcPr marL="76200" marR="76200" marT="76200" marB="76200"/>
                </a:tc>
                <a:extLst>
                  <a:ext uri="{0D108BD9-81ED-4DB2-BD59-A6C34878D82A}">
                    <a16:rowId xmlns:a16="http://schemas.microsoft.com/office/drawing/2014/main" val="10002"/>
                  </a:ext>
                </a:extLst>
              </a:tr>
              <a:tr h="538724">
                <a:tc>
                  <a:txBody>
                    <a:bodyPr/>
                    <a:lstStyle/>
                    <a:p>
                      <a:pPr marL="0" marR="0" algn="ctr">
                        <a:lnSpc>
                          <a:spcPct val="115000"/>
                        </a:lnSpc>
                        <a:spcBef>
                          <a:spcPts val="0"/>
                        </a:spcBef>
                        <a:spcAft>
                          <a:spcPts val="0"/>
                        </a:spcAft>
                      </a:pPr>
                      <a:r>
                        <a:rPr lang="en-US" sz="1800" dirty="0">
                          <a:solidFill>
                            <a:srgbClr val="000000"/>
                          </a:solidFill>
                          <a:latin typeface="Times New Roman"/>
                          <a:ea typeface="Calibri"/>
                          <a:cs typeface="Times New Roman"/>
                        </a:rPr>
                        <a:t>!</a:t>
                      </a:r>
                      <a:endParaRPr lang="en-US" sz="18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2000" dirty="0">
                          <a:solidFill>
                            <a:srgbClr val="000000"/>
                          </a:solidFill>
                          <a:latin typeface="Times New Roman"/>
                          <a:ea typeface="Calibri"/>
                          <a:cs typeface="Times New Roman"/>
                        </a:rPr>
                        <a:t>Called Logical NOT Operator. Use to reverses the logical state of its operand. If a condition is true then Logical NOT operator will make false.</a:t>
                      </a:r>
                    </a:p>
                  </a:txBody>
                  <a:tcPr marL="76200" marR="76200" marT="76200" marB="76200"/>
                </a:tc>
                <a:tc>
                  <a:txBody>
                    <a:bodyPr/>
                    <a:lstStyle/>
                    <a:p>
                      <a:pPr marL="0" marR="0" algn="ctr">
                        <a:lnSpc>
                          <a:spcPct val="115000"/>
                        </a:lnSpc>
                        <a:spcBef>
                          <a:spcPts val="0"/>
                        </a:spcBef>
                        <a:spcAft>
                          <a:spcPts val="0"/>
                        </a:spcAft>
                      </a:pPr>
                      <a:r>
                        <a:rPr lang="en-US" sz="1800" dirty="0">
                          <a:solidFill>
                            <a:srgbClr val="000000"/>
                          </a:solidFill>
                          <a:latin typeface="Times New Roman"/>
                          <a:ea typeface="Calibri"/>
                          <a:cs typeface="Times New Roman"/>
                        </a:rPr>
                        <a:t>!(A &amp;&amp; B) is true.</a:t>
                      </a:r>
                      <a:endParaRPr lang="en-US" sz="1800" dirty="0">
                        <a:latin typeface="Calibri"/>
                        <a:ea typeface="Calibri"/>
                        <a:cs typeface="Times New Roman"/>
                      </a:endParaRPr>
                    </a:p>
                  </a:txBody>
                  <a:tcPr marL="76200" marR="76200" marT="76200" marB="76200"/>
                </a:tc>
                <a:extLst>
                  <a:ext uri="{0D108BD9-81ED-4DB2-BD59-A6C34878D82A}">
                    <a16:rowId xmlns:a16="http://schemas.microsoft.com/office/drawing/2014/main" val="10003"/>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a:solidFill>
                  <a:srgbClr val="FF0000"/>
                </a:solidFill>
              </a:rPr>
              <a:t>Logical-Program-1</a:t>
            </a:r>
          </a:p>
        </p:txBody>
      </p:sp>
      <p:sp>
        <p:nvSpPr>
          <p:cNvPr id="3" name="Content Placeholder 2"/>
          <p:cNvSpPr>
            <a:spLocks noGrp="1"/>
          </p:cNvSpPr>
          <p:nvPr>
            <p:ph idx="1"/>
          </p:nvPr>
        </p:nvSpPr>
        <p:spPr>
          <a:xfrm>
            <a:off x="457200" y="685800"/>
            <a:ext cx="8229600" cy="6172200"/>
          </a:xfrm>
        </p:spPr>
        <p:txBody>
          <a:bodyPr>
            <a:noAutofit/>
          </a:bodyPr>
          <a:lstStyle/>
          <a:p>
            <a:pPr>
              <a:buNone/>
            </a:pPr>
            <a:r>
              <a:rPr lang="en-US" sz="1400" dirty="0"/>
              <a:t>using System;</a:t>
            </a:r>
          </a:p>
          <a:p>
            <a:pPr>
              <a:buNone/>
            </a:pPr>
            <a:r>
              <a:rPr lang="en-US" sz="1400" dirty="0"/>
              <a:t>namespace </a:t>
            </a:r>
            <a:r>
              <a:rPr lang="en-US" sz="1400" dirty="0" err="1"/>
              <a:t>HelloProgram</a:t>
            </a:r>
            <a:r>
              <a:rPr lang="en-US" sz="1400" dirty="0"/>
              <a:t> {</a:t>
            </a:r>
          </a:p>
          <a:p>
            <a:pPr>
              <a:buNone/>
            </a:pPr>
            <a:r>
              <a:rPr lang="en-US" sz="1400" dirty="0"/>
              <a:t>    class </a:t>
            </a:r>
            <a:r>
              <a:rPr lang="en-US" sz="1400" dirty="0" err="1"/>
              <a:t>LogicalOperator</a:t>
            </a:r>
            <a:r>
              <a:rPr lang="en-US" sz="1400" dirty="0"/>
              <a:t> {</a:t>
            </a:r>
          </a:p>
          <a:p>
            <a:pPr>
              <a:buNone/>
            </a:pPr>
            <a:r>
              <a:rPr lang="en-US" sz="1400" dirty="0"/>
              <a:t>        static void Main(){</a:t>
            </a:r>
          </a:p>
          <a:p>
            <a:pPr>
              <a:buNone/>
            </a:pPr>
            <a:r>
              <a:rPr lang="en-US" sz="1400" dirty="0"/>
              <a:t>           </a:t>
            </a:r>
            <a:r>
              <a:rPr lang="en-US" sz="1400" b="1" dirty="0"/>
              <a:t> Console.WriteLine("AND");</a:t>
            </a:r>
          </a:p>
          <a:p>
            <a:pPr>
              <a:buNone/>
            </a:pPr>
            <a:r>
              <a:rPr lang="en-US" sz="1400" dirty="0"/>
              <a:t>            Console.WriteLine("---------------------------");</a:t>
            </a:r>
          </a:p>
          <a:p>
            <a:pPr>
              <a:buNone/>
            </a:pPr>
            <a:r>
              <a:rPr lang="en-US" sz="1400" dirty="0"/>
              <a:t>            Console.WriteLine(true &amp;&amp; true);</a:t>
            </a:r>
          </a:p>
          <a:p>
            <a:pPr>
              <a:buNone/>
            </a:pPr>
            <a:r>
              <a:rPr lang="en-US" sz="1400" dirty="0"/>
              <a:t>            Console.WriteLine(true &amp;&amp; false);</a:t>
            </a:r>
          </a:p>
          <a:p>
            <a:pPr>
              <a:buNone/>
            </a:pPr>
            <a:r>
              <a:rPr lang="en-US" sz="1400" dirty="0"/>
              <a:t>            Console.WriteLine(false &amp;&amp; true);</a:t>
            </a:r>
          </a:p>
          <a:p>
            <a:pPr>
              <a:buNone/>
            </a:pPr>
            <a:r>
              <a:rPr lang="en-US" sz="1400" dirty="0"/>
              <a:t>            Console.WriteLine(false &amp;&amp; false);</a:t>
            </a:r>
          </a:p>
          <a:p>
            <a:pPr>
              <a:buNone/>
            </a:pPr>
            <a:r>
              <a:rPr lang="en-US" sz="1400" dirty="0"/>
              <a:t>            Console.WriteLine("---------------------------");</a:t>
            </a:r>
          </a:p>
          <a:p>
            <a:pPr>
              <a:buNone/>
            </a:pPr>
            <a:r>
              <a:rPr lang="en-US" sz="1400" dirty="0"/>
              <a:t>           </a:t>
            </a:r>
            <a:r>
              <a:rPr lang="en-US" sz="1400" b="1" dirty="0"/>
              <a:t> Console.WriteLine("OR");</a:t>
            </a:r>
          </a:p>
          <a:p>
            <a:pPr>
              <a:buNone/>
            </a:pPr>
            <a:r>
              <a:rPr lang="en-US" sz="1400" dirty="0"/>
              <a:t>            Console.WriteLine("---------------------------");</a:t>
            </a:r>
          </a:p>
          <a:p>
            <a:pPr>
              <a:buNone/>
            </a:pPr>
            <a:r>
              <a:rPr lang="en-US" sz="1400" dirty="0"/>
              <a:t>            Console.WriteLine(true || true);</a:t>
            </a:r>
          </a:p>
          <a:p>
            <a:pPr>
              <a:buNone/>
            </a:pPr>
            <a:r>
              <a:rPr lang="en-US" sz="1400" dirty="0"/>
              <a:t>            Console.WriteLine(true || false);</a:t>
            </a:r>
          </a:p>
          <a:p>
            <a:pPr>
              <a:buNone/>
            </a:pPr>
            <a:r>
              <a:rPr lang="en-US" sz="1400" dirty="0"/>
              <a:t>            Console.WriteLine(false || true);</a:t>
            </a:r>
          </a:p>
          <a:p>
            <a:pPr>
              <a:buNone/>
            </a:pPr>
            <a:r>
              <a:rPr lang="en-US" sz="1400" dirty="0"/>
              <a:t>            Console.WriteLine(false || false);</a:t>
            </a:r>
          </a:p>
          <a:p>
            <a:pPr>
              <a:buNone/>
            </a:pPr>
            <a:r>
              <a:rPr lang="en-US" sz="1400" dirty="0"/>
              <a:t>            Console.WriteLine("---------------------------");</a:t>
            </a:r>
          </a:p>
          <a:p>
            <a:pPr>
              <a:buNone/>
            </a:pPr>
            <a:r>
              <a:rPr lang="en-US" sz="1400" dirty="0"/>
              <a:t>          </a:t>
            </a:r>
            <a:r>
              <a:rPr lang="en-US" sz="1400" b="1" dirty="0"/>
              <a:t>  Console.WriteLine("NOT");</a:t>
            </a:r>
          </a:p>
          <a:p>
            <a:pPr>
              <a:buNone/>
            </a:pPr>
            <a:r>
              <a:rPr lang="en-US" sz="1400" dirty="0"/>
              <a:t>            Console.WriteLine(!(true));</a:t>
            </a:r>
          </a:p>
          <a:p>
            <a:pPr>
              <a:buNone/>
            </a:pPr>
            <a:r>
              <a:rPr lang="en-US" sz="1400" dirty="0"/>
              <a:t>            Console.WriteLine(!(false));</a:t>
            </a:r>
          </a:p>
          <a:p>
            <a:pPr>
              <a:buNone/>
            </a:pPr>
            <a:r>
              <a:rPr lang="en-US" sz="1400" dirty="0"/>
              <a:t>            </a:t>
            </a:r>
            <a:r>
              <a:rPr lang="en-US" sz="1400" dirty="0" err="1"/>
              <a:t>Console.ReadKey</a:t>
            </a:r>
            <a:r>
              <a:rPr lang="en-US" sz="1400" dirty="0"/>
              <a:t>(); } } } </a:t>
            </a:r>
          </a:p>
          <a:p>
            <a:pPr>
              <a:buNone/>
            </a:pPr>
            <a:r>
              <a:rPr lang="en-US" sz="1400" dirty="0"/>
              <a:t>       </a:t>
            </a:r>
          </a:p>
        </p:txBody>
      </p:sp>
      <p:pic>
        <p:nvPicPr>
          <p:cNvPr id="4099" name="Picture 3"/>
          <p:cNvPicPr>
            <a:picLocks noChangeAspect="1" noChangeArrowheads="1"/>
          </p:cNvPicPr>
          <p:nvPr/>
        </p:nvPicPr>
        <p:blipFill>
          <a:blip r:embed="rId2"/>
          <a:srcRect/>
          <a:stretch>
            <a:fillRect/>
          </a:stretch>
        </p:blipFill>
        <p:spPr bwMode="auto">
          <a:xfrm>
            <a:off x="5796732" y="2590800"/>
            <a:ext cx="2785294" cy="28194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800" dirty="0">
                <a:solidFill>
                  <a:srgbClr val="FF0000"/>
                </a:solidFill>
              </a:rPr>
              <a:t>Logical &amp; Conditional Operator-Program-2</a:t>
            </a:r>
          </a:p>
        </p:txBody>
      </p:sp>
      <p:sp>
        <p:nvSpPr>
          <p:cNvPr id="3" name="Content Placeholder 2"/>
          <p:cNvSpPr>
            <a:spLocks noGrp="1"/>
          </p:cNvSpPr>
          <p:nvPr>
            <p:ph idx="1"/>
          </p:nvPr>
        </p:nvSpPr>
        <p:spPr>
          <a:xfrm>
            <a:off x="457200" y="990600"/>
            <a:ext cx="8229600" cy="5562600"/>
          </a:xfrm>
        </p:spPr>
        <p:txBody>
          <a:bodyPr>
            <a:noAutofit/>
          </a:bodyPr>
          <a:lstStyle/>
          <a:p>
            <a:pPr>
              <a:buNone/>
            </a:pPr>
            <a:r>
              <a:rPr lang="en-US" sz="2000" dirty="0"/>
              <a:t>using System;</a:t>
            </a:r>
          </a:p>
          <a:p>
            <a:pPr>
              <a:buNone/>
            </a:pPr>
            <a:r>
              <a:rPr lang="en-US" sz="2000" dirty="0"/>
              <a:t>namespace </a:t>
            </a:r>
            <a:r>
              <a:rPr lang="en-US" sz="2000" dirty="0" err="1"/>
              <a:t>HelloProgram</a:t>
            </a:r>
            <a:r>
              <a:rPr lang="en-US" sz="2000" dirty="0"/>
              <a:t> {</a:t>
            </a:r>
          </a:p>
          <a:p>
            <a:pPr>
              <a:buNone/>
            </a:pPr>
            <a:r>
              <a:rPr lang="en-US" sz="2000" dirty="0"/>
              <a:t>    class LogicalOperator_2 {</a:t>
            </a:r>
          </a:p>
          <a:p>
            <a:pPr>
              <a:buNone/>
            </a:pPr>
            <a:r>
              <a:rPr lang="en-US" sz="2000" dirty="0"/>
              <a:t>        static void Main() {</a:t>
            </a:r>
          </a:p>
          <a:p>
            <a:pPr>
              <a:buNone/>
            </a:pPr>
            <a:r>
              <a:rPr lang="en-US" sz="2000" dirty="0"/>
              <a:t>            string username;</a:t>
            </a:r>
          </a:p>
          <a:p>
            <a:pPr>
              <a:buNone/>
            </a:pPr>
            <a:r>
              <a:rPr lang="en-US" sz="2000" dirty="0"/>
              <a:t>            </a:t>
            </a:r>
            <a:r>
              <a:rPr lang="en-US" sz="2000" dirty="0" err="1"/>
              <a:t>Console.WriteLine</a:t>
            </a:r>
            <a:r>
              <a:rPr lang="en-US" sz="2000" dirty="0"/>
              <a:t>("Enter username");</a:t>
            </a:r>
          </a:p>
          <a:p>
            <a:pPr>
              <a:buNone/>
            </a:pPr>
            <a:r>
              <a:rPr lang="en-US" sz="2000" dirty="0"/>
              <a:t>            username = </a:t>
            </a:r>
            <a:r>
              <a:rPr lang="en-US" sz="2000" dirty="0" err="1"/>
              <a:t>Console.ReadLine</a:t>
            </a:r>
            <a:r>
              <a:rPr lang="en-US" sz="2000" dirty="0"/>
              <a:t>();</a:t>
            </a:r>
          </a:p>
          <a:p>
            <a:pPr>
              <a:buNone/>
            </a:pPr>
            <a:r>
              <a:rPr lang="en-US" sz="2000" dirty="0"/>
              <a:t>            </a:t>
            </a:r>
            <a:r>
              <a:rPr lang="en-US" sz="2000" dirty="0" err="1"/>
              <a:t>int</a:t>
            </a:r>
            <a:r>
              <a:rPr lang="en-US" sz="2000" dirty="0"/>
              <a:t> password;</a:t>
            </a:r>
          </a:p>
          <a:p>
            <a:pPr>
              <a:buNone/>
            </a:pPr>
            <a:r>
              <a:rPr lang="en-US" sz="2000" dirty="0"/>
              <a:t>            </a:t>
            </a:r>
            <a:r>
              <a:rPr lang="en-US" sz="2000" dirty="0" err="1"/>
              <a:t>Console.WriteLine</a:t>
            </a:r>
            <a:r>
              <a:rPr lang="en-US" sz="2000" dirty="0"/>
              <a:t>("Enter Password");</a:t>
            </a:r>
          </a:p>
          <a:p>
            <a:pPr>
              <a:buNone/>
            </a:pPr>
            <a:r>
              <a:rPr lang="en-US" sz="2000" dirty="0"/>
              <a:t>            password = Convert.ToInt32(</a:t>
            </a:r>
            <a:r>
              <a:rPr lang="en-US" sz="2000" dirty="0" err="1"/>
              <a:t>Console.ReadLine</a:t>
            </a:r>
            <a:r>
              <a:rPr lang="en-US" sz="2000" dirty="0"/>
              <a:t>());</a:t>
            </a:r>
          </a:p>
          <a:p>
            <a:pPr>
              <a:buNone/>
            </a:pPr>
            <a:r>
              <a:rPr lang="en-US" sz="2000" dirty="0"/>
              <a:t>            string valid = (username == "</a:t>
            </a:r>
            <a:r>
              <a:rPr lang="en-US" sz="2000" dirty="0" err="1"/>
              <a:t>bhavisha</a:t>
            </a:r>
            <a:r>
              <a:rPr lang="en-US" sz="2000" dirty="0"/>
              <a:t>" &amp;&amp; password == 123) ? "Welcome" : "Incorrect Username or Password";</a:t>
            </a:r>
          </a:p>
          <a:p>
            <a:pPr>
              <a:buNone/>
            </a:pPr>
            <a:r>
              <a:rPr lang="en-US" sz="2000" dirty="0"/>
              <a:t>            </a:t>
            </a:r>
            <a:r>
              <a:rPr lang="en-US" sz="2000" dirty="0" err="1"/>
              <a:t>Console.WriteLine</a:t>
            </a:r>
            <a:r>
              <a:rPr lang="en-US" sz="2000" dirty="0"/>
              <a:t>(valid);</a:t>
            </a:r>
          </a:p>
          <a:p>
            <a:pPr>
              <a:buNone/>
            </a:pPr>
            <a:r>
              <a:rPr lang="en-US" sz="2000" dirty="0"/>
              <a:t>            </a:t>
            </a:r>
            <a:r>
              <a:rPr lang="en-US" sz="2000" dirty="0" err="1"/>
              <a:t>Console.ReadKey</a:t>
            </a:r>
            <a:r>
              <a:rPr lang="en-US" sz="2000" dirty="0"/>
              <a:t>();        }}}</a:t>
            </a:r>
          </a:p>
          <a:p>
            <a:pPr>
              <a:buNone/>
            </a:pPr>
            <a:r>
              <a:rPr lang="en-US" sz="2000" dirty="0"/>
              <a:t>    </a:t>
            </a:r>
          </a:p>
          <a:p>
            <a:pPr>
              <a:buNone/>
            </a:pPr>
            <a:endParaRPr lang="en-US" sz="1600" dirty="0"/>
          </a:p>
        </p:txBody>
      </p:sp>
      <p:pic>
        <p:nvPicPr>
          <p:cNvPr id="6146" name="Picture 2"/>
          <p:cNvPicPr>
            <a:picLocks noChangeAspect="1" noChangeArrowheads="1"/>
          </p:cNvPicPr>
          <p:nvPr/>
        </p:nvPicPr>
        <p:blipFill>
          <a:blip r:embed="rId2"/>
          <a:srcRect/>
          <a:stretch>
            <a:fillRect/>
          </a:stretch>
        </p:blipFill>
        <p:spPr bwMode="auto">
          <a:xfrm>
            <a:off x="5410200" y="1066800"/>
            <a:ext cx="2857500" cy="22860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pPr lvl="1" algn="ctr" rtl="0">
              <a:spcBef>
                <a:spcPct val="0"/>
              </a:spcBef>
            </a:pPr>
            <a:r>
              <a:rPr lang="en-US" sz="3600" dirty="0">
                <a:solidFill>
                  <a:srgbClr val="FF0000"/>
                </a:solidFill>
              </a:rPr>
              <a:t>Bitwise Operators </a:t>
            </a:r>
            <a:r>
              <a:rPr lang="en-US" sz="1400" b="1" dirty="0">
                <a:solidFill>
                  <a:schemeClr val="tx1"/>
                </a:solidFill>
              </a:rPr>
              <a:t>(A=60, B=13)</a:t>
            </a:r>
            <a:br>
              <a:rPr lang="en-US" sz="4000" dirty="0">
                <a:solidFill>
                  <a:srgbClr val="FF0000"/>
                </a:solidFill>
              </a:rPr>
            </a:br>
            <a:endParaRPr lang="en-US" sz="3600" dirty="0">
              <a:solidFill>
                <a:srgbClr val="FF0000"/>
              </a:solidFill>
            </a:endParaRPr>
          </a:p>
        </p:txBody>
      </p:sp>
      <p:graphicFrame>
        <p:nvGraphicFramePr>
          <p:cNvPr id="4" name="Content Placeholder 3"/>
          <p:cNvGraphicFramePr>
            <a:graphicFrameLocks noGrp="1"/>
          </p:cNvGraphicFramePr>
          <p:nvPr>
            <p:ph idx="1"/>
          </p:nvPr>
        </p:nvGraphicFramePr>
        <p:xfrm>
          <a:off x="228600" y="671365"/>
          <a:ext cx="8610601" cy="5901330"/>
        </p:xfrm>
        <a:graphic>
          <a:graphicData uri="http://schemas.openxmlformats.org/drawingml/2006/table">
            <a:tbl>
              <a:tblPr firstRow="1" bandRow="1">
                <a:tableStyleId>{5C22544A-7EE6-4342-B048-85BDC9FD1C3A}</a:tableStyleId>
              </a:tblPr>
              <a:tblGrid>
                <a:gridCol w="1086022">
                  <a:extLst>
                    <a:ext uri="{9D8B030D-6E8A-4147-A177-3AD203B41FA5}">
                      <a16:colId xmlns:a16="http://schemas.microsoft.com/office/drawing/2014/main" val="20000"/>
                    </a:ext>
                  </a:extLst>
                </a:gridCol>
                <a:gridCol w="5274961">
                  <a:extLst>
                    <a:ext uri="{9D8B030D-6E8A-4147-A177-3AD203B41FA5}">
                      <a16:colId xmlns:a16="http://schemas.microsoft.com/office/drawing/2014/main" val="20001"/>
                    </a:ext>
                  </a:extLst>
                </a:gridCol>
                <a:gridCol w="2249618">
                  <a:extLst>
                    <a:ext uri="{9D8B030D-6E8A-4147-A177-3AD203B41FA5}">
                      <a16:colId xmlns:a16="http://schemas.microsoft.com/office/drawing/2014/main" val="20002"/>
                    </a:ext>
                  </a:extLst>
                </a:gridCol>
              </a:tblGrid>
              <a:tr h="597810">
                <a:tc>
                  <a:txBody>
                    <a:bodyPr/>
                    <a:lstStyle/>
                    <a:p>
                      <a:pPr algn="ctr" fontAlgn="t"/>
                      <a:r>
                        <a:rPr lang="en-US" dirty="0"/>
                        <a:t>Operator</a:t>
                      </a:r>
                    </a:p>
                  </a:txBody>
                  <a:tcPr marL="76200" marR="76200" marT="76200" marB="76200"/>
                </a:tc>
                <a:tc>
                  <a:txBody>
                    <a:bodyPr/>
                    <a:lstStyle/>
                    <a:p>
                      <a:pPr algn="ctr" fontAlgn="t"/>
                      <a:r>
                        <a:rPr lang="en-US" dirty="0"/>
                        <a:t>Description</a:t>
                      </a:r>
                    </a:p>
                  </a:txBody>
                  <a:tcPr marL="76200" marR="76200" marT="76200" marB="76200"/>
                </a:tc>
                <a:tc>
                  <a:txBody>
                    <a:bodyPr/>
                    <a:lstStyle/>
                    <a:p>
                      <a:pPr algn="ctr" fontAlgn="t"/>
                      <a:r>
                        <a:rPr lang="en-US" dirty="0"/>
                        <a:t>Example</a:t>
                      </a:r>
                    </a:p>
                  </a:txBody>
                  <a:tcPr marL="76200" marR="76200" marT="76200" marB="76200"/>
                </a:tc>
                <a:extLst>
                  <a:ext uri="{0D108BD9-81ED-4DB2-BD59-A6C34878D82A}">
                    <a16:rowId xmlns:a16="http://schemas.microsoft.com/office/drawing/2014/main" val="10000"/>
                  </a:ext>
                </a:extLst>
              </a:tr>
              <a:tr h="688391">
                <a:tc>
                  <a:txBody>
                    <a:bodyPr/>
                    <a:lstStyle/>
                    <a:p>
                      <a:pPr algn="ctr" fontAlgn="t"/>
                      <a:r>
                        <a:rPr lang="en-US" dirty="0"/>
                        <a:t>&amp;</a:t>
                      </a:r>
                    </a:p>
                  </a:txBody>
                  <a:tcPr marL="76200" marR="76200" marT="76200" marB="76200"/>
                </a:tc>
                <a:tc>
                  <a:txBody>
                    <a:bodyPr/>
                    <a:lstStyle/>
                    <a:p>
                      <a:pPr fontAlgn="t"/>
                      <a:r>
                        <a:rPr lang="en-US"/>
                        <a:t>Binary AND Operator copies a bit to the result if it exists in both operands.</a:t>
                      </a:r>
                    </a:p>
                  </a:txBody>
                  <a:tcPr marL="76200" marR="76200" marT="76200" marB="76200"/>
                </a:tc>
                <a:tc>
                  <a:txBody>
                    <a:bodyPr/>
                    <a:lstStyle/>
                    <a:p>
                      <a:pPr fontAlgn="t"/>
                      <a:r>
                        <a:rPr lang="en-US"/>
                        <a:t>(A &amp; B) = 12, which is 0000 1100</a:t>
                      </a:r>
                    </a:p>
                  </a:txBody>
                  <a:tcPr marL="76200" marR="76200" marT="76200" marB="76200"/>
                </a:tc>
                <a:extLst>
                  <a:ext uri="{0D108BD9-81ED-4DB2-BD59-A6C34878D82A}">
                    <a16:rowId xmlns:a16="http://schemas.microsoft.com/office/drawing/2014/main" val="10001"/>
                  </a:ext>
                </a:extLst>
              </a:tr>
              <a:tr h="688391">
                <a:tc>
                  <a:txBody>
                    <a:bodyPr/>
                    <a:lstStyle/>
                    <a:p>
                      <a:pPr algn="ctr" fontAlgn="t"/>
                      <a:r>
                        <a:rPr lang="en-US"/>
                        <a:t>|</a:t>
                      </a:r>
                    </a:p>
                  </a:txBody>
                  <a:tcPr marL="76200" marR="76200" marT="76200" marB="76200"/>
                </a:tc>
                <a:tc>
                  <a:txBody>
                    <a:bodyPr/>
                    <a:lstStyle/>
                    <a:p>
                      <a:pPr fontAlgn="t"/>
                      <a:r>
                        <a:rPr lang="en-US"/>
                        <a:t>Binary OR Operator copies a bit if it exists in either operand.</a:t>
                      </a:r>
                    </a:p>
                  </a:txBody>
                  <a:tcPr marL="76200" marR="76200" marT="76200" marB="76200"/>
                </a:tc>
                <a:tc>
                  <a:txBody>
                    <a:bodyPr/>
                    <a:lstStyle/>
                    <a:p>
                      <a:pPr fontAlgn="t"/>
                      <a:r>
                        <a:rPr lang="en-US"/>
                        <a:t>(A | B) = 61, which is 0011 1101</a:t>
                      </a:r>
                    </a:p>
                  </a:txBody>
                  <a:tcPr marL="76200" marR="76200" marT="76200" marB="76200"/>
                </a:tc>
                <a:extLst>
                  <a:ext uri="{0D108BD9-81ED-4DB2-BD59-A6C34878D82A}">
                    <a16:rowId xmlns:a16="http://schemas.microsoft.com/office/drawing/2014/main" val="10002"/>
                  </a:ext>
                </a:extLst>
              </a:tr>
              <a:tr h="688391">
                <a:tc>
                  <a:txBody>
                    <a:bodyPr/>
                    <a:lstStyle/>
                    <a:p>
                      <a:pPr algn="ctr" fontAlgn="t"/>
                      <a:r>
                        <a:rPr lang="en-US"/>
                        <a:t>^</a:t>
                      </a:r>
                    </a:p>
                  </a:txBody>
                  <a:tcPr marL="76200" marR="76200" marT="76200" marB="76200"/>
                </a:tc>
                <a:tc>
                  <a:txBody>
                    <a:bodyPr/>
                    <a:lstStyle/>
                    <a:p>
                      <a:pPr fontAlgn="t"/>
                      <a:r>
                        <a:rPr lang="en-US" dirty="0"/>
                        <a:t>Binary XOR Operator copies the bit if it is set in one operand but not both.</a:t>
                      </a:r>
                    </a:p>
                  </a:txBody>
                  <a:tcPr marL="76200" marR="76200" marT="76200" marB="76200"/>
                </a:tc>
                <a:tc>
                  <a:txBody>
                    <a:bodyPr/>
                    <a:lstStyle/>
                    <a:p>
                      <a:pPr fontAlgn="t"/>
                      <a:r>
                        <a:rPr lang="en-US"/>
                        <a:t>(A ^ B) = 49, which is 0011 0001</a:t>
                      </a:r>
                    </a:p>
                  </a:txBody>
                  <a:tcPr marL="76200" marR="76200" marT="76200" marB="76200"/>
                </a:tc>
                <a:extLst>
                  <a:ext uri="{0D108BD9-81ED-4DB2-BD59-A6C34878D82A}">
                    <a16:rowId xmlns:a16="http://schemas.microsoft.com/office/drawing/2014/main" val="10003"/>
                  </a:ext>
                </a:extLst>
              </a:tr>
              <a:tr h="1227131">
                <a:tc>
                  <a:txBody>
                    <a:bodyPr/>
                    <a:lstStyle/>
                    <a:p>
                      <a:pPr algn="ctr" fontAlgn="t"/>
                      <a:r>
                        <a:rPr lang="en-US" dirty="0"/>
                        <a:t>~</a:t>
                      </a:r>
                    </a:p>
                  </a:txBody>
                  <a:tcPr marL="76200" marR="76200" marT="76200" marB="76200"/>
                </a:tc>
                <a:tc>
                  <a:txBody>
                    <a:bodyPr/>
                    <a:lstStyle/>
                    <a:p>
                      <a:pPr fontAlgn="ctr"/>
                      <a:r>
                        <a:rPr lang="en-US" dirty="0"/>
                        <a:t>Binary Ones Complement Operator is unary and has the effect of 'flipping' bits.</a:t>
                      </a:r>
                    </a:p>
                  </a:txBody>
                  <a:tcPr marL="76200" marR="76200" marT="76200" marB="76200" anchor="ctr"/>
                </a:tc>
                <a:tc>
                  <a:txBody>
                    <a:bodyPr/>
                    <a:lstStyle/>
                    <a:p>
                      <a:pPr fontAlgn="t"/>
                      <a:r>
                        <a:rPr lang="en-US" dirty="0"/>
                        <a:t>(~A ) = 61, which is 1100 0011 in 2's complement due to a signed binary number.</a:t>
                      </a:r>
                    </a:p>
                  </a:txBody>
                  <a:tcPr marL="76200" marR="76200" marT="76200" marB="76200"/>
                </a:tc>
                <a:extLst>
                  <a:ext uri="{0D108BD9-81ED-4DB2-BD59-A6C34878D82A}">
                    <a16:rowId xmlns:a16="http://schemas.microsoft.com/office/drawing/2014/main" val="10004"/>
                  </a:ext>
                </a:extLst>
              </a:tr>
              <a:tr h="957761">
                <a:tc>
                  <a:txBody>
                    <a:bodyPr/>
                    <a:lstStyle/>
                    <a:p>
                      <a:pPr algn="ctr" fontAlgn="t"/>
                      <a:r>
                        <a:rPr lang="en-US"/>
                        <a:t>&lt;&lt;</a:t>
                      </a:r>
                    </a:p>
                  </a:txBody>
                  <a:tcPr marL="76200" marR="76200" marT="76200" marB="76200"/>
                </a:tc>
                <a:tc>
                  <a:txBody>
                    <a:bodyPr/>
                    <a:lstStyle/>
                    <a:p>
                      <a:pPr fontAlgn="t"/>
                      <a:r>
                        <a:rPr lang="en-US"/>
                        <a:t>Binary Left Shift Operator. The left operands value is moved left by the number of bits specified by the right operand.</a:t>
                      </a:r>
                    </a:p>
                  </a:txBody>
                  <a:tcPr marL="76200" marR="76200" marT="76200" marB="76200"/>
                </a:tc>
                <a:tc>
                  <a:txBody>
                    <a:bodyPr/>
                    <a:lstStyle/>
                    <a:p>
                      <a:pPr fontAlgn="ctr"/>
                      <a:r>
                        <a:rPr lang="en-US"/>
                        <a:t>A &lt;&lt; 2 = 240, which is 1111 0000</a:t>
                      </a:r>
                    </a:p>
                  </a:txBody>
                  <a:tcPr marL="76200" marR="76200" marT="76200" marB="76200" anchor="ctr"/>
                </a:tc>
                <a:extLst>
                  <a:ext uri="{0D108BD9-81ED-4DB2-BD59-A6C34878D82A}">
                    <a16:rowId xmlns:a16="http://schemas.microsoft.com/office/drawing/2014/main" val="10005"/>
                  </a:ext>
                </a:extLst>
              </a:tr>
              <a:tr h="957761">
                <a:tc>
                  <a:txBody>
                    <a:bodyPr/>
                    <a:lstStyle/>
                    <a:p>
                      <a:pPr algn="ctr" fontAlgn="t"/>
                      <a:r>
                        <a:rPr lang="en-US"/>
                        <a:t>&gt;&gt;</a:t>
                      </a:r>
                    </a:p>
                  </a:txBody>
                  <a:tcPr marL="76200" marR="76200" marT="76200" marB="76200"/>
                </a:tc>
                <a:tc>
                  <a:txBody>
                    <a:bodyPr/>
                    <a:lstStyle/>
                    <a:p>
                      <a:pPr fontAlgn="t"/>
                      <a:r>
                        <a:rPr lang="en-US"/>
                        <a:t>Binary Right Shift Operator. The left operands value is moved right by the number of bits specified by the right operand.</a:t>
                      </a:r>
                    </a:p>
                  </a:txBody>
                  <a:tcPr marL="76200" marR="76200" marT="76200" marB="76200"/>
                </a:tc>
                <a:tc>
                  <a:txBody>
                    <a:bodyPr/>
                    <a:lstStyle/>
                    <a:p>
                      <a:pPr fontAlgn="ctr"/>
                      <a:r>
                        <a:rPr lang="en-US" dirty="0"/>
                        <a:t>A &gt;&gt; 2 = 15, which is 0000 1111</a:t>
                      </a:r>
                    </a:p>
                  </a:txBody>
                  <a:tcPr marL="76200" marR="76200" marT="76200" marB="7620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a:solidFill>
                  <a:srgbClr val="FF0000"/>
                </a:solidFill>
              </a:rPr>
              <a:t>Bitwise Operators</a:t>
            </a:r>
            <a:br>
              <a:rPr lang="en-US" sz="4000" dirty="0">
                <a:solidFill>
                  <a:srgbClr val="FF0000"/>
                </a:solidFill>
              </a:rPr>
            </a:br>
            <a:endParaRPr lang="en-US" sz="3600" dirty="0">
              <a:solidFill>
                <a:srgbClr val="FF0000"/>
              </a:solidFill>
            </a:endParaRPr>
          </a:p>
        </p:txBody>
      </p:sp>
      <p:graphicFrame>
        <p:nvGraphicFramePr>
          <p:cNvPr id="4" name="Content Placeholder 3"/>
          <p:cNvGraphicFramePr>
            <a:graphicFrameLocks noGrp="1"/>
          </p:cNvGraphicFramePr>
          <p:nvPr>
            <p:ph idx="1"/>
          </p:nvPr>
        </p:nvGraphicFramePr>
        <p:xfrm>
          <a:off x="1066800" y="1447800"/>
          <a:ext cx="7162798" cy="3733800"/>
        </p:xfrm>
        <a:graphic>
          <a:graphicData uri="http://schemas.openxmlformats.org/drawingml/2006/table">
            <a:tbl>
              <a:tblPr firstRow="1" bandRow="1">
                <a:tableStyleId>{5C22544A-7EE6-4342-B048-85BDC9FD1C3A}</a:tableStyleId>
              </a:tblPr>
              <a:tblGrid>
                <a:gridCol w="1423287">
                  <a:extLst>
                    <a:ext uri="{9D8B030D-6E8A-4147-A177-3AD203B41FA5}">
                      <a16:colId xmlns:a16="http://schemas.microsoft.com/office/drawing/2014/main" val="20000"/>
                    </a:ext>
                  </a:extLst>
                </a:gridCol>
                <a:gridCol w="1423287">
                  <a:extLst>
                    <a:ext uri="{9D8B030D-6E8A-4147-A177-3AD203B41FA5}">
                      <a16:colId xmlns:a16="http://schemas.microsoft.com/office/drawing/2014/main" val="20001"/>
                    </a:ext>
                  </a:extLst>
                </a:gridCol>
                <a:gridCol w="1423287">
                  <a:extLst>
                    <a:ext uri="{9D8B030D-6E8A-4147-A177-3AD203B41FA5}">
                      <a16:colId xmlns:a16="http://schemas.microsoft.com/office/drawing/2014/main" val="20002"/>
                    </a:ext>
                  </a:extLst>
                </a:gridCol>
                <a:gridCol w="1423287">
                  <a:extLst>
                    <a:ext uri="{9D8B030D-6E8A-4147-A177-3AD203B41FA5}">
                      <a16:colId xmlns:a16="http://schemas.microsoft.com/office/drawing/2014/main" val="20003"/>
                    </a:ext>
                  </a:extLst>
                </a:gridCol>
                <a:gridCol w="1469650">
                  <a:extLst>
                    <a:ext uri="{9D8B030D-6E8A-4147-A177-3AD203B41FA5}">
                      <a16:colId xmlns:a16="http://schemas.microsoft.com/office/drawing/2014/main" val="20004"/>
                    </a:ext>
                  </a:extLst>
                </a:gridCol>
              </a:tblGrid>
              <a:tr h="714882">
                <a:tc>
                  <a:txBody>
                    <a:bodyPr/>
                    <a:lstStyle/>
                    <a:p>
                      <a:pPr marL="0" marR="0" algn="ctr">
                        <a:lnSpc>
                          <a:spcPct val="115000"/>
                        </a:lnSpc>
                        <a:spcBef>
                          <a:spcPts val="0"/>
                        </a:spcBef>
                        <a:spcAft>
                          <a:spcPts val="0"/>
                        </a:spcAft>
                      </a:pPr>
                      <a:r>
                        <a:rPr lang="en-US" sz="3200" dirty="0">
                          <a:solidFill>
                            <a:srgbClr val="000000"/>
                          </a:solidFill>
                          <a:latin typeface="Times New Roman"/>
                          <a:ea typeface="Calibri"/>
                          <a:cs typeface="Times New Roman"/>
                        </a:rPr>
                        <a:t>p</a:t>
                      </a:r>
                      <a:endParaRPr lang="en-US" sz="3200" dirty="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q</a:t>
                      </a:r>
                      <a:endParaRPr lang="en-US" sz="320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p &amp; q</a:t>
                      </a:r>
                      <a:endParaRPr lang="en-US" sz="320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p | q</a:t>
                      </a:r>
                      <a:endParaRPr lang="en-US" sz="320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p</a:t>
                      </a:r>
                      <a:endParaRPr lang="en-US" sz="3200">
                        <a:latin typeface="Calibri"/>
                        <a:ea typeface="Calibri"/>
                        <a:cs typeface="Times New Roman"/>
                      </a:endParaRPr>
                    </a:p>
                  </a:txBody>
                  <a:tcPr marL="76200" marR="76200" marT="76200" marB="76200"/>
                </a:tc>
                <a:extLst>
                  <a:ext uri="{0D108BD9-81ED-4DB2-BD59-A6C34878D82A}">
                    <a16:rowId xmlns:a16="http://schemas.microsoft.com/office/drawing/2014/main" val="10000"/>
                  </a:ext>
                </a:extLst>
              </a:tr>
              <a:tr h="714882">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0</a:t>
                      </a:r>
                      <a:endParaRPr lang="en-US" sz="320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0</a:t>
                      </a:r>
                      <a:endParaRPr lang="en-US" sz="320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0</a:t>
                      </a:r>
                      <a:endParaRPr lang="en-US" sz="320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dirty="0">
                          <a:solidFill>
                            <a:srgbClr val="000000"/>
                          </a:solidFill>
                          <a:latin typeface="Times New Roman"/>
                          <a:ea typeface="Calibri"/>
                          <a:cs typeface="Times New Roman"/>
                        </a:rPr>
                        <a:t>0</a:t>
                      </a:r>
                      <a:endParaRPr lang="en-US" sz="3200" dirty="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0</a:t>
                      </a:r>
                      <a:endParaRPr lang="en-US" sz="3200">
                        <a:latin typeface="Calibri"/>
                        <a:ea typeface="Calibri"/>
                        <a:cs typeface="Times New Roman"/>
                      </a:endParaRPr>
                    </a:p>
                  </a:txBody>
                  <a:tcPr marL="76200" marR="76200" marT="76200" marB="76200"/>
                </a:tc>
                <a:extLst>
                  <a:ext uri="{0D108BD9-81ED-4DB2-BD59-A6C34878D82A}">
                    <a16:rowId xmlns:a16="http://schemas.microsoft.com/office/drawing/2014/main" val="10001"/>
                  </a:ext>
                </a:extLst>
              </a:tr>
              <a:tr h="768012">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0</a:t>
                      </a:r>
                      <a:endParaRPr lang="en-US" sz="320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dirty="0">
                          <a:solidFill>
                            <a:srgbClr val="000000"/>
                          </a:solidFill>
                          <a:latin typeface="Times New Roman"/>
                          <a:ea typeface="Calibri"/>
                          <a:cs typeface="Times New Roman"/>
                        </a:rPr>
                        <a:t>1</a:t>
                      </a:r>
                      <a:endParaRPr lang="en-US" sz="3200" dirty="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0</a:t>
                      </a:r>
                      <a:endParaRPr lang="en-US" sz="320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1</a:t>
                      </a:r>
                      <a:endParaRPr lang="en-US" sz="320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0</a:t>
                      </a:r>
                      <a:endParaRPr lang="en-US" sz="3200">
                        <a:latin typeface="Calibri"/>
                        <a:ea typeface="Calibri"/>
                        <a:cs typeface="Times New Roman"/>
                      </a:endParaRPr>
                    </a:p>
                  </a:txBody>
                  <a:tcPr marL="76200" marR="76200" marT="76200" marB="76200"/>
                </a:tc>
                <a:extLst>
                  <a:ext uri="{0D108BD9-81ED-4DB2-BD59-A6C34878D82A}">
                    <a16:rowId xmlns:a16="http://schemas.microsoft.com/office/drawing/2014/main" val="10002"/>
                  </a:ext>
                </a:extLst>
              </a:tr>
              <a:tr h="768012">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1</a:t>
                      </a:r>
                      <a:endParaRPr lang="en-US" sz="320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1</a:t>
                      </a:r>
                      <a:endParaRPr lang="en-US" sz="320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1</a:t>
                      </a:r>
                      <a:endParaRPr lang="en-US" sz="320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1</a:t>
                      </a:r>
                      <a:endParaRPr lang="en-US" sz="320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1</a:t>
                      </a:r>
                      <a:endParaRPr lang="en-US" sz="3200">
                        <a:latin typeface="Calibri"/>
                        <a:ea typeface="Calibri"/>
                        <a:cs typeface="Times New Roman"/>
                      </a:endParaRPr>
                    </a:p>
                  </a:txBody>
                  <a:tcPr marL="76200" marR="76200" marT="76200" marB="76200"/>
                </a:tc>
                <a:extLst>
                  <a:ext uri="{0D108BD9-81ED-4DB2-BD59-A6C34878D82A}">
                    <a16:rowId xmlns:a16="http://schemas.microsoft.com/office/drawing/2014/main" val="10003"/>
                  </a:ext>
                </a:extLst>
              </a:tr>
              <a:tr h="768012">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1</a:t>
                      </a:r>
                      <a:endParaRPr lang="en-US" sz="320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0</a:t>
                      </a:r>
                      <a:endParaRPr lang="en-US" sz="320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0</a:t>
                      </a:r>
                      <a:endParaRPr lang="en-US" sz="320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a:solidFill>
                            <a:srgbClr val="000000"/>
                          </a:solidFill>
                          <a:latin typeface="Times New Roman"/>
                          <a:ea typeface="Calibri"/>
                          <a:cs typeface="Times New Roman"/>
                        </a:rPr>
                        <a:t>1</a:t>
                      </a:r>
                      <a:endParaRPr lang="en-US" sz="3200">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3200" dirty="0">
                          <a:solidFill>
                            <a:srgbClr val="000000"/>
                          </a:solidFill>
                          <a:latin typeface="Times New Roman"/>
                          <a:ea typeface="Calibri"/>
                          <a:cs typeface="Times New Roman"/>
                        </a:rPr>
                        <a:t>1</a:t>
                      </a:r>
                      <a:endParaRPr lang="en-US" sz="3200" dirty="0">
                        <a:latin typeface="Calibri"/>
                        <a:ea typeface="Calibri"/>
                        <a:cs typeface="Times New Roman"/>
                      </a:endParaRP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a:solidFill>
                  <a:srgbClr val="FF0000"/>
                </a:solidFill>
              </a:rPr>
              <a:t>Bitwise-Program</a:t>
            </a:r>
          </a:p>
        </p:txBody>
      </p:sp>
      <p:sp>
        <p:nvSpPr>
          <p:cNvPr id="3" name="Content Placeholder 2"/>
          <p:cNvSpPr>
            <a:spLocks noGrp="1"/>
          </p:cNvSpPr>
          <p:nvPr>
            <p:ph idx="1"/>
          </p:nvPr>
        </p:nvSpPr>
        <p:spPr>
          <a:xfrm>
            <a:off x="0" y="685800"/>
            <a:ext cx="8991600" cy="6172200"/>
          </a:xfrm>
        </p:spPr>
        <p:txBody>
          <a:bodyPr>
            <a:noAutofit/>
          </a:bodyPr>
          <a:lstStyle/>
          <a:p>
            <a:pPr>
              <a:buNone/>
            </a:pPr>
            <a:r>
              <a:rPr lang="en-US" sz="2000" dirty="0"/>
              <a:t>using System;</a:t>
            </a:r>
          </a:p>
          <a:p>
            <a:pPr>
              <a:buNone/>
            </a:pPr>
            <a:r>
              <a:rPr lang="en-US" sz="2000" dirty="0"/>
              <a:t>namespace </a:t>
            </a:r>
            <a:r>
              <a:rPr lang="en-US" sz="2000" dirty="0" err="1"/>
              <a:t>HelloProgram</a:t>
            </a:r>
            <a:r>
              <a:rPr lang="en-US" sz="2000" dirty="0"/>
              <a:t>{</a:t>
            </a:r>
          </a:p>
          <a:p>
            <a:pPr>
              <a:buNone/>
            </a:pPr>
            <a:r>
              <a:rPr lang="en-US" sz="2000" dirty="0"/>
              <a:t>    class </a:t>
            </a:r>
            <a:r>
              <a:rPr lang="en-US" sz="2000" dirty="0" err="1"/>
              <a:t>BitwiseOperator</a:t>
            </a:r>
            <a:r>
              <a:rPr lang="en-US" sz="2000" dirty="0"/>
              <a:t>{</a:t>
            </a:r>
          </a:p>
          <a:p>
            <a:pPr>
              <a:buNone/>
            </a:pPr>
            <a:r>
              <a:rPr lang="en-US" sz="2000" dirty="0"/>
              <a:t>        static void Main(){</a:t>
            </a:r>
          </a:p>
          <a:p>
            <a:pPr>
              <a:buNone/>
            </a:pPr>
            <a:r>
              <a:rPr lang="en-US" sz="2000" dirty="0"/>
              <a:t>            </a:t>
            </a:r>
            <a:r>
              <a:rPr lang="en-US" sz="2000" dirty="0" err="1"/>
              <a:t>int</a:t>
            </a:r>
            <a:r>
              <a:rPr lang="en-US" sz="2000" dirty="0"/>
              <a:t> a = 60;      /* 60 = 0011 1100 */</a:t>
            </a:r>
          </a:p>
          <a:p>
            <a:pPr>
              <a:buNone/>
            </a:pPr>
            <a:r>
              <a:rPr lang="en-US" sz="2000" dirty="0"/>
              <a:t>            </a:t>
            </a:r>
            <a:r>
              <a:rPr lang="en-US" sz="2000" dirty="0" err="1"/>
              <a:t>int</a:t>
            </a:r>
            <a:r>
              <a:rPr lang="en-US" sz="2000" dirty="0"/>
              <a:t> b = 13;     /* 13 = 0000 1101 */            </a:t>
            </a:r>
            <a:r>
              <a:rPr lang="en-US" sz="2000" dirty="0" err="1"/>
              <a:t>int</a:t>
            </a:r>
            <a:r>
              <a:rPr lang="en-US" sz="2000" dirty="0"/>
              <a:t> c = 0;</a:t>
            </a:r>
          </a:p>
          <a:p>
            <a:pPr>
              <a:buNone/>
            </a:pPr>
            <a:r>
              <a:rPr lang="pt-BR" sz="2000" dirty="0"/>
              <a:t>            c = a &amp; b;      /* 12 = 0000 1100 */</a:t>
            </a:r>
            <a:r>
              <a:rPr lang="en-US" sz="2000" dirty="0"/>
              <a:t>     </a:t>
            </a:r>
            <a:r>
              <a:rPr lang="en-US" sz="2000" dirty="0" err="1"/>
              <a:t>Console.WriteLine</a:t>
            </a:r>
            <a:r>
              <a:rPr lang="en-US" sz="2000" dirty="0"/>
              <a:t>("Bitwise AND : {0}", c);</a:t>
            </a:r>
          </a:p>
          <a:p>
            <a:pPr>
              <a:buNone/>
            </a:pPr>
            <a:r>
              <a:rPr lang="pt-BR" sz="2000" dirty="0"/>
              <a:t>            c = a | b;       /* 61 = 0011 1101 */      </a:t>
            </a:r>
            <a:r>
              <a:rPr lang="en-US" sz="2000" dirty="0" err="1"/>
              <a:t>Console.WriteLine</a:t>
            </a:r>
            <a:r>
              <a:rPr lang="en-US" sz="2000" dirty="0"/>
              <a:t>("Bitwise OR : {0}", c);</a:t>
            </a:r>
          </a:p>
          <a:p>
            <a:pPr>
              <a:buNone/>
            </a:pPr>
            <a:r>
              <a:rPr lang="pt-BR" sz="2000" dirty="0"/>
              <a:t>            c = a ^ b;       * 49 = 0011 0001 */</a:t>
            </a:r>
            <a:r>
              <a:rPr lang="en-US" sz="2000" dirty="0"/>
              <a:t>      </a:t>
            </a:r>
            <a:r>
              <a:rPr lang="en-US" sz="2000" dirty="0" err="1"/>
              <a:t>Console.WriteLine</a:t>
            </a:r>
            <a:r>
              <a:rPr lang="en-US" sz="2000" dirty="0"/>
              <a:t>("Bitwise X-OR : {0}", c);</a:t>
            </a:r>
          </a:p>
          <a:p>
            <a:pPr>
              <a:buNone/>
            </a:pPr>
            <a:r>
              <a:rPr lang="en-US" sz="2000" dirty="0"/>
              <a:t>            c = ~a;         /*-61 = 1100 0011 */       </a:t>
            </a:r>
            <a:r>
              <a:rPr lang="en-US" sz="2000" dirty="0" err="1"/>
              <a:t>Console.WriteLine</a:t>
            </a:r>
            <a:r>
              <a:rPr lang="en-US" sz="2000" dirty="0"/>
              <a:t>("Complement : {0}", c);</a:t>
            </a:r>
          </a:p>
          <a:p>
            <a:pPr>
              <a:buNone/>
            </a:pPr>
            <a:r>
              <a:rPr lang="pt-BR" sz="2000" dirty="0"/>
              <a:t>            c = a &lt;&lt; 2;   /* 240 = 1111 0000 */</a:t>
            </a:r>
            <a:r>
              <a:rPr lang="en-US" sz="2000" dirty="0"/>
              <a:t>         </a:t>
            </a:r>
            <a:r>
              <a:rPr lang="en-US" sz="2000" dirty="0" err="1"/>
              <a:t>Console.WriteLine</a:t>
            </a:r>
            <a:r>
              <a:rPr lang="en-US" sz="2000" dirty="0"/>
              <a:t>("Shift Left : {0}", c);</a:t>
            </a:r>
          </a:p>
          <a:p>
            <a:pPr>
              <a:buNone/>
            </a:pPr>
            <a:r>
              <a:rPr lang="pt-BR" sz="2000" dirty="0"/>
              <a:t>            c = a &gt;&gt; 2;   /* 15 = 0000 1111 */ </a:t>
            </a:r>
            <a:r>
              <a:rPr lang="en-US" sz="2000" dirty="0"/>
              <a:t>          </a:t>
            </a:r>
            <a:r>
              <a:rPr lang="en-US" sz="2000" dirty="0" err="1"/>
              <a:t>Console.WriteLine</a:t>
            </a:r>
            <a:r>
              <a:rPr lang="en-US" sz="2000" dirty="0"/>
              <a:t>("Shift Right :{0} ", c);</a:t>
            </a:r>
          </a:p>
          <a:p>
            <a:pPr>
              <a:buNone/>
            </a:pPr>
            <a:r>
              <a:rPr lang="en-US" sz="2000" dirty="0"/>
              <a:t>            </a:t>
            </a:r>
            <a:r>
              <a:rPr lang="en-US" sz="2000" dirty="0" err="1"/>
              <a:t>Console.ReadKey</a:t>
            </a:r>
            <a:r>
              <a:rPr lang="en-US" sz="2000" dirty="0"/>
              <a:t>(); } } } </a:t>
            </a:r>
          </a:p>
          <a:p>
            <a:pPr>
              <a:buNone/>
            </a:pPr>
            <a:endParaRPr lang="en-US" sz="2000" dirty="0"/>
          </a:p>
        </p:txBody>
      </p:sp>
      <p:pic>
        <p:nvPicPr>
          <p:cNvPr id="1026" name="Picture 2"/>
          <p:cNvPicPr>
            <a:picLocks noChangeAspect="1" noChangeArrowheads="1"/>
          </p:cNvPicPr>
          <p:nvPr/>
        </p:nvPicPr>
        <p:blipFill>
          <a:blip r:embed="rId2"/>
          <a:srcRect/>
          <a:stretch>
            <a:fillRect/>
          </a:stretch>
        </p:blipFill>
        <p:spPr bwMode="auto">
          <a:xfrm>
            <a:off x="5715000" y="838200"/>
            <a:ext cx="2735855" cy="15240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a:solidFill>
                  <a:srgbClr val="FF0000"/>
                </a:solidFill>
              </a:rPr>
              <a:t>Conditional-Program</a:t>
            </a:r>
          </a:p>
        </p:txBody>
      </p:sp>
      <p:sp>
        <p:nvSpPr>
          <p:cNvPr id="3" name="Content Placeholder 2"/>
          <p:cNvSpPr>
            <a:spLocks noGrp="1"/>
          </p:cNvSpPr>
          <p:nvPr>
            <p:ph idx="1"/>
          </p:nvPr>
        </p:nvSpPr>
        <p:spPr>
          <a:xfrm>
            <a:off x="457200" y="990600"/>
            <a:ext cx="8229600" cy="5135563"/>
          </a:xfrm>
        </p:spPr>
        <p:txBody>
          <a:bodyPr>
            <a:noAutofit/>
          </a:bodyPr>
          <a:lstStyle/>
          <a:p>
            <a:pPr>
              <a:buNone/>
            </a:pPr>
            <a:endParaRPr lang="en-US" sz="1100" dirty="0"/>
          </a:p>
          <a:p>
            <a:endParaRPr lang="en-US" sz="1100" dirty="0"/>
          </a:p>
        </p:txBody>
      </p:sp>
      <p:pic>
        <p:nvPicPr>
          <p:cNvPr id="5122" name="Picture 2"/>
          <p:cNvPicPr>
            <a:picLocks noChangeAspect="1" noChangeArrowheads="1"/>
          </p:cNvPicPr>
          <p:nvPr/>
        </p:nvPicPr>
        <p:blipFill>
          <a:blip r:embed="rId2"/>
          <a:srcRect/>
          <a:stretch>
            <a:fillRect/>
          </a:stretch>
        </p:blipFill>
        <p:spPr bwMode="auto">
          <a:xfrm>
            <a:off x="5715000" y="2209800"/>
            <a:ext cx="2962042" cy="1619250"/>
          </a:xfrm>
          <a:prstGeom prst="rect">
            <a:avLst/>
          </a:prstGeom>
          <a:noFill/>
          <a:ln w="9525">
            <a:noFill/>
            <a:miter lim="800000"/>
            <a:headEnd/>
            <a:tailEnd/>
          </a:ln>
          <a:effectLst/>
        </p:spPr>
      </p:pic>
      <p:sp>
        <p:nvSpPr>
          <p:cNvPr id="6" name="Rectangle 5"/>
          <p:cNvSpPr/>
          <p:nvPr/>
        </p:nvSpPr>
        <p:spPr>
          <a:xfrm>
            <a:off x="914400" y="533400"/>
            <a:ext cx="7162800" cy="6063198"/>
          </a:xfrm>
          <a:prstGeom prst="rect">
            <a:avLst/>
          </a:prstGeom>
        </p:spPr>
        <p:txBody>
          <a:bodyPr wrap="square">
            <a:spAutoFit/>
          </a:bodyPr>
          <a:lstStyle/>
          <a:p>
            <a:r>
              <a:rPr lang="en-US" sz="2800" dirty="0"/>
              <a:t>using System;</a:t>
            </a:r>
          </a:p>
          <a:p>
            <a:r>
              <a:rPr lang="en-US" sz="2800" dirty="0"/>
              <a:t>namespace </a:t>
            </a:r>
            <a:r>
              <a:rPr lang="en-US" sz="2800" dirty="0" err="1"/>
              <a:t>HelloProgram</a:t>
            </a:r>
            <a:r>
              <a:rPr lang="en-US" sz="2800" dirty="0"/>
              <a:t>{</a:t>
            </a:r>
          </a:p>
          <a:p>
            <a:r>
              <a:rPr lang="en-US" sz="2800" dirty="0"/>
              <a:t>    class </a:t>
            </a:r>
            <a:r>
              <a:rPr lang="en-US" sz="2800" dirty="0" err="1"/>
              <a:t>ConditionalOperator</a:t>
            </a:r>
            <a:r>
              <a:rPr lang="en-US" sz="2800" dirty="0"/>
              <a:t>{</a:t>
            </a:r>
          </a:p>
          <a:p>
            <a:r>
              <a:rPr lang="en-US" sz="2800" dirty="0"/>
              <a:t>        static void Main</a:t>
            </a:r>
            <a:r>
              <a:rPr lang="en-US" sz="4000" dirty="0"/>
              <a:t>()</a:t>
            </a:r>
          </a:p>
          <a:p>
            <a:r>
              <a:rPr lang="en-US" sz="4000" dirty="0"/>
              <a:t>{</a:t>
            </a:r>
            <a:endParaRPr lang="en-US" sz="2800" dirty="0"/>
          </a:p>
          <a:p>
            <a:r>
              <a:rPr lang="en-US" sz="2800" dirty="0"/>
              <a:t>            </a:t>
            </a:r>
            <a:r>
              <a:rPr lang="en-US" sz="2800" dirty="0" err="1"/>
              <a:t>int</a:t>
            </a:r>
            <a:r>
              <a:rPr lang="en-US" sz="2800" dirty="0"/>
              <a:t> num = 12;</a:t>
            </a:r>
          </a:p>
          <a:p>
            <a:endParaRPr lang="en-US" sz="2800" dirty="0"/>
          </a:p>
          <a:p>
            <a:r>
              <a:rPr lang="en-US" sz="2800" dirty="0"/>
              <a:t>            string d=num %2==0? "Even" : "Odd";</a:t>
            </a:r>
          </a:p>
          <a:p>
            <a:endParaRPr lang="en-US" sz="2800" dirty="0"/>
          </a:p>
          <a:p>
            <a:r>
              <a:rPr lang="en-US" sz="2800" dirty="0"/>
              <a:t>            Console.WriteLine("Number is: {0}",d);</a:t>
            </a:r>
          </a:p>
          <a:p>
            <a:endParaRPr lang="en-US" sz="2800" dirty="0"/>
          </a:p>
          <a:p>
            <a:r>
              <a:rPr lang="en-US" sz="2800" dirty="0"/>
              <a:t>            </a:t>
            </a:r>
            <a:r>
              <a:rPr lang="en-US" sz="2800" dirty="0" err="1"/>
              <a:t>Console.ReadKey</a:t>
            </a:r>
            <a:r>
              <a:rPr lang="en-US" sz="2800" dirty="0"/>
              <a:t>(); </a:t>
            </a:r>
          </a:p>
          <a:p>
            <a:r>
              <a:rPr lang="en-US" sz="2800" dirty="0"/>
              <a:t>}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in Programming</a:t>
            </a:r>
          </a:p>
        </p:txBody>
      </p:sp>
      <p:sp>
        <p:nvSpPr>
          <p:cNvPr id="3" name="Content Placeholder 2"/>
          <p:cNvSpPr>
            <a:spLocks noGrp="1"/>
          </p:cNvSpPr>
          <p:nvPr>
            <p:ph idx="1"/>
          </p:nvPr>
        </p:nvSpPr>
        <p:spPr/>
        <p:txBody>
          <a:bodyPr>
            <a:noAutofit/>
          </a:bodyPr>
          <a:lstStyle/>
          <a:p>
            <a:pPr algn="just"/>
            <a:r>
              <a:rPr lang="en-US" sz="2400" b="1" u="sng" dirty="0"/>
              <a:t>Static:</a:t>
            </a:r>
            <a:r>
              <a:rPr lang="en-US" sz="2400" b="1" dirty="0"/>
              <a:t> </a:t>
            </a:r>
            <a:r>
              <a:rPr lang="en-US" sz="2400" dirty="0"/>
              <a:t>A static class is basically the same as a non-static class, but there is one difference: a static class cannot be instantiated. In other words, you cannot use the new keyword to create a variable of the class type. Because there is no instance variable, you access the members of a static class by using the class name itself. </a:t>
            </a:r>
          </a:p>
          <a:p>
            <a:pPr algn="just"/>
            <a:endParaRPr lang="en-US" sz="2400" dirty="0"/>
          </a:p>
          <a:p>
            <a:pPr algn="just">
              <a:buNone/>
            </a:pPr>
            <a:r>
              <a:rPr lang="en-US" sz="2400" dirty="0"/>
              <a:t>example, if you have a static class that is named </a:t>
            </a:r>
            <a:r>
              <a:rPr lang="en-US" sz="2400" u="sng" dirty="0"/>
              <a:t>UtilityClass</a:t>
            </a:r>
            <a:r>
              <a:rPr lang="en-US" sz="2400" dirty="0"/>
              <a:t> that has a public method named </a:t>
            </a:r>
            <a:r>
              <a:rPr lang="en-US" sz="2400" u="sng" dirty="0"/>
              <a:t>MethodA</a:t>
            </a:r>
            <a:r>
              <a:rPr lang="en-US" sz="2400" dirty="0"/>
              <a:t>, </a:t>
            </a:r>
          </a:p>
          <a:p>
            <a:pPr algn="just">
              <a:buNone/>
            </a:pPr>
            <a:endParaRPr lang="en-US" sz="2400" b="1" u="sng" dirty="0"/>
          </a:p>
          <a:p>
            <a:pPr algn="just">
              <a:buNone/>
            </a:pPr>
            <a:r>
              <a:rPr lang="en-US" sz="2400" b="1" dirty="0"/>
              <a:t>Code: UtilityClass.MethodA();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
          </a:xfrm>
        </p:spPr>
        <p:txBody>
          <a:bodyPr>
            <a:noAutofit/>
          </a:bodyPr>
          <a:lstStyle/>
          <a:p>
            <a:pPr lvl="1" algn="ctr" rtl="0">
              <a:spcBef>
                <a:spcPct val="0"/>
              </a:spcBef>
            </a:pPr>
            <a:r>
              <a:rPr lang="en-US" sz="2400" dirty="0">
                <a:solidFill>
                  <a:srgbClr val="FF0000"/>
                </a:solidFill>
              </a:rPr>
              <a:t>Assignment Operators </a:t>
            </a:r>
            <a:br>
              <a:rPr lang="en-US" sz="2400" dirty="0">
                <a:solidFill>
                  <a:srgbClr val="FF0000"/>
                </a:solidFill>
              </a:rPr>
            </a:br>
            <a:br>
              <a:rPr lang="en-US" sz="2400" dirty="0">
                <a:solidFill>
                  <a:srgbClr val="FF0000"/>
                </a:solidFill>
              </a:rPr>
            </a:br>
            <a:endParaRPr lang="en-US" sz="2000" dirty="0">
              <a:solidFill>
                <a:srgbClr val="FF0000"/>
              </a:solidFill>
            </a:endParaRPr>
          </a:p>
        </p:txBody>
      </p:sp>
      <p:graphicFrame>
        <p:nvGraphicFramePr>
          <p:cNvPr id="4" name="Content Placeholder 3"/>
          <p:cNvGraphicFramePr>
            <a:graphicFrameLocks noGrp="1"/>
          </p:cNvGraphicFramePr>
          <p:nvPr>
            <p:ph idx="1"/>
          </p:nvPr>
        </p:nvGraphicFramePr>
        <p:xfrm>
          <a:off x="533400" y="533400"/>
          <a:ext cx="8229600" cy="5859102"/>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181482">
                <a:tc>
                  <a:txBody>
                    <a:bodyPr/>
                    <a:lstStyle/>
                    <a:p>
                      <a:pPr marL="0" marR="0">
                        <a:lnSpc>
                          <a:spcPct val="115000"/>
                        </a:lnSpc>
                        <a:spcBef>
                          <a:spcPts val="0"/>
                        </a:spcBef>
                        <a:spcAft>
                          <a:spcPts val="0"/>
                        </a:spcAft>
                      </a:pPr>
                      <a:r>
                        <a:rPr lang="en-US" sz="1100" dirty="0">
                          <a:solidFill>
                            <a:srgbClr val="000000"/>
                          </a:solidFill>
                          <a:latin typeface="Times New Roman"/>
                          <a:ea typeface="Calibri"/>
                          <a:cs typeface="Times New Roman"/>
                        </a:rPr>
                        <a:t>Operator</a:t>
                      </a:r>
                      <a:endParaRPr lang="en-US" sz="11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dirty="0">
                          <a:solidFill>
                            <a:srgbClr val="000000"/>
                          </a:solidFill>
                          <a:latin typeface="Times New Roman"/>
                          <a:ea typeface="Calibri"/>
                          <a:cs typeface="Times New Roman"/>
                        </a:rPr>
                        <a:t>Description</a:t>
                      </a:r>
                      <a:endParaRPr lang="en-US" sz="11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dirty="0">
                          <a:solidFill>
                            <a:srgbClr val="000000"/>
                          </a:solidFill>
                          <a:latin typeface="Times New Roman"/>
                          <a:ea typeface="Calibri"/>
                          <a:cs typeface="Times New Roman"/>
                        </a:rPr>
                        <a:t>Example</a:t>
                      </a:r>
                      <a:endParaRPr lang="en-US" sz="1100" dirty="0">
                        <a:latin typeface="Calibri"/>
                        <a:ea typeface="Calibri"/>
                        <a:cs typeface="Times New Roman"/>
                      </a:endParaRPr>
                    </a:p>
                  </a:txBody>
                  <a:tcPr marL="76200" marR="76200" marT="76200" marB="76200"/>
                </a:tc>
                <a:extLst>
                  <a:ext uri="{0D108BD9-81ED-4DB2-BD59-A6C34878D82A}">
                    <a16:rowId xmlns:a16="http://schemas.microsoft.com/office/drawing/2014/main" val="10000"/>
                  </a:ext>
                </a:extLst>
              </a:tr>
              <a:tr h="264414">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a:t>
                      </a:r>
                      <a:endParaRPr lang="en-US" sz="11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dirty="0">
                          <a:solidFill>
                            <a:srgbClr val="000000"/>
                          </a:solidFill>
                          <a:latin typeface="Times New Roman"/>
                          <a:ea typeface="Calibri"/>
                          <a:cs typeface="Times New Roman"/>
                        </a:rPr>
                        <a:t>Simple assignment operator, Assigns values from right side operands to left side operand</a:t>
                      </a:r>
                      <a:endParaRPr lang="en-US" sz="11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dirty="0">
                          <a:solidFill>
                            <a:srgbClr val="000000"/>
                          </a:solidFill>
                          <a:latin typeface="Times New Roman"/>
                          <a:ea typeface="Calibri"/>
                          <a:cs typeface="Times New Roman"/>
                        </a:rPr>
                        <a:t>C = A + B assigns value of A + B into C</a:t>
                      </a:r>
                      <a:endParaRPr lang="en-US" sz="1100" dirty="0">
                        <a:latin typeface="Calibri"/>
                        <a:ea typeface="Calibri"/>
                        <a:cs typeface="Times New Roman"/>
                      </a:endParaRPr>
                    </a:p>
                  </a:txBody>
                  <a:tcPr marL="76200" marR="76200" marT="76200" marB="76200"/>
                </a:tc>
                <a:extLst>
                  <a:ext uri="{0D108BD9-81ED-4DB2-BD59-A6C34878D82A}">
                    <a16:rowId xmlns:a16="http://schemas.microsoft.com/office/drawing/2014/main" val="10001"/>
                  </a:ext>
                </a:extLst>
              </a:tr>
              <a:tr h="412242">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a:t>
                      </a:r>
                      <a:endParaRPr lang="en-US" sz="11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Add AND assignment operator, It adds right operand to the left operand and assign the result to left operand</a:t>
                      </a:r>
                      <a:endParaRPr lang="en-US" sz="11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C += A is equivalent to C = C + A</a:t>
                      </a:r>
                      <a:endParaRPr lang="en-US" sz="1100">
                        <a:latin typeface="Calibri"/>
                        <a:ea typeface="Calibri"/>
                        <a:cs typeface="Times New Roman"/>
                      </a:endParaRPr>
                    </a:p>
                  </a:txBody>
                  <a:tcPr marL="76200" marR="76200" marT="76200" marB="76200"/>
                </a:tc>
                <a:extLst>
                  <a:ext uri="{0D108BD9-81ED-4DB2-BD59-A6C34878D82A}">
                    <a16:rowId xmlns:a16="http://schemas.microsoft.com/office/drawing/2014/main" val="10002"/>
                  </a:ext>
                </a:extLst>
              </a:tr>
              <a:tr h="407670">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a:t>
                      </a:r>
                      <a:endParaRPr lang="en-US" sz="11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Subtract AND assignment operator, It subtracts right operand from the left operand and assign the result to left operand</a:t>
                      </a:r>
                      <a:endParaRPr lang="en-US" sz="11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C -= A is equivalent to C = C - A</a:t>
                      </a:r>
                      <a:endParaRPr lang="en-US" sz="1100">
                        <a:latin typeface="Calibri"/>
                        <a:ea typeface="Calibri"/>
                        <a:cs typeface="Times New Roman"/>
                      </a:endParaRPr>
                    </a:p>
                  </a:txBody>
                  <a:tcPr marL="76200" marR="76200" marT="76200" marB="76200"/>
                </a:tc>
                <a:extLst>
                  <a:ext uri="{0D108BD9-81ED-4DB2-BD59-A6C34878D82A}">
                    <a16:rowId xmlns:a16="http://schemas.microsoft.com/office/drawing/2014/main" val="10003"/>
                  </a:ext>
                </a:extLst>
              </a:tr>
              <a:tr h="302388">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a:t>
                      </a:r>
                      <a:endParaRPr lang="en-US" sz="11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Multiply AND assignment operator, It multiplies right operand with the left operand and assign the result to left operand</a:t>
                      </a:r>
                      <a:endParaRPr lang="en-US" sz="11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C *= A is equivalent to C = C * A</a:t>
                      </a:r>
                      <a:endParaRPr lang="en-US" sz="1100">
                        <a:latin typeface="Calibri"/>
                        <a:ea typeface="Calibri"/>
                        <a:cs typeface="Times New Roman"/>
                      </a:endParaRPr>
                    </a:p>
                  </a:txBody>
                  <a:tcPr marL="76200" marR="76200" marT="76200" marB="76200"/>
                </a:tc>
                <a:extLst>
                  <a:ext uri="{0D108BD9-81ED-4DB2-BD59-A6C34878D82A}">
                    <a16:rowId xmlns:a16="http://schemas.microsoft.com/office/drawing/2014/main" val="10004"/>
                  </a:ext>
                </a:extLst>
              </a:tr>
              <a:tr h="609600">
                <a:tc>
                  <a:txBody>
                    <a:bodyPr/>
                    <a:lstStyle/>
                    <a:p>
                      <a:pPr marL="0" marR="0">
                        <a:lnSpc>
                          <a:spcPct val="115000"/>
                        </a:lnSpc>
                        <a:spcBef>
                          <a:spcPts val="0"/>
                        </a:spcBef>
                        <a:spcAft>
                          <a:spcPts val="0"/>
                        </a:spcAft>
                      </a:pPr>
                      <a:r>
                        <a:rPr lang="en-US" sz="1100" dirty="0">
                          <a:solidFill>
                            <a:srgbClr val="000000"/>
                          </a:solidFill>
                          <a:latin typeface="Times New Roman"/>
                          <a:ea typeface="Calibri"/>
                          <a:cs typeface="Times New Roman"/>
                        </a:rPr>
                        <a:t>/=</a:t>
                      </a:r>
                      <a:endParaRPr lang="en-US" sz="11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Divide AND assignment operator, It divides left operand with the right operand and assign the result to left operand</a:t>
                      </a:r>
                      <a:endParaRPr lang="en-US" sz="11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C /= A is equivalent to C = C / A</a:t>
                      </a:r>
                      <a:endParaRPr lang="en-US" sz="1100">
                        <a:latin typeface="Calibri"/>
                        <a:ea typeface="Calibri"/>
                        <a:cs typeface="Times New Roman"/>
                      </a:endParaRPr>
                    </a:p>
                  </a:txBody>
                  <a:tcPr marL="76200" marR="76200" marT="76200" marB="76200"/>
                </a:tc>
                <a:extLst>
                  <a:ext uri="{0D108BD9-81ED-4DB2-BD59-A6C34878D82A}">
                    <a16:rowId xmlns:a16="http://schemas.microsoft.com/office/drawing/2014/main" val="10005"/>
                  </a:ext>
                </a:extLst>
              </a:tr>
              <a:tr h="527388">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a:t>
                      </a:r>
                      <a:endParaRPr lang="en-US" sz="11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Modulus AND assignment operator, It takes modulus using two operands and assign the result to left operand</a:t>
                      </a:r>
                      <a:endParaRPr lang="en-US" sz="11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C %= A is equivalent to C = C % A</a:t>
                      </a:r>
                      <a:endParaRPr lang="en-US" sz="1100">
                        <a:latin typeface="Calibri"/>
                        <a:ea typeface="Calibri"/>
                        <a:cs typeface="Times New Roman"/>
                      </a:endParaRPr>
                    </a:p>
                  </a:txBody>
                  <a:tcPr marL="76200" marR="76200" marT="76200" marB="76200"/>
                </a:tc>
                <a:extLst>
                  <a:ext uri="{0D108BD9-81ED-4DB2-BD59-A6C34878D82A}">
                    <a16:rowId xmlns:a16="http://schemas.microsoft.com/office/drawing/2014/main" val="10006"/>
                  </a:ext>
                </a:extLst>
              </a:tr>
              <a:tr h="381000">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&lt;&lt;=</a:t>
                      </a:r>
                      <a:endParaRPr lang="en-US" sz="11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dirty="0">
                          <a:solidFill>
                            <a:srgbClr val="000000"/>
                          </a:solidFill>
                          <a:latin typeface="Times New Roman"/>
                          <a:ea typeface="Calibri"/>
                          <a:cs typeface="Times New Roman"/>
                        </a:rPr>
                        <a:t>Left shift AND assignment operator</a:t>
                      </a:r>
                      <a:endParaRPr lang="en-US" sz="11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C &lt;&lt;= 2 is same as C = C &lt;&lt; 2</a:t>
                      </a:r>
                      <a:endParaRPr lang="en-US" sz="1100">
                        <a:latin typeface="Calibri"/>
                        <a:ea typeface="Calibri"/>
                        <a:cs typeface="Times New Roman"/>
                      </a:endParaRPr>
                    </a:p>
                  </a:txBody>
                  <a:tcPr marL="76200" marR="76200" marT="76200" marB="76200"/>
                </a:tc>
                <a:extLst>
                  <a:ext uri="{0D108BD9-81ED-4DB2-BD59-A6C34878D82A}">
                    <a16:rowId xmlns:a16="http://schemas.microsoft.com/office/drawing/2014/main" val="10007"/>
                  </a:ext>
                </a:extLst>
              </a:tr>
              <a:tr h="236220">
                <a:tc>
                  <a:txBody>
                    <a:bodyPr/>
                    <a:lstStyle/>
                    <a:p>
                      <a:pPr marL="0" marR="0">
                        <a:lnSpc>
                          <a:spcPct val="115000"/>
                        </a:lnSpc>
                        <a:spcBef>
                          <a:spcPts val="0"/>
                        </a:spcBef>
                        <a:spcAft>
                          <a:spcPts val="0"/>
                        </a:spcAft>
                      </a:pPr>
                      <a:r>
                        <a:rPr lang="en-US" sz="1100" dirty="0">
                          <a:solidFill>
                            <a:srgbClr val="000000"/>
                          </a:solidFill>
                          <a:latin typeface="Times New Roman"/>
                          <a:ea typeface="Calibri"/>
                          <a:cs typeface="Times New Roman"/>
                        </a:rPr>
                        <a:t>&gt;&gt;=</a:t>
                      </a:r>
                      <a:endParaRPr lang="en-US" sz="11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dirty="0">
                          <a:solidFill>
                            <a:srgbClr val="000000"/>
                          </a:solidFill>
                          <a:latin typeface="Times New Roman"/>
                          <a:ea typeface="Calibri"/>
                          <a:cs typeface="Times New Roman"/>
                        </a:rPr>
                        <a:t>Right shift AND assignment operator</a:t>
                      </a:r>
                      <a:endParaRPr lang="en-US" sz="11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C &gt;&gt;= 2 is same as C = C &gt;&gt; 2</a:t>
                      </a:r>
                      <a:endParaRPr lang="en-US" sz="1100">
                        <a:latin typeface="Calibri"/>
                        <a:ea typeface="Calibri"/>
                        <a:cs typeface="Times New Roman"/>
                      </a:endParaRPr>
                    </a:p>
                  </a:txBody>
                  <a:tcPr marL="76200" marR="76200" marT="76200" marB="76200"/>
                </a:tc>
                <a:extLst>
                  <a:ext uri="{0D108BD9-81ED-4DB2-BD59-A6C34878D82A}">
                    <a16:rowId xmlns:a16="http://schemas.microsoft.com/office/drawing/2014/main" val="10008"/>
                  </a:ext>
                </a:extLst>
              </a:tr>
              <a:tr h="320040">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&amp;=</a:t>
                      </a:r>
                      <a:endParaRPr lang="en-US" sz="11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Bitwise AND assignment operator</a:t>
                      </a:r>
                      <a:endParaRPr lang="en-US" sz="11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dirty="0">
                          <a:solidFill>
                            <a:srgbClr val="000000"/>
                          </a:solidFill>
                          <a:latin typeface="Times New Roman"/>
                          <a:ea typeface="Calibri"/>
                          <a:cs typeface="Times New Roman"/>
                        </a:rPr>
                        <a:t>C &amp;= 2 is same as C = C &amp; 2</a:t>
                      </a:r>
                      <a:endParaRPr lang="en-US" sz="1100" dirty="0">
                        <a:latin typeface="Calibri"/>
                        <a:ea typeface="Calibri"/>
                        <a:cs typeface="Times New Roman"/>
                      </a:endParaRPr>
                    </a:p>
                  </a:txBody>
                  <a:tcPr marL="76200" marR="76200" marT="76200" marB="76200"/>
                </a:tc>
                <a:extLst>
                  <a:ext uri="{0D108BD9-81ED-4DB2-BD59-A6C34878D82A}">
                    <a16:rowId xmlns:a16="http://schemas.microsoft.com/office/drawing/2014/main" val="10009"/>
                  </a:ext>
                </a:extLst>
              </a:tr>
              <a:tr h="327660">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a:t>
                      </a:r>
                      <a:endParaRPr lang="en-US" sz="11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bitwise exclusive OR and assignment operator</a:t>
                      </a:r>
                      <a:endParaRPr lang="en-US" sz="11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C ^= 2 is same as C = C ^ 2</a:t>
                      </a:r>
                      <a:endParaRPr lang="en-US" sz="1100">
                        <a:latin typeface="Calibri"/>
                        <a:ea typeface="Calibri"/>
                        <a:cs typeface="Times New Roman"/>
                      </a:endParaRPr>
                    </a:p>
                  </a:txBody>
                  <a:tcPr marL="76200" marR="76200" marT="76200" marB="76200"/>
                </a:tc>
                <a:extLst>
                  <a:ext uri="{0D108BD9-81ED-4DB2-BD59-A6C34878D82A}">
                    <a16:rowId xmlns:a16="http://schemas.microsoft.com/office/drawing/2014/main" val="10010"/>
                  </a:ext>
                </a:extLst>
              </a:tr>
              <a:tr h="375666">
                <a:tc>
                  <a:txBody>
                    <a:bodyPr/>
                    <a:lstStyle/>
                    <a:p>
                      <a:pPr marL="0" marR="0">
                        <a:lnSpc>
                          <a:spcPct val="115000"/>
                        </a:lnSpc>
                        <a:spcBef>
                          <a:spcPts val="0"/>
                        </a:spcBef>
                        <a:spcAft>
                          <a:spcPts val="0"/>
                        </a:spcAft>
                      </a:pPr>
                      <a:r>
                        <a:rPr lang="en-US" sz="1100">
                          <a:solidFill>
                            <a:srgbClr val="000000"/>
                          </a:solidFill>
                          <a:latin typeface="Times New Roman"/>
                          <a:ea typeface="Calibri"/>
                          <a:cs typeface="Times New Roman"/>
                        </a:rPr>
                        <a:t>|=</a:t>
                      </a:r>
                      <a:endParaRPr lang="en-US" sz="11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dirty="0">
                          <a:solidFill>
                            <a:srgbClr val="000000"/>
                          </a:solidFill>
                          <a:latin typeface="Times New Roman"/>
                          <a:ea typeface="Calibri"/>
                          <a:cs typeface="Times New Roman"/>
                        </a:rPr>
                        <a:t>bitwise inclusive OR and assignment operator</a:t>
                      </a:r>
                      <a:endParaRPr lang="en-US" sz="11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00" dirty="0">
                          <a:solidFill>
                            <a:srgbClr val="000000"/>
                          </a:solidFill>
                          <a:latin typeface="Times New Roman"/>
                          <a:ea typeface="Calibri"/>
                          <a:cs typeface="Times New Roman"/>
                        </a:rPr>
                        <a:t>C |= 2 is same as C = C | 2</a:t>
                      </a:r>
                      <a:endParaRPr lang="en-US" sz="1100" dirty="0">
                        <a:latin typeface="Calibri"/>
                        <a:ea typeface="Calibri"/>
                        <a:cs typeface="Times New Roman"/>
                      </a:endParaRPr>
                    </a:p>
                  </a:txBody>
                  <a:tcPr marL="76200" marR="76200" marT="76200" marB="76200"/>
                </a:tc>
                <a:extLst>
                  <a:ext uri="{0D108BD9-81ED-4DB2-BD59-A6C34878D82A}">
                    <a16:rowId xmlns:a16="http://schemas.microsoft.com/office/drawing/2014/main" val="10011"/>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563562"/>
          </a:xfrm>
        </p:spPr>
        <p:txBody>
          <a:bodyPr>
            <a:noAutofit/>
          </a:bodyPr>
          <a:lstStyle/>
          <a:p>
            <a:pPr lvl="1" algn="ctr" rtl="0">
              <a:spcBef>
                <a:spcPct val="0"/>
              </a:spcBef>
            </a:pPr>
            <a:br>
              <a:rPr lang="en-US" sz="2800" dirty="0">
                <a:solidFill>
                  <a:srgbClr val="FF0000"/>
                </a:solidFill>
              </a:rPr>
            </a:br>
            <a:br>
              <a:rPr lang="en-US" sz="2800" dirty="0">
                <a:solidFill>
                  <a:srgbClr val="FF0000"/>
                </a:solidFill>
              </a:rPr>
            </a:br>
            <a:r>
              <a:rPr lang="en-US" sz="2800" dirty="0">
                <a:solidFill>
                  <a:srgbClr val="FF0000"/>
                </a:solidFill>
              </a:rPr>
              <a:t>Miscellaneous Operators </a:t>
            </a:r>
            <a:br>
              <a:rPr lang="en-US" sz="2800" dirty="0">
                <a:solidFill>
                  <a:srgbClr val="FF0000"/>
                </a:solidFill>
              </a:rPr>
            </a:br>
            <a:br>
              <a:rPr lang="en-US" sz="3200" dirty="0">
                <a:solidFill>
                  <a:srgbClr val="FF0000"/>
                </a:solidFill>
              </a:rPr>
            </a:br>
            <a:br>
              <a:rPr lang="en-US" sz="3200" dirty="0">
                <a:solidFill>
                  <a:srgbClr val="FF0000"/>
                </a:solidFill>
              </a:rPr>
            </a:br>
            <a:endParaRPr lang="en-US" sz="2800" dirty="0">
              <a:solidFill>
                <a:srgbClr val="FF0000"/>
              </a:solidFill>
            </a:endParaRPr>
          </a:p>
        </p:txBody>
      </p:sp>
      <p:graphicFrame>
        <p:nvGraphicFramePr>
          <p:cNvPr id="4" name="Content Placeholder 3"/>
          <p:cNvGraphicFramePr>
            <a:graphicFrameLocks noGrp="1"/>
          </p:cNvGraphicFramePr>
          <p:nvPr>
            <p:ph idx="1"/>
          </p:nvPr>
        </p:nvGraphicFramePr>
        <p:xfrm>
          <a:off x="228600" y="990600"/>
          <a:ext cx="8458200" cy="48448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181482">
                <a:tc>
                  <a:txBody>
                    <a:bodyPr/>
                    <a:lstStyle/>
                    <a:p>
                      <a:pPr marL="0" marR="0">
                        <a:lnSpc>
                          <a:spcPct val="115000"/>
                        </a:lnSpc>
                        <a:spcBef>
                          <a:spcPts val="0"/>
                        </a:spcBef>
                        <a:spcAft>
                          <a:spcPts val="0"/>
                        </a:spcAft>
                      </a:pPr>
                      <a:r>
                        <a:rPr lang="en-US" sz="1800" dirty="0">
                          <a:solidFill>
                            <a:srgbClr val="000000"/>
                          </a:solidFill>
                          <a:latin typeface="Times New Roman"/>
                          <a:ea typeface="Calibri"/>
                          <a:cs typeface="Times New Roman"/>
                        </a:rPr>
                        <a:t>Operator</a:t>
                      </a:r>
                      <a:endParaRPr lang="en-US" sz="18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dirty="0">
                          <a:solidFill>
                            <a:srgbClr val="000000"/>
                          </a:solidFill>
                          <a:latin typeface="Times New Roman"/>
                          <a:ea typeface="Calibri"/>
                          <a:cs typeface="Times New Roman"/>
                        </a:rPr>
                        <a:t>Description</a:t>
                      </a:r>
                      <a:endParaRPr lang="en-US" sz="18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a:solidFill>
                            <a:srgbClr val="000000"/>
                          </a:solidFill>
                          <a:latin typeface="Times New Roman"/>
                          <a:ea typeface="Calibri"/>
                          <a:cs typeface="Times New Roman"/>
                        </a:rPr>
                        <a:t>Example</a:t>
                      </a:r>
                      <a:endParaRPr lang="en-US" sz="1800">
                        <a:latin typeface="Calibri"/>
                        <a:ea typeface="Calibri"/>
                        <a:cs typeface="Times New Roman"/>
                      </a:endParaRPr>
                    </a:p>
                  </a:txBody>
                  <a:tcPr marL="76200" marR="76200" marT="76200" marB="76200"/>
                </a:tc>
                <a:extLst>
                  <a:ext uri="{0D108BD9-81ED-4DB2-BD59-A6C34878D82A}">
                    <a16:rowId xmlns:a16="http://schemas.microsoft.com/office/drawing/2014/main" val="10000"/>
                  </a:ext>
                </a:extLst>
              </a:tr>
              <a:tr h="264414">
                <a:tc>
                  <a:txBody>
                    <a:bodyPr/>
                    <a:lstStyle/>
                    <a:p>
                      <a:pPr marL="0" marR="0">
                        <a:lnSpc>
                          <a:spcPct val="115000"/>
                        </a:lnSpc>
                        <a:spcBef>
                          <a:spcPts val="0"/>
                        </a:spcBef>
                        <a:spcAft>
                          <a:spcPts val="0"/>
                        </a:spcAft>
                      </a:pPr>
                      <a:r>
                        <a:rPr lang="en-US" sz="1800">
                          <a:solidFill>
                            <a:srgbClr val="000000"/>
                          </a:solidFill>
                          <a:latin typeface="Times New Roman"/>
                          <a:ea typeface="Calibri"/>
                          <a:cs typeface="Times New Roman"/>
                        </a:rPr>
                        <a:t>sizeof()</a:t>
                      </a:r>
                      <a:endParaRPr lang="en-US" sz="18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a:solidFill>
                            <a:srgbClr val="000000"/>
                          </a:solidFill>
                          <a:latin typeface="Times New Roman"/>
                          <a:ea typeface="Calibri"/>
                          <a:cs typeface="Times New Roman"/>
                        </a:rPr>
                        <a:t>Returns the size of a data type.</a:t>
                      </a:r>
                      <a:endParaRPr lang="en-US" sz="18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a:solidFill>
                            <a:srgbClr val="000000"/>
                          </a:solidFill>
                          <a:latin typeface="Times New Roman"/>
                          <a:ea typeface="Calibri"/>
                          <a:cs typeface="Times New Roman"/>
                        </a:rPr>
                        <a:t>sizeof(int), returns 4.</a:t>
                      </a:r>
                      <a:endParaRPr lang="en-US" sz="1800">
                        <a:latin typeface="Calibri"/>
                        <a:ea typeface="Calibri"/>
                        <a:cs typeface="Times New Roman"/>
                      </a:endParaRPr>
                    </a:p>
                  </a:txBody>
                  <a:tcPr marL="76200" marR="76200" marT="76200" marB="76200"/>
                </a:tc>
                <a:extLst>
                  <a:ext uri="{0D108BD9-81ED-4DB2-BD59-A6C34878D82A}">
                    <a16:rowId xmlns:a16="http://schemas.microsoft.com/office/drawing/2014/main" val="10001"/>
                  </a:ext>
                </a:extLst>
              </a:tr>
              <a:tr h="412242">
                <a:tc>
                  <a:txBody>
                    <a:bodyPr/>
                    <a:lstStyle/>
                    <a:p>
                      <a:pPr marL="0" marR="0">
                        <a:lnSpc>
                          <a:spcPct val="115000"/>
                        </a:lnSpc>
                        <a:spcBef>
                          <a:spcPts val="0"/>
                        </a:spcBef>
                        <a:spcAft>
                          <a:spcPts val="0"/>
                        </a:spcAft>
                      </a:pPr>
                      <a:r>
                        <a:rPr lang="en-US" sz="1800" dirty="0" err="1">
                          <a:solidFill>
                            <a:srgbClr val="000000"/>
                          </a:solidFill>
                          <a:latin typeface="Times New Roman"/>
                          <a:ea typeface="Calibri"/>
                          <a:cs typeface="Times New Roman"/>
                        </a:rPr>
                        <a:t>typeof</a:t>
                      </a:r>
                      <a:r>
                        <a:rPr lang="en-US" sz="1800" dirty="0">
                          <a:solidFill>
                            <a:srgbClr val="000000"/>
                          </a:solidFill>
                          <a:latin typeface="Times New Roman"/>
                          <a:ea typeface="Calibri"/>
                          <a:cs typeface="Times New Roman"/>
                        </a:rPr>
                        <a:t>()</a:t>
                      </a:r>
                      <a:endParaRPr lang="en-US" sz="18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a:solidFill>
                            <a:srgbClr val="000000"/>
                          </a:solidFill>
                          <a:latin typeface="Times New Roman"/>
                          <a:ea typeface="Calibri"/>
                          <a:cs typeface="Times New Roman"/>
                        </a:rPr>
                        <a:t>Returns the type of a class.</a:t>
                      </a:r>
                      <a:endParaRPr lang="en-US" sz="18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a:solidFill>
                            <a:srgbClr val="000000"/>
                          </a:solidFill>
                          <a:latin typeface="Times New Roman"/>
                          <a:ea typeface="Calibri"/>
                          <a:cs typeface="Times New Roman"/>
                        </a:rPr>
                        <a:t>typeof(StreamReader);</a:t>
                      </a:r>
                      <a:endParaRPr lang="en-US" sz="1800">
                        <a:latin typeface="Calibri"/>
                        <a:ea typeface="Calibri"/>
                        <a:cs typeface="Times New Roman"/>
                      </a:endParaRPr>
                    </a:p>
                  </a:txBody>
                  <a:tcPr marL="76200" marR="76200" marT="76200" marB="76200"/>
                </a:tc>
                <a:extLst>
                  <a:ext uri="{0D108BD9-81ED-4DB2-BD59-A6C34878D82A}">
                    <a16:rowId xmlns:a16="http://schemas.microsoft.com/office/drawing/2014/main" val="10002"/>
                  </a:ext>
                </a:extLst>
              </a:tr>
              <a:tr h="407670">
                <a:tc>
                  <a:txBody>
                    <a:bodyPr/>
                    <a:lstStyle/>
                    <a:p>
                      <a:pPr marL="0" marR="0">
                        <a:lnSpc>
                          <a:spcPct val="115000"/>
                        </a:lnSpc>
                        <a:spcBef>
                          <a:spcPts val="0"/>
                        </a:spcBef>
                        <a:spcAft>
                          <a:spcPts val="0"/>
                        </a:spcAft>
                      </a:pPr>
                      <a:r>
                        <a:rPr lang="en-US" sz="1800">
                          <a:solidFill>
                            <a:srgbClr val="000000"/>
                          </a:solidFill>
                          <a:latin typeface="Times New Roman"/>
                          <a:ea typeface="Calibri"/>
                          <a:cs typeface="Times New Roman"/>
                        </a:rPr>
                        <a:t>&amp;</a:t>
                      </a:r>
                      <a:endParaRPr lang="en-US" sz="18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dirty="0">
                          <a:solidFill>
                            <a:srgbClr val="000000"/>
                          </a:solidFill>
                          <a:latin typeface="Times New Roman"/>
                          <a:ea typeface="Calibri"/>
                          <a:cs typeface="Times New Roman"/>
                        </a:rPr>
                        <a:t>Returns the address of an variable.</a:t>
                      </a:r>
                      <a:endParaRPr lang="en-US" sz="18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a:solidFill>
                            <a:srgbClr val="000000"/>
                          </a:solidFill>
                          <a:latin typeface="Times New Roman"/>
                          <a:ea typeface="Calibri"/>
                          <a:cs typeface="Times New Roman"/>
                        </a:rPr>
                        <a:t>&amp;a; returns actual address of the variable.</a:t>
                      </a:r>
                      <a:endParaRPr lang="en-US" sz="1800">
                        <a:latin typeface="Calibri"/>
                        <a:ea typeface="Calibri"/>
                        <a:cs typeface="Times New Roman"/>
                      </a:endParaRPr>
                    </a:p>
                  </a:txBody>
                  <a:tcPr marL="76200" marR="76200" marT="76200" marB="76200"/>
                </a:tc>
                <a:extLst>
                  <a:ext uri="{0D108BD9-81ED-4DB2-BD59-A6C34878D82A}">
                    <a16:rowId xmlns:a16="http://schemas.microsoft.com/office/drawing/2014/main" val="10003"/>
                  </a:ext>
                </a:extLst>
              </a:tr>
              <a:tr h="302388">
                <a:tc>
                  <a:txBody>
                    <a:bodyPr/>
                    <a:lstStyle/>
                    <a:p>
                      <a:pPr marL="0" marR="0">
                        <a:lnSpc>
                          <a:spcPct val="115000"/>
                        </a:lnSpc>
                        <a:spcBef>
                          <a:spcPts val="0"/>
                        </a:spcBef>
                        <a:spcAft>
                          <a:spcPts val="0"/>
                        </a:spcAft>
                      </a:pPr>
                      <a:r>
                        <a:rPr lang="en-US" sz="1800">
                          <a:solidFill>
                            <a:srgbClr val="000000"/>
                          </a:solidFill>
                          <a:latin typeface="Times New Roman"/>
                          <a:ea typeface="Calibri"/>
                          <a:cs typeface="Times New Roman"/>
                        </a:rPr>
                        <a:t>*</a:t>
                      </a:r>
                      <a:endParaRPr lang="en-US" sz="18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a:solidFill>
                            <a:srgbClr val="000000"/>
                          </a:solidFill>
                          <a:latin typeface="Times New Roman"/>
                          <a:ea typeface="Calibri"/>
                          <a:cs typeface="Times New Roman"/>
                        </a:rPr>
                        <a:t>Pointer to a variable.</a:t>
                      </a:r>
                      <a:endParaRPr lang="en-US" sz="18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dirty="0">
                          <a:solidFill>
                            <a:srgbClr val="000000"/>
                          </a:solidFill>
                          <a:latin typeface="Times New Roman"/>
                          <a:ea typeface="Calibri"/>
                          <a:cs typeface="Times New Roman"/>
                        </a:rPr>
                        <a:t>*a; creates pointer named 'a' to a variable.</a:t>
                      </a:r>
                      <a:endParaRPr lang="en-US" sz="1800" dirty="0">
                        <a:latin typeface="Calibri"/>
                        <a:ea typeface="Calibri"/>
                        <a:cs typeface="Times New Roman"/>
                      </a:endParaRPr>
                    </a:p>
                  </a:txBody>
                  <a:tcPr marL="76200" marR="76200" marT="76200" marB="76200"/>
                </a:tc>
                <a:extLst>
                  <a:ext uri="{0D108BD9-81ED-4DB2-BD59-A6C34878D82A}">
                    <a16:rowId xmlns:a16="http://schemas.microsoft.com/office/drawing/2014/main" val="10004"/>
                  </a:ext>
                </a:extLst>
              </a:tr>
              <a:tr h="609600">
                <a:tc>
                  <a:txBody>
                    <a:bodyPr/>
                    <a:lstStyle/>
                    <a:p>
                      <a:pPr marL="0" marR="0">
                        <a:lnSpc>
                          <a:spcPct val="115000"/>
                        </a:lnSpc>
                        <a:spcBef>
                          <a:spcPts val="0"/>
                        </a:spcBef>
                        <a:spcAft>
                          <a:spcPts val="0"/>
                        </a:spcAft>
                      </a:pPr>
                      <a:r>
                        <a:rPr lang="en-US" sz="1800">
                          <a:solidFill>
                            <a:srgbClr val="000000"/>
                          </a:solidFill>
                          <a:latin typeface="Times New Roman"/>
                          <a:ea typeface="Calibri"/>
                          <a:cs typeface="Times New Roman"/>
                        </a:rPr>
                        <a:t>? :</a:t>
                      </a:r>
                      <a:endParaRPr lang="en-US" sz="18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dirty="0">
                          <a:solidFill>
                            <a:srgbClr val="000000"/>
                          </a:solidFill>
                          <a:latin typeface="Times New Roman"/>
                          <a:ea typeface="Calibri"/>
                          <a:cs typeface="Times New Roman"/>
                        </a:rPr>
                        <a:t>Conditional Expression</a:t>
                      </a:r>
                      <a:endParaRPr lang="en-US" sz="1800" dirty="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a:solidFill>
                            <a:srgbClr val="000000"/>
                          </a:solidFill>
                          <a:latin typeface="Times New Roman"/>
                          <a:ea typeface="Calibri"/>
                          <a:cs typeface="Times New Roman"/>
                        </a:rPr>
                        <a:t>If Condition is true ? Then value X : Otherwise value Y</a:t>
                      </a:r>
                      <a:endParaRPr lang="en-US" sz="1800">
                        <a:latin typeface="Calibri"/>
                        <a:ea typeface="Calibri"/>
                        <a:cs typeface="Times New Roman"/>
                      </a:endParaRPr>
                    </a:p>
                  </a:txBody>
                  <a:tcPr marL="76200" marR="76200" marT="76200" marB="76200"/>
                </a:tc>
                <a:extLst>
                  <a:ext uri="{0D108BD9-81ED-4DB2-BD59-A6C34878D82A}">
                    <a16:rowId xmlns:a16="http://schemas.microsoft.com/office/drawing/2014/main" val="10005"/>
                  </a:ext>
                </a:extLst>
              </a:tr>
              <a:tr h="527388">
                <a:tc>
                  <a:txBody>
                    <a:bodyPr/>
                    <a:lstStyle/>
                    <a:p>
                      <a:pPr marL="0" marR="0">
                        <a:lnSpc>
                          <a:spcPct val="115000"/>
                        </a:lnSpc>
                        <a:spcBef>
                          <a:spcPts val="0"/>
                        </a:spcBef>
                        <a:spcAft>
                          <a:spcPts val="0"/>
                        </a:spcAft>
                      </a:pPr>
                      <a:r>
                        <a:rPr lang="en-US" sz="1800">
                          <a:solidFill>
                            <a:srgbClr val="000000"/>
                          </a:solidFill>
                          <a:latin typeface="Times New Roman"/>
                          <a:ea typeface="Calibri"/>
                          <a:cs typeface="Times New Roman"/>
                        </a:rPr>
                        <a:t>is</a:t>
                      </a:r>
                      <a:endParaRPr lang="en-US" sz="18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a:solidFill>
                            <a:srgbClr val="000000"/>
                          </a:solidFill>
                          <a:latin typeface="Times New Roman"/>
                          <a:ea typeface="Calibri"/>
                          <a:cs typeface="Times New Roman"/>
                        </a:rPr>
                        <a:t>Determines whether an object is of a certain type.</a:t>
                      </a:r>
                      <a:endParaRPr lang="en-US" sz="18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a:solidFill>
                            <a:srgbClr val="000000"/>
                          </a:solidFill>
                          <a:latin typeface="Times New Roman"/>
                          <a:ea typeface="Calibri"/>
                          <a:cs typeface="Times New Roman"/>
                        </a:rPr>
                        <a:t>If( Ford is Car) // checks if Ford is an object of the Car class.</a:t>
                      </a:r>
                      <a:endParaRPr lang="en-US" sz="1800">
                        <a:latin typeface="Calibri"/>
                        <a:ea typeface="Calibri"/>
                        <a:cs typeface="Times New Roman"/>
                      </a:endParaRPr>
                    </a:p>
                  </a:txBody>
                  <a:tcPr marL="76200" marR="76200" marT="76200" marB="76200"/>
                </a:tc>
                <a:extLst>
                  <a:ext uri="{0D108BD9-81ED-4DB2-BD59-A6C34878D82A}">
                    <a16:rowId xmlns:a16="http://schemas.microsoft.com/office/drawing/2014/main" val="10006"/>
                  </a:ext>
                </a:extLst>
              </a:tr>
              <a:tr h="381000">
                <a:tc>
                  <a:txBody>
                    <a:bodyPr/>
                    <a:lstStyle/>
                    <a:p>
                      <a:pPr marL="0" marR="0">
                        <a:lnSpc>
                          <a:spcPct val="115000"/>
                        </a:lnSpc>
                        <a:spcBef>
                          <a:spcPts val="0"/>
                        </a:spcBef>
                        <a:spcAft>
                          <a:spcPts val="0"/>
                        </a:spcAft>
                      </a:pPr>
                      <a:r>
                        <a:rPr lang="en-US" sz="1800">
                          <a:solidFill>
                            <a:srgbClr val="000000"/>
                          </a:solidFill>
                          <a:latin typeface="Times New Roman"/>
                          <a:ea typeface="Calibri"/>
                          <a:cs typeface="Times New Roman"/>
                        </a:rPr>
                        <a:t>as</a:t>
                      </a:r>
                      <a:endParaRPr lang="en-US" sz="18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a:solidFill>
                            <a:srgbClr val="000000"/>
                          </a:solidFill>
                          <a:latin typeface="Times New Roman"/>
                          <a:ea typeface="Calibri"/>
                          <a:cs typeface="Times New Roman"/>
                        </a:rPr>
                        <a:t>Cast without raising an exception if the cast fails.</a:t>
                      </a:r>
                      <a:endParaRPr lang="en-US" sz="1800">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800" dirty="0">
                          <a:solidFill>
                            <a:srgbClr val="000000"/>
                          </a:solidFill>
                          <a:latin typeface="Times New Roman"/>
                          <a:ea typeface="Calibri"/>
                          <a:cs typeface="Times New Roman"/>
                        </a:rPr>
                        <a:t>Object </a:t>
                      </a:r>
                      <a:r>
                        <a:rPr lang="en-US" sz="1800" dirty="0" err="1">
                          <a:solidFill>
                            <a:srgbClr val="000000"/>
                          </a:solidFill>
                          <a:latin typeface="Times New Roman"/>
                          <a:ea typeface="Calibri"/>
                          <a:cs typeface="Times New Roman"/>
                        </a:rPr>
                        <a:t>obj</a:t>
                      </a:r>
                      <a:r>
                        <a:rPr lang="en-US" sz="1800" dirty="0">
                          <a:solidFill>
                            <a:srgbClr val="000000"/>
                          </a:solidFill>
                          <a:latin typeface="Times New Roman"/>
                          <a:ea typeface="Calibri"/>
                          <a:cs typeface="Times New Roman"/>
                        </a:rPr>
                        <a:t> = new </a:t>
                      </a:r>
                      <a:r>
                        <a:rPr lang="en-US" sz="1800" dirty="0" err="1">
                          <a:solidFill>
                            <a:srgbClr val="000000"/>
                          </a:solidFill>
                          <a:latin typeface="Times New Roman"/>
                          <a:ea typeface="Calibri"/>
                          <a:cs typeface="Times New Roman"/>
                        </a:rPr>
                        <a:t>StringReader</a:t>
                      </a:r>
                      <a:r>
                        <a:rPr lang="en-US" sz="1800" dirty="0">
                          <a:solidFill>
                            <a:srgbClr val="000000"/>
                          </a:solidFill>
                          <a:latin typeface="Times New Roman"/>
                          <a:ea typeface="Calibri"/>
                          <a:cs typeface="Times New Roman"/>
                        </a:rPr>
                        <a:t>("Hello");</a:t>
                      </a:r>
                      <a:endParaRPr lang="en-US" sz="1800" dirty="0">
                        <a:latin typeface="Calibri"/>
                        <a:ea typeface="Calibri"/>
                        <a:cs typeface="Times New Roman"/>
                      </a:endParaRPr>
                    </a:p>
                    <a:p>
                      <a:pPr marL="0" marR="0">
                        <a:lnSpc>
                          <a:spcPct val="115000"/>
                        </a:lnSpc>
                        <a:spcBef>
                          <a:spcPts val="0"/>
                        </a:spcBef>
                        <a:spcAft>
                          <a:spcPts val="0"/>
                        </a:spcAft>
                      </a:pPr>
                      <a:r>
                        <a:rPr lang="en-US" sz="1800" dirty="0" err="1">
                          <a:solidFill>
                            <a:srgbClr val="000000"/>
                          </a:solidFill>
                          <a:latin typeface="Times New Roman"/>
                          <a:ea typeface="Calibri"/>
                          <a:cs typeface="Times New Roman"/>
                        </a:rPr>
                        <a:t>StringReader</a:t>
                      </a:r>
                      <a:r>
                        <a:rPr lang="en-US" sz="1800" dirty="0">
                          <a:solidFill>
                            <a:srgbClr val="000000"/>
                          </a:solidFill>
                          <a:latin typeface="Times New Roman"/>
                          <a:ea typeface="Calibri"/>
                          <a:cs typeface="Times New Roman"/>
                        </a:rPr>
                        <a:t> r = </a:t>
                      </a:r>
                      <a:r>
                        <a:rPr lang="en-US" sz="1800" dirty="0" err="1">
                          <a:solidFill>
                            <a:srgbClr val="000000"/>
                          </a:solidFill>
                          <a:latin typeface="Times New Roman"/>
                          <a:ea typeface="Calibri"/>
                          <a:cs typeface="Times New Roman"/>
                        </a:rPr>
                        <a:t>obj</a:t>
                      </a:r>
                      <a:r>
                        <a:rPr lang="en-US" sz="1800" dirty="0">
                          <a:solidFill>
                            <a:srgbClr val="000000"/>
                          </a:solidFill>
                          <a:latin typeface="Times New Roman"/>
                          <a:ea typeface="Calibri"/>
                          <a:cs typeface="Times New Roman"/>
                        </a:rPr>
                        <a:t> as </a:t>
                      </a:r>
                      <a:r>
                        <a:rPr lang="en-US" sz="1800" dirty="0" err="1">
                          <a:solidFill>
                            <a:srgbClr val="000000"/>
                          </a:solidFill>
                          <a:latin typeface="Times New Roman"/>
                          <a:ea typeface="Calibri"/>
                          <a:cs typeface="Times New Roman"/>
                        </a:rPr>
                        <a:t>StringReader</a:t>
                      </a:r>
                      <a:r>
                        <a:rPr lang="en-US" sz="1800" dirty="0">
                          <a:solidFill>
                            <a:srgbClr val="000000"/>
                          </a:solidFill>
                          <a:latin typeface="Times New Roman"/>
                          <a:ea typeface="Calibri"/>
                          <a:cs typeface="Times New Roman"/>
                        </a:rPr>
                        <a:t>;</a:t>
                      </a:r>
                      <a:endParaRPr lang="en-US" sz="1800" dirty="0">
                        <a:latin typeface="Calibri"/>
                        <a:ea typeface="Calibri"/>
                        <a:cs typeface="Times New Roman"/>
                      </a:endParaRP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solidFill>
                  <a:srgbClr val="FF0000"/>
                </a:solidFill>
              </a:rPr>
              <a:t>Is Operator</a:t>
            </a:r>
          </a:p>
        </p:txBody>
      </p:sp>
      <p:sp>
        <p:nvSpPr>
          <p:cNvPr id="3" name="Content Placeholder 2"/>
          <p:cNvSpPr>
            <a:spLocks noGrp="1"/>
          </p:cNvSpPr>
          <p:nvPr>
            <p:ph idx="1"/>
          </p:nvPr>
        </p:nvSpPr>
        <p:spPr>
          <a:xfrm>
            <a:off x="457200" y="762000"/>
            <a:ext cx="8229600" cy="5364163"/>
          </a:xfrm>
        </p:spPr>
        <p:txBody>
          <a:bodyPr>
            <a:noAutofit/>
          </a:bodyPr>
          <a:lstStyle/>
          <a:p>
            <a:pPr algn="just"/>
            <a:r>
              <a:rPr lang="en-US" dirty="0"/>
              <a:t>The </a:t>
            </a:r>
            <a:r>
              <a:rPr lang="en-US" b="1" dirty="0"/>
              <a:t>"is"</a:t>
            </a:r>
            <a:r>
              <a:rPr lang="en-US" dirty="0"/>
              <a:t> operator is used to check whether the run-time type of an object is compatible with a given type or not. </a:t>
            </a:r>
          </a:p>
          <a:p>
            <a:pPr algn="just"/>
            <a:endParaRPr lang="en-US" dirty="0"/>
          </a:p>
          <a:p>
            <a:pPr algn="just"/>
            <a:r>
              <a:rPr lang="en-US" dirty="0"/>
              <a:t>It returns </a:t>
            </a:r>
            <a:r>
              <a:rPr lang="en-US" dirty="0" err="1"/>
              <a:t>bool</a:t>
            </a:r>
            <a:r>
              <a:rPr lang="en-US" dirty="0"/>
              <a:t> value </a:t>
            </a:r>
            <a:r>
              <a:rPr lang="en-US" b="1" dirty="0"/>
              <a:t>true</a:t>
            </a:r>
            <a:r>
              <a:rPr lang="en-US" dirty="0"/>
              <a:t>: if object is same type</a:t>
            </a:r>
          </a:p>
          <a:p>
            <a:pPr algn="just"/>
            <a:r>
              <a:rPr lang="en-US" dirty="0"/>
              <a:t>It returns </a:t>
            </a:r>
            <a:r>
              <a:rPr lang="en-US" dirty="0" err="1"/>
              <a:t>bool</a:t>
            </a:r>
            <a:r>
              <a:rPr lang="en-US" dirty="0"/>
              <a:t> value </a:t>
            </a:r>
            <a:r>
              <a:rPr lang="en-US" b="1" dirty="0"/>
              <a:t>false</a:t>
            </a:r>
            <a:r>
              <a:rPr lang="en-US" dirty="0"/>
              <a:t>: if object is not of same type</a:t>
            </a:r>
          </a:p>
          <a:p>
            <a:pPr algn="just"/>
            <a:r>
              <a:rPr lang="en-US" b="1" u="sng" dirty="0"/>
              <a:t>Syntax:</a:t>
            </a:r>
            <a:r>
              <a:rPr lang="en-US" b="1" dirty="0"/>
              <a:t> </a:t>
            </a:r>
            <a:r>
              <a:rPr lang="en-US" dirty="0"/>
              <a:t> </a:t>
            </a:r>
            <a:r>
              <a:rPr lang="en-US" sz="2400" dirty="0" err="1"/>
              <a:t>bool</a:t>
            </a:r>
            <a:r>
              <a:rPr lang="en-US" sz="2400" dirty="0"/>
              <a:t> </a:t>
            </a:r>
            <a:r>
              <a:rPr lang="en-US" sz="2400" dirty="0" err="1"/>
              <a:t>variable_name</a:t>
            </a:r>
            <a:r>
              <a:rPr lang="en-US" sz="2400" dirty="0"/>
              <a:t> = </a:t>
            </a:r>
            <a:r>
              <a:rPr lang="en-US" sz="2400" dirty="0" err="1"/>
              <a:t>object_name</a:t>
            </a:r>
            <a:r>
              <a:rPr lang="en-US" sz="2400" dirty="0"/>
              <a:t> is type</a:t>
            </a:r>
            <a:endParaRPr lang="en-US" dirty="0"/>
          </a:p>
          <a:p>
            <a:pPr algn="just"/>
            <a:endParaRPr lang="en-US" dirty="0"/>
          </a:p>
        </p:txBody>
      </p:sp>
    </p:spTree>
    <p:extLst>
      <p:ext uri="{BB962C8B-B14F-4D97-AF65-F5344CB8AC3E}">
        <p14:creationId xmlns:p14="http://schemas.microsoft.com/office/powerpoint/2010/main" val="12360479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solidFill>
                  <a:srgbClr val="FF0000"/>
                </a:solidFill>
              </a:rPr>
              <a:t>Is Operator- Program1</a:t>
            </a:r>
          </a:p>
        </p:txBody>
      </p:sp>
      <p:sp>
        <p:nvSpPr>
          <p:cNvPr id="3" name="Content Placeholder 2"/>
          <p:cNvSpPr>
            <a:spLocks noGrp="1"/>
          </p:cNvSpPr>
          <p:nvPr>
            <p:ph idx="1"/>
          </p:nvPr>
        </p:nvSpPr>
        <p:spPr>
          <a:xfrm>
            <a:off x="457200" y="762000"/>
            <a:ext cx="8229600" cy="5364163"/>
          </a:xfrm>
        </p:spPr>
        <p:txBody>
          <a:bodyPr>
            <a:noAutofit/>
          </a:bodyPr>
          <a:lstStyle/>
          <a:p>
            <a:pPr>
              <a:buNone/>
            </a:pPr>
            <a:r>
              <a:rPr lang="en-US" sz="2400" dirty="0"/>
              <a:t>using System;</a:t>
            </a:r>
          </a:p>
          <a:p>
            <a:pPr>
              <a:buNone/>
            </a:pPr>
            <a:r>
              <a:rPr lang="en-US" sz="2400" dirty="0"/>
              <a:t>namespace </a:t>
            </a:r>
            <a:r>
              <a:rPr lang="en-US" sz="2400" dirty="0" err="1"/>
              <a:t>HelloProgram</a:t>
            </a:r>
            <a:r>
              <a:rPr lang="en-US" sz="2400" dirty="0"/>
              <a:t> {</a:t>
            </a:r>
          </a:p>
          <a:p>
            <a:pPr>
              <a:buNone/>
            </a:pPr>
            <a:r>
              <a:rPr lang="en-US" sz="2400" dirty="0"/>
              <a:t>    class </a:t>
            </a:r>
            <a:r>
              <a:rPr lang="en-US" sz="2400" dirty="0" err="1"/>
              <a:t>IsOperator</a:t>
            </a:r>
            <a:r>
              <a:rPr lang="en-US" sz="2400" dirty="0"/>
              <a:t> {</a:t>
            </a:r>
          </a:p>
          <a:p>
            <a:pPr>
              <a:buNone/>
            </a:pPr>
            <a:r>
              <a:rPr lang="en-US" sz="2400" dirty="0"/>
              <a:t>        static void Main() {</a:t>
            </a:r>
          </a:p>
          <a:p>
            <a:pPr>
              <a:buNone/>
            </a:pPr>
            <a:r>
              <a:rPr lang="en-US" sz="2400" dirty="0"/>
              <a:t>            object str1 = "Hello";</a:t>
            </a:r>
          </a:p>
          <a:p>
            <a:pPr>
              <a:buNone/>
            </a:pPr>
            <a:r>
              <a:rPr lang="en-US" sz="2400" dirty="0"/>
              <a:t>            //if (str1 is </a:t>
            </a:r>
            <a:r>
              <a:rPr lang="en-US" sz="2400" dirty="0" err="1"/>
              <a:t>int</a:t>
            </a:r>
            <a:r>
              <a:rPr lang="en-US" sz="2400" dirty="0"/>
              <a:t>)</a:t>
            </a:r>
          </a:p>
          <a:p>
            <a:pPr>
              <a:buNone/>
            </a:pPr>
            <a:r>
              <a:rPr lang="en-US" sz="2400" dirty="0"/>
              <a:t>            </a:t>
            </a:r>
            <a:r>
              <a:rPr lang="en-US" sz="2400" b="1" dirty="0"/>
              <a:t>if (str1 is string)</a:t>
            </a:r>
          </a:p>
          <a:p>
            <a:pPr>
              <a:buNone/>
            </a:pPr>
            <a:r>
              <a:rPr lang="en-US" sz="2400" dirty="0"/>
              <a:t>         		  </a:t>
            </a:r>
            <a:r>
              <a:rPr lang="en-US" sz="2400" dirty="0" err="1"/>
              <a:t>Console.WriteLine</a:t>
            </a:r>
            <a:r>
              <a:rPr lang="en-US" sz="2400" dirty="0"/>
              <a:t>("This is same Type");</a:t>
            </a:r>
          </a:p>
          <a:p>
            <a:pPr>
              <a:buNone/>
            </a:pPr>
            <a:r>
              <a:rPr lang="en-US" sz="2400" dirty="0"/>
              <a:t>           else            </a:t>
            </a:r>
          </a:p>
          <a:p>
            <a:pPr>
              <a:buNone/>
            </a:pPr>
            <a:r>
              <a:rPr lang="en-US" sz="2400" dirty="0"/>
              <a:t>              	  </a:t>
            </a:r>
            <a:r>
              <a:rPr lang="en-US" sz="2400" dirty="0" err="1"/>
              <a:t>Console.WriteLine</a:t>
            </a:r>
            <a:r>
              <a:rPr lang="en-US" sz="2400" dirty="0"/>
              <a:t>("This is not same Type");</a:t>
            </a:r>
          </a:p>
          <a:p>
            <a:pPr>
              <a:buNone/>
            </a:pPr>
            <a:r>
              <a:rPr lang="en-US" sz="2400" dirty="0"/>
              <a:t>            </a:t>
            </a:r>
            <a:r>
              <a:rPr lang="en-US" sz="2400" dirty="0" err="1"/>
              <a:t>Console.ReadKey</a:t>
            </a:r>
            <a:r>
              <a:rPr lang="en-US" sz="2400" dirty="0"/>
              <a:t>(); </a:t>
            </a:r>
          </a:p>
          <a:p>
            <a:pPr>
              <a:buNone/>
            </a:pPr>
            <a:r>
              <a:rPr lang="en-US" sz="2400" dirty="0"/>
              <a:t>} } }</a:t>
            </a:r>
          </a:p>
          <a:p>
            <a:pPr>
              <a:buNone/>
            </a:pPr>
            <a:r>
              <a:rPr lang="en-US" sz="2400" dirty="0"/>
              <a:t>        </a:t>
            </a:r>
          </a:p>
        </p:txBody>
      </p:sp>
      <p:pic>
        <p:nvPicPr>
          <p:cNvPr id="4098" name="Picture 2"/>
          <p:cNvPicPr>
            <a:picLocks noChangeAspect="1" noChangeArrowheads="1"/>
          </p:cNvPicPr>
          <p:nvPr/>
        </p:nvPicPr>
        <p:blipFill>
          <a:blip r:embed="rId2"/>
          <a:srcRect/>
          <a:stretch>
            <a:fillRect/>
          </a:stretch>
        </p:blipFill>
        <p:spPr bwMode="auto">
          <a:xfrm>
            <a:off x="4394662" y="1981200"/>
            <a:ext cx="3541222" cy="1371600"/>
          </a:xfrm>
          <a:prstGeom prst="rect">
            <a:avLst/>
          </a:prstGeom>
          <a:noFill/>
          <a:ln w="9525">
            <a:noFill/>
            <a:miter lim="800000"/>
            <a:headEnd/>
            <a:tailEnd/>
          </a:ln>
          <a:effectLst/>
        </p:spPr>
      </p:pic>
    </p:spTree>
    <p:extLst>
      <p:ext uri="{BB962C8B-B14F-4D97-AF65-F5344CB8AC3E}">
        <p14:creationId xmlns:p14="http://schemas.microsoft.com/office/powerpoint/2010/main" val="36830263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a:solidFill>
                  <a:srgbClr val="FF0000"/>
                </a:solidFill>
              </a:rPr>
              <a:t>Is Operator- Program2</a:t>
            </a:r>
          </a:p>
        </p:txBody>
      </p:sp>
      <p:sp>
        <p:nvSpPr>
          <p:cNvPr id="3" name="Content Placeholder 2"/>
          <p:cNvSpPr>
            <a:spLocks noGrp="1"/>
          </p:cNvSpPr>
          <p:nvPr>
            <p:ph sz="half" idx="1"/>
          </p:nvPr>
        </p:nvSpPr>
        <p:spPr>
          <a:xfrm>
            <a:off x="457200" y="685800"/>
            <a:ext cx="4038600" cy="5440363"/>
          </a:xfrm>
        </p:spPr>
        <p:txBody>
          <a:bodyPr>
            <a:noAutofit/>
          </a:bodyPr>
          <a:lstStyle/>
          <a:p>
            <a:pPr>
              <a:buNone/>
            </a:pPr>
            <a:r>
              <a:rPr lang="en-US" sz="1800" dirty="0"/>
              <a:t>	using System;</a:t>
            </a:r>
          </a:p>
          <a:p>
            <a:pPr>
              <a:buNone/>
            </a:pPr>
            <a:r>
              <a:rPr lang="en-US" sz="1800" dirty="0"/>
              <a:t>namespace </a:t>
            </a:r>
            <a:r>
              <a:rPr lang="en-US" sz="1800" dirty="0" err="1"/>
              <a:t>HelloProgram</a:t>
            </a:r>
            <a:r>
              <a:rPr lang="en-US" sz="1800" dirty="0"/>
              <a:t>{</a:t>
            </a:r>
          </a:p>
          <a:p>
            <a:pPr>
              <a:buNone/>
            </a:pPr>
            <a:r>
              <a:rPr lang="en-US" sz="1800" dirty="0"/>
              <a:t>    class IsOperator2{</a:t>
            </a:r>
          </a:p>
          <a:p>
            <a:pPr>
              <a:buNone/>
            </a:pPr>
            <a:r>
              <a:rPr lang="en-US" sz="1800" dirty="0"/>
              <a:t>        public static void Main(){</a:t>
            </a:r>
          </a:p>
          <a:p>
            <a:pPr>
              <a:buNone/>
            </a:pPr>
            <a:r>
              <a:rPr lang="en-US" sz="1800" dirty="0"/>
              <a:t>            Class1 c1 = new Class1();</a:t>
            </a:r>
          </a:p>
          <a:p>
            <a:pPr>
              <a:buNone/>
            </a:pPr>
            <a:r>
              <a:rPr lang="en-US" sz="1800" dirty="0"/>
              <a:t>            Class2 c2 = new Class2();</a:t>
            </a:r>
          </a:p>
          <a:p>
            <a:pPr>
              <a:buNone/>
            </a:pPr>
            <a:r>
              <a:rPr lang="en-US" sz="1800" dirty="0"/>
              <a:t>            </a:t>
            </a:r>
            <a:r>
              <a:rPr lang="en-US" sz="1800" dirty="0" err="1"/>
              <a:t>IsTest.Test</a:t>
            </a:r>
            <a:r>
              <a:rPr lang="en-US" sz="1800" dirty="0"/>
              <a:t>(c1);</a:t>
            </a:r>
          </a:p>
          <a:p>
            <a:pPr>
              <a:buNone/>
            </a:pPr>
            <a:r>
              <a:rPr lang="en-US" sz="1800" dirty="0"/>
              <a:t>            </a:t>
            </a:r>
            <a:r>
              <a:rPr lang="en-US" sz="1800" dirty="0" err="1"/>
              <a:t>IsTest.Test</a:t>
            </a:r>
            <a:r>
              <a:rPr lang="en-US" sz="1800" dirty="0"/>
              <a:t>(c2);</a:t>
            </a:r>
          </a:p>
          <a:p>
            <a:pPr>
              <a:buNone/>
            </a:pPr>
            <a:r>
              <a:rPr lang="en-US" sz="1800" dirty="0"/>
              <a:t>            </a:t>
            </a:r>
            <a:r>
              <a:rPr lang="en-US" sz="1800" dirty="0" err="1"/>
              <a:t>IsTest.Test</a:t>
            </a:r>
            <a:r>
              <a:rPr lang="en-US" sz="1800" dirty="0"/>
              <a:t>("Passing String Value instead of class");</a:t>
            </a:r>
          </a:p>
          <a:p>
            <a:pPr>
              <a:buNone/>
            </a:pPr>
            <a:r>
              <a:rPr lang="en-US" sz="1800" dirty="0"/>
              <a:t>            </a:t>
            </a:r>
            <a:r>
              <a:rPr lang="en-US" sz="1800" dirty="0" err="1"/>
              <a:t>Console.ReadKey</a:t>
            </a:r>
            <a:r>
              <a:rPr lang="en-US" sz="1800" dirty="0"/>
              <a:t>(); } }</a:t>
            </a:r>
          </a:p>
          <a:p>
            <a:pPr>
              <a:buNone/>
            </a:pPr>
            <a:r>
              <a:rPr lang="en-US" sz="1800" dirty="0"/>
              <a:t>           class Class1</a:t>
            </a:r>
          </a:p>
          <a:p>
            <a:pPr>
              <a:buNone/>
            </a:pPr>
            <a:r>
              <a:rPr lang="en-US" sz="1800" dirty="0"/>
              <a:t>    {</a:t>
            </a:r>
          </a:p>
          <a:p>
            <a:pPr>
              <a:buNone/>
            </a:pPr>
            <a:r>
              <a:rPr lang="en-US" sz="1800" dirty="0"/>
              <a:t>    }</a:t>
            </a:r>
          </a:p>
          <a:p>
            <a:pPr>
              <a:buNone/>
            </a:pPr>
            <a:r>
              <a:rPr lang="en-US" sz="1800" dirty="0"/>
              <a:t>    class Class2</a:t>
            </a:r>
          </a:p>
          <a:p>
            <a:pPr>
              <a:buNone/>
            </a:pPr>
            <a:r>
              <a:rPr lang="en-US" sz="1800" dirty="0"/>
              <a:t>    {</a:t>
            </a:r>
          </a:p>
          <a:p>
            <a:pPr>
              <a:buNone/>
            </a:pPr>
            <a:r>
              <a:rPr lang="en-US" sz="1800" dirty="0"/>
              <a:t>    }</a:t>
            </a:r>
          </a:p>
          <a:p>
            <a:pPr>
              <a:buNone/>
            </a:pPr>
            <a:endParaRPr lang="en-US" sz="1800" dirty="0"/>
          </a:p>
        </p:txBody>
      </p:sp>
      <p:sp>
        <p:nvSpPr>
          <p:cNvPr id="5" name="Content Placeholder 4"/>
          <p:cNvSpPr>
            <a:spLocks noGrp="1"/>
          </p:cNvSpPr>
          <p:nvPr>
            <p:ph sz="half" idx="2"/>
          </p:nvPr>
        </p:nvSpPr>
        <p:spPr>
          <a:xfrm>
            <a:off x="4953000" y="685800"/>
            <a:ext cx="3733800" cy="5440363"/>
          </a:xfrm>
        </p:spPr>
        <p:txBody>
          <a:bodyPr>
            <a:noAutofit/>
          </a:bodyPr>
          <a:lstStyle/>
          <a:p>
            <a:pPr>
              <a:buNone/>
            </a:pPr>
            <a:r>
              <a:rPr lang="en-US" sz="1400" dirty="0"/>
              <a:t>public class </a:t>
            </a:r>
            <a:r>
              <a:rPr lang="en-US" sz="1400" dirty="0" err="1"/>
              <a:t>IsTest</a:t>
            </a:r>
            <a:endParaRPr lang="en-US" sz="1400" dirty="0"/>
          </a:p>
          <a:p>
            <a:pPr>
              <a:buNone/>
            </a:pPr>
            <a:r>
              <a:rPr lang="en-US" sz="1400" dirty="0"/>
              <a:t>    {</a:t>
            </a:r>
          </a:p>
          <a:p>
            <a:pPr>
              <a:buNone/>
            </a:pPr>
            <a:r>
              <a:rPr lang="en-US" sz="1400" dirty="0"/>
              <a:t>        public static void Test(object o)</a:t>
            </a:r>
          </a:p>
          <a:p>
            <a:pPr>
              <a:buNone/>
            </a:pPr>
            <a:r>
              <a:rPr lang="en-US" sz="1400" dirty="0"/>
              <a:t>        {</a:t>
            </a:r>
          </a:p>
          <a:p>
            <a:pPr>
              <a:buNone/>
            </a:pPr>
            <a:r>
              <a:rPr lang="en-US" sz="1400" dirty="0"/>
              <a:t>            Class1 a;</a:t>
            </a:r>
          </a:p>
          <a:p>
            <a:pPr>
              <a:buNone/>
            </a:pPr>
            <a:r>
              <a:rPr lang="en-US" sz="1400" dirty="0"/>
              <a:t>            Class2 b;</a:t>
            </a:r>
          </a:p>
          <a:p>
            <a:pPr>
              <a:buNone/>
            </a:pPr>
            <a:r>
              <a:rPr lang="en-US" sz="1400" dirty="0"/>
              <a:t>            if (o is Class1)</a:t>
            </a:r>
          </a:p>
          <a:p>
            <a:pPr>
              <a:buNone/>
            </a:pPr>
            <a:r>
              <a:rPr lang="en-US" sz="1400" dirty="0"/>
              <a:t>            {</a:t>
            </a:r>
          </a:p>
          <a:p>
            <a:pPr>
              <a:buNone/>
            </a:pPr>
            <a:r>
              <a:rPr lang="en-US" sz="1400" dirty="0"/>
              <a:t>                </a:t>
            </a:r>
            <a:r>
              <a:rPr lang="en-US" sz="1400" dirty="0" err="1"/>
              <a:t>Console.WriteLine</a:t>
            </a:r>
            <a:r>
              <a:rPr lang="en-US" sz="1400" dirty="0"/>
              <a:t>("o is Class1");</a:t>
            </a:r>
          </a:p>
          <a:p>
            <a:pPr>
              <a:buNone/>
            </a:pPr>
            <a:r>
              <a:rPr lang="en-US" sz="1400" dirty="0"/>
              <a:t>                a = (Class1)o;</a:t>
            </a:r>
          </a:p>
          <a:p>
            <a:pPr>
              <a:buNone/>
            </a:pPr>
            <a:r>
              <a:rPr lang="en-US" sz="1400" dirty="0"/>
              <a:t>            }</a:t>
            </a:r>
          </a:p>
          <a:p>
            <a:pPr>
              <a:buNone/>
            </a:pPr>
            <a:r>
              <a:rPr lang="en-US" sz="1400" dirty="0"/>
              <a:t>            else if (o is Class2)</a:t>
            </a:r>
          </a:p>
          <a:p>
            <a:pPr>
              <a:buNone/>
            </a:pPr>
            <a:r>
              <a:rPr lang="en-US" sz="1400" dirty="0"/>
              <a:t>            {</a:t>
            </a:r>
          </a:p>
          <a:p>
            <a:pPr>
              <a:buNone/>
            </a:pPr>
            <a:r>
              <a:rPr lang="en-US" sz="1400" dirty="0"/>
              <a:t>                </a:t>
            </a:r>
            <a:r>
              <a:rPr lang="en-US" sz="1400" dirty="0" err="1"/>
              <a:t>Console.WriteLine</a:t>
            </a:r>
            <a:r>
              <a:rPr lang="en-US" sz="1400" dirty="0"/>
              <a:t>("o is Class2");</a:t>
            </a:r>
          </a:p>
          <a:p>
            <a:pPr>
              <a:buNone/>
            </a:pPr>
            <a:r>
              <a:rPr lang="en-US" sz="1400" dirty="0"/>
              <a:t>                b = (Class2)o;</a:t>
            </a:r>
          </a:p>
          <a:p>
            <a:pPr>
              <a:buNone/>
            </a:pPr>
            <a:r>
              <a:rPr lang="en-US" sz="1400" dirty="0"/>
              <a:t>            }</a:t>
            </a:r>
          </a:p>
          <a:p>
            <a:pPr>
              <a:buNone/>
            </a:pPr>
            <a:r>
              <a:rPr lang="en-US" sz="1400" dirty="0"/>
              <a:t>            else</a:t>
            </a:r>
          </a:p>
          <a:p>
            <a:pPr>
              <a:buNone/>
            </a:pPr>
            <a:r>
              <a:rPr lang="en-US" sz="1400" dirty="0"/>
              <a:t>            {</a:t>
            </a:r>
          </a:p>
          <a:p>
            <a:pPr>
              <a:buNone/>
            </a:pPr>
            <a:r>
              <a:rPr lang="en-US" sz="1400" dirty="0"/>
              <a:t>                </a:t>
            </a:r>
            <a:r>
              <a:rPr lang="en-US" sz="1400" dirty="0" err="1"/>
              <a:t>Console.WriteLine</a:t>
            </a:r>
            <a:r>
              <a:rPr lang="en-US" sz="1400" dirty="0"/>
              <a:t>("o is neither Class1 nor Class2.");</a:t>
            </a:r>
          </a:p>
          <a:p>
            <a:pPr>
              <a:buNone/>
            </a:pPr>
            <a:r>
              <a:rPr lang="en-US" sz="1400" dirty="0"/>
              <a:t>            }</a:t>
            </a:r>
          </a:p>
          <a:p>
            <a:pPr>
              <a:buNone/>
            </a:pPr>
            <a:r>
              <a:rPr lang="en-US" sz="1400" dirty="0"/>
              <a:t>        }</a:t>
            </a:r>
          </a:p>
          <a:p>
            <a:pPr>
              <a:buNone/>
            </a:pPr>
            <a:r>
              <a:rPr lang="en-US" sz="1400" dirty="0"/>
              <a:t>    }</a:t>
            </a:r>
          </a:p>
          <a:p>
            <a:pPr>
              <a:buNone/>
            </a:pPr>
            <a:r>
              <a:rPr lang="en-US" sz="1400" dirty="0"/>
              <a:t>}</a:t>
            </a:r>
          </a:p>
          <a:p>
            <a:pPr>
              <a:buNone/>
            </a:pPr>
            <a:endParaRPr lang="en-US" sz="1400" dirty="0"/>
          </a:p>
          <a:p>
            <a:pPr>
              <a:buNone/>
            </a:pPr>
            <a:endParaRPr lang="en-US" sz="1400" dirty="0"/>
          </a:p>
          <a:p>
            <a:pPr>
              <a:buNone/>
            </a:pPr>
            <a:endParaRPr lang="en-US" sz="1400" dirty="0"/>
          </a:p>
        </p:txBody>
      </p:sp>
      <p:pic>
        <p:nvPicPr>
          <p:cNvPr id="1026" name="Picture 2"/>
          <p:cNvPicPr>
            <a:picLocks noChangeAspect="1" noChangeArrowheads="1"/>
          </p:cNvPicPr>
          <p:nvPr/>
        </p:nvPicPr>
        <p:blipFill>
          <a:blip r:embed="rId2"/>
          <a:srcRect/>
          <a:stretch>
            <a:fillRect/>
          </a:stretch>
        </p:blipFill>
        <p:spPr bwMode="auto">
          <a:xfrm>
            <a:off x="1981200" y="5334000"/>
            <a:ext cx="2819400" cy="1216737"/>
          </a:xfrm>
          <a:prstGeom prst="rect">
            <a:avLst/>
          </a:prstGeom>
          <a:noFill/>
          <a:ln w="9525">
            <a:noFill/>
            <a:miter lim="800000"/>
            <a:headEnd/>
            <a:tailEnd/>
          </a:ln>
          <a:effectLst/>
        </p:spPr>
      </p:pic>
    </p:spTree>
    <p:extLst>
      <p:ext uri="{BB962C8B-B14F-4D97-AF65-F5344CB8AC3E}">
        <p14:creationId xmlns:p14="http://schemas.microsoft.com/office/powerpoint/2010/main" val="39290723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solidFill>
                  <a:srgbClr val="FF0000"/>
                </a:solidFill>
              </a:rPr>
              <a:t>As Operator</a:t>
            </a:r>
          </a:p>
        </p:txBody>
      </p:sp>
      <p:sp>
        <p:nvSpPr>
          <p:cNvPr id="3" name="Content Placeholder 2"/>
          <p:cNvSpPr>
            <a:spLocks noGrp="1"/>
          </p:cNvSpPr>
          <p:nvPr>
            <p:ph idx="1"/>
          </p:nvPr>
        </p:nvSpPr>
        <p:spPr>
          <a:xfrm>
            <a:off x="457200" y="762000"/>
            <a:ext cx="8229600" cy="5364163"/>
          </a:xfrm>
        </p:spPr>
        <p:txBody>
          <a:bodyPr>
            <a:noAutofit/>
          </a:bodyPr>
          <a:lstStyle/>
          <a:p>
            <a:pPr algn="just"/>
            <a:r>
              <a:rPr lang="en-US" sz="2800" dirty="0"/>
              <a:t>“Casting Type”</a:t>
            </a:r>
          </a:p>
          <a:p>
            <a:pPr algn="just"/>
            <a:r>
              <a:rPr lang="en-US" sz="2800" dirty="0"/>
              <a:t>Perform conversions between compatible types. </a:t>
            </a:r>
          </a:p>
          <a:p>
            <a:pPr algn="just"/>
            <a:r>
              <a:rPr lang="en-US" sz="2800" dirty="0"/>
              <a:t>It converts reference type explicitly into specific type.</a:t>
            </a:r>
          </a:p>
          <a:p>
            <a:pPr algn="just"/>
            <a:r>
              <a:rPr lang="en-US" sz="2800" dirty="0"/>
              <a:t>If reference type is compatible with specified type, it performs successful conversion.</a:t>
            </a:r>
          </a:p>
          <a:p>
            <a:pPr algn="just"/>
            <a:r>
              <a:rPr lang="en-US" sz="2800" dirty="0"/>
              <a:t>Otherwise, It returns null value.</a:t>
            </a:r>
          </a:p>
          <a:p>
            <a:pPr algn="just">
              <a:buNone/>
            </a:pPr>
            <a:r>
              <a:rPr lang="en-US" sz="2800" b="1" dirty="0"/>
              <a:t>NOTE: It does not throw exception.</a:t>
            </a:r>
          </a:p>
          <a:p>
            <a:pPr algn="just">
              <a:buNone/>
            </a:pPr>
            <a:endParaRPr lang="en-US" sz="2800" b="1" dirty="0"/>
          </a:p>
          <a:p>
            <a:pPr algn="just"/>
            <a:r>
              <a:rPr lang="en-US" sz="2800" b="1" u="sng" dirty="0"/>
              <a:t>Syntax</a:t>
            </a:r>
            <a:r>
              <a:rPr lang="en-US" sz="2800" b="1" dirty="0"/>
              <a:t>:   </a:t>
            </a:r>
            <a:r>
              <a:rPr lang="en-US" sz="2800" dirty="0"/>
              <a:t>Type </a:t>
            </a:r>
            <a:r>
              <a:rPr lang="en-US" sz="2800" dirty="0" err="1"/>
              <a:t>variable_name</a:t>
            </a:r>
            <a:r>
              <a:rPr lang="en-US" sz="2800" dirty="0"/>
              <a:t> = </a:t>
            </a:r>
            <a:r>
              <a:rPr lang="en-US" sz="2800" dirty="0" err="1"/>
              <a:t>object_name</a:t>
            </a:r>
            <a:r>
              <a:rPr lang="en-US" sz="2800" dirty="0"/>
              <a:t> as type</a:t>
            </a:r>
          </a:p>
        </p:txBody>
      </p:sp>
    </p:spTree>
    <p:extLst>
      <p:ext uri="{BB962C8B-B14F-4D97-AF65-F5344CB8AC3E}">
        <p14:creationId xmlns:p14="http://schemas.microsoft.com/office/powerpoint/2010/main" val="27998058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a:solidFill>
                  <a:srgbClr val="FF0000"/>
                </a:solidFill>
              </a:rPr>
              <a:t>As Operator</a:t>
            </a:r>
          </a:p>
        </p:txBody>
      </p:sp>
      <p:sp>
        <p:nvSpPr>
          <p:cNvPr id="3" name="Content Placeholder 2"/>
          <p:cNvSpPr>
            <a:spLocks noGrp="1"/>
          </p:cNvSpPr>
          <p:nvPr>
            <p:ph idx="1"/>
          </p:nvPr>
        </p:nvSpPr>
        <p:spPr>
          <a:xfrm>
            <a:off x="457200" y="533400"/>
            <a:ext cx="8229600" cy="5592763"/>
          </a:xfrm>
        </p:spPr>
        <p:txBody>
          <a:bodyPr>
            <a:noAutofit/>
          </a:bodyPr>
          <a:lstStyle/>
          <a:p>
            <a:pPr>
              <a:buNone/>
            </a:pPr>
            <a:r>
              <a:rPr lang="en-US" sz="2400" dirty="0"/>
              <a:t>using System;</a:t>
            </a:r>
          </a:p>
          <a:p>
            <a:pPr>
              <a:buNone/>
            </a:pPr>
            <a:r>
              <a:rPr lang="en-US" sz="2400" dirty="0"/>
              <a:t>namespace </a:t>
            </a:r>
            <a:r>
              <a:rPr lang="en-US" sz="2400" dirty="0" err="1"/>
              <a:t>HelloProgram</a:t>
            </a:r>
            <a:r>
              <a:rPr lang="en-US" sz="2400" dirty="0"/>
              <a:t>{</a:t>
            </a:r>
          </a:p>
          <a:p>
            <a:pPr>
              <a:buNone/>
            </a:pPr>
            <a:r>
              <a:rPr lang="en-US" sz="2400" dirty="0"/>
              <a:t>    class </a:t>
            </a:r>
            <a:r>
              <a:rPr lang="en-US" sz="2400" dirty="0" err="1"/>
              <a:t>AsOperator</a:t>
            </a:r>
            <a:r>
              <a:rPr lang="en-US" sz="2400" dirty="0"/>
              <a:t>{</a:t>
            </a:r>
          </a:p>
          <a:p>
            <a:pPr>
              <a:buNone/>
            </a:pPr>
            <a:r>
              <a:rPr lang="en-US" sz="2400" dirty="0"/>
              <a:t>        static void Main()</a:t>
            </a:r>
          </a:p>
          <a:p>
            <a:pPr>
              <a:buNone/>
            </a:pPr>
            <a:r>
              <a:rPr lang="en-US" sz="2400" dirty="0"/>
              <a:t>        {</a:t>
            </a:r>
          </a:p>
          <a:p>
            <a:pPr marL="0" indent="0">
              <a:buNone/>
            </a:pPr>
            <a:r>
              <a:rPr lang="en-US" sz="2400" dirty="0"/>
              <a:t>                    object </a:t>
            </a:r>
            <a:r>
              <a:rPr lang="en-US" sz="2400" dirty="0" err="1"/>
              <a:t>i</a:t>
            </a:r>
            <a:r>
              <a:rPr lang="en-US" sz="2400" dirty="0"/>
              <a:t> = 25;</a:t>
            </a:r>
          </a:p>
          <a:p>
            <a:pPr marL="0" indent="0">
              <a:buNone/>
            </a:pPr>
            <a:r>
              <a:rPr lang="en-US" sz="2400" dirty="0"/>
              <a:t>                    object </a:t>
            </a:r>
            <a:r>
              <a:rPr lang="en-US" sz="2400" dirty="0" err="1"/>
              <a:t>str</a:t>
            </a:r>
            <a:r>
              <a:rPr lang="en-US" sz="2400" dirty="0"/>
              <a:t> = "Hello";</a:t>
            </a:r>
          </a:p>
          <a:p>
            <a:pPr marL="0" indent="0">
              <a:buNone/>
            </a:pPr>
            <a:r>
              <a:rPr lang="en-US" sz="2400" dirty="0"/>
              <a:t>                    string str1 = </a:t>
            </a:r>
            <a:r>
              <a:rPr lang="en-US" sz="2400" dirty="0" err="1"/>
              <a:t>i</a:t>
            </a:r>
            <a:r>
              <a:rPr lang="en-US" sz="2400" dirty="0"/>
              <a:t> as string;</a:t>
            </a:r>
          </a:p>
          <a:p>
            <a:pPr marL="0" indent="0">
              <a:buNone/>
            </a:pPr>
            <a:r>
              <a:rPr lang="en-US" sz="2400" dirty="0"/>
              <a:t>                    string str2 = </a:t>
            </a:r>
            <a:r>
              <a:rPr lang="en-US" sz="2400" dirty="0" err="1"/>
              <a:t>str</a:t>
            </a:r>
            <a:r>
              <a:rPr lang="en-US" sz="2400" dirty="0"/>
              <a:t> as string;</a:t>
            </a:r>
          </a:p>
          <a:p>
            <a:pPr marL="0" indent="0">
              <a:buNone/>
            </a:pPr>
            <a:r>
              <a:rPr lang="en-US" sz="2400" dirty="0"/>
              <a:t>                    </a:t>
            </a:r>
            <a:r>
              <a:rPr lang="en-US" sz="2400" dirty="0" err="1"/>
              <a:t>Console.Write</a:t>
            </a:r>
            <a:r>
              <a:rPr lang="en-US" sz="2400" dirty="0"/>
              <a:t>(str1);    // null</a:t>
            </a:r>
          </a:p>
          <a:p>
            <a:pPr marL="0" indent="0">
              <a:buNone/>
            </a:pPr>
            <a:r>
              <a:rPr lang="en-US" sz="2400" dirty="0"/>
              <a:t>                    </a:t>
            </a:r>
            <a:r>
              <a:rPr lang="en-US" sz="2400" dirty="0" err="1"/>
              <a:t>Console.Write</a:t>
            </a:r>
            <a:r>
              <a:rPr lang="en-US" sz="2400" dirty="0"/>
              <a:t>(str2);    // Hello</a:t>
            </a:r>
          </a:p>
          <a:p>
            <a:pPr marL="0" indent="0">
              <a:buNone/>
            </a:pPr>
            <a:r>
              <a:rPr lang="en-US" sz="2400" dirty="0"/>
              <a:t>                    </a:t>
            </a:r>
            <a:r>
              <a:rPr lang="en-US" sz="2400" dirty="0" err="1"/>
              <a:t>Console.ReadKey</a:t>
            </a:r>
            <a:r>
              <a:rPr lang="en-US" sz="2400" dirty="0"/>
              <a:t>();  </a:t>
            </a:r>
          </a:p>
          <a:p>
            <a:pPr marL="0" indent="0">
              <a:buNone/>
            </a:pPr>
            <a:r>
              <a:rPr lang="en-US" sz="2400" dirty="0"/>
              <a:t>	}</a:t>
            </a:r>
          </a:p>
          <a:p>
            <a:pPr>
              <a:buNone/>
            </a:pPr>
            <a:r>
              <a:rPr lang="en-US" sz="2400" dirty="0"/>
              <a:t> } }</a:t>
            </a:r>
          </a:p>
          <a:p>
            <a:pPr>
              <a:buNone/>
            </a:pPr>
            <a:r>
              <a:rPr lang="en-US" sz="2400" dirty="0"/>
              <a:t> </a:t>
            </a:r>
          </a:p>
        </p:txBody>
      </p:sp>
      <p:pic>
        <p:nvPicPr>
          <p:cNvPr id="4" name="Picture 3"/>
          <p:cNvPicPr>
            <a:picLocks noChangeAspect="1"/>
          </p:cNvPicPr>
          <p:nvPr/>
        </p:nvPicPr>
        <p:blipFill>
          <a:blip r:embed="rId2"/>
          <a:stretch>
            <a:fillRect/>
          </a:stretch>
        </p:blipFill>
        <p:spPr>
          <a:xfrm>
            <a:off x="5486400" y="1600200"/>
            <a:ext cx="2855794" cy="2362200"/>
          </a:xfrm>
          <a:prstGeom prst="rect">
            <a:avLst/>
          </a:prstGeom>
        </p:spPr>
      </p:pic>
    </p:spTree>
    <p:extLst>
      <p:ext uri="{BB962C8B-B14F-4D97-AF65-F5344CB8AC3E}">
        <p14:creationId xmlns:p14="http://schemas.microsoft.com/office/powerpoint/2010/main" val="678359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solidFill>
                  <a:srgbClr val="FF0000"/>
                </a:solidFill>
              </a:rPr>
              <a:t>Advantage of ‘as’ over ‘is’</a:t>
            </a:r>
          </a:p>
        </p:txBody>
      </p:sp>
      <p:sp>
        <p:nvSpPr>
          <p:cNvPr id="3" name="Content Placeholder 2"/>
          <p:cNvSpPr>
            <a:spLocks noGrp="1"/>
          </p:cNvSpPr>
          <p:nvPr>
            <p:ph idx="1"/>
          </p:nvPr>
        </p:nvSpPr>
        <p:spPr>
          <a:xfrm>
            <a:off x="457200" y="762000"/>
            <a:ext cx="8229600" cy="5364163"/>
          </a:xfrm>
        </p:spPr>
        <p:txBody>
          <a:bodyPr>
            <a:noAutofit/>
          </a:bodyPr>
          <a:lstStyle/>
          <a:p>
            <a:pPr algn="just"/>
            <a:r>
              <a:rPr lang="en-US" sz="2800" dirty="0"/>
              <a:t>In ‘is’ operator to type cast we need to</a:t>
            </a:r>
          </a:p>
          <a:p>
            <a:pPr marL="571500" indent="-571500" algn="just">
              <a:buAutoNum type="romanLcParenBoth"/>
            </a:pPr>
            <a:r>
              <a:rPr lang="en-US" sz="2800" dirty="0"/>
              <a:t>Check the type using ‘is’</a:t>
            </a:r>
          </a:p>
          <a:p>
            <a:pPr marL="571500" indent="-571500" algn="just">
              <a:buAutoNum type="romanLcParenBoth"/>
            </a:pPr>
            <a:r>
              <a:rPr lang="en-US" sz="2800" dirty="0"/>
              <a:t>If it is true then type cast</a:t>
            </a:r>
          </a:p>
          <a:p>
            <a:pPr marL="571500" indent="-571500" algn="just">
              <a:buNone/>
            </a:pPr>
            <a:endParaRPr lang="en-US" sz="2800" dirty="0"/>
          </a:p>
          <a:p>
            <a:pPr marL="571500" indent="-571500" algn="just">
              <a:buNone/>
            </a:pPr>
            <a:r>
              <a:rPr lang="en-US" sz="2800" b="1" dirty="0"/>
              <a:t>It affect the performance </a:t>
            </a:r>
          </a:p>
          <a:p>
            <a:pPr marL="571500" indent="-571500" algn="just">
              <a:buNone/>
            </a:pPr>
            <a:endParaRPr lang="en-US" sz="2800" dirty="0">
              <a:sym typeface="Wingdings" pitchFamily="2" charset="2"/>
            </a:endParaRPr>
          </a:p>
          <a:p>
            <a:pPr marL="571500" indent="-571500" algn="just">
              <a:buFont typeface="Wingdings"/>
              <a:buChar char="à"/>
            </a:pPr>
            <a:r>
              <a:rPr lang="en-US" sz="2800" dirty="0"/>
              <a:t>To avoid : </a:t>
            </a:r>
            <a:r>
              <a:rPr lang="en-US" sz="2800" b="1" dirty="0"/>
              <a:t>use ‘as’ operator</a:t>
            </a:r>
          </a:p>
          <a:p>
            <a:pPr marL="571500" indent="-571500" algn="just">
              <a:buNone/>
            </a:pPr>
            <a:r>
              <a:rPr lang="en-US" sz="2800" dirty="0"/>
              <a:t>				- It will do it in one step only.</a:t>
            </a:r>
          </a:p>
          <a:p>
            <a:pPr marL="571500" indent="-571500" algn="just">
              <a:buAutoNum type="romanLcParenBoth"/>
            </a:pPr>
            <a:endParaRPr lang="en-US" sz="2800" dirty="0"/>
          </a:p>
          <a:p>
            <a:pPr marL="571500" indent="-571500" algn="just">
              <a:buAutoNum type="romanLcParenBoth"/>
            </a:pPr>
            <a:endParaRPr lang="en-US" sz="2800" dirty="0"/>
          </a:p>
          <a:p>
            <a:pPr marL="571500" indent="-571500" algn="just">
              <a:buAutoNum type="romanLcParenBoth"/>
            </a:pPr>
            <a:endParaRPr lang="en-US" sz="2800" dirty="0"/>
          </a:p>
          <a:p>
            <a:pPr marL="571500" indent="-571500" algn="just">
              <a:buAutoNum type="romanLcParenBoth"/>
            </a:pPr>
            <a:endParaRPr lang="en-US" sz="2800" dirty="0"/>
          </a:p>
        </p:txBody>
      </p:sp>
    </p:spTree>
    <p:extLst>
      <p:ext uri="{BB962C8B-B14F-4D97-AF65-F5344CB8AC3E}">
        <p14:creationId xmlns:p14="http://schemas.microsoft.com/office/powerpoint/2010/main" val="19946774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Control Statements</a:t>
            </a:r>
          </a:p>
        </p:txBody>
      </p:sp>
      <p:sp>
        <p:nvSpPr>
          <p:cNvPr id="3" name="Content Placeholder 2"/>
          <p:cNvSpPr>
            <a:spLocks noGrp="1"/>
          </p:cNvSpPr>
          <p:nvPr>
            <p:ph idx="1"/>
          </p:nvPr>
        </p:nvSpPr>
        <p:spPr/>
        <p:txBody>
          <a:bodyPr/>
          <a:lstStyle/>
          <a:p>
            <a:pPr algn="just"/>
            <a:r>
              <a:rPr lang="en-US" dirty="0"/>
              <a:t>Controls the flow of execution</a:t>
            </a:r>
          </a:p>
          <a:p>
            <a:pPr algn="just"/>
            <a:r>
              <a:rPr lang="en-US" dirty="0"/>
              <a:t>Enable stratements to be executed on specific condition </a:t>
            </a:r>
          </a:p>
          <a:p>
            <a:pPr algn="just"/>
            <a:r>
              <a:rPr lang="en-US" dirty="0"/>
              <a:t>Enable statements to be executed repeatedly</a:t>
            </a:r>
          </a:p>
          <a:p>
            <a:pPr algn="just"/>
            <a:r>
              <a:rPr lang="en-US" dirty="0"/>
              <a:t>Enable to jump on a particular point in the code </a:t>
            </a:r>
          </a:p>
          <a:p>
            <a:pPr algn="just"/>
            <a:endParaRPr lang="en-US" dirty="0"/>
          </a:p>
          <a:p>
            <a:pPr algn="just">
              <a:buNone/>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Control Statements</a:t>
            </a:r>
          </a:p>
        </p:txBody>
      </p:sp>
      <p:sp>
        <p:nvSpPr>
          <p:cNvPr id="3" name="Content Placeholder 2"/>
          <p:cNvSpPr>
            <a:spLocks noGrp="1"/>
          </p:cNvSpPr>
          <p:nvPr>
            <p:ph idx="1"/>
          </p:nvPr>
        </p:nvSpPr>
        <p:spPr/>
        <p:txBody>
          <a:bodyPr/>
          <a:lstStyle/>
          <a:p>
            <a:r>
              <a:rPr lang="en-US" dirty="0"/>
              <a:t>Can be classified in:</a:t>
            </a:r>
          </a:p>
          <a:p>
            <a:pPr>
              <a:buFontTx/>
              <a:buChar char="-"/>
            </a:pPr>
            <a:r>
              <a:rPr lang="en-US" dirty="0"/>
              <a:t>Conditional statements</a:t>
            </a:r>
          </a:p>
          <a:p>
            <a:pPr>
              <a:buFontTx/>
              <a:buChar char="-"/>
            </a:pPr>
            <a:r>
              <a:rPr lang="en-US" dirty="0"/>
              <a:t>Iteration Statements/ Loops</a:t>
            </a:r>
          </a:p>
          <a:p>
            <a:pPr>
              <a:buFontTx/>
              <a:buChar char="-"/>
            </a:pPr>
            <a:r>
              <a:rPr lang="en-US" dirty="0"/>
              <a:t>Jump Statements[e.g. </a:t>
            </a:r>
            <a:r>
              <a:rPr lang="en-US" dirty="0" err="1"/>
              <a:t>goto</a:t>
            </a:r>
            <a:r>
              <a:rPr lang="en-US" dirty="0"/>
              <a:t>, break, continue]</a:t>
            </a:r>
          </a:p>
          <a:p>
            <a:pPr>
              <a:buFontTx/>
              <a:buChar char="-"/>
            </a:pPr>
            <a:endParaRPr lang="en-US" dirty="0"/>
          </a:p>
          <a:p>
            <a:pPr>
              <a:buFontTx/>
              <a:buChar cha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a:t>
            </a:r>
          </a:p>
        </p:txBody>
      </p:sp>
      <p:sp>
        <p:nvSpPr>
          <p:cNvPr id="3" name="Content Placeholder 2"/>
          <p:cNvSpPr>
            <a:spLocks noGrp="1"/>
          </p:cNvSpPr>
          <p:nvPr>
            <p:ph idx="1"/>
          </p:nvPr>
        </p:nvSpPr>
        <p:spPr/>
        <p:txBody>
          <a:bodyPr/>
          <a:lstStyle/>
          <a:p>
            <a:r>
              <a:rPr lang="en-US" dirty="0"/>
              <a:t>Pronounced as “ C Sharp”</a:t>
            </a:r>
          </a:p>
          <a:p>
            <a:r>
              <a:rPr lang="en-US" dirty="0"/>
              <a:t>Developed by Anders Hejlsberg and Team</a:t>
            </a:r>
          </a:p>
          <a:p>
            <a:r>
              <a:rPr lang="en-US" dirty="0"/>
              <a:t>One of the language designed for CLI</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a:solidFill>
                  <a:srgbClr val="FF0000"/>
                </a:solidFill>
              </a:rPr>
              <a:t>If Else Statements</a:t>
            </a:r>
          </a:p>
        </p:txBody>
      </p:sp>
      <p:sp>
        <p:nvSpPr>
          <p:cNvPr id="3" name="Content Placeholder 2"/>
          <p:cNvSpPr>
            <a:spLocks noGrp="1"/>
          </p:cNvSpPr>
          <p:nvPr>
            <p:ph idx="1"/>
          </p:nvPr>
        </p:nvSpPr>
        <p:spPr>
          <a:xfrm>
            <a:off x="457200" y="762000"/>
            <a:ext cx="8229600" cy="6096000"/>
          </a:xfrm>
        </p:spPr>
        <p:txBody>
          <a:bodyPr>
            <a:noAutofit/>
          </a:bodyPr>
          <a:lstStyle/>
          <a:p>
            <a:pPr>
              <a:buNone/>
            </a:pPr>
            <a:r>
              <a:rPr lang="en-US" sz="2000" dirty="0"/>
              <a:t>using System;</a:t>
            </a:r>
          </a:p>
          <a:p>
            <a:pPr>
              <a:buNone/>
            </a:pPr>
            <a:r>
              <a:rPr lang="en-US" sz="2000" dirty="0"/>
              <a:t>namespace </a:t>
            </a:r>
            <a:r>
              <a:rPr lang="en-US" sz="2000" dirty="0" err="1"/>
              <a:t>HelloProgram</a:t>
            </a:r>
            <a:r>
              <a:rPr lang="en-US" sz="2000" dirty="0"/>
              <a:t>{</a:t>
            </a:r>
          </a:p>
          <a:p>
            <a:pPr>
              <a:buNone/>
            </a:pPr>
            <a:r>
              <a:rPr lang="en-US" sz="2000" dirty="0"/>
              <a:t>    class </a:t>
            </a:r>
            <a:r>
              <a:rPr lang="en-US" sz="2000" dirty="0" err="1"/>
              <a:t>IfElse</a:t>
            </a:r>
            <a:r>
              <a:rPr lang="en-US" sz="2000" dirty="0"/>
              <a:t> {</a:t>
            </a:r>
          </a:p>
          <a:p>
            <a:pPr>
              <a:buNone/>
            </a:pPr>
            <a:r>
              <a:rPr lang="en-US" sz="2000" dirty="0"/>
              <a:t>        static void Main() {</a:t>
            </a:r>
          </a:p>
          <a:p>
            <a:pPr>
              <a:buNone/>
            </a:pPr>
            <a:r>
              <a:rPr lang="en-US" sz="2000" dirty="0"/>
              <a:t>           </a:t>
            </a:r>
          </a:p>
          <a:p>
            <a:pPr>
              <a:buNone/>
            </a:pPr>
            <a:r>
              <a:rPr lang="en-US" sz="2000" dirty="0"/>
              <a:t>            Console.WriteLine("Enter number");</a:t>
            </a:r>
          </a:p>
          <a:p>
            <a:pPr>
              <a:buNone/>
            </a:pPr>
            <a:r>
              <a:rPr lang="en-US" sz="2000" dirty="0"/>
              <a:t>            </a:t>
            </a:r>
            <a:r>
              <a:rPr lang="en-US" sz="2000" dirty="0" err="1"/>
              <a:t>int</a:t>
            </a:r>
            <a:r>
              <a:rPr lang="en-US" sz="2000" dirty="0"/>
              <a:t> num = </a:t>
            </a:r>
            <a:r>
              <a:rPr lang="en-US" sz="2000" dirty="0" err="1"/>
              <a:t>int.Parse</a:t>
            </a:r>
            <a:r>
              <a:rPr lang="en-US" sz="2000" dirty="0"/>
              <a:t>(</a:t>
            </a:r>
            <a:r>
              <a:rPr lang="en-US" sz="2000" dirty="0" err="1"/>
              <a:t>Console.ReadLine</a:t>
            </a:r>
            <a:r>
              <a:rPr lang="en-US" sz="2000" dirty="0"/>
              <a:t>());</a:t>
            </a:r>
          </a:p>
          <a:p>
            <a:pPr>
              <a:buNone/>
            </a:pPr>
            <a:r>
              <a:rPr lang="en-US" sz="2000" dirty="0"/>
              <a:t>            if (num % 2 == 0)</a:t>
            </a:r>
          </a:p>
          <a:p>
            <a:pPr>
              <a:buNone/>
            </a:pPr>
            <a:r>
              <a:rPr lang="en-US" sz="2000" dirty="0"/>
              <a:t>            {</a:t>
            </a:r>
          </a:p>
          <a:p>
            <a:pPr>
              <a:buNone/>
            </a:pPr>
            <a:r>
              <a:rPr lang="en-US" sz="2000" dirty="0"/>
              <a:t>                Console.WriteLine("Even number");</a:t>
            </a:r>
          </a:p>
          <a:p>
            <a:pPr>
              <a:buNone/>
            </a:pPr>
            <a:r>
              <a:rPr lang="en-US" sz="2000" dirty="0"/>
              <a:t>            }</a:t>
            </a:r>
          </a:p>
          <a:p>
            <a:pPr>
              <a:buNone/>
            </a:pPr>
            <a:r>
              <a:rPr lang="en-US" sz="2000" dirty="0"/>
              <a:t>            else</a:t>
            </a:r>
          </a:p>
          <a:p>
            <a:pPr>
              <a:buNone/>
            </a:pPr>
            <a:r>
              <a:rPr lang="en-US" sz="2000" dirty="0"/>
              <a:t>            {</a:t>
            </a:r>
          </a:p>
          <a:p>
            <a:pPr>
              <a:buNone/>
            </a:pPr>
            <a:r>
              <a:rPr lang="en-US" sz="2000" dirty="0"/>
              <a:t>                Console.WriteLine("Odd number");</a:t>
            </a:r>
          </a:p>
          <a:p>
            <a:pPr>
              <a:buNone/>
            </a:pPr>
            <a:r>
              <a:rPr lang="en-US" sz="2000" dirty="0"/>
              <a:t>            }</a:t>
            </a:r>
          </a:p>
          <a:p>
            <a:pPr>
              <a:buNone/>
            </a:pPr>
            <a:r>
              <a:rPr lang="en-US" sz="2000" dirty="0"/>
              <a:t>            </a:t>
            </a:r>
            <a:r>
              <a:rPr lang="en-US" sz="2000" dirty="0" err="1"/>
              <a:t>Console.ReadKey</a:t>
            </a:r>
            <a:r>
              <a:rPr lang="en-US" sz="2000" dirty="0"/>
              <a:t>();</a:t>
            </a:r>
          </a:p>
          <a:p>
            <a:pPr>
              <a:buNone/>
            </a:pPr>
            <a:r>
              <a:rPr lang="en-US" sz="2000" dirty="0"/>
              <a:t>        }</a:t>
            </a:r>
          </a:p>
          <a:p>
            <a:pPr>
              <a:buNone/>
            </a:pPr>
            <a:r>
              <a:rPr lang="en-US" sz="2000" dirty="0"/>
              <a:t>    }</a:t>
            </a:r>
          </a:p>
          <a:p>
            <a:pPr>
              <a:buNone/>
            </a:pPr>
            <a:r>
              <a:rPr lang="en-US" sz="2000" dirty="0"/>
              <a:t>}</a:t>
            </a:r>
          </a:p>
        </p:txBody>
      </p:sp>
      <p:pic>
        <p:nvPicPr>
          <p:cNvPr id="7170" name="Picture 2"/>
          <p:cNvPicPr>
            <a:picLocks noChangeAspect="1" noChangeArrowheads="1"/>
          </p:cNvPicPr>
          <p:nvPr/>
        </p:nvPicPr>
        <p:blipFill>
          <a:blip r:embed="rId2"/>
          <a:srcRect/>
          <a:stretch>
            <a:fillRect/>
          </a:stretch>
        </p:blipFill>
        <p:spPr bwMode="auto">
          <a:xfrm>
            <a:off x="5486400" y="914400"/>
            <a:ext cx="2895600" cy="188595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a:solidFill>
                  <a:srgbClr val="FF0000"/>
                </a:solidFill>
              </a:rPr>
              <a:t>Switch Statement</a:t>
            </a:r>
          </a:p>
        </p:txBody>
      </p:sp>
      <p:pic>
        <p:nvPicPr>
          <p:cNvPr id="8194" name="Picture 2"/>
          <p:cNvPicPr>
            <a:picLocks noChangeAspect="1" noChangeArrowheads="1"/>
          </p:cNvPicPr>
          <p:nvPr/>
        </p:nvPicPr>
        <p:blipFill>
          <a:blip r:embed="rId2"/>
          <a:srcRect/>
          <a:stretch>
            <a:fillRect/>
          </a:stretch>
        </p:blipFill>
        <p:spPr bwMode="auto">
          <a:xfrm>
            <a:off x="6019800" y="1295400"/>
            <a:ext cx="2464420" cy="1295400"/>
          </a:xfrm>
          <a:prstGeom prst="rect">
            <a:avLst/>
          </a:prstGeom>
          <a:noFill/>
          <a:ln w="9525">
            <a:noFill/>
            <a:miter lim="800000"/>
            <a:headEnd/>
            <a:tailEnd/>
          </a:ln>
          <a:effectLst/>
        </p:spPr>
      </p:pic>
      <p:pic>
        <p:nvPicPr>
          <p:cNvPr id="8195" name="Picture 3"/>
          <p:cNvPicPr>
            <a:picLocks noGrp="1" noChangeAspect="1" noChangeArrowheads="1"/>
          </p:cNvPicPr>
          <p:nvPr>
            <p:ph idx="1"/>
          </p:nvPr>
        </p:nvPicPr>
        <p:blipFill>
          <a:blip r:embed="rId3"/>
          <a:srcRect/>
          <a:stretch>
            <a:fillRect/>
          </a:stretch>
        </p:blipFill>
        <p:spPr bwMode="auto">
          <a:xfrm>
            <a:off x="6019800" y="3048000"/>
            <a:ext cx="2380488" cy="1676400"/>
          </a:xfrm>
          <a:prstGeom prst="rect">
            <a:avLst/>
          </a:prstGeom>
          <a:noFill/>
          <a:ln w="9525">
            <a:noFill/>
            <a:miter lim="800000"/>
            <a:headEnd/>
            <a:tailEnd/>
          </a:ln>
          <a:effectLst/>
        </p:spPr>
      </p:pic>
      <p:sp>
        <p:nvSpPr>
          <p:cNvPr id="6" name="Rectangle 5"/>
          <p:cNvSpPr/>
          <p:nvPr/>
        </p:nvSpPr>
        <p:spPr>
          <a:xfrm>
            <a:off x="228600" y="685800"/>
            <a:ext cx="5715000" cy="5909310"/>
          </a:xfrm>
          <a:prstGeom prst="rect">
            <a:avLst/>
          </a:prstGeom>
        </p:spPr>
        <p:txBody>
          <a:bodyPr wrap="square">
            <a:spAutoFit/>
          </a:bodyPr>
          <a:lstStyle/>
          <a:p>
            <a:r>
              <a:rPr lang="en-US" dirty="0"/>
              <a:t>using System;</a:t>
            </a:r>
          </a:p>
          <a:p>
            <a:r>
              <a:rPr lang="en-US" dirty="0"/>
              <a:t>namespace </a:t>
            </a:r>
            <a:r>
              <a:rPr lang="en-US" dirty="0" err="1"/>
              <a:t>HelloProgram</a:t>
            </a:r>
            <a:r>
              <a:rPr lang="en-US" dirty="0"/>
              <a:t>{</a:t>
            </a:r>
          </a:p>
          <a:p>
            <a:r>
              <a:rPr lang="en-US" dirty="0"/>
              <a:t>    class Switch{</a:t>
            </a:r>
          </a:p>
          <a:p>
            <a:r>
              <a:rPr lang="en-US" dirty="0"/>
              <a:t>        static void Main(){</a:t>
            </a:r>
          </a:p>
          <a:p>
            <a:r>
              <a:rPr lang="en-US" dirty="0"/>
              <a:t>            Console.WriteLine("Enter character");</a:t>
            </a:r>
          </a:p>
          <a:p>
            <a:r>
              <a:rPr lang="en-US" dirty="0"/>
              <a:t>            char </a:t>
            </a:r>
            <a:r>
              <a:rPr lang="en-US" dirty="0" err="1"/>
              <a:t>ch</a:t>
            </a:r>
            <a:r>
              <a:rPr lang="en-US" dirty="0"/>
              <a:t> = </a:t>
            </a:r>
            <a:r>
              <a:rPr lang="en-US" dirty="0" err="1"/>
              <a:t>char.Parse</a:t>
            </a:r>
            <a:r>
              <a:rPr lang="en-US" dirty="0"/>
              <a:t>(</a:t>
            </a:r>
            <a:r>
              <a:rPr lang="en-US" dirty="0" err="1"/>
              <a:t>Console.ReadLine</a:t>
            </a:r>
            <a:r>
              <a:rPr lang="en-US" dirty="0"/>
              <a:t>());</a:t>
            </a:r>
          </a:p>
          <a:p>
            <a:r>
              <a:rPr lang="en-US" dirty="0"/>
              <a:t>            string s = </a:t>
            </a:r>
            <a:r>
              <a:rPr lang="en-US" dirty="0" err="1"/>
              <a:t>ch.ToString</a:t>
            </a:r>
            <a:r>
              <a:rPr lang="en-US" dirty="0"/>
              <a:t>().</a:t>
            </a:r>
            <a:r>
              <a:rPr lang="en-US" dirty="0" err="1"/>
              <a:t>ToLower</a:t>
            </a:r>
            <a:r>
              <a:rPr lang="en-US" dirty="0"/>
              <a:t>();</a:t>
            </a:r>
          </a:p>
          <a:p>
            <a:r>
              <a:rPr lang="en-US" dirty="0"/>
              <a:t>            switch (s) {</a:t>
            </a:r>
          </a:p>
          <a:p>
            <a:r>
              <a:rPr lang="en-US" dirty="0"/>
              <a:t>                case "a":</a:t>
            </a:r>
          </a:p>
          <a:p>
            <a:r>
              <a:rPr lang="en-US" dirty="0"/>
              <a:t>                    Console.WriteLine("a is vowel");      break;</a:t>
            </a:r>
          </a:p>
          <a:p>
            <a:r>
              <a:rPr lang="en-US" dirty="0"/>
              <a:t>                case "e":</a:t>
            </a:r>
          </a:p>
          <a:p>
            <a:r>
              <a:rPr lang="en-US" dirty="0"/>
              <a:t>                    Console.WriteLine("e is vowel“);      break;</a:t>
            </a:r>
          </a:p>
          <a:p>
            <a:r>
              <a:rPr lang="en-US" dirty="0"/>
              <a:t>                case "i":</a:t>
            </a:r>
          </a:p>
          <a:p>
            <a:r>
              <a:rPr lang="en-US" dirty="0"/>
              <a:t>                    Console.WriteLine("i is vowel");        break;</a:t>
            </a:r>
          </a:p>
          <a:p>
            <a:r>
              <a:rPr lang="en-US" dirty="0"/>
              <a:t>                case "o":</a:t>
            </a:r>
          </a:p>
          <a:p>
            <a:r>
              <a:rPr lang="en-US" dirty="0"/>
              <a:t>                    Console.WriteLine("o is vowel");       break;</a:t>
            </a:r>
          </a:p>
          <a:p>
            <a:r>
              <a:rPr lang="en-US" dirty="0"/>
              <a:t>                case "u":</a:t>
            </a:r>
          </a:p>
          <a:p>
            <a:r>
              <a:rPr lang="en-US" dirty="0"/>
              <a:t>                    </a:t>
            </a:r>
            <a:r>
              <a:rPr lang="en-US" dirty="0" err="1"/>
              <a:t>Console.WriteLine</a:t>
            </a:r>
            <a:r>
              <a:rPr lang="en-US" dirty="0"/>
              <a:t>("u is vowel");   break;</a:t>
            </a:r>
          </a:p>
          <a:p>
            <a:r>
              <a:rPr lang="en-US" dirty="0"/>
              <a:t>                default:</a:t>
            </a:r>
          </a:p>
          <a:p>
            <a:r>
              <a:rPr lang="en-US" dirty="0"/>
              <a:t>                    Console.WriteLine("Not a vowel“);    break; }</a:t>
            </a:r>
          </a:p>
          <a:p>
            <a:r>
              <a:rPr lang="en-US" dirty="0"/>
              <a:t>            </a:t>
            </a:r>
            <a:r>
              <a:rPr lang="en-US" dirty="0" err="1"/>
              <a:t>Console.ReadKey</a:t>
            </a:r>
            <a:r>
              <a:rPr lang="en-US" dirty="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Loop/ Iteration Statement</a:t>
            </a:r>
          </a:p>
        </p:txBody>
      </p:sp>
      <p:sp>
        <p:nvSpPr>
          <p:cNvPr id="3" name="Content Placeholder 2"/>
          <p:cNvSpPr>
            <a:spLocks noGrp="1"/>
          </p:cNvSpPr>
          <p:nvPr>
            <p:ph idx="1"/>
          </p:nvPr>
        </p:nvSpPr>
        <p:spPr/>
        <p:txBody>
          <a:bodyPr/>
          <a:lstStyle/>
          <a:p>
            <a:r>
              <a:rPr lang="en-US" dirty="0"/>
              <a:t>Can be classified into:</a:t>
            </a:r>
          </a:p>
          <a:p>
            <a:pPr>
              <a:buFontTx/>
              <a:buChar char="-"/>
            </a:pPr>
            <a:r>
              <a:rPr lang="en-US" dirty="0"/>
              <a:t>For loop</a:t>
            </a:r>
          </a:p>
          <a:p>
            <a:pPr>
              <a:buFontTx/>
              <a:buChar char="-"/>
            </a:pPr>
            <a:r>
              <a:rPr lang="en-US" dirty="0"/>
              <a:t>While loop</a:t>
            </a:r>
          </a:p>
          <a:p>
            <a:pPr>
              <a:buFontTx/>
              <a:buChar char="-"/>
            </a:pPr>
            <a:r>
              <a:rPr lang="en-US" dirty="0"/>
              <a:t>Do…while loop</a:t>
            </a:r>
          </a:p>
          <a:p>
            <a:pPr>
              <a:buFontTx/>
              <a:buChar char="-"/>
            </a:pPr>
            <a:r>
              <a:rPr lang="en-US" dirty="0"/>
              <a:t>Foreach loop</a:t>
            </a:r>
          </a:p>
          <a:p>
            <a:pPr>
              <a:buFontTx/>
              <a:buChar char="-"/>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a:solidFill>
                  <a:srgbClr val="FF0000"/>
                </a:solidFill>
              </a:rPr>
              <a:t>For Loop</a:t>
            </a:r>
          </a:p>
        </p:txBody>
      </p:sp>
      <p:sp>
        <p:nvSpPr>
          <p:cNvPr id="3" name="Content Placeholder 2"/>
          <p:cNvSpPr>
            <a:spLocks noGrp="1"/>
          </p:cNvSpPr>
          <p:nvPr>
            <p:ph idx="1"/>
          </p:nvPr>
        </p:nvSpPr>
        <p:spPr>
          <a:xfrm>
            <a:off x="457200" y="914400"/>
            <a:ext cx="8229600" cy="5211763"/>
          </a:xfrm>
        </p:spPr>
        <p:txBody>
          <a:bodyPr>
            <a:normAutofit fontScale="70000" lnSpcReduction="20000"/>
          </a:bodyPr>
          <a:lstStyle/>
          <a:p>
            <a:pPr>
              <a:buNone/>
            </a:pPr>
            <a:r>
              <a:rPr lang="en-US" dirty="0"/>
              <a:t>using System;</a:t>
            </a:r>
          </a:p>
          <a:p>
            <a:pPr>
              <a:buNone/>
            </a:pPr>
            <a:r>
              <a:rPr lang="en-US" dirty="0"/>
              <a:t>namespace </a:t>
            </a:r>
            <a:r>
              <a:rPr lang="en-US" dirty="0" err="1"/>
              <a:t>HelloProgram</a:t>
            </a:r>
            <a:endParaRPr lang="en-US" dirty="0"/>
          </a:p>
          <a:p>
            <a:pPr>
              <a:buNone/>
            </a:pPr>
            <a:r>
              <a:rPr lang="en-US" dirty="0"/>
              <a:t>{</a:t>
            </a:r>
          </a:p>
          <a:p>
            <a:pPr>
              <a:buNone/>
            </a:pPr>
            <a:r>
              <a:rPr lang="en-US" dirty="0"/>
              <a:t>    class </a:t>
            </a:r>
            <a:r>
              <a:rPr lang="en-US" dirty="0" err="1"/>
              <a:t>ForLoop</a:t>
            </a:r>
            <a:endParaRPr lang="en-US" dirty="0"/>
          </a:p>
          <a:p>
            <a:pPr>
              <a:buNone/>
            </a:pPr>
            <a:r>
              <a:rPr lang="en-US" dirty="0"/>
              <a:t>    {</a:t>
            </a:r>
          </a:p>
          <a:p>
            <a:pPr>
              <a:buNone/>
            </a:pPr>
            <a:r>
              <a:rPr lang="en-US" dirty="0"/>
              <a:t>        static void Main()</a:t>
            </a:r>
          </a:p>
          <a:p>
            <a:pPr>
              <a:buNone/>
            </a:pPr>
            <a:r>
              <a:rPr lang="en-US" dirty="0"/>
              <a:t>        {</a:t>
            </a:r>
          </a:p>
          <a:p>
            <a:pPr>
              <a:buNone/>
            </a:pPr>
            <a:r>
              <a:rPr lang="nn-NO" dirty="0"/>
              <a:t>            for (int i = 0; i &lt; 10; i++)</a:t>
            </a:r>
          </a:p>
          <a:p>
            <a:pPr>
              <a:buNone/>
            </a:pPr>
            <a:r>
              <a:rPr lang="en-US" dirty="0"/>
              <a:t>            {</a:t>
            </a:r>
          </a:p>
          <a:p>
            <a:pPr>
              <a:buNone/>
            </a:pPr>
            <a:r>
              <a:rPr lang="en-US" dirty="0"/>
              <a:t>                Console.WriteLine(i);</a:t>
            </a:r>
          </a:p>
          <a:p>
            <a:pPr>
              <a:buNone/>
            </a:pPr>
            <a:r>
              <a:rPr lang="en-US" dirty="0"/>
              <a:t>            }</a:t>
            </a:r>
          </a:p>
          <a:p>
            <a:pPr>
              <a:buNone/>
            </a:pPr>
            <a:r>
              <a:rPr lang="en-US" dirty="0"/>
              <a:t>            </a:t>
            </a:r>
            <a:r>
              <a:rPr lang="en-US" dirty="0" err="1"/>
              <a:t>Console.ReadKey</a:t>
            </a:r>
            <a:r>
              <a:rPr lang="en-US" dirty="0"/>
              <a:t>();</a:t>
            </a:r>
          </a:p>
          <a:p>
            <a:pPr>
              <a:buNone/>
            </a:pPr>
            <a:r>
              <a:rPr lang="en-US" dirty="0"/>
              <a:t>        }</a:t>
            </a:r>
          </a:p>
          <a:p>
            <a:pPr>
              <a:buNone/>
            </a:pPr>
            <a:r>
              <a:rPr lang="en-US" dirty="0"/>
              <a:t>    }</a:t>
            </a:r>
          </a:p>
          <a:p>
            <a:pPr>
              <a:buNone/>
            </a:pPr>
            <a:r>
              <a:rPr lang="en-US" dirty="0"/>
              <a:t>}</a:t>
            </a:r>
          </a:p>
          <a:p>
            <a:pPr>
              <a:buNone/>
            </a:pPr>
            <a:endParaRPr lang="en-US" dirty="0"/>
          </a:p>
        </p:txBody>
      </p:sp>
      <p:pic>
        <p:nvPicPr>
          <p:cNvPr id="9219" name="Picture 3"/>
          <p:cNvPicPr>
            <a:picLocks noChangeAspect="1" noChangeArrowheads="1"/>
          </p:cNvPicPr>
          <p:nvPr/>
        </p:nvPicPr>
        <p:blipFill>
          <a:blip r:embed="rId2"/>
          <a:srcRect/>
          <a:stretch>
            <a:fillRect/>
          </a:stretch>
        </p:blipFill>
        <p:spPr bwMode="auto">
          <a:xfrm>
            <a:off x="6629400" y="2438400"/>
            <a:ext cx="1219200" cy="3526302"/>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Autofit/>
          </a:bodyPr>
          <a:lstStyle/>
          <a:p>
            <a:r>
              <a:rPr lang="en-US" sz="3200" dirty="0">
                <a:solidFill>
                  <a:srgbClr val="FF0000"/>
                </a:solidFill>
              </a:rPr>
              <a:t>While Loop</a:t>
            </a:r>
          </a:p>
        </p:txBody>
      </p:sp>
      <p:sp>
        <p:nvSpPr>
          <p:cNvPr id="3" name="Content Placeholder 2"/>
          <p:cNvSpPr>
            <a:spLocks noGrp="1"/>
          </p:cNvSpPr>
          <p:nvPr>
            <p:ph idx="1"/>
          </p:nvPr>
        </p:nvSpPr>
        <p:spPr>
          <a:xfrm>
            <a:off x="457200" y="533400"/>
            <a:ext cx="8229600" cy="6096000"/>
          </a:xfrm>
        </p:spPr>
        <p:txBody>
          <a:bodyPr>
            <a:noAutofit/>
          </a:bodyPr>
          <a:lstStyle/>
          <a:p>
            <a:pPr>
              <a:buNone/>
            </a:pPr>
            <a:r>
              <a:rPr lang="en-US" sz="1800" dirty="0"/>
              <a:t>using System;</a:t>
            </a:r>
          </a:p>
          <a:p>
            <a:pPr>
              <a:buNone/>
            </a:pPr>
            <a:r>
              <a:rPr lang="en-US" sz="1800" dirty="0"/>
              <a:t>namespace </a:t>
            </a:r>
            <a:r>
              <a:rPr lang="en-US" sz="1800" dirty="0" err="1"/>
              <a:t>HelloProgram</a:t>
            </a:r>
            <a:r>
              <a:rPr lang="en-US" sz="1800" dirty="0"/>
              <a:t>       {</a:t>
            </a:r>
          </a:p>
          <a:p>
            <a:pPr>
              <a:buNone/>
            </a:pPr>
            <a:r>
              <a:rPr lang="en-US" sz="1800" dirty="0"/>
              <a:t>    class </a:t>
            </a:r>
            <a:r>
              <a:rPr lang="en-US" sz="1800" dirty="0" err="1"/>
              <a:t>WhileLoop</a:t>
            </a:r>
            <a:r>
              <a:rPr lang="en-US" sz="1800" dirty="0"/>
              <a:t>    {</a:t>
            </a:r>
          </a:p>
          <a:p>
            <a:pPr>
              <a:buNone/>
            </a:pPr>
            <a:r>
              <a:rPr lang="en-US" sz="1800" dirty="0"/>
              <a:t>        static void Main()  {</a:t>
            </a:r>
          </a:p>
          <a:p>
            <a:pPr>
              <a:buNone/>
            </a:pPr>
            <a:r>
              <a:rPr lang="en-US" sz="1800" dirty="0"/>
              <a:t>            </a:t>
            </a:r>
            <a:r>
              <a:rPr lang="en-US" sz="1800" dirty="0" err="1"/>
              <a:t>bool</a:t>
            </a:r>
            <a:r>
              <a:rPr lang="en-US" sz="1800" dirty="0"/>
              <a:t> </a:t>
            </a:r>
            <a:r>
              <a:rPr lang="en-US" sz="1800" dirty="0" err="1"/>
              <a:t>isprime</a:t>
            </a:r>
            <a:r>
              <a:rPr lang="en-US" sz="1800" dirty="0"/>
              <a:t> = true;</a:t>
            </a:r>
          </a:p>
          <a:p>
            <a:pPr>
              <a:buNone/>
            </a:pPr>
            <a:r>
              <a:rPr lang="en-US" sz="1800" dirty="0"/>
              <a:t>            </a:t>
            </a:r>
            <a:r>
              <a:rPr lang="en-US" sz="1800" dirty="0" err="1"/>
              <a:t>int</a:t>
            </a:r>
            <a:r>
              <a:rPr lang="en-US" sz="1800" dirty="0"/>
              <a:t> count = 0;</a:t>
            </a:r>
          </a:p>
          <a:p>
            <a:pPr>
              <a:buNone/>
            </a:pPr>
            <a:r>
              <a:rPr lang="en-US" sz="1800" dirty="0"/>
              <a:t>            </a:t>
            </a:r>
            <a:r>
              <a:rPr lang="en-US" sz="1800" dirty="0" err="1"/>
              <a:t>int</a:t>
            </a:r>
            <a:r>
              <a:rPr lang="en-US" sz="1800" dirty="0"/>
              <a:t> num = 1;</a:t>
            </a:r>
          </a:p>
          <a:p>
            <a:pPr>
              <a:buNone/>
            </a:pPr>
            <a:r>
              <a:rPr lang="en-US" sz="1800" dirty="0"/>
              <a:t>            while (count &lt; 100)  {</a:t>
            </a:r>
          </a:p>
          <a:p>
            <a:pPr>
              <a:buNone/>
            </a:pPr>
            <a:r>
              <a:rPr lang="en-US" sz="1800" dirty="0"/>
              <a:t>                </a:t>
            </a:r>
            <a:r>
              <a:rPr lang="en-US" sz="1800" dirty="0" err="1"/>
              <a:t>isprime</a:t>
            </a:r>
            <a:r>
              <a:rPr lang="en-US" sz="1800" dirty="0"/>
              <a:t> = true;</a:t>
            </a:r>
          </a:p>
          <a:p>
            <a:pPr>
              <a:buNone/>
            </a:pPr>
            <a:r>
              <a:rPr lang="nn-NO" sz="1800" dirty="0"/>
              <a:t>                for (int i = 2; i &lt;=Math.Sqrt(num); i++) </a:t>
            </a:r>
            <a:r>
              <a:rPr lang="en-US" sz="1800" dirty="0"/>
              <a:t>{</a:t>
            </a:r>
          </a:p>
          <a:p>
            <a:pPr>
              <a:buNone/>
            </a:pPr>
            <a:r>
              <a:rPr lang="en-US" sz="1800" dirty="0"/>
              <a:t>                    if (num % i == 0) {</a:t>
            </a:r>
          </a:p>
          <a:p>
            <a:pPr>
              <a:buNone/>
            </a:pPr>
            <a:r>
              <a:rPr lang="en-US" sz="1800" dirty="0"/>
              <a:t>                        </a:t>
            </a:r>
            <a:r>
              <a:rPr lang="en-US" sz="1800" dirty="0" err="1"/>
              <a:t>isprime</a:t>
            </a:r>
            <a:r>
              <a:rPr lang="en-US" sz="1800" dirty="0"/>
              <a:t> = false;</a:t>
            </a:r>
          </a:p>
          <a:p>
            <a:pPr>
              <a:buNone/>
            </a:pPr>
            <a:r>
              <a:rPr lang="en-US" sz="1800" dirty="0"/>
              <a:t>                        break;  }  }</a:t>
            </a:r>
          </a:p>
          <a:p>
            <a:pPr>
              <a:buNone/>
            </a:pPr>
            <a:r>
              <a:rPr lang="en-US" sz="1800" dirty="0"/>
              <a:t>                if (</a:t>
            </a:r>
            <a:r>
              <a:rPr lang="en-US" sz="1800" dirty="0" err="1"/>
              <a:t>isprime</a:t>
            </a:r>
            <a:r>
              <a:rPr lang="en-US" sz="1800" dirty="0"/>
              <a:t>) {</a:t>
            </a:r>
          </a:p>
          <a:p>
            <a:pPr>
              <a:buNone/>
            </a:pPr>
            <a:r>
              <a:rPr lang="en-US" sz="1800" dirty="0"/>
              <a:t>                    </a:t>
            </a:r>
            <a:r>
              <a:rPr lang="en-US" sz="1800" dirty="0" err="1"/>
              <a:t>Console.Write</a:t>
            </a:r>
            <a:r>
              <a:rPr lang="en-US" sz="1800" dirty="0"/>
              <a:t>(num+"\t");</a:t>
            </a:r>
          </a:p>
          <a:p>
            <a:pPr>
              <a:buNone/>
            </a:pPr>
            <a:r>
              <a:rPr lang="en-US" sz="1800" dirty="0"/>
              <a:t>                    count++; }</a:t>
            </a:r>
          </a:p>
          <a:p>
            <a:pPr>
              <a:buNone/>
            </a:pPr>
            <a:r>
              <a:rPr lang="en-US" sz="1800" dirty="0"/>
              <a:t>                num++; }</a:t>
            </a:r>
          </a:p>
          <a:p>
            <a:pPr>
              <a:buNone/>
            </a:pPr>
            <a:r>
              <a:rPr lang="en-US" sz="1800" dirty="0"/>
              <a:t>            </a:t>
            </a:r>
            <a:r>
              <a:rPr lang="en-US" sz="1800" dirty="0" err="1"/>
              <a:t>Console.ReadKey</a:t>
            </a:r>
            <a:r>
              <a:rPr lang="en-US" sz="1800" dirty="0"/>
              <a:t>(); } } }</a:t>
            </a:r>
          </a:p>
          <a:p>
            <a:pPr>
              <a:buNone/>
            </a:pPr>
            <a:endParaRPr lang="en-US" sz="1000" dirty="0"/>
          </a:p>
        </p:txBody>
      </p:sp>
      <p:pic>
        <p:nvPicPr>
          <p:cNvPr id="1026" name="Picture 2"/>
          <p:cNvPicPr>
            <a:picLocks noChangeAspect="1" noChangeArrowheads="1"/>
          </p:cNvPicPr>
          <p:nvPr/>
        </p:nvPicPr>
        <p:blipFill>
          <a:blip r:embed="rId2"/>
          <a:srcRect/>
          <a:stretch>
            <a:fillRect/>
          </a:stretch>
        </p:blipFill>
        <p:spPr bwMode="auto">
          <a:xfrm>
            <a:off x="3810000" y="1600200"/>
            <a:ext cx="4831238" cy="1524000"/>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09600"/>
          </a:xfrm>
        </p:spPr>
        <p:txBody>
          <a:bodyPr>
            <a:normAutofit/>
          </a:bodyPr>
          <a:lstStyle/>
          <a:p>
            <a:r>
              <a:rPr lang="en-US" sz="3200" dirty="0">
                <a:solidFill>
                  <a:srgbClr val="FF0000"/>
                </a:solidFill>
              </a:rPr>
              <a:t>Do…While Loop</a:t>
            </a:r>
          </a:p>
        </p:txBody>
      </p:sp>
      <p:sp>
        <p:nvSpPr>
          <p:cNvPr id="3" name="Content Placeholder 2"/>
          <p:cNvSpPr>
            <a:spLocks noGrp="1"/>
          </p:cNvSpPr>
          <p:nvPr>
            <p:ph idx="1"/>
          </p:nvPr>
        </p:nvSpPr>
        <p:spPr>
          <a:xfrm>
            <a:off x="457200" y="685800"/>
            <a:ext cx="8229600" cy="6172200"/>
          </a:xfrm>
        </p:spPr>
        <p:txBody>
          <a:bodyPr>
            <a:noAutofit/>
          </a:bodyPr>
          <a:lstStyle/>
          <a:p>
            <a:pPr>
              <a:buNone/>
            </a:pPr>
            <a:r>
              <a:rPr lang="en-US" sz="1800" dirty="0"/>
              <a:t>using System;</a:t>
            </a:r>
          </a:p>
          <a:p>
            <a:pPr>
              <a:buNone/>
            </a:pPr>
            <a:r>
              <a:rPr lang="en-US" sz="1800" dirty="0"/>
              <a:t>namespace </a:t>
            </a:r>
            <a:r>
              <a:rPr lang="en-US" sz="1800" dirty="0" err="1"/>
              <a:t>HelloProgram</a:t>
            </a:r>
            <a:r>
              <a:rPr lang="en-US" sz="1800" dirty="0"/>
              <a:t>  {</a:t>
            </a:r>
          </a:p>
          <a:p>
            <a:pPr>
              <a:buNone/>
            </a:pPr>
            <a:r>
              <a:rPr lang="en-US" sz="1800" dirty="0"/>
              <a:t>    class </a:t>
            </a:r>
            <a:r>
              <a:rPr lang="en-US" sz="1800" dirty="0" err="1"/>
              <a:t>DoWhileLoop</a:t>
            </a:r>
            <a:r>
              <a:rPr lang="en-US" sz="1800" dirty="0"/>
              <a:t>   {</a:t>
            </a:r>
          </a:p>
          <a:p>
            <a:pPr>
              <a:buNone/>
            </a:pPr>
            <a:r>
              <a:rPr lang="en-US" sz="1800" dirty="0"/>
              <a:t>        static void Main()  {</a:t>
            </a:r>
          </a:p>
          <a:p>
            <a:pPr>
              <a:buNone/>
            </a:pPr>
            <a:r>
              <a:rPr lang="en-US" sz="1800" dirty="0"/>
              <a:t>            string name = "</a:t>
            </a:r>
            <a:r>
              <a:rPr lang="en-US" sz="1800" dirty="0" err="1"/>
              <a:t>bhavisha</a:t>
            </a:r>
            <a:r>
              <a:rPr lang="en-US" sz="1800" dirty="0"/>
              <a:t>";</a:t>
            </a:r>
          </a:p>
          <a:p>
            <a:pPr>
              <a:buNone/>
            </a:pPr>
            <a:r>
              <a:rPr lang="en-US" sz="1800" dirty="0"/>
              <a:t>            string pin = "9876";</a:t>
            </a:r>
          </a:p>
          <a:p>
            <a:pPr>
              <a:buNone/>
            </a:pPr>
            <a:r>
              <a:rPr lang="en-US" sz="1800" dirty="0"/>
              <a:t>            </a:t>
            </a:r>
            <a:r>
              <a:rPr lang="en-US" sz="1800" dirty="0" err="1"/>
              <a:t>int</a:t>
            </a:r>
            <a:r>
              <a:rPr lang="en-US" sz="1800" dirty="0"/>
              <a:t> count = 0;</a:t>
            </a:r>
          </a:p>
          <a:p>
            <a:pPr>
              <a:buNone/>
            </a:pPr>
            <a:r>
              <a:rPr lang="en-US" sz="1800" dirty="0"/>
              <a:t>            string  num;</a:t>
            </a:r>
          </a:p>
          <a:p>
            <a:pPr>
              <a:buNone/>
            </a:pPr>
            <a:r>
              <a:rPr lang="en-US" sz="1800" dirty="0"/>
              <a:t>            do</a:t>
            </a:r>
          </a:p>
          <a:p>
            <a:pPr>
              <a:buNone/>
            </a:pPr>
            <a:r>
              <a:rPr lang="en-US" sz="1800" dirty="0"/>
              <a:t>            {</a:t>
            </a:r>
          </a:p>
          <a:p>
            <a:pPr>
              <a:buNone/>
            </a:pPr>
            <a:r>
              <a:rPr lang="en-US" sz="1800" dirty="0"/>
              <a:t>                num = </a:t>
            </a:r>
            <a:r>
              <a:rPr lang="en-US" sz="1800" dirty="0" err="1"/>
              <a:t>Console.ReadLine</a:t>
            </a:r>
            <a:r>
              <a:rPr lang="en-US" sz="1800" dirty="0"/>
              <a:t>();</a:t>
            </a:r>
          </a:p>
          <a:p>
            <a:pPr>
              <a:buNone/>
            </a:pPr>
            <a:r>
              <a:rPr lang="en-US" sz="1800" dirty="0"/>
              <a:t>                count++;</a:t>
            </a:r>
          </a:p>
          <a:p>
            <a:pPr>
              <a:buNone/>
            </a:pPr>
            <a:r>
              <a:rPr lang="en-US" sz="1800" dirty="0"/>
              <a:t>            } while (num != pin &amp;&amp; count &lt; 3);</a:t>
            </a:r>
          </a:p>
          <a:p>
            <a:pPr>
              <a:buNone/>
            </a:pPr>
            <a:r>
              <a:rPr lang="en-US" sz="1800" dirty="0"/>
              <a:t>            if (num == pin){</a:t>
            </a:r>
          </a:p>
          <a:p>
            <a:pPr>
              <a:buNone/>
            </a:pPr>
            <a:r>
              <a:rPr lang="en-US" sz="1800" dirty="0"/>
              <a:t>                Console.WriteLine("Welcome {0}",name);}</a:t>
            </a:r>
          </a:p>
          <a:p>
            <a:pPr>
              <a:buNone/>
            </a:pPr>
            <a:r>
              <a:rPr lang="en-US" sz="1800" dirty="0"/>
              <a:t>            else {</a:t>
            </a:r>
          </a:p>
          <a:p>
            <a:pPr>
              <a:buNone/>
            </a:pPr>
            <a:r>
              <a:rPr lang="en-US" sz="1800" dirty="0"/>
              <a:t>                Console.WriteLine("Account Locked");}</a:t>
            </a:r>
          </a:p>
          <a:p>
            <a:pPr>
              <a:buNone/>
            </a:pPr>
            <a:r>
              <a:rPr lang="en-US" sz="1800" dirty="0"/>
              <a:t>            </a:t>
            </a:r>
            <a:r>
              <a:rPr lang="en-US" sz="1800" dirty="0" err="1"/>
              <a:t>Console.ReadKey</a:t>
            </a:r>
            <a:r>
              <a:rPr lang="en-US" sz="1800" dirty="0"/>
              <a:t>(); } } } </a:t>
            </a:r>
          </a:p>
          <a:p>
            <a:pPr>
              <a:buNone/>
            </a:pPr>
            <a:r>
              <a:rPr lang="en-US" sz="1800" dirty="0"/>
              <a:t>        </a:t>
            </a:r>
          </a:p>
          <a:p>
            <a:pPr>
              <a:buNone/>
            </a:pPr>
            <a:endParaRPr lang="en-US" sz="1800" dirty="0"/>
          </a:p>
        </p:txBody>
      </p:sp>
      <p:pic>
        <p:nvPicPr>
          <p:cNvPr id="2051" name="Picture 3"/>
          <p:cNvPicPr>
            <a:picLocks noChangeAspect="1" noChangeArrowheads="1"/>
          </p:cNvPicPr>
          <p:nvPr/>
        </p:nvPicPr>
        <p:blipFill>
          <a:blip r:embed="rId2"/>
          <a:srcRect/>
          <a:stretch>
            <a:fillRect/>
          </a:stretch>
        </p:blipFill>
        <p:spPr bwMode="auto">
          <a:xfrm>
            <a:off x="5029200" y="2667000"/>
            <a:ext cx="2807320" cy="14478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Jump Statement</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r>
              <a:rPr lang="en-US" dirty="0"/>
              <a:t>Goto statement</a:t>
            </a:r>
          </a:p>
          <a:p>
            <a:r>
              <a:rPr lang="en-US" dirty="0"/>
              <a:t>Break statement</a:t>
            </a:r>
          </a:p>
          <a:p>
            <a:r>
              <a:rPr lang="en-US" dirty="0"/>
              <a:t>Continue statement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Goto Statement</a:t>
            </a:r>
          </a:p>
        </p:txBody>
      </p:sp>
      <p:sp>
        <p:nvSpPr>
          <p:cNvPr id="3" name="Content Placeholder 2"/>
          <p:cNvSpPr>
            <a:spLocks noGrp="1"/>
          </p:cNvSpPr>
          <p:nvPr>
            <p:ph idx="1"/>
          </p:nvPr>
        </p:nvSpPr>
        <p:spPr>
          <a:xfrm>
            <a:off x="457200" y="1143000"/>
            <a:ext cx="8229600" cy="4983163"/>
          </a:xfrm>
        </p:spPr>
        <p:txBody>
          <a:bodyPr>
            <a:noAutofit/>
          </a:bodyPr>
          <a:lstStyle/>
          <a:p>
            <a:pPr>
              <a:buNone/>
            </a:pPr>
            <a:r>
              <a:rPr lang="en-US" sz="1800" dirty="0"/>
              <a:t>using System;</a:t>
            </a:r>
          </a:p>
          <a:p>
            <a:pPr>
              <a:buNone/>
            </a:pPr>
            <a:r>
              <a:rPr lang="en-US" sz="1800" dirty="0"/>
              <a:t>namespace </a:t>
            </a:r>
            <a:r>
              <a:rPr lang="en-US" sz="1800" dirty="0" err="1"/>
              <a:t>HelloProgram</a:t>
            </a:r>
            <a:endParaRPr lang="en-US" sz="1800" dirty="0"/>
          </a:p>
          <a:p>
            <a:pPr>
              <a:buNone/>
            </a:pPr>
            <a:r>
              <a:rPr lang="en-US" sz="1800" dirty="0"/>
              <a:t>{</a:t>
            </a:r>
          </a:p>
          <a:p>
            <a:pPr>
              <a:buNone/>
            </a:pPr>
            <a:r>
              <a:rPr lang="en-US" sz="1800" dirty="0"/>
              <a:t>    class Goto</a:t>
            </a:r>
          </a:p>
          <a:p>
            <a:pPr>
              <a:buNone/>
            </a:pPr>
            <a:r>
              <a:rPr lang="en-US" sz="1800" dirty="0"/>
              <a:t>    {</a:t>
            </a:r>
          </a:p>
          <a:p>
            <a:pPr>
              <a:buNone/>
            </a:pPr>
            <a:r>
              <a:rPr lang="en-US" sz="1800" dirty="0"/>
              <a:t>        static void Main()</a:t>
            </a:r>
          </a:p>
          <a:p>
            <a:pPr>
              <a:buNone/>
            </a:pPr>
            <a:r>
              <a:rPr lang="en-US" sz="1800" dirty="0"/>
              <a:t>        {</a:t>
            </a:r>
          </a:p>
          <a:p>
            <a:pPr>
              <a:buNone/>
            </a:pPr>
            <a:r>
              <a:rPr lang="en-US" sz="1800" dirty="0"/>
              <a:t>            </a:t>
            </a:r>
            <a:r>
              <a:rPr lang="en-US" sz="1800" dirty="0" err="1"/>
              <a:t>int</a:t>
            </a:r>
            <a:r>
              <a:rPr lang="en-US" sz="1800" dirty="0"/>
              <a:t> i = 1;</a:t>
            </a:r>
          </a:p>
          <a:p>
            <a:pPr>
              <a:buNone/>
            </a:pPr>
            <a:r>
              <a:rPr lang="en-US" sz="1800" dirty="0"/>
              <a:t>        </a:t>
            </a:r>
            <a:r>
              <a:rPr lang="en-US" sz="2400" b="1" dirty="0"/>
              <a:t>up:</a:t>
            </a:r>
            <a:endParaRPr lang="en-US" sz="1800" b="1" dirty="0"/>
          </a:p>
          <a:p>
            <a:pPr>
              <a:buNone/>
            </a:pPr>
            <a:r>
              <a:rPr lang="en-US" sz="1800" dirty="0"/>
              <a:t>            Console.WriteLine(i);</a:t>
            </a:r>
          </a:p>
          <a:p>
            <a:pPr>
              <a:buNone/>
            </a:pPr>
            <a:r>
              <a:rPr lang="en-US" sz="1800" dirty="0"/>
              <a:t>            i++;</a:t>
            </a:r>
          </a:p>
          <a:p>
            <a:pPr>
              <a:buNone/>
            </a:pPr>
            <a:r>
              <a:rPr lang="en-US" sz="1800" dirty="0"/>
              <a:t>            if (i &lt;= 10)</a:t>
            </a:r>
          </a:p>
          <a:p>
            <a:pPr>
              <a:buNone/>
            </a:pPr>
            <a:r>
              <a:rPr lang="en-US" sz="2400" b="1" dirty="0"/>
              <a:t>            </a:t>
            </a:r>
            <a:r>
              <a:rPr lang="en-US" sz="2400" b="1" dirty="0" err="1"/>
              <a:t>goto</a:t>
            </a:r>
            <a:r>
              <a:rPr lang="en-US" sz="2400" b="1" dirty="0"/>
              <a:t> up;</a:t>
            </a:r>
          </a:p>
          <a:p>
            <a:pPr>
              <a:buNone/>
            </a:pPr>
            <a:r>
              <a:rPr lang="en-US" sz="1800" dirty="0"/>
              <a:t>            </a:t>
            </a:r>
            <a:r>
              <a:rPr lang="en-US" sz="1800" dirty="0" err="1"/>
              <a:t>Console.ReadKey</a:t>
            </a:r>
            <a:r>
              <a:rPr lang="en-US" sz="1800" dirty="0"/>
              <a:t>(); } } }</a:t>
            </a:r>
          </a:p>
          <a:p>
            <a:pPr>
              <a:buNone/>
            </a:pPr>
            <a:r>
              <a:rPr lang="en-US" sz="1800" dirty="0"/>
              <a:t>        </a:t>
            </a:r>
          </a:p>
        </p:txBody>
      </p:sp>
      <p:pic>
        <p:nvPicPr>
          <p:cNvPr id="4098" name="Picture 2"/>
          <p:cNvPicPr>
            <a:picLocks noChangeAspect="1" noChangeArrowheads="1"/>
          </p:cNvPicPr>
          <p:nvPr/>
        </p:nvPicPr>
        <p:blipFill>
          <a:blip r:embed="rId2"/>
          <a:srcRect/>
          <a:stretch>
            <a:fillRect/>
          </a:stretch>
        </p:blipFill>
        <p:spPr bwMode="auto">
          <a:xfrm>
            <a:off x="5638800" y="2209800"/>
            <a:ext cx="782989" cy="29718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solidFill>
                  <a:srgbClr val="FF0000"/>
                </a:solidFill>
              </a:rPr>
              <a:t>Break Statement</a:t>
            </a:r>
          </a:p>
        </p:txBody>
      </p:sp>
      <p:sp>
        <p:nvSpPr>
          <p:cNvPr id="3" name="Content Placeholder 2"/>
          <p:cNvSpPr>
            <a:spLocks noGrp="1"/>
          </p:cNvSpPr>
          <p:nvPr>
            <p:ph idx="1"/>
          </p:nvPr>
        </p:nvSpPr>
        <p:spPr>
          <a:xfrm>
            <a:off x="457200" y="990600"/>
            <a:ext cx="8229600" cy="5638800"/>
          </a:xfrm>
        </p:spPr>
        <p:txBody>
          <a:bodyPr>
            <a:noAutofit/>
          </a:bodyPr>
          <a:lstStyle/>
          <a:p>
            <a:pPr>
              <a:buNone/>
            </a:pPr>
            <a:r>
              <a:rPr lang="en-US" sz="2000" dirty="0"/>
              <a:t>using System;</a:t>
            </a:r>
          </a:p>
          <a:p>
            <a:pPr>
              <a:buNone/>
            </a:pPr>
            <a:r>
              <a:rPr lang="en-US" sz="2000" dirty="0"/>
              <a:t>namespace </a:t>
            </a:r>
            <a:r>
              <a:rPr lang="en-US" sz="2000" dirty="0" err="1"/>
              <a:t>HelloProgram</a:t>
            </a:r>
            <a:endParaRPr lang="en-US" sz="2000" dirty="0"/>
          </a:p>
          <a:p>
            <a:pPr>
              <a:buNone/>
            </a:pPr>
            <a:r>
              <a:rPr lang="en-US" sz="2000" dirty="0"/>
              <a:t>{</a:t>
            </a:r>
          </a:p>
          <a:p>
            <a:pPr>
              <a:buNone/>
            </a:pPr>
            <a:r>
              <a:rPr lang="en-US" sz="2000" dirty="0"/>
              <a:t>    class Break</a:t>
            </a:r>
          </a:p>
          <a:p>
            <a:pPr>
              <a:buNone/>
            </a:pPr>
            <a:r>
              <a:rPr lang="en-US" sz="2000" dirty="0"/>
              <a:t>    {</a:t>
            </a:r>
          </a:p>
          <a:p>
            <a:pPr>
              <a:buNone/>
            </a:pPr>
            <a:r>
              <a:rPr lang="en-US" sz="2000" dirty="0"/>
              <a:t>        static void Main()</a:t>
            </a:r>
          </a:p>
          <a:p>
            <a:pPr>
              <a:buNone/>
            </a:pPr>
            <a:r>
              <a:rPr lang="en-US" sz="2000" dirty="0"/>
              <a:t>        {</a:t>
            </a:r>
          </a:p>
          <a:p>
            <a:pPr>
              <a:buNone/>
            </a:pPr>
            <a:r>
              <a:rPr lang="nn-NO" sz="2000" dirty="0"/>
              <a:t>            for (int i = 1; i &lt;= 10; i++)</a:t>
            </a:r>
          </a:p>
          <a:p>
            <a:pPr>
              <a:buNone/>
            </a:pPr>
            <a:r>
              <a:rPr lang="en-US" sz="2000" dirty="0"/>
              <a:t>            {</a:t>
            </a:r>
          </a:p>
          <a:p>
            <a:pPr>
              <a:buNone/>
            </a:pPr>
            <a:r>
              <a:rPr lang="en-US" sz="2000" dirty="0"/>
              <a:t>                if (i == 5)</a:t>
            </a:r>
          </a:p>
          <a:p>
            <a:pPr>
              <a:buNone/>
            </a:pPr>
            <a:r>
              <a:rPr lang="en-US" sz="2400" b="1" dirty="0"/>
              <a:t>                    break;</a:t>
            </a:r>
          </a:p>
          <a:p>
            <a:pPr>
              <a:buNone/>
            </a:pPr>
            <a:r>
              <a:rPr lang="en-US" sz="2000" dirty="0"/>
              <a:t>                Console.WriteLine("i="+i);</a:t>
            </a:r>
          </a:p>
          <a:p>
            <a:pPr>
              <a:buNone/>
            </a:pPr>
            <a:r>
              <a:rPr lang="en-US" sz="2000" dirty="0"/>
              <a:t>            }</a:t>
            </a:r>
          </a:p>
          <a:p>
            <a:pPr>
              <a:buNone/>
            </a:pPr>
            <a:r>
              <a:rPr lang="en-US" sz="2000" dirty="0"/>
              <a:t>            Console.WriteLine("Stop here");</a:t>
            </a:r>
          </a:p>
          <a:p>
            <a:pPr>
              <a:buNone/>
            </a:pPr>
            <a:r>
              <a:rPr lang="en-US" sz="2000" dirty="0"/>
              <a:t>            </a:t>
            </a:r>
            <a:r>
              <a:rPr lang="en-US" sz="2000" dirty="0" err="1"/>
              <a:t>Console.ReadKey</a:t>
            </a:r>
            <a:r>
              <a:rPr lang="en-US" sz="2000" dirty="0"/>
              <a:t>(); } } }</a:t>
            </a:r>
          </a:p>
        </p:txBody>
      </p:sp>
      <p:pic>
        <p:nvPicPr>
          <p:cNvPr id="3074" name="Picture 2"/>
          <p:cNvPicPr>
            <a:picLocks noChangeAspect="1" noChangeArrowheads="1"/>
          </p:cNvPicPr>
          <p:nvPr/>
        </p:nvPicPr>
        <p:blipFill>
          <a:blip r:embed="rId2"/>
          <a:srcRect/>
          <a:stretch>
            <a:fillRect/>
          </a:stretch>
        </p:blipFill>
        <p:spPr bwMode="auto">
          <a:xfrm>
            <a:off x="4724400" y="2209800"/>
            <a:ext cx="2416821" cy="24384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a:solidFill>
                  <a:srgbClr val="FF0000"/>
                </a:solidFill>
              </a:rPr>
              <a:t>Continue Statement</a:t>
            </a:r>
          </a:p>
        </p:txBody>
      </p:sp>
      <p:sp>
        <p:nvSpPr>
          <p:cNvPr id="3" name="Content Placeholder 2"/>
          <p:cNvSpPr>
            <a:spLocks noGrp="1"/>
          </p:cNvSpPr>
          <p:nvPr>
            <p:ph idx="1"/>
          </p:nvPr>
        </p:nvSpPr>
        <p:spPr>
          <a:xfrm>
            <a:off x="457200" y="838200"/>
            <a:ext cx="8229600" cy="5287963"/>
          </a:xfrm>
        </p:spPr>
        <p:txBody>
          <a:bodyPr>
            <a:noAutofit/>
          </a:bodyPr>
          <a:lstStyle/>
          <a:p>
            <a:pPr>
              <a:buNone/>
            </a:pPr>
            <a:r>
              <a:rPr lang="en-US" sz="2000" dirty="0"/>
              <a:t>using System;</a:t>
            </a:r>
          </a:p>
          <a:p>
            <a:pPr>
              <a:buNone/>
            </a:pPr>
            <a:r>
              <a:rPr lang="en-US" sz="2000" dirty="0"/>
              <a:t>namespace </a:t>
            </a:r>
            <a:r>
              <a:rPr lang="en-US" sz="2000" dirty="0" err="1"/>
              <a:t>HelloProgram</a:t>
            </a:r>
            <a:endParaRPr lang="en-US" sz="2000" dirty="0"/>
          </a:p>
          <a:p>
            <a:pPr>
              <a:buNone/>
            </a:pPr>
            <a:r>
              <a:rPr lang="en-US" sz="2000" dirty="0"/>
              <a:t>{</a:t>
            </a:r>
          </a:p>
          <a:p>
            <a:pPr>
              <a:buNone/>
            </a:pPr>
            <a:r>
              <a:rPr lang="en-US" sz="2000" dirty="0"/>
              <a:t>    class Continue</a:t>
            </a:r>
          </a:p>
          <a:p>
            <a:pPr>
              <a:buNone/>
            </a:pPr>
            <a:r>
              <a:rPr lang="en-US" sz="2000" dirty="0"/>
              <a:t>    {</a:t>
            </a:r>
          </a:p>
          <a:p>
            <a:pPr>
              <a:buNone/>
            </a:pPr>
            <a:r>
              <a:rPr lang="en-US" sz="2000" dirty="0"/>
              <a:t>        static void Main()</a:t>
            </a:r>
          </a:p>
          <a:p>
            <a:pPr>
              <a:buNone/>
            </a:pPr>
            <a:r>
              <a:rPr lang="en-US" sz="2000" dirty="0"/>
              <a:t>        {</a:t>
            </a:r>
          </a:p>
          <a:p>
            <a:pPr>
              <a:buNone/>
            </a:pPr>
            <a:r>
              <a:rPr lang="nn-NO" sz="2000" dirty="0"/>
              <a:t>            for (int i = 1; i &lt;= 10; i++)</a:t>
            </a:r>
          </a:p>
          <a:p>
            <a:pPr>
              <a:buNone/>
            </a:pPr>
            <a:r>
              <a:rPr lang="en-US" sz="2000" dirty="0"/>
              <a:t>            {</a:t>
            </a:r>
          </a:p>
          <a:p>
            <a:pPr>
              <a:buNone/>
            </a:pPr>
            <a:r>
              <a:rPr lang="en-US" sz="2000" dirty="0"/>
              <a:t>                if (i == 5)</a:t>
            </a:r>
          </a:p>
          <a:p>
            <a:pPr>
              <a:buNone/>
            </a:pPr>
            <a:r>
              <a:rPr lang="en-US" sz="2800" b="1" dirty="0"/>
              <a:t>                    continue;</a:t>
            </a:r>
          </a:p>
          <a:p>
            <a:pPr>
              <a:buNone/>
            </a:pPr>
            <a:r>
              <a:rPr lang="en-US" sz="2000" dirty="0"/>
              <a:t>                Console.WriteLine("i=" + i);</a:t>
            </a:r>
          </a:p>
          <a:p>
            <a:pPr>
              <a:buNone/>
            </a:pPr>
            <a:r>
              <a:rPr lang="en-US" sz="2000" dirty="0"/>
              <a:t>            }</a:t>
            </a:r>
          </a:p>
          <a:p>
            <a:pPr>
              <a:buNone/>
            </a:pPr>
            <a:r>
              <a:rPr lang="en-US" sz="2000" dirty="0"/>
              <a:t>            </a:t>
            </a:r>
            <a:r>
              <a:rPr lang="en-US" sz="2000" dirty="0" err="1"/>
              <a:t>Console.ReadKey</a:t>
            </a:r>
            <a:r>
              <a:rPr lang="en-US" sz="2000" dirty="0"/>
              <a:t>(); } } }</a:t>
            </a:r>
          </a:p>
          <a:p>
            <a:pPr>
              <a:buNone/>
            </a:pPr>
            <a:r>
              <a:rPr lang="en-US" sz="2000" dirty="0"/>
              <a:t>        </a:t>
            </a:r>
          </a:p>
        </p:txBody>
      </p:sp>
      <p:pic>
        <p:nvPicPr>
          <p:cNvPr id="5122" name="Picture 2"/>
          <p:cNvPicPr>
            <a:picLocks noChangeAspect="1" noChangeArrowheads="1"/>
          </p:cNvPicPr>
          <p:nvPr/>
        </p:nvPicPr>
        <p:blipFill>
          <a:blip r:embed="rId2"/>
          <a:srcRect/>
          <a:stretch>
            <a:fillRect/>
          </a:stretch>
        </p:blipFill>
        <p:spPr bwMode="auto">
          <a:xfrm>
            <a:off x="6858000" y="3276600"/>
            <a:ext cx="852487" cy="220119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100013" y="114300"/>
            <a:ext cx="8001000" cy="923925"/>
          </a:xfrm>
        </p:spPr>
        <p:txBody>
          <a:bodyPr/>
          <a:lstStyle/>
          <a:p>
            <a:pPr eaLnBrk="1" hangingPunct="1"/>
            <a:r>
              <a:rPr lang="en-US" dirty="0"/>
              <a:t>C# (C Sharp)</a:t>
            </a:r>
          </a:p>
        </p:txBody>
      </p:sp>
      <p:sp>
        <p:nvSpPr>
          <p:cNvPr id="16387" name="Rectangle 3"/>
          <p:cNvSpPr>
            <a:spLocks noGrp="1" noChangeArrowheads="1"/>
          </p:cNvSpPr>
          <p:nvPr>
            <p:ph idx="1"/>
          </p:nvPr>
        </p:nvSpPr>
        <p:spPr>
          <a:xfrm>
            <a:off x="222250" y="1314450"/>
            <a:ext cx="8440738" cy="4800600"/>
          </a:xfrm>
        </p:spPr>
        <p:txBody>
          <a:bodyPr/>
          <a:lstStyle/>
          <a:p>
            <a:pPr eaLnBrk="1" hangingPunct="1">
              <a:spcAft>
                <a:spcPct val="20000"/>
              </a:spcAft>
              <a:buClr>
                <a:srgbClr val="666699"/>
              </a:buClr>
            </a:pPr>
            <a:r>
              <a:rPr lang="en-US" sz="2400" dirty="0"/>
              <a:t>C# is a modern, general-purpose, object-oriented programming language developed by Microsoft.</a:t>
            </a:r>
          </a:p>
          <a:p>
            <a:pPr eaLnBrk="1" hangingPunct="1">
              <a:spcAft>
                <a:spcPct val="20000"/>
              </a:spcAft>
              <a:buClr>
                <a:srgbClr val="666699"/>
              </a:buClr>
            </a:pPr>
            <a:r>
              <a:rPr lang="en-US" sz="2400" dirty="0"/>
              <a:t>Runs on the .NET Framework.</a:t>
            </a:r>
          </a:p>
          <a:p>
            <a:pPr algn="just" eaLnBrk="1" hangingPunct="1">
              <a:spcAft>
                <a:spcPct val="20000"/>
              </a:spcAft>
              <a:buClr>
                <a:srgbClr val="666699"/>
              </a:buClr>
            </a:pPr>
            <a:r>
              <a:rPr lang="en-US" sz="2400" dirty="0"/>
              <a:t>Designed for Common Language Infrastructure (CLI), which consists of the executable code and runtime environment that allows use of various high-level languages on different computer platforms and architectures.</a:t>
            </a:r>
          </a:p>
        </p:txBody>
      </p:sp>
      <p:sp>
        <p:nvSpPr>
          <p:cNvPr id="2" name="Slide Number Placeholder 3"/>
          <p:cNvSpPr>
            <a:spLocks noGrp="1"/>
          </p:cNvSpPr>
          <p:nvPr>
            <p:ph type="sldNum" sz="quarter" idx="12"/>
          </p:nvPr>
        </p:nvSpPr>
        <p:spPr/>
        <p:txBody>
          <a:bodyPr/>
          <a:lstStyle/>
          <a:p>
            <a:pPr>
              <a:defRPr/>
            </a:pPr>
            <a:fld id="{EE367BD3-6C1B-4556-ADA6-D42673C625A9}" type="slidenum">
              <a:rPr lang="en-US"/>
              <a:pPr>
                <a:defRPr/>
              </a:pPr>
              <a:t>7</a:t>
            </a:fld>
            <a:endParaRPr lang="en-US"/>
          </a:p>
        </p:txBody>
      </p:sp>
    </p:spTree>
    <p:extLst>
      <p:ext uri="{BB962C8B-B14F-4D97-AF65-F5344CB8AC3E}">
        <p14:creationId xmlns:p14="http://schemas.microsoft.com/office/powerpoint/2010/main" val="2099800735"/>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Foreach loop </a:t>
            </a:r>
          </a:p>
        </p:txBody>
      </p:sp>
      <p:sp>
        <p:nvSpPr>
          <p:cNvPr id="3" name="Content Placeholder 2"/>
          <p:cNvSpPr>
            <a:spLocks noGrp="1"/>
          </p:cNvSpPr>
          <p:nvPr>
            <p:ph idx="1"/>
          </p:nvPr>
        </p:nvSpPr>
        <p:spPr/>
        <p:txBody>
          <a:bodyPr>
            <a:normAutofit/>
          </a:bodyPr>
          <a:lstStyle/>
          <a:p>
            <a:pPr algn="just"/>
            <a:r>
              <a:rPr lang="en-US" dirty="0"/>
              <a:t>It executes a block of code on each element in an array. </a:t>
            </a:r>
          </a:p>
          <a:p>
            <a:pPr algn="just"/>
            <a:r>
              <a:rPr lang="en-US" dirty="0"/>
              <a:t>The </a:t>
            </a:r>
            <a:r>
              <a:rPr lang="en-US" dirty="0" err="1"/>
              <a:t>foreach</a:t>
            </a:r>
            <a:r>
              <a:rPr lang="en-US" dirty="0"/>
              <a:t> loop is useful for traversing each item in an array or a collection of items and displayed one by one.</a:t>
            </a:r>
          </a:p>
        </p:txBody>
      </p:sp>
    </p:spTree>
    <p:extLst>
      <p:ext uri="{BB962C8B-B14F-4D97-AF65-F5344CB8AC3E}">
        <p14:creationId xmlns:p14="http://schemas.microsoft.com/office/powerpoint/2010/main" val="6965552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Foreach</a:t>
            </a:r>
            <a:r>
              <a:rPr lang="en-US" dirty="0">
                <a:solidFill>
                  <a:srgbClr val="FF0000"/>
                </a:solidFill>
              </a:rPr>
              <a:t> loop</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In </a:t>
            </a:r>
            <a:r>
              <a:rPr lang="en-US" b="1" dirty="0" err="1"/>
              <a:t>foreach</a:t>
            </a:r>
            <a:r>
              <a:rPr lang="en-US" b="1" dirty="0"/>
              <a:t> loop</a:t>
            </a:r>
            <a:r>
              <a:rPr lang="en-US" dirty="0"/>
              <a:t> the variable of the loop will be same as the type of values under the array.</a:t>
            </a:r>
            <a:br>
              <a:rPr lang="en-US" dirty="0"/>
            </a:br>
            <a:endParaRPr lang="en-US" dirty="0"/>
          </a:p>
          <a:p>
            <a:pPr lvl="0"/>
            <a:r>
              <a:rPr lang="en-US" dirty="0"/>
              <a:t>The </a:t>
            </a:r>
            <a:r>
              <a:rPr lang="en-US" b="1" dirty="0" err="1"/>
              <a:t>foreach</a:t>
            </a:r>
            <a:r>
              <a:rPr lang="en-US" dirty="0"/>
              <a:t> statement repeats a group of embedded statements for each element in an array or an object collection.</a:t>
            </a:r>
            <a:br>
              <a:rPr lang="en-US" dirty="0"/>
            </a:br>
            <a:endParaRPr lang="en-US" dirty="0"/>
          </a:p>
          <a:p>
            <a:pPr lvl="0" algn="just"/>
            <a:r>
              <a:rPr lang="en-US" dirty="0"/>
              <a:t>In </a:t>
            </a:r>
            <a:r>
              <a:rPr lang="en-US" b="1" dirty="0" err="1"/>
              <a:t>foreach</a:t>
            </a:r>
            <a:r>
              <a:rPr lang="en-US" b="1" dirty="0"/>
              <a:t> loop</a:t>
            </a:r>
            <a:r>
              <a:rPr lang="en-US" dirty="0"/>
              <a:t>, You do not need to specify the loop bounds minimum or maximum.</a:t>
            </a:r>
          </a:p>
          <a:p>
            <a:pPr lvl="0"/>
            <a:endParaRPr lang="en-US" dirty="0"/>
          </a:p>
          <a:p>
            <a:r>
              <a:rPr lang="en-US" b="1" dirty="0"/>
              <a:t>Syntax:</a:t>
            </a:r>
            <a:endParaRPr lang="en-US" dirty="0"/>
          </a:p>
          <a:p>
            <a:pPr>
              <a:buNone/>
            </a:pPr>
            <a:r>
              <a:rPr lang="en-US" i="1" dirty="0"/>
              <a:t>			</a:t>
            </a:r>
            <a:r>
              <a:rPr lang="en-US" i="1" dirty="0" err="1"/>
              <a:t>foreach</a:t>
            </a:r>
            <a:r>
              <a:rPr lang="en-US" i="1" dirty="0"/>
              <a:t> (</a:t>
            </a:r>
            <a:r>
              <a:rPr lang="en-US" i="1" dirty="0" err="1"/>
              <a:t>data_type</a:t>
            </a:r>
            <a:r>
              <a:rPr lang="en-US" i="1" dirty="0"/>
              <a:t> </a:t>
            </a:r>
            <a:r>
              <a:rPr lang="en-US" i="1" dirty="0" err="1"/>
              <a:t>var_name</a:t>
            </a:r>
            <a:r>
              <a:rPr lang="en-US" i="1" dirty="0"/>
              <a:t> in </a:t>
            </a:r>
            <a:r>
              <a:rPr lang="en-US" i="1" dirty="0" err="1"/>
              <a:t>collection_variable</a:t>
            </a:r>
            <a:r>
              <a:rPr lang="en-US" i="1" dirty="0"/>
              <a:t>)</a:t>
            </a:r>
            <a:br>
              <a:rPr lang="en-US" i="1" dirty="0"/>
            </a:br>
            <a:r>
              <a:rPr lang="en-US" i="1" dirty="0"/>
              <a:t>		{</a:t>
            </a:r>
            <a:br>
              <a:rPr lang="en-US" i="1" dirty="0"/>
            </a:br>
            <a:r>
              <a:rPr lang="en-US" i="1" dirty="0"/>
              <a:t>			// </a:t>
            </a:r>
            <a:r>
              <a:rPr lang="en-US" i="1" dirty="0" err="1"/>
              <a:t>statments</a:t>
            </a:r>
            <a:r>
              <a:rPr lang="en-US" i="1" dirty="0"/>
              <a:t> </a:t>
            </a:r>
            <a:br>
              <a:rPr lang="en-US" i="1" dirty="0"/>
            </a:br>
            <a:r>
              <a:rPr lang="en-US" i="1" dirty="0"/>
              <a:t>		}</a:t>
            </a:r>
          </a:p>
        </p:txBody>
      </p:sp>
    </p:spTree>
    <p:extLst>
      <p:ext uri="{BB962C8B-B14F-4D97-AF65-F5344CB8AC3E}">
        <p14:creationId xmlns:p14="http://schemas.microsoft.com/office/powerpoint/2010/main" val="7890622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Foreach</a:t>
            </a:r>
            <a:r>
              <a:rPr lang="en-US" dirty="0">
                <a:solidFill>
                  <a:srgbClr val="FF0000"/>
                </a:solidFill>
              </a:rPr>
              <a:t> loop</a:t>
            </a:r>
            <a:endParaRPr lang="en-US" dirty="0"/>
          </a:p>
        </p:txBody>
      </p:sp>
      <p:pic>
        <p:nvPicPr>
          <p:cNvPr id="4" name="Content Placeholder 3" descr="foreachloop-1.jpg"/>
          <p:cNvPicPr>
            <a:picLocks noGrp="1" noChangeAspect="1"/>
          </p:cNvPicPr>
          <p:nvPr>
            <p:ph idx="1"/>
          </p:nvPr>
        </p:nvPicPr>
        <p:blipFill>
          <a:blip r:embed="rId2" cstate="print"/>
          <a:stretch>
            <a:fillRect/>
          </a:stretch>
        </p:blipFill>
        <p:spPr>
          <a:xfrm>
            <a:off x="2392680" y="1600200"/>
            <a:ext cx="4754880" cy="5018764"/>
          </a:xfrm>
        </p:spPr>
      </p:pic>
      <p:sp>
        <p:nvSpPr>
          <p:cNvPr id="5" name="TextBox 4"/>
          <p:cNvSpPr txBox="1"/>
          <p:nvPr/>
        </p:nvSpPr>
        <p:spPr>
          <a:xfrm>
            <a:off x="-34645" y="6278880"/>
            <a:ext cx="3942106" cy="461665"/>
          </a:xfrm>
          <a:prstGeom prst="rect">
            <a:avLst/>
          </a:prstGeom>
          <a:noFill/>
        </p:spPr>
        <p:txBody>
          <a:bodyPr wrap="none" rtlCol="0">
            <a:spAutoFit/>
          </a:bodyPr>
          <a:lstStyle/>
          <a:p>
            <a:r>
              <a:rPr lang="en-US" dirty="0"/>
              <a:t>Flowchart of </a:t>
            </a:r>
            <a:r>
              <a:rPr lang="en-US" dirty="0" err="1"/>
              <a:t>foreach</a:t>
            </a:r>
            <a:r>
              <a:rPr lang="en-US" dirty="0"/>
              <a:t> loop</a:t>
            </a:r>
          </a:p>
        </p:txBody>
      </p:sp>
    </p:spTree>
    <p:extLst>
      <p:ext uri="{BB962C8B-B14F-4D97-AF65-F5344CB8AC3E}">
        <p14:creationId xmlns:p14="http://schemas.microsoft.com/office/powerpoint/2010/main" val="36589368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solidFill>
                  <a:srgbClr val="FF0000"/>
                </a:solidFill>
              </a:rPr>
              <a:t>Foreach loop Program</a:t>
            </a:r>
          </a:p>
        </p:txBody>
      </p:sp>
      <p:sp>
        <p:nvSpPr>
          <p:cNvPr id="3" name="Content Placeholder 2"/>
          <p:cNvSpPr>
            <a:spLocks noGrp="1"/>
          </p:cNvSpPr>
          <p:nvPr>
            <p:ph idx="1"/>
          </p:nvPr>
        </p:nvSpPr>
        <p:spPr>
          <a:xfrm>
            <a:off x="457200" y="990600"/>
            <a:ext cx="8229600" cy="5135563"/>
          </a:xfrm>
        </p:spPr>
        <p:txBody>
          <a:bodyPr>
            <a:noAutofit/>
          </a:bodyPr>
          <a:lstStyle/>
          <a:p>
            <a:pPr>
              <a:buNone/>
            </a:pPr>
            <a:r>
              <a:rPr lang="en-US" sz="1800" dirty="0"/>
              <a:t>using System;</a:t>
            </a:r>
          </a:p>
          <a:p>
            <a:pPr>
              <a:buNone/>
            </a:pPr>
            <a:r>
              <a:rPr lang="en-US" sz="1800" dirty="0"/>
              <a:t>namespace </a:t>
            </a:r>
            <a:r>
              <a:rPr lang="en-US" sz="1800" dirty="0" err="1"/>
              <a:t>HelloProgram</a:t>
            </a:r>
            <a:endParaRPr lang="en-US" sz="1800" dirty="0"/>
          </a:p>
          <a:p>
            <a:pPr>
              <a:buNone/>
            </a:pPr>
            <a:r>
              <a:rPr lang="en-US" sz="1800" dirty="0"/>
              <a:t>{</a:t>
            </a:r>
          </a:p>
          <a:p>
            <a:pPr>
              <a:buNone/>
            </a:pPr>
            <a:r>
              <a:rPr lang="en-US" sz="1800" dirty="0"/>
              <a:t>    class </a:t>
            </a:r>
            <a:r>
              <a:rPr lang="en-US" sz="1800" dirty="0" err="1"/>
              <a:t>ForeachLoop</a:t>
            </a:r>
            <a:endParaRPr lang="en-US" sz="1800" dirty="0"/>
          </a:p>
          <a:p>
            <a:pPr>
              <a:buNone/>
            </a:pPr>
            <a:r>
              <a:rPr lang="en-US" sz="1800" dirty="0"/>
              <a:t>    {</a:t>
            </a:r>
          </a:p>
          <a:p>
            <a:pPr>
              <a:buNone/>
            </a:pPr>
            <a:r>
              <a:rPr lang="en-US" sz="1800" dirty="0"/>
              <a:t>        static void Main()</a:t>
            </a:r>
          </a:p>
          <a:p>
            <a:pPr>
              <a:buNone/>
            </a:pPr>
            <a:r>
              <a:rPr lang="en-US" sz="1800" dirty="0"/>
              <a:t>        {</a:t>
            </a:r>
          </a:p>
          <a:p>
            <a:pPr>
              <a:buNone/>
            </a:pPr>
            <a:r>
              <a:rPr lang="en-US" sz="1800" dirty="0"/>
              <a:t>            </a:t>
            </a:r>
            <a:r>
              <a:rPr lang="en-US" sz="1800" dirty="0" err="1"/>
              <a:t>int</a:t>
            </a:r>
            <a:r>
              <a:rPr lang="en-US" sz="1800" dirty="0"/>
              <a:t>[] </a:t>
            </a:r>
            <a:r>
              <a:rPr lang="en-US" sz="1800" dirty="0" err="1"/>
              <a:t>arr</a:t>
            </a:r>
            <a:r>
              <a:rPr lang="en-US" sz="1800" dirty="0"/>
              <a:t> = new </a:t>
            </a:r>
            <a:r>
              <a:rPr lang="en-US" sz="1800" dirty="0" err="1"/>
              <a:t>int</a:t>
            </a:r>
            <a:r>
              <a:rPr lang="en-US" sz="1800" dirty="0"/>
              <a:t>[] { 2,4,6,5,7};</a:t>
            </a:r>
          </a:p>
          <a:p>
            <a:pPr>
              <a:buNone/>
            </a:pPr>
            <a:r>
              <a:rPr lang="en-US" sz="1800" dirty="0"/>
              <a:t>            Console.WriteLine("Elements fetched from array");</a:t>
            </a:r>
          </a:p>
          <a:p>
            <a:pPr>
              <a:buNone/>
            </a:pPr>
            <a:r>
              <a:rPr lang="en-US" sz="1800" dirty="0"/>
              <a:t>            foreach (</a:t>
            </a:r>
            <a:r>
              <a:rPr lang="en-US" sz="1800" dirty="0" err="1"/>
              <a:t>int</a:t>
            </a:r>
            <a:r>
              <a:rPr lang="en-US" sz="1800" dirty="0"/>
              <a:t> item in </a:t>
            </a:r>
            <a:r>
              <a:rPr lang="en-US" sz="1800" dirty="0" err="1"/>
              <a:t>arr</a:t>
            </a:r>
            <a:r>
              <a:rPr lang="en-US" sz="1800" dirty="0"/>
              <a:t>)</a:t>
            </a:r>
          </a:p>
          <a:p>
            <a:pPr>
              <a:buNone/>
            </a:pPr>
            <a:r>
              <a:rPr lang="en-US" sz="1800" dirty="0"/>
              <a:t>            {</a:t>
            </a:r>
          </a:p>
          <a:p>
            <a:pPr>
              <a:buNone/>
            </a:pPr>
            <a:r>
              <a:rPr lang="en-US" sz="1800" dirty="0"/>
              <a:t>                Console.WriteLine(item);</a:t>
            </a:r>
          </a:p>
          <a:p>
            <a:pPr>
              <a:buNone/>
            </a:pPr>
            <a:r>
              <a:rPr lang="en-US" sz="1800" dirty="0"/>
              <a:t>            }</a:t>
            </a:r>
          </a:p>
          <a:p>
            <a:pPr>
              <a:buNone/>
            </a:pPr>
            <a:r>
              <a:rPr lang="en-US" sz="1800" dirty="0"/>
              <a:t>            </a:t>
            </a:r>
            <a:r>
              <a:rPr lang="en-US" sz="1800" dirty="0" err="1"/>
              <a:t>Console.ReadKey</a:t>
            </a:r>
            <a:r>
              <a:rPr lang="en-US" sz="1800" dirty="0"/>
              <a:t>();</a:t>
            </a:r>
          </a:p>
          <a:p>
            <a:pPr>
              <a:buNone/>
            </a:pPr>
            <a:r>
              <a:rPr lang="en-US" sz="1800" dirty="0"/>
              <a:t>        }</a:t>
            </a:r>
          </a:p>
          <a:p>
            <a:pPr>
              <a:buNone/>
            </a:pPr>
            <a:r>
              <a:rPr lang="en-US" sz="1800" dirty="0"/>
              <a:t>    }</a:t>
            </a:r>
          </a:p>
          <a:p>
            <a:pPr>
              <a:buNone/>
            </a:pPr>
            <a:r>
              <a:rPr lang="en-US" sz="1800" dirty="0"/>
              <a:t>}</a:t>
            </a:r>
          </a:p>
          <a:p>
            <a:pPr>
              <a:buNone/>
            </a:pPr>
            <a:endParaRPr lang="en-US" sz="1800" dirty="0"/>
          </a:p>
        </p:txBody>
      </p:sp>
      <p:pic>
        <p:nvPicPr>
          <p:cNvPr id="6147" name="Picture 3"/>
          <p:cNvPicPr>
            <a:picLocks noChangeAspect="1" noChangeArrowheads="1"/>
          </p:cNvPicPr>
          <p:nvPr/>
        </p:nvPicPr>
        <p:blipFill>
          <a:blip r:embed="rId2"/>
          <a:srcRect/>
          <a:stretch>
            <a:fillRect/>
          </a:stretch>
        </p:blipFill>
        <p:spPr bwMode="auto">
          <a:xfrm>
            <a:off x="5105400" y="3962400"/>
            <a:ext cx="3761184" cy="1981200"/>
          </a:xfrm>
          <a:prstGeom prst="rect">
            <a:avLst/>
          </a:prstGeom>
          <a:noFill/>
          <a:ln w="9525">
            <a:noFill/>
            <a:miter lim="800000"/>
            <a:headEnd/>
            <a:tailEnd/>
          </a:ln>
          <a:effectLst/>
        </p:spPr>
      </p:pic>
    </p:spTree>
    <p:extLst>
      <p:ext uri="{BB962C8B-B14F-4D97-AF65-F5344CB8AC3E}">
        <p14:creationId xmlns:p14="http://schemas.microsoft.com/office/powerpoint/2010/main" val="17110827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FF0000"/>
                </a:solidFill>
              </a:rPr>
              <a:t>Difference between for loop and foreach loop</a:t>
            </a:r>
            <a:endParaRPr lang="en-US" sz="4000" dirty="0">
              <a:solidFill>
                <a:srgbClr val="FF0000"/>
              </a:solidFill>
            </a:endParaRPr>
          </a:p>
        </p:txBody>
      </p:sp>
      <p:sp>
        <p:nvSpPr>
          <p:cNvPr id="3" name="Content Placeholder 2"/>
          <p:cNvSpPr>
            <a:spLocks noGrp="1"/>
          </p:cNvSpPr>
          <p:nvPr>
            <p:ph idx="1"/>
          </p:nvPr>
        </p:nvSpPr>
        <p:spPr>
          <a:xfrm>
            <a:off x="457200" y="1600200"/>
            <a:ext cx="8351520" cy="5257800"/>
          </a:xfrm>
        </p:spPr>
        <p:txBody>
          <a:bodyPr/>
          <a:lstStyle/>
          <a:p>
            <a:pPr algn="just"/>
            <a:r>
              <a:rPr lang="en-US" sz="2800" dirty="0"/>
              <a:t>for loop executes a statement or a block of statement until the given condition is false. Whereas </a:t>
            </a:r>
            <a:r>
              <a:rPr lang="en-US" sz="2800" i="1" dirty="0" err="1"/>
              <a:t>foreach</a:t>
            </a:r>
            <a:r>
              <a:rPr lang="en-US" sz="2800" dirty="0"/>
              <a:t> loop executes a statement or a block of statements for each element present in the array and there is no need to define the minimum or maximum limit.</a:t>
            </a:r>
          </a:p>
          <a:p>
            <a:pPr algn="just"/>
            <a:r>
              <a:rPr lang="en-US" sz="2800" dirty="0"/>
              <a:t>In </a:t>
            </a:r>
            <a:r>
              <a:rPr lang="en-US" sz="2800" i="1" dirty="0"/>
              <a:t>for loop</a:t>
            </a:r>
            <a:r>
              <a:rPr lang="en-US" sz="2800" dirty="0"/>
              <a:t>, we iterate the array in both forward and backward directions, </a:t>
            </a:r>
            <a:r>
              <a:rPr lang="en-US" sz="2800" dirty="0" err="1"/>
              <a:t>e.g</a:t>
            </a:r>
            <a:r>
              <a:rPr lang="en-US" sz="2800" dirty="0"/>
              <a:t> from index 0 to 9 and from index 9 to 0. But in the </a:t>
            </a:r>
            <a:r>
              <a:rPr lang="en-US" sz="2800" dirty="0" err="1"/>
              <a:t>foreach</a:t>
            </a:r>
            <a:r>
              <a:rPr lang="en-US" sz="2800" dirty="0"/>
              <a:t> loop, we iterate an array only in the forward direction, not in a backward direction.</a:t>
            </a:r>
            <a:endParaRPr lang="en-US" dirty="0"/>
          </a:p>
        </p:txBody>
      </p:sp>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74</a:t>
            </a:fld>
            <a:endParaRPr lang="en-US"/>
          </a:p>
        </p:txBody>
      </p:sp>
    </p:spTree>
    <p:extLst>
      <p:ext uri="{BB962C8B-B14F-4D97-AF65-F5344CB8AC3E}">
        <p14:creationId xmlns:p14="http://schemas.microsoft.com/office/powerpoint/2010/main" val="24917976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Array</a:t>
            </a:r>
          </a:p>
        </p:txBody>
      </p:sp>
      <p:sp>
        <p:nvSpPr>
          <p:cNvPr id="3" name="Content Placeholder 2"/>
          <p:cNvSpPr>
            <a:spLocks noGrp="1"/>
          </p:cNvSpPr>
          <p:nvPr>
            <p:ph idx="1"/>
          </p:nvPr>
        </p:nvSpPr>
        <p:spPr/>
        <p:txBody>
          <a:bodyPr>
            <a:normAutofit fontScale="92500" lnSpcReduction="20000"/>
          </a:bodyPr>
          <a:lstStyle/>
          <a:p>
            <a:pPr algn="just"/>
            <a:r>
              <a:rPr lang="en-US" dirty="0"/>
              <a:t>It is used to store collection of data</a:t>
            </a:r>
          </a:p>
          <a:p>
            <a:pPr algn="just"/>
            <a:r>
              <a:rPr lang="en-US" dirty="0"/>
              <a:t>Store a fixed size sequential collection of element of same data type. </a:t>
            </a:r>
          </a:p>
          <a:p>
            <a:pPr algn="just"/>
            <a:r>
              <a:rPr lang="en-US" dirty="0"/>
              <a:t>Instead of declaring individual variable, you declare one array.</a:t>
            </a:r>
          </a:p>
          <a:p>
            <a:pPr algn="just"/>
            <a:r>
              <a:rPr lang="en-US" dirty="0"/>
              <a:t>Array elements are accessed by its index.</a:t>
            </a:r>
          </a:p>
          <a:p>
            <a:pPr algn="just"/>
            <a:r>
              <a:rPr lang="en-US" dirty="0"/>
              <a:t>Types of array:</a:t>
            </a:r>
          </a:p>
          <a:p>
            <a:pPr marL="971550" indent="-514350">
              <a:buFont typeface="+mj-lt"/>
              <a:buAutoNum type="arabicPeriod"/>
            </a:pPr>
            <a:r>
              <a:rPr lang="en-US" dirty="0"/>
              <a:t>Single Dimensional Array</a:t>
            </a:r>
          </a:p>
          <a:p>
            <a:pPr marL="971550" indent="-514350">
              <a:buFont typeface="+mj-lt"/>
              <a:buAutoNum type="arabicPeriod"/>
            </a:pPr>
            <a:r>
              <a:rPr lang="en-US" dirty="0"/>
              <a:t>Multi Dimensional Array</a:t>
            </a:r>
          </a:p>
          <a:p>
            <a:pPr marL="971550" indent="-514350">
              <a:buFont typeface="+mj-lt"/>
              <a:buAutoNum type="arabicPeriod"/>
            </a:pPr>
            <a:r>
              <a:rPr lang="en-US" dirty="0"/>
              <a:t>Jagged Array</a:t>
            </a:r>
          </a:p>
          <a:p>
            <a:pPr algn="just"/>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1-dim array</a:t>
            </a:r>
          </a:p>
        </p:txBody>
      </p:sp>
      <p:sp>
        <p:nvSpPr>
          <p:cNvPr id="3" name="Content Placeholder 2"/>
          <p:cNvSpPr>
            <a:spLocks noGrp="1"/>
          </p:cNvSpPr>
          <p:nvPr>
            <p:ph idx="1"/>
          </p:nvPr>
        </p:nvSpPr>
        <p:spPr/>
        <p:txBody>
          <a:bodyPr>
            <a:normAutofit lnSpcReduction="10000"/>
          </a:bodyPr>
          <a:lstStyle/>
          <a:p>
            <a:r>
              <a:rPr lang="en-US" dirty="0" err="1"/>
              <a:t>Int</a:t>
            </a:r>
            <a:r>
              <a:rPr lang="en-US" dirty="0"/>
              <a:t>[] arr1= new </a:t>
            </a:r>
            <a:r>
              <a:rPr lang="en-US" dirty="0" err="1"/>
              <a:t>int</a:t>
            </a:r>
            <a:r>
              <a:rPr lang="en-US" dirty="0"/>
              <a:t>[5];</a:t>
            </a:r>
          </a:p>
          <a:p>
            <a:pPr>
              <a:buNone/>
            </a:pPr>
            <a:r>
              <a:rPr lang="en-US" dirty="0"/>
              <a:t>	arr1[0]=10;</a:t>
            </a:r>
          </a:p>
          <a:p>
            <a:pPr>
              <a:buNone/>
            </a:pPr>
            <a:r>
              <a:rPr lang="en-US" dirty="0"/>
              <a:t>	arr1[1]=20;</a:t>
            </a:r>
          </a:p>
          <a:p>
            <a:pPr>
              <a:buNone/>
            </a:pPr>
            <a:r>
              <a:rPr lang="en-US" dirty="0"/>
              <a:t>	arr1[2]=30;</a:t>
            </a:r>
          </a:p>
          <a:p>
            <a:pPr>
              <a:buNone/>
            </a:pPr>
            <a:endParaRPr lang="en-US" dirty="0"/>
          </a:p>
          <a:p>
            <a:r>
              <a:rPr lang="en-US" dirty="0" err="1"/>
              <a:t>Int</a:t>
            </a:r>
            <a:r>
              <a:rPr lang="en-US" dirty="0"/>
              <a:t>[] arr2= new </a:t>
            </a:r>
            <a:r>
              <a:rPr lang="en-US" dirty="0" err="1"/>
              <a:t>int</a:t>
            </a:r>
            <a:r>
              <a:rPr lang="en-US" dirty="0"/>
              <a:t>[5] {1,2,3,4,5};</a:t>
            </a:r>
          </a:p>
          <a:p>
            <a:endParaRPr lang="en-US" dirty="0"/>
          </a:p>
          <a:p>
            <a:r>
              <a:rPr lang="en-US" dirty="0" err="1"/>
              <a:t>Int</a:t>
            </a:r>
            <a:r>
              <a:rPr lang="en-US" dirty="0"/>
              <a:t>[] arr3= new </a:t>
            </a:r>
            <a:r>
              <a:rPr lang="en-US" dirty="0" err="1"/>
              <a:t>int</a:t>
            </a:r>
            <a:r>
              <a:rPr lang="en-US" dirty="0"/>
              <a:t>[] {1,2,3,4,5};</a:t>
            </a:r>
          </a:p>
          <a:p>
            <a:endParaRPr lang="en-US" dirty="0"/>
          </a:p>
          <a:p>
            <a:endParaRPr lang="en-US" dirty="0"/>
          </a:p>
          <a:p>
            <a:endParaRPr lang="en-US" dirty="0"/>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dirty="0">
                <a:solidFill>
                  <a:srgbClr val="FF0000"/>
                </a:solidFill>
              </a:rPr>
              <a:t>1-dim  array-Program</a:t>
            </a:r>
          </a:p>
        </p:txBody>
      </p:sp>
      <p:sp>
        <p:nvSpPr>
          <p:cNvPr id="3" name="Content Placeholder 2"/>
          <p:cNvSpPr>
            <a:spLocks noGrp="1"/>
          </p:cNvSpPr>
          <p:nvPr>
            <p:ph idx="1"/>
          </p:nvPr>
        </p:nvSpPr>
        <p:spPr>
          <a:xfrm>
            <a:off x="533400" y="762000"/>
            <a:ext cx="8229600" cy="5867400"/>
          </a:xfrm>
        </p:spPr>
        <p:txBody>
          <a:bodyPr>
            <a:noAutofit/>
          </a:bodyPr>
          <a:lstStyle/>
          <a:p>
            <a:pPr>
              <a:buNone/>
            </a:pPr>
            <a:r>
              <a:rPr lang="en-US" sz="1800" dirty="0"/>
              <a:t>using System;</a:t>
            </a:r>
          </a:p>
          <a:p>
            <a:pPr>
              <a:buNone/>
            </a:pPr>
            <a:r>
              <a:rPr lang="en-US" sz="1800" dirty="0"/>
              <a:t>namespace </a:t>
            </a:r>
            <a:r>
              <a:rPr lang="en-US" sz="1800" dirty="0" err="1"/>
              <a:t>HelloProgram</a:t>
            </a:r>
            <a:r>
              <a:rPr lang="en-US" sz="1800" dirty="0"/>
              <a:t> {</a:t>
            </a:r>
          </a:p>
          <a:p>
            <a:pPr>
              <a:buNone/>
            </a:pPr>
            <a:r>
              <a:rPr lang="en-US" sz="1800" dirty="0"/>
              <a:t>    class Array1 {</a:t>
            </a:r>
          </a:p>
          <a:p>
            <a:pPr>
              <a:buNone/>
            </a:pPr>
            <a:r>
              <a:rPr lang="en-US" sz="1800" dirty="0"/>
              <a:t>        static void Main() {</a:t>
            </a:r>
          </a:p>
          <a:p>
            <a:pPr>
              <a:buNone/>
            </a:pPr>
            <a:r>
              <a:rPr lang="en-US" sz="1800" dirty="0"/>
              <a:t>            Console.WriteLine("Enter array SIZE");</a:t>
            </a:r>
          </a:p>
          <a:p>
            <a:pPr>
              <a:buNone/>
            </a:pPr>
            <a:r>
              <a:rPr lang="en-US" sz="1800" dirty="0"/>
              <a:t>            </a:t>
            </a:r>
            <a:r>
              <a:rPr lang="en-US" sz="1800" dirty="0" err="1"/>
              <a:t>int</a:t>
            </a:r>
            <a:r>
              <a:rPr lang="en-US" sz="1800" dirty="0"/>
              <a:t> n=Convert.ToInt32(</a:t>
            </a:r>
            <a:r>
              <a:rPr lang="en-US" sz="1800" dirty="0" err="1"/>
              <a:t>Console.ReadLine</a:t>
            </a:r>
            <a:r>
              <a:rPr lang="en-US" sz="1800" dirty="0"/>
              <a:t>());</a:t>
            </a:r>
          </a:p>
          <a:p>
            <a:pPr>
              <a:buNone/>
            </a:pPr>
            <a:r>
              <a:rPr lang="en-US" sz="1800" dirty="0"/>
              <a:t>            </a:t>
            </a:r>
            <a:r>
              <a:rPr lang="en-US" sz="1800" dirty="0" err="1"/>
              <a:t>int</a:t>
            </a:r>
            <a:r>
              <a:rPr lang="en-US" sz="1800" dirty="0"/>
              <a:t>[] </a:t>
            </a:r>
            <a:r>
              <a:rPr lang="en-US" sz="1800" dirty="0" err="1"/>
              <a:t>arr</a:t>
            </a:r>
            <a:r>
              <a:rPr lang="en-US" sz="1800" dirty="0"/>
              <a:t> = new </a:t>
            </a:r>
            <a:r>
              <a:rPr lang="en-US" sz="1800" dirty="0" err="1"/>
              <a:t>int</a:t>
            </a:r>
            <a:r>
              <a:rPr lang="en-US" sz="1800" dirty="0"/>
              <a:t>[n];</a:t>
            </a:r>
          </a:p>
          <a:p>
            <a:pPr>
              <a:buNone/>
            </a:pPr>
            <a:r>
              <a:rPr lang="en-US" sz="1800" dirty="0"/>
              <a:t>            Console.WriteLine("Enter the elements of array");</a:t>
            </a:r>
          </a:p>
          <a:p>
            <a:pPr>
              <a:buNone/>
            </a:pPr>
            <a:r>
              <a:rPr lang="nn-NO" sz="1800" dirty="0"/>
              <a:t>            for (int i = 0; i &lt; n; i++)</a:t>
            </a:r>
          </a:p>
          <a:p>
            <a:pPr>
              <a:buNone/>
            </a:pPr>
            <a:r>
              <a:rPr lang="en-US" sz="1800" dirty="0"/>
              <a:t>            {</a:t>
            </a:r>
          </a:p>
          <a:p>
            <a:pPr>
              <a:buNone/>
            </a:pPr>
            <a:r>
              <a:rPr lang="en-US" sz="1800" dirty="0"/>
              <a:t>                </a:t>
            </a:r>
            <a:r>
              <a:rPr lang="en-US" sz="1800" dirty="0" err="1"/>
              <a:t>arr</a:t>
            </a:r>
            <a:r>
              <a:rPr lang="en-US" sz="1800" dirty="0"/>
              <a:t>[i] = Convert.ToInt32(</a:t>
            </a:r>
            <a:r>
              <a:rPr lang="en-US" sz="1800" dirty="0" err="1"/>
              <a:t>Console.ReadLine</a:t>
            </a:r>
            <a:r>
              <a:rPr lang="en-US" sz="1800" dirty="0"/>
              <a:t>());</a:t>
            </a:r>
          </a:p>
          <a:p>
            <a:pPr>
              <a:buNone/>
            </a:pPr>
            <a:r>
              <a:rPr lang="en-US" sz="1800" dirty="0"/>
              <a:t>            }</a:t>
            </a:r>
          </a:p>
          <a:p>
            <a:pPr>
              <a:buNone/>
            </a:pPr>
            <a:r>
              <a:rPr lang="en-US" sz="1800" dirty="0"/>
              <a:t>            Console.WriteLine("Elements are:");</a:t>
            </a:r>
          </a:p>
          <a:p>
            <a:pPr>
              <a:buNone/>
            </a:pPr>
            <a:r>
              <a:rPr lang="en-US" sz="1800" dirty="0"/>
              <a:t>            for(</a:t>
            </a:r>
            <a:r>
              <a:rPr lang="en-US" sz="1800" dirty="0" err="1"/>
              <a:t>int</a:t>
            </a:r>
            <a:r>
              <a:rPr lang="en-US" sz="1800" dirty="0"/>
              <a:t> i=0;i&lt;</a:t>
            </a:r>
            <a:r>
              <a:rPr lang="en-US" sz="1800" dirty="0" err="1"/>
              <a:t>n;i</a:t>
            </a:r>
            <a:r>
              <a:rPr lang="en-US" sz="1800" dirty="0"/>
              <a:t>++)</a:t>
            </a:r>
          </a:p>
          <a:p>
            <a:pPr>
              <a:buNone/>
            </a:pPr>
            <a:r>
              <a:rPr lang="en-US" sz="1800" dirty="0"/>
              <a:t>            {</a:t>
            </a:r>
          </a:p>
          <a:p>
            <a:pPr>
              <a:buNone/>
            </a:pPr>
            <a:r>
              <a:rPr lang="en-US" sz="1800" dirty="0"/>
              <a:t>                Console.WriteLine("</a:t>
            </a:r>
            <a:r>
              <a:rPr lang="en-US" sz="1800" dirty="0" err="1"/>
              <a:t>arr</a:t>
            </a:r>
            <a:r>
              <a:rPr lang="en-US" sz="1800" dirty="0"/>
              <a:t>[{0}]={1}",</a:t>
            </a:r>
            <a:r>
              <a:rPr lang="en-US" sz="1800" dirty="0" err="1"/>
              <a:t>i,arr</a:t>
            </a:r>
            <a:r>
              <a:rPr lang="en-US" sz="1800" dirty="0"/>
              <a:t>[i]);</a:t>
            </a:r>
          </a:p>
          <a:p>
            <a:pPr>
              <a:buNone/>
            </a:pPr>
            <a:r>
              <a:rPr lang="en-US" sz="1800" dirty="0"/>
              <a:t>            }</a:t>
            </a:r>
          </a:p>
          <a:p>
            <a:pPr>
              <a:buNone/>
            </a:pPr>
            <a:r>
              <a:rPr lang="en-US" sz="1800" dirty="0"/>
              <a:t>            </a:t>
            </a:r>
            <a:r>
              <a:rPr lang="en-US" sz="1800" dirty="0" err="1"/>
              <a:t>Console.ReadKey</a:t>
            </a:r>
            <a:r>
              <a:rPr lang="en-US" sz="1800" dirty="0"/>
              <a:t>(); } } }</a:t>
            </a:r>
          </a:p>
          <a:p>
            <a:pPr>
              <a:buNone/>
            </a:pPr>
            <a:endParaRPr lang="en-US" sz="1800" dirty="0"/>
          </a:p>
        </p:txBody>
      </p:sp>
      <p:pic>
        <p:nvPicPr>
          <p:cNvPr id="7171" name="Picture 3"/>
          <p:cNvPicPr>
            <a:picLocks noChangeAspect="1" noChangeArrowheads="1"/>
          </p:cNvPicPr>
          <p:nvPr/>
        </p:nvPicPr>
        <p:blipFill>
          <a:blip r:embed="rId2"/>
          <a:srcRect/>
          <a:stretch>
            <a:fillRect/>
          </a:stretch>
        </p:blipFill>
        <p:spPr bwMode="auto">
          <a:xfrm>
            <a:off x="5943600" y="762000"/>
            <a:ext cx="2582742" cy="2286001"/>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solidFill>
                  <a:srgbClr val="FF0000"/>
                </a:solidFill>
              </a:rPr>
              <a:t>1-dim  array-Program</a:t>
            </a:r>
            <a:r>
              <a:rPr lang="en-US" sz="2700" dirty="0">
                <a:solidFill>
                  <a:srgbClr val="FF0000"/>
                </a:solidFill>
              </a:rPr>
              <a:t> (Search)</a:t>
            </a:r>
            <a:endParaRPr lang="en-US" sz="3200" dirty="0">
              <a:solidFill>
                <a:srgbClr val="FF0000"/>
              </a:solidFill>
            </a:endParaRPr>
          </a:p>
        </p:txBody>
      </p:sp>
      <p:sp>
        <p:nvSpPr>
          <p:cNvPr id="3" name="Content Placeholder 2"/>
          <p:cNvSpPr>
            <a:spLocks noGrp="1"/>
          </p:cNvSpPr>
          <p:nvPr>
            <p:ph idx="1"/>
          </p:nvPr>
        </p:nvSpPr>
        <p:spPr>
          <a:xfrm>
            <a:off x="457200" y="609600"/>
            <a:ext cx="8229600" cy="6019800"/>
          </a:xfrm>
        </p:spPr>
        <p:txBody>
          <a:bodyPr>
            <a:noAutofit/>
          </a:bodyPr>
          <a:lstStyle/>
          <a:p>
            <a:pPr>
              <a:buNone/>
            </a:pPr>
            <a:r>
              <a:rPr lang="en-US" sz="1400" dirty="0"/>
              <a:t>using System;</a:t>
            </a:r>
          </a:p>
          <a:p>
            <a:pPr>
              <a:buNone/>
            </a:pPr>
            <a:r>
              <a:rPr lang="en-US" sz="1400" dirty="0"/>
              <a:t>namespace </a:t>
            </a:r>
            <a:r>
              <a:rPr lang="en-US" sz="1400" dirty="0" err="1"/>
              <a:t>HelloProgram</a:t>
            </a:r>
            <a:r>
              <a:rPr lang="en-US" sz="1400" dirty="0"/>
              <a:t>  {</a:t>
            </a:r>
          </a:p>
          <a:p>
            <a:pPr>
              <a:buNone/>
            </a:pPr>
            <a:r>
              <a:rPr lang="en-US" sz="1400" dirty="0"/>
              <a:t>    class Array1_Search  {</a:t>
            </a:r>
          </a:p>
          <a:p>
            <a:pPr>
              <a:buNone/>
            </a:pPr>
            <a:r>
              <a:rPr lang="en-US" sz="1400" dirty="0"/>
              <a:t>        static void Main()  {</a:t>
            </a:r>
          </a:p>
          <a:p>
            <a:pPr>
              <a:buNone/>
            </a:pPr>
            <a:r>
              <a:rPr lang="en-US" sz="1400" dirty="0"/>
              <a:t>            </a:t>
            </a:r>
            <a:r>
              <a:rPr lang="en-US" sz="1400" dirty="0" err="1"/>
              <a:t>bool</a:t>
            </a:r>
            <a:r>
              <a:rPr lang="en-US" sz="1400" dirty="0"/>
              <a:t> found = false;</a:t>
            </a:r>
          </a:p>
          <a:p>
            <a:pPr>
              <a:buNone/>
            </a:pPr>
            <a:r>
              <a:rPr lang="en-US" sz="1400" dirty="0"/>
              <a:t>            </a:t>
            </a:r>
            <a:r>
              <a:rPr lang="en-US" sz="1400" dirty="0" err="1"/>
              <a:t>Console.WriteLine</a:t>
            </a:r>
            <a:r>
              <a:rPr lang="en-US" sz="1400" dirty="0"/>
              <a:t>("Enter array SIZE");</a:t>
            </a:r>
          </a:p>
          <a:p>
            <a:pPr>
              <a:buNone/>
            </a:pPr>
            <a:r>
              <a:rPr lang="en-US" sz="1400" dirty="0"/>
              <a:t>            </a:t>
            </a:r>
            <a:r>
              <a:rPr lang="en-US" sz="1400" dirty="0" err="1"/>
              <a:t>int</a:t>
            </a:r>
            <a:r>
              <a:rPr lang="en-US" sz="1400" dirty="0"/>
              <a:t> total = </a:t>
            </a:r>
            <a:r>
              <a:rPr lang="en-US" sz="1400" dirty="0" err="1"/>
              <a:t>int.Parse</a:t>
            </a:r>
            <a:r>
              <a:rPr lang="en-US" sz="1400" dirty="0"/>
              <a:t>(</a:t>
            </a:r>
            <a:r>
              <a:rPr lang="en-US" sz="1400" dirty="0" err="1"/>
              <a:t>Console.ReadLine</a:t>
            </a:r>
            <a:r>
              <a:rPr lang="en-US" sz="1400" dirty="0"/>
              <a:t>());</a:t>
            </a:r>
          </a:p>
          <a:p>
            <a:pPr>
              <a:buNone/>
            </a:pPr>
            <a:r>
              <a:rPr lang="en-US" sz="1400" dirty="0"/>
              <a:t>            Console.WriteLine("Enter Elements");</a:t>
            </a:r>
          </a:p>
          <a:p>
            <a:pPr>
              <a:buNone/>
            </a:pPr>
            <a:r>
              <a:rPr lang="en-US" sz="1400" dirty="0"/>
              <a:t>            </a:t>
            </a:r>
            <a:r>
              <a:rPr lang="en-US" sz="1400" dirty="0" err="1"/>
              <a:t>int</a:t>
            </a:r>
            <a:r>
              <a:rPr lang="en-US" sz="1400" dirty="0"/>
              <a:t>[] </a:t>
            </a:r>
            <a:r>
              <a:rPr lang="en-US" sz="1400" dirty="0" err="1"/>
              <a:t>arr</a:t>
            </a:r>
            <a:r>
              <a:rPr lang="en-US" sz="1400" dirty="0"/>
              <a:t>=new </a:t>
            </a:r>
            <a:r>
              <a:rPr lang="en-US" sz="1400" dirty="0" err="1"/>
              <a:t>int</a:t>
            </a:r>
            <a:r>
              <a:rPr lang="en-US" sz="1400" dirty="0"/>
              <a:t>[total];</a:t>
            </a:r>
          </a:p>
          <a:p>
            <a:pPr>
              <a:buNone/>
            </a:pPr>
            <a:r>
              <a:rPr lang="nn-NO" sz="1400" dirty="0"/>
              <a:t>            for (int i = 0; i &lt; total; i++)</a:t>
            </a:r>
          </a:p>
          <a:p>
            <a:pPr>
              <a:buNone/>
            </a:pPr>
            <a:r>
              <a:rPr lang="en-US" sz="1400" dirty="0"/>
              <a:t>            {</a:t>
            </a:r>
          </a:p>
          <a:p>
            <a:pPr>
              <a:buNone/>
            </a:pPr>
            <a:r>
              <a:rPr lang="en-US" sz="1400" dirty="0"/>
              <a:t>                </a:t>
            </a:r>
            <a:r>
              <a:rPr lang="en-US" sz="1400" dirty="0" err="1"/>
              <a:t>arr</a:t>
            </a:r>
            <a:r>
              <a:rPr lang="en-US" sz="1400" dirty="0"/>
              <a:t>[i] = Convert.ToInt32(</a:t>
            </a:r>
            <a:r>
              <a:rPr lang="en-US" sz="1400" dirty="0" err="1"/>
              <a:t>Console.ReadLine</a:t>
            </a:r>
            <a:r>
              <a:rPr lang="en-US" sz="1400" dirty="0"/>
              <a:t>());</a:t>
            </a:r>
          </a:p>
          <a:p>
            <a:pPr>
              <a:buNone/>
            </a:pPr>
            <a:r>
              <a:rPr lang="en-US" sz="1400" dirty="0"/>
              <a:t>            }</a:t>
            </a:r>
          </a:p>
          <a:p>
            <a:pPr>
              <a:buNone/>
            </a:pPr>
            <a:r>
              <a:rPr lang="en-US" sz="1400" dirty="0"/>
              <a:t>            Console.WriteLine("Enter element to search");</a:t>
            </a:r>
          </a:p>
          <a:p>
            <a:pPr>
              <a:buNone/>
            </a:pPr>
            <a:r>
              <a:rPr lang="en-US" sz="1400" dirty="0"/>
              <a:t>            </a:t>
            </a:r>
            <a:r>
              <a:rPr lang="en-US" sz="1400" dirty="0" err="1"/>
              <a:t>int</a:t>
            </a:r>
            <a:r>
              <a:rPr lang="en-US" sz="1400" dirty="0"/>
              <a:t> num = </a:t>
            </a:r>
            <a:r>
              <a:rPr lang="en-US" sz="1400" dirty="0" err="1"/>
              <a:t>int.Parse</a:t>
            </a:r>
            <a:r>
              <a:rPr lang="en-US" sz="1400" dirty="0"/>
              <a:t>(</a:t>
            </a:r>
            <a:r>
              <a:rPr lang="en-US" sz="1400" dirty="0" err="1"/>
              <a:t>Console.ReadLine</a:t>
            </a:r>
            <a:r>
              <a:rPr lang="en-US" sz="1400" dirty="0"/>
              <a:t>());</a:t>
            </a:r>
          </a:p>
          <a:p>
            <a:pPr>
              <a:buNone/>
            </a:pPr>
            <a:r>
              <a:rPr lang="en-US" sz="1400" dirty="0"/>
              <a:t>            </a:t>
            </a:r>
            <a:r>
              <a:rPr lang="nn-NO" sz="1400" dirty="0"/>
              <a:t>for (int i = 0 ; i &lt;arr.Length; i++)</a:t>
            </a:r>
          </a:p>
          <a:p>
            <a:pPr>
              <a:buNone/>
            </a:pPr>
            <a:r>
              <a:rPr lang="en-US" sz="1400" dirty="0"/>
              <a:t>            {</a:t>
            </a:r>
          </a:p>
          <a:p>
            <a:pPr>
              <a:buNone/>
            </a:pPr>
            <a:r>
              <a:rPr lang="en-US" sz="1400" dirty="0"/>
              <a:t>                if (num == </a:t>
            </a:r>
            <a:r>
              <a:rPr lang="en-US" sz="1400" dirty="0" err="1"/>
              <a:t>arr</a:t>
            </a:r>
            <a:r>
              <a:rPr lang="en-US" sz="1400" dirty="0"/>
              <a:t>[</a:t>
            </a:r>
            <a:r>
              <a:rPr lang="en-US" sz="1400" dirty="0" err="1"/>
              <a:t>i</a:t>
            </a:r>
            <a:r>
              <a:rPr lang="en-US" sz="1400" dirty="0"/>
              <a:t>])  { found = true;    break;    }</a:t>
            </a:r>
          </a:p>
          <a:p>
            <a:pPr>
              <a:buNone/>
            </a:pPr>
            <a:r>
              <a:rPr lang="en-US" sz="1400" dirty="0"/>
              <a:t>            }</a:t>
            </a:r>
          </a:p>
          <a:p>
            <a:pPr>
              <a:buNone/>
            </a:pPr>
            <a:r>
              <a:rPr lang="en-US" sz="1400" dirty="0"/>
              <a:t>            if (found)    { Console.WriteLine("Element found");   }</a:t>
            </a:r>
          </a:p>
          <a:p>
            <a:pPr>
              <a:buNone/>
            </a:pPr>
            <a:r>
              <a:rPr lang="en-US" sz="1400" dirty="0"/>
              <a:t>            else  { </a:t>
            </a:r>
            <a:r>
              <a:rPr lang="en-US" sz="1400" dirty="0" err="1"/>
              <a:t>Console.WriteLine</a:t>
            </a:r>
            <a:r>
              <a:rPr lang="en-US" sz="1400" dirty="0"/>
              <a:t>("Try again!!!!!!!!!!");     }</a:t>
            </a:r>
          </a:p>
          <a:p>
            <a:pPr>
              <a:buNone/>
            </a:pPr>
            <a:r>
              <a:rPr lang="en-US" sz="1400" dirty="0"/>
              <a:t>            </a:t>
            </a:r>
            <a:r>
              <a:rPr lang="en-US" sz="1400" dirty="0" err="1"/>
              <a:t>Console.ReadKey</a:t>
            </a:r>
            <a:r>
              <a:rPr lang="en-US" sz="1400" dirty="0"/>
              <a:t>();   } } }</a:t>
            </a:r>
          </a:p>
          <a:p>
            <a:pPr>
              <a:buNone/>
            </a:pPr>
            <a:endParaRPr lang="en-US" sz="1400" dirty="0"/>
          </a:p>
        </p:txBody>
      </p:sp>
      <p:pic>
        <p:nvPicPr>
          <p:cNvPr id="10242" name="Picture 2"/>
          <p:cNvPicPr>
            <a:picLocks noChangeAspect="1" noChangeArrowheads="1"/>
          </p:cNvPicPr>
          <p:nvPr/>
        </p:nvPicPr>
        <p:blipFill>
          <a:blip r:embed="rId2"/>
          <a:srcRect/>
          <a:stretch>
            <a:fillRect/>
          </a:stretch>
        </p:blipFill>
        <p:spPr bwMode="auto">
          <a:xfrm>
            <a:off x="5791200" y="3886200"/>
            <a:ext cx="2604977" cy="2133600"/>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2-dim array</a:t>
            </a:r>
          </a:p>
        </p:txBody>
      </p:sp>
      <p:sp>
        <p:nvSpPr>
          <p:cNvPr id="3" name="Content Placeholder 2"/>
          <p:cNvSpPr>
            <a:spLocks noGrp="1"/>
          </p:cNvSpPr>
          <p:nvPr>
            <p:ph idx="1"/>
          </p:nvPr>
        </p:nvSpPr>
        <p:spPr/>
        <p:txBody>
          <a:bodyPr/>
          <a:lstStyle/>
          <a:p>
            <a:r>
              <a:rPr lang="en-US" dirty="0" err="1"/>
              <a:t>int</a:t>
            </a:r>
            <a:r>
              <a:rPr lang="en-US" dirty="0"/>
              <a:t>[,] array2D = new </a:t>
            </a:r>
            <a:r>
              <a:rPr lang="en-US" dirty="0" err="1"/>
              <a:t>int</a:t>
            </a:r>
            <a:r>
              <a:rPr lang="en-US" dirty="0"/>
              <a:t>[,] { { 1, 2 }, { 3, 4 }, { 5, 6 }, { 7, 8 } };</a:t>
            </a:r>
          </a:p>
          <a:p>
            <a:r>
              <a:rPr lang="en-US" dirty="0" err="1"/>
              <a:t>int</a:t>
            </a:r>
            <a:r>
              <a:rPr lang="en-US" dirty="0"/>
              <a:t>[,] array2Da = new </a:t>
            </a:r>
            <a:r>
              <a:rPr lang="en-US" dirty="0" err="1"/>
              <a:t>int</a:t>
            </a:r>
            <a:r>
              <a:rPr lang="en-US" dirty="0"/>
              <a:t>[4, 2] { { 1, 2 }, { 3, 4 }, { 5, 6 }, { 7, 8 } };</a:t>
            </a:r>
          </a:p>
          <a:p>
            <a:r>
              <a:rPr lang="en-US" dirty="0"/>
              <a:t>string[,] array2Db = new string[3, 2] { { "one", "two" }, { "three", "four" }, { "five", "six" } };</a:t>
            </a:r>
          </a:p>
          <a:p>
            <a:endParaRPr lang="en-US" dirty="0"/>
          </a:p>
          <a:p>
            <a:pPr>
              <a:buNone/>
            </a:pPr>
            <a:r>
              <a:rPr lang="en-US" dirty="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3440" cy="1143000"/>
          </a:xfrm>
        </p:spPr>
        <p:txBody>
          <a:bodyPr>
            <a:normAutofit fontScale="90000"/>
          </a:bodyPr>
          <a:lstStyle/>
          <a:p>
            <a:pPr algn="l"/>
            <a:r>
              <a:rPr lang="en-US" dirty="0"/>
              <a:t>Why C# widely used as professional language?</a:t>
            </a:r>
          </a:p>
        </p:txBody>
      </p:sp>
      <p:sp>
        <p:nvSpPr>
          <p:cNvPr id="3" name="Content Placeholder 2"/>
          <p:cNvSpPr>
            <a:spLocks noGrp="1"/>
          </p:cNvSpPr>
          <p:nvPr>
            <p:ph idx="1"/>
          </p:nvPr>
        </p:nvSpPr>
        <p:spPr/>
        <p:txBody>
          <a:bodyPr/>
          <a:lstStyle/>
          <a:p>
            <a:r>
              <a:rPr lang="en-US" sz="2400" dirty="0"/>
              <a:t>It is a modern, general-purpose programming language.</a:t>
            </a:r>
          </a:p>
          <a:p>
            <a:r>
              <a:rPr lang="en-US" sz="2400" dirty="0"/>
              <a:t>It is object oriented.</a:t>
            </a:r>
          </a:p>
          <a:p>
            <a:r>
              <a:rPr lang="en-US" sz="2400" dirty="0"/>
              <a:t>It is component oriented.</a:t>
            </a:r>
          </a:p>
          <a:p>
            <a:r>
              <a:rPr lang="en-US" sz="2400" dirty="0"/>
              <a:t>It is easy to learn.</a:t>
            </a:r>
          </a:p>
          <a:p>
            <a:r>
              <a:rPr lang="en-US" sz="2400" dirty="0"/>
              <a:t>It is a structured language.</a:t>
            </a:r>
          </a:p>
          <a:p>
            <a:r>
              <a:rPr lang="en-US" sz="2400" dirty="0"/>
              <a:t>It produces efficient programs.</a:t>
            </a:r>
          </a:p>
          <a:p>
            <a:r>
              <a:rPr lang="en-US" sz="2400" dirty="0"/>
              <a:t>It can be compiled on a variety of computer platforms.</a:t>
            </a:r>
          </a:p>
          <a:p>
            <a:r>
              <a:rPr lang="en-US" sz="2400" dirty="0"/>
              <a:t>It is a part of </a:t>
            </a:r>
            <a:r>
              <a:rPr lang="en-US" sz="2400" dirty="0" err="1"/>
              <a:t>.Net</a:t>
            </a:r>
            <a:r>
              <a:rPr lang="en-US" sz="2400" dirty="0"/>
              <a:t> Framework.</a:t>
            </a:r>
          </a:p>
          <a:p>
            <a:endParaRPr lang="en-US" dirty="0"/>
          </a:p>
        </p:txBody>
      </p:sp>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8</a:t>
            </a:fld>
            <a:endParaRPr lang="en-US"/>
          </a:p>
        </p:txBody>
      </p:sp>
    </p:spTree>
    <p:extLst>
      <p:ext uri="{BB962C8B-B14F-4D97-AF65-F5344CB8AC3E}">
        <p14:creationId xmlns:p14="http://schemas.microsoft.com/office/powerpoint/2010/main" val="2015450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a:solidFill>
                  <a:srgbClr val="FF0000"/>
                </a:solidFill>
              </a:rPr>
              <a:t>2-dim program </a:t>
            </a:r>
            <a:r>
              <a:rPr lang="en-US" sz="2700" dirty="0">
                <a:solidFill>
                  <a:srgbClr val="FF0000"/>
                </a:solidFill>
              </a:rPr>
              <a:t>(Sorting)</a:t>
            </a:r>
            <a:endParaRPr lang="en-US" dirty="0">
              <a:solidFill>
                <a:srgbClr val="FF0000"/>
              </a:solidFill>
            </a:endParaRPr>
          </a:p>
        </p:txBody>
      </p:sp>
      <p:sp>
        <p:nvSpPr>
          <p:cNvPr id="3" name="Content Placeholder 2"/>
          <p:cNvSpPr>
            <a:spLocks noGrp="1"/>
          </p:cNvSpPr>
          <p:nvPr>
            <p:ph idx="1"/>
          </p:nvPr>
        </p:nvSpPr>
        <p:spPr>
          <a:xfrm>
            <a:off x="457200" y="838200"/>
            <a:ext cx="8229600" cy="5638800"/>
          </a:xfrm>
        </p:spPr>
        <p:txBody>
          <a:bodyPr>
            <a:noAutofit/>
          </a:bodyPr>
          <a:lstStyle/>
          <a:p>
            <a:pPr>
              <a:buNone/>
            </a:pPr>
            <a:r>
              <a:rPr lang="en-US" sz="1400" dirty="0"/>
              <a:t>using System;</a:t>
            </a:r>
          </a:p>
          <a:p>
            <a:pPr>
              <a:buNone/>
            </a:pPr>
            <a:r>
              <a:rPr lang="en-US" sz="1400" dirty="0"/>
              <a:t>namespace </a:t>
            </a:r>
            <a:r>
              <a:rPr lang="en-US" sz="1400" dirty="0" err="1"/>
              <a:t>HelloProgram</a:t>
            </a:r>
            <a:r>
              <a:rPr lang="en-US" sz="1400" dirty="0"/>
              <a:t> {</a:t>
            </a:r>
          </a:p>
          <a:p>
            <a:pPr>
              <a:buNone/>
            </a:pPr>
            <a:r>
              <a:rPr lang="en-US" sz="1400" dirty="0"/>
              <a:t>    class Array2 {</a:t>
            </a:r>
          </a:p>
          <a:p>
            <a:pPr>
              <a:buNone/>
            </a:pPr>
            <a:r>
              <a:rPr lang="en-US" sz="1400" dirty="0"/>
              <a:t>        static void Main() {</a:t>
            </a:r>
          </a:p>
          <a:p>
            <a:pPr>
              <a:buNone/>
            </a:pPr>
            <a:r>
              <a:rPr lang="en-US" sz="1400" dirty="0"/>
              <a:t>            </a:t>
            </a:r>
            <a:r>
              <a:rPr lang="en-US" sz="1400" dirty="0" err="1"/>
              <a:t>int</a:t>
            </a:r>
            <a:r>
              <a:rPr lang="en-US" sz="1400" dirty="0"/>
              <a:t>[] </a:t>
            </a:r>
            <a:r>
              <a:rPr lang="en-US" sz="1400" dirty="0" err="1"/>
              <a:t>arr</a:t>
            </a:r>
            <a:r>
              <a:rPr lang="en-US" sz="1400" dirty="0"/>
              <a:t> = new </a:t>
            </a:r>
            <a:r>
              <a:rPr lang="en-US" sz="1400" dirty="0" err="1"/>
              <a:t>int</a:t>
            </a:r>
            <a:r>
              <a:rPr lang="en-US" sz="1400" dirty="0"/>
              <a:t>[] { 7, 4, 3, 5, 8, 1, 2 };</a:t>
            </a:r>
          </a:p>
          <a:p>
            <a:pPr>
              <a:buNone/>
            </a:pPr>
            <a:r>
              <a:rPr lang="en-US" sz="1400" dirty="0"/>
              <a:t>            </a:t>
            </a:r>
            <a:r>
              <a:rPr lang="en-US" sz="1400" dirty="0" err="1"/>
              <a:t>int</a:t>
            </a:r>
            <a:r>
              <a:rPr lang="en-US" sz="1400" dirty="0"/>
              <a:t> temp;</a:t>
            </a:r>
          </a:p>
          <a:p>
            <a:pPr>
              <a:buNone/>
            </a:pPr>
            <a:r>
              <a:rPr lang="nn-NO" sz="1400" dirty="0"/>
              <a:t>            for (int i = 0; i &lt; arr.Length; i++)</a:t>
            </a:r>
          </a:p>
          <a:p>
            <a:pPr>
              <a:buNone/>
            </a:pPr>
            <a:r>
              <a:rPr lang="en-US" sz="1400" dirty="0"/>
              <a:t>            {</a:t>
            </a:r>
          </a:p>
          <a:p>
            <a:pPr>
              <a:buNone/>
            </a:pPr>
            <a:r>
              <a:rPr lang="en-US" sz="1400" dirty="0"/>
              <a:t>                for (</a:t>
            </a:r>
            <a:r>
              <a:rPr lang="en-US" sz="1400" dirty="0" err="1"/>
              <a:t>int</a:t>
            </a:r>
            <a:r>
              <a:rPr lang="en-US" sz="1400" dirty="0"/>
              <a:t> j = 0; j &lt; </a:t>
            </a:r>
            <a:r>
              <a:rPr lang="en-US" sz="1400" dirty="0" err="1"/>
              <a:t>arr.Length</a:t>
            </a:r>
            <a:r>
              <a:rPr lang="en-US" sz="1400" dirty="0"/>
              <a:t> - 1; j++)</a:t>
            </a:r>
          </a:p>
          <a:p>
            <a:pPr>
              <a:buNone/>
            </a:pPr>
            <a:r>
              <a:rPr lang="en-US" sz="1400" dirty="0"/>
              <a:t>                {</a:t>
            </a:r>
          </a:p>
          <a:p>
            <a:pPr>
              <a:buNone/>
            </a:pPr>
            <a:r>
              <a:rPr lang="en-US" sz="1400" dirty="0"/>
              <a:t>                    if (</a:t>
            </a:r>
            <a:r>
              <a:rPr lang="en-US" sz="1400" dirty="0" err="1"/>
              <a:t>arr</a:t>
            </a:r>
            <a:r>
              <a:rPr lang="en-US" sz="1400" dirty="0"/>
              <a:t>[j] &gt; </a:t>
            </a:r>
            <a:r>
              <a:rPr lang="en-US" sz="1400" dirty="0" err="1"/>
              <a:t>arr</a:t>
            </a:r>
            <a:r>
              <a:rPr lang="en-US" sz="1400" dirty="0"/>
              <a:t>[j + 1])</a:t>
            </a:r>
          </a:p>
          <a:p>
            <a:pPr>
              <a:buNone/>
            </a:pPr>
            <a:r>
              <a:rPr lang="en-US" sz="1400" dirty="0"/>
              <a:t>                    {</a:t>
            </a:r>
          </a:p>
          <a:p>
            <a:pPr>
              <a:buNone/>
            </a:pPr>
            <a:r>
              <a:rPr lang="en-US" sz="1400" dirty="0"/>
              <a:t>                        temp = </a:t>
            </a:r>
            <a:r>
              <a:rPr lang="en-US" sz="1400" dirty="0" err="1"/>
              <a:t>arr</a:t>
            </a:r>
            <a:r>
              <a:rPr lang="en-US" sz="1400" dirty="0"/>
              <a:t>[j];</a:t>
            </a:r>
          </a:p>
          <a:p>
            <a:pPr>
              <a:buNone/>
            </a:pPr>
            <a:r>
              <a:rPr lang="en-US" sz="1400" dirty="0"/>
              <a:t>                        </a:t>
            </a:r>
            <a:r>
              <a:rPr lang="en-US" sz="1400" dirty="0" err="1"/>
              <a:t>arr</a:t>
            </a:r>
            <a:r>
              <a:rPr lang="en-US" sz="1400" dirty="0"/>
              <a:t>[j] = </a:t>
            </a:r>
            <a:r>
              <a:rPr lang="en-US" sz="1400" dirty="0" err="1"/>
              <a:t>arr</a:t>
            </a:r>
            <a:r>
              <a:rPr lang="en-US" sz="1400" dirty="0"/>
              <a:t>[j+1];</a:t>
            </a:r>
          </a:p>
          <a:p>
            <a:pPr>
              <a:buNone/>
            </a:pPr>
            <a:r>
              <a:rPr lang="en-US" sz="1400" dirty="0"/>
              <a:t>                        </a:t>
            </a:r>
            <a:r>
              <a:rPr lang="en-US" sz="1400" dirty="0" err="1"/>
              <a:t>arr</a:t>
            </a:r>
            <a:r>
              <a:rPr lang="en-US" sz="1400" dirty="0"/>
              <a:t>[j+1] = temp; } } }</a:t>
            </a:r>
          </a:p>
          <a:p>
            <a:pPr>
              <a:buNone/>
            </a:pPr>
            <a:endParaRPr lang="en-US" sz="1400" dirty="0"/>
          </a:p>
          <a:p>
            <a:pPr>
              <a:buNone/>
            </a:pPr>
            <a:r>
              <a:rPr lang="en-US" sz="1400" dirty="0" err="1"/>
              <a:t>Console.WriteLine</a:t>
            </a:r>
            <a:r>
              <a:rPr lang="en-US" sz="1400" dirty="0"/>
              <a:t>("After Sorting");</a:t>
            </a:r>
          </a:p>
          <a:p>
            <a:pPr>
              <a:buNone/>
            </a:pPr>
            <a:r>
              <a:rPr lang="en-US" sz="1400" dirty="0"/>
              <a:t>            foreach (</a:t>
            </a:r>
            <a:r>
              <a:rPr lang="en-US" sz="1400" dirty="0" err="1"/>
              <a:t>int</a:t>
            </a:r>
            <a:r>
              <a:rPr lang="en-US" sz="1400" dirty="0"/>
              <a:t> item in </a:t>
            </a:r>
            <a:r>
              <a:rPr lang="en-US" sz="1400" dirty="0" err="1"/>
              <a:t>arr</a:t>
            </a:r>
            <a:r>
              <a:rPr lang="en-US" sz="1400" dirty="0"/>
              <a:t>)</a:t>
            </a:r>
          </a:p>
          <a:p>
            <a:pPr>
              <a:buNone/>
            </a:pPr>
            <a:r>
              <a:rPr lang="en-US" sz="1400" dirty="0"/>
              <a:t>            {</a:t>
            </a:r>
          </a:p>
          <a:p>
            <a:pPr>
              <a:buNone/>
            </a:pPr>
            <a:r>
              <a:rPr lang="en-US" sz="1400" dirty="0"/>
              <a:t>                Console.WriteLine(item);</a:t>
            </a:r>
          </a:p>
          <a:p>
            <a:pPr>
              <a:buNone/>
            </a:pPr>
            <a:r>
              <a:rPr lang="en-US" sz="1400" dirty="0"/>
              <a:t>            }</a:t>
            </a:r>
          </a:p>
          <a:p>
            <a:pPr>
              <a:buNone/>
            </a:pPr>
            <a:r>
              <a:rPr lang="en-US" sz="1400" dirty="0"/>
              <a:t>            </a:t>
            </a:r>
            <a:r>
              <a:rPr lang="en-US" sz="1400" dirty="0" err="1"/>
              <a:t>Console.ReadKey</a:t>
            </a:r>
            <a:r>
              <a:rPr lang="en-US" sz="1400" dirty="0"/>
              <a:t>(); } } }</a:t>
            </a:r>
          </a:p>
        </p:txBody>
      </p:sp>
      <p:pic>
        <p:nvPicPr>
          <p:cNvPr id="9219" name="Picture 3"/>
          <p:cNvPicPr>
            <a:picLocks noChangeAspect="1" noChangeArrowheads="1"/>
          </p:cNvPicPr>
          <p:nvPr/>
        </p:nvPicPr>
        <p:blipFill>
          <a:blip r:embed="rId2"/>
          <a:srcRect/>
          <a:stretch>
            <a:fillRect/>
          </a:stretch>
        </p:blipFill>
        <p:spPr bwMode="auto">
          <a:xfrm>
            <a:off x="5334000" y="1905000"/>
            <a:ext cx="2392878" cy="2971800"/>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a:solidFill>
                  <a:srgbClr val="FF0000"/>
                </a:solidFill>
              </a:rPr>
              <a:t>2 dim-Program </a:t>
            </a:r>
            <a:r>
              <a:rPr lang="en-US" sz="2400" dirty="0">
                <a:solidFill>
                  <a:srgbClr val="FF0000"/>
                </a:solidFill>
              </a:rPr>
              <a:t>(Matrix multiplication)</a:t>
            </a:r>
            <a:endParaRPr lang="en-US" dirty="0">
              <a:solidFill>
                <a:srgbClr val="FF0000"/>
              </a:solidFill>
            </a:endParaRPr>
          </a:p>
        </p:txBody>
      </p:sp>
      <p:sp>
        <p:nvSpPr>
          <p:cNvPr id="3" name="Content Placeholder 2"/>
          <p:cNvSpPr>
            <a:spLocks noGrp="1"/>
          </p:cNvSpPr>
          <p:nvPr>
            <p:ph sz="half" idx="1"/>
          </p:nvPr>
        </p:nvSpPr>
        <p:spPr>
          <a:xfrm>
            <a:off x="457200" y="914400"/>
            <a:ext cx="4038600" cy="5715000"/>
          </a:xfrm>
        </p:spPr>
        <p:txBody>
          <a:bodyPr>
            <a:noAutofit/>
          </a:bodyPr>
          <a:lstStyle/>
          <a:p>
            <a:pPr>
              <a:buNone/>
            </a:pPr>
            <a:r>
              <a:rPr lang="en-US" sz="1400" dirty="0"/>
              <a:t>using System;</a:t>
            </a:r>
          </a:p>
          <a:p>
            <a:pPr>
              <a:buNone/>
            </a:pPr>
            <a:r>
              <a:rPr lang="en-US" sz="1400" dirty="0"/>
              <a:t>namespace ConsoleApplication2_5</a:t>
            </a:r>
          </a:p>
          <a:p>
            <a:pPr>
              <a:buNone/>
            </a:pPr>
            <a:r>
              <a:rPr lang="en-US" sz="1400" dirty="0"/>
              <a:t>{</a:t>
            </a:r>
          </a:p>
          <a:p>
            <a:pPr>
              <a:buNone/>
            </a:pPr>
            <a:r>
              <a:rPr lang="en-US" sz="1400" dirty="0"/>
              <a:t>class Program</a:t>
            </a:r>
          </a:p>
          <a:p>
            <a:pPr>
              <a:buNone/>
            </a:pPr>
            <a:r>
              <a:rPr lang="en-US" sz="1400" dirty="0"/>
              <a:t>{</a:t>
            </a:r>
          </a:p>
          <a:p>
            <a:pPr>
              <a:buNone/>
            </a:pPr>
            <a:r>
              <a:rPr lang="en-US" sz="1400" dirty="0"/>
              <a:t>static void Main(string[] </a:t>
            </a:r>
            <a:r>
              <a:rPr lang="en-US" sz="1400" dirty="0" err="1"/>
              <a:t>args</a:t>
            </a:r>
            <a:r>
              <a:rPr lang="en-US" sz="1400" dirty="0"/>
              <a:t>)</a:t>
            </a:r>
          </a:p>
          <a:p>
            <a:pPr>
              <a:buNone/>
            </a:pPr>
            <a:r>
              <a:rPr lang="en-US" sz="1400" dirty="0"/>
              <a:t>{</a:t>
            </a:r>
          </a:p>
          <a:p>
            <a:pPr>
              <a:buNone/>
            </a:pPr>
            <a:r>
              <a:rPr lang="en-US" sz="1400" dirty="0" err="1"/>
              <a:t>int</a:t>
            </a:r>
            <a:r>
              <a:rPr lang="en-US" sz="1400" dirty="0"/>
              <a:t> </a:t>
            </a:r>
            <a:r>
              <a:rPr lang="en-US" sz="1400" dirty="0" err="1"/>
              <a:t>i</a:t>
            </a:r>
            <a:r>
              <a:rPr lang="en-US" sz="1400" dirty="0"/>
              <a:t>, j;</a:t>
            </a:r>
          </a:p>
          <a:p>
            <a:pPr>
              <a:buNone/>
            </a:pPr>
            <a:r>
              <a:rPr lang="en-US" sz="1400" dirty="0" err="1"/>
              <a:t>Console.WriteLine</a:t>
            </a:r>
            <a:r>
              <a:rPr lang="en-US" sz="1400" dirty="0"/>
              <a:t>("Enter 1st matrix rows &amp; columns");</a:t>
            </a:r>
          </a:p>
          <a:p>
            <a:pPr>
              <a:buNone/>
            </a:pPr>
            <a:r>
              <a:rPr lang="en-US" sz="1400" dirty="0" err="1"/>
              <a:t>int</a:t>
            </a:r>
            <a:r>
              <a:rPr lang="en-US" sz="1400" dirty="0"/>
              <a:t> m=Convert.ToInt32(</a:t>
            </a:r>
            <a:r>
              <a:rPr lang="en-US" sz="1400" dirty="0" err="1"/>
              <a:t>Console.ReadLine</a:t>
            </a:r>
            <a:r>
              <a:rPr lang="en-US" sz="1400" dirty="0"/>
              <a:t>());</a:t>
            </a:r>
          </a:p>
          <a:p>
            <a:pPr>
              <a:buNone/>
            </a:pPr>
            <a:r>
              <a:rPr lang="en-US" sz="1400" dirty="0" err="1"/>
              <a:t>int</a:t>
            </a:r>
            <a:r>
              <a:rPr lang="en-US" sz="1400" dirty="0"/>
              <a:t> n = Convert.ToInt32(</a:t>
            </a:r>
            <a:r>
              <a:rPr lang="en-US" sz="1400" dirty="0" err="1"/>
              <a:t>Console.ReadLine</a:t>
            </a:r>
            <a:r>
              <a:rPr lang="en-US" sz="1400" dirty="0"/>
              <a:t>());</a:t>
            </a:r>
          </a:p>
          <a:p>
            <a:pPr>
              <a:buNone/>
            </a:pPr>
            <a:r>
              <a:rPr lang="en-US" sz="1400" dirty="0" err="1"/>
              <a:t>Console.WriteLine</a:t>
            </a:r>
            <a:r>
              <a:rPr lang="en-US" sz="1400" dirty="0"/>
              <a:t>("Enter 2nd matrix columns");</a:t>
            </a:r>
          </a:p>
          <a:p>
            <a:pPr>
              <a:buNone/>
            </a:pPr>
            <a:r>
              <a:rPr lang="en-US" sz="1400" dirty="0" err="1"/>
              <a:t>int</a:t>
            </a:r>
            <a:r>
              <a:rPr lang="en-US" sz="1400" dirty="0"/>
              <a:t> o = Convert.ToInt32(</a:t>
            </a:r>
            <a:r>
              <a:rPr lang="en-US" sz="1400" dirty="0" err="1"/>
              <a:t>Console.ReadLine</a:t>
            </a:r>
            <a:r>
              <a:rPr lang="en-US" sz="1400" dirty="0"/>
              <a:t>());</a:t>
            </a:r>
          </a:p>
          <a:p>
            <a:pPr>
              <a:buNone/>
            </a:pPr>
            <a:r>
              <a:rPr lang="en-US" sz="1400" dirty="0" err="1"/>
              <a:t>int</a:t>
            </a:r>
            <a:r>
              <a:rPr lang="en-US" sz="1400" dirty="0"/>
              <a:t>[,] a= new </a:t>
            </a:r>
            <a:r>
              <a:rPr lang="en-US" sz="1400" dirty="0" err="1"/>
              <a:t>int</a:t>
            </a:r>
            <a:r>
              <a:rPr lang="en-US" sz="1400" dirty="0"/>
              <a:t>[</a:t>
            </a:r>
            <a:r>
              <a:rPr lang="en-US" sz="1400" dirty="0" err="1"/>
              <a:t>m,n</a:t>
            </a:r>
            <a:r>
              <a:rPr lang="en-US" sz="1400" dirty="0"/>
              <a:t>];</a:t>
            </a:r>
          </a:p>
          <a:p>
            <a:pPr>
              <a:buNone/>
            </a:pPr>
            <a:r>
              <a:rPr lang="en-US" sz="1400" dirty="0" err="1"/>
              <a:t>int</a:t>
            </a:r>
            <a:r>
              <a:rPr lang="en-US" sz="1400" dirty="0"/>
              <a:t>[,] b = new </a:t>
            </a:r>
            <a:r>
              <a:rPr lang="en-US" sz="1400" dirty="0" err="1"/>
              <a:t>int</a:t>
            </a:r>
            <a:r>
              <a:rPr lang="en-US" sz="1400" dirty="0"/>
              <a:t>[</a:t>
            </a:r>
            <a:r>
              <a:rPr lang="en-US" sz="1400" dirty="0" err="1"/>
              <a:t>n,o</a:t>
            </a:r>
            <a:r>
              <a:rPr lang="en-US" sz="1400" dirty="0"/>
              <a:t>];</a:t>
            </a:r>
          </a:p>
          <a:p>
            <a:pPr>
              <a:buNone/>
            </a:pPr>
            <a:r>
              <a:rPr lang="en-US" sz="1400" dirty="0" err="1"/>
              <a:t>Console.WriteLine</a:t>
            </a:r>
            <a:r>
              <a:rPr lang="en-US" sz="1400" dirty="0"/>
              <a:t>("Enter 1st matrix elements");</a:t>
            </a:r>
          </a:p>
          <a:p>
            <a:pPr>
              <a:buNone/>
            </a:pPr>
            <a:r>
              <a:rPr lang="en-US" sz="1400" dirty="0"/>
              <a:t>for (</a:t>
            </a:r>
            <a:r>
              <a:rPr lang="en-US" sz="1400" dirty="0" err="1"/>
              <a:t>i</a:t>
            </a:r>
            <a:r>
              <a:rPr lang="en-US" sz="1400" dirty="0"/>
              <a:t> = 0; </a:t>
            </a:r>
            <a:r>
              <a:rPr lang="en-US" sz="1400" dirty="0" err="1"/>
              <a:t>i</a:t>
            </a:r>
            <a:r>
              <a:rPr lang="en-US" sz="1400" dirty="0"/>
              <a:t> &lt; m; </a:t>
            </a:r>
            <a:r>
              <a:rPr lang="en-US" sz="1400" dirty="0" err="1"/>
              <a:t>i</a:t>
            </a:r>
            <a:r>
              <a:rPr lang="en-US" sz="1400" dirty="0"/>
              <a:t>++)</a:t>
            </a:r>
          </a:p>
          <a:p>
            <a:pPr>
              <a:buNone/>
            </a:pPr>
            <a:r>
              <a:rPr lang="en-US" sz="1400" dirty="0"/>
              <a:t>{for (j = 0; j &lt; n; j++)</a:t>
            </a:r>
          </a:p>
          <a:p>
            <a:pPr>
              <a:buNone/>
            </a:pPr>
            <a:r>
              <a:rPr lang="en-US" sz="1400" dirty="0"/>
              <a:t>{a[</a:t>
            </a:r>
            <a:r>
              <a:rPr lang="en-US" sz="1400" dirty="0" err="1"/>
              <a:t>i</a:t>
            </a:r>
            <a:r>
              <a:rPr lang="en-US" sz="1400" dirty="0"/>
              <a:t>, j] = Convert.ToInt32(</a:t>
            </a:r>
            <a:r>
              <a:rPr lang="en-US" sz="1400" dirty="0" err="1"/>
              <a:t>Console.ReadLine</a:t>
            </a:r>
            <a:r>
              <a:rPr lang="en-US" sz="1400" dirty="0"/>
              <a:t>());}}</a:t>
            </a:r>
          </a:p>
          <a:p>
            <a:pPr>
              <a:buNone/>
            </a:pPr>
            <a:endParaRPr lang="en-US" sz="1400" dirty="0"/>
          </a:p>
        </p:txBody>
      </p:sp>
      <p:sp>
        <p:nvSpPr>
          <p:cNvPr id="5" name="Content Placeholder 4"/>
          <p:cNvSpPr>
            <a:spLocks noGrp="1"/>
          </p:cNvSpPr>
          <p:nvPr>
            <p:ph sz="half" idx="2"/>
          </p:nvPr>
        </p:nvSpPr>
        <p:spPr>
          <a:xfrm>
            <a:off x="4648200" y="990600"/>
            <a:ext cx="4038600" cy="5562600"/>
          </a:xfrm>
        </p:spPr>
        <p:txBody>
          <a:bodyPr>
            <a:normAutofit fontScale="40000" lnSpcReduction="20000"/>
          </a:bodyPr>
          <a:lstStyle/>
          <a:p>
            <a:pPr>
              <a:buNone/>
            </a:pPr>
            <a:r>
              <a:rPr lang="en-US" dirty="0"/>
              <a:t> </a:t>
            </a:r>
          </a:p>
          <a:p>
            <a:pPr>
              <a:buNone/>
            </a:pPr>
            <a:r>
              <a:rPr lang="en-US" dirty="0" err="1"/>
              <a:t>Console.WriteLine</a:t>
            </a:r>
            <a:r>
              <a:rPr lang="en-US" dirty="0"/>
              <a:t>("1st matrix");</a:t>
            </a:r>
          </a:p>
          <a:p>
            <a:pPr>
              <a:buNone/>
            </a:pPr>
            <a:r>
              <a:rPr lang="en-US" dirty="0"/>
              <a:t>for (</a:t>
            </a:r>
            <a:r>
              <a:rPr lang="en-US" dirty="0" err="1"/>
              <a:t>i</a:t>
            </a:r>
            <a:r>
              <a:rPr lang="en-US" dirty="0"/>
              <a:t> = 0; </a:t>
            </a:r>
            <a:r>
              <a:rPr lang="en-US" dirty="0" err="1"/>
              <a:t>i</a:t>
            </a:r>
            <a:r>
              <a:rPr lang="en-US" dirty="0"/>
              <a:t> &lt; m; </a:t>
            </a:r>
            <a:r>
              <a:rPr lang="en-US" dirty="0" err="1"/>
              <a:t>i</a:t>
            </a:r>
            <a:r>
              <a:rPr lang="en-US" dirty="0"/>
              <a:t>++){</a:t>
            </a:r>
          </a:p>
          <a:p>
            <a:pPr>
              <a:buNone/>
            </a:pPr>
            <a:r>
              <a:rPr lang="en-US" dirty="0"/>
              <a:t>for (j = 0; j &lt; n; j++){</a:t>
            </a:r>
          </a:p>
          <a:p>
            <a:pPr>
              <a:buNone/>
            </a:pPr>
            <a:r>
              <a:rPr lang="en-US" dirty="0" err="1"/>
              <a:t>Console.Write</a:t>
            </a:r>
            <a:r>
              <a:rPr lang="en-US" dirty="0"/>
              <a:t>(a[</a:t>
            </a:r>
            <a:r>
              <a:rPr lang="en-US" dirty="0" err="1"/>
              <a:t>i</a:t>
            </a:r>
            <a:r>
              <a:rPr lang="en-US" dirty="0"/>
              <a:t>, j] + "\t");}</a:t>
            </a:r>
          </a:p>
          <a:p>
            <a:pPr>
              <a:buNone/>
            </a:pPr>
            <a:r>
              <a:rPr lang="en-US" dirty="0" err="1"/>
              <a:t>Console.WriteLine</a:t>
            </a:r>
            <a:r>
              <a:rPr lang="en-US" dirty="0"/>
              <a:t>();}</a:t>
            </a:r>
          </a:p>
          <a:p>
            <a:pPr>
              <a:buNone/>
            </a:pPr>
            <a:r>
              <a:rPr lang="en-US" dirty="0"/>
              <a:t> </a:t>
            </a:r>
          </a:p>
          <a:p>
            <a:pPr>
              <a:buNone/>
            </a:pPr>
            <a:r>
              <a:rPr lang="en-US" dirty="0" err="1"/>
              <a:t>Console.WriteLine</a:t>
            </a:r>
            <a:r>
              <a:rPr lang="en-US" dirty="0"/>
              <a:t>("Enter 2nd matrix elements");</a:t>
            </a:r>
          </a:p>
          <a:p>
            <a:pPr>
              <a:buNone/>
            </a:pPr>
            <a:r>
              <a:rPr lang="en-US" dirty="0"/>
              <a:t>for (</a:t>
            </a:r>
            <a:r>
              <a:rPr lang="en-US" dirty="0" err="1"/>
              <a:t>i</a:t>
            </a:r>
            <a:r>
              <a:rPr lang="en-US" dirty="0"/>
              <a:t> = 0; </a:t>
            </a:r>
            <a:r>
              <a:rPr lang="en-US" dirty="0" err="1"/>
              <a:t>i</a:t>
            </a:r>
            <a:r>
              <a:rPr lang="en-US" dirty="0"/>
              <a:t> &lt; n; </a:t>
            </a:r>
            <a:r>
              <a:rPr lang="en-US" dirty="0" err="1"/>
              <a:t>i</a:t>
            </a:r>
            <a:r>
              <a:rPr lang="en-US" dirty="0"/>
              <a:t>++){</a:t>
            </a:r>
          </a:p>
          <a:p>
            <a:pPr>
              <a:buNone/>
            </a:pPr>
            <a:r>
              <a:rPr lang="en-US" dirty="0"/>
              <a:t>for (j = 0; j &lt; o; j++){</a:t>
            </a:r>
          </a:p>
          <a:p>
            <a:pPr>
              <a:buNone/>
            </a:pPr>
            <a:r>
              <a:rPr lang="en-US" dirty="0"/>
              <a:t>b[</a:t>
            </a:r>
            <a:r>
              <a:rPr lang="en-US" dirty="0" err="1"/>
              <a:t>i</a:t>
            </a:r>
            <a:r>
              <a:rPr lang="en-US" dirty="0"/>
              <a:t>, j] = Convert.ToInt32(</a:t>
            </a:r>
            <a:r>
              <a:rPr lang="en-US" dirty="0" err="1"/>
              <a:t>Console.ReadLine</a:t>
            </a:r>
            <a:r>
              <a:rPr lang="en-US" dirty="0"/>
              <a:t>());}}</a:t>
            </a:r>
          </a:p>
          <a:p>
            <a:pPr>
              <a:buNone/>
            </a:pPr>
            <a:r>
              <a:rPr lang="en-US" dirty="0"/>
              <a:t> </a:t>
            </a:r>
          </a:p>
          <a:p>
            <a:pPr>
              <a:buNone/>
            </a:pPr>
            <a:r>
              <a:rPr lang="en-US" dirty="0" err="1"/>
              <a:t>Console.WriteLine</a:t>
            </a:r>
            <a:r>
              <a:rPr lang="en-US" dirty="0"/>
              <a:t>("2nd matrix");</a:t>
            </a:r>
          </a:p>
          <a:p>
            <a:pPr>
              <a:buNone/>
            </a:pPr>
            <a:r>
              <a:rPr lang="en-US" dirty="0"/>
              <a:t>for (</a:t>
            </a:r>
            <a:r>
              <a:rPr lang="en-US" dirty="0" err="1"/>
              <a:t>i</a:t>
            </a:r>
            <a:r>
              <a:rPr lang="en-US" dirty="0"/>
              <a:t> = 0; </a:t>
            </a:r>
            <a:r>
              <a:rPr lang="en-US" dirty="0" err="1"/>
              <a:t>i</a:t>
            </a:r>
            <a:r>
              <a:rPr lang="en-US" dirty="0"/>
              <a:t> &lt; n; </a:t>
            </a:r>
            <a:r>
              <a:rPr lang="en-US" dirty="0" err="1"/>
              <a:t>i</a:t>
            </a:r>
            <a:r>
              <a:rPr lang="en-US" dirty="0"/>
              <a:t>++){</a:t>
            </a:r>
          </a:p>
          <a:p>
            <a:pPr>
              <a:buNone/>
            </a:pPr>
            <a:r>
              <a:rPr lang="en-US" dirty="0"/>
              <a:t>for (j = 0; j &lt; o; j++){</a:t>
            </a:r>
          </a:p>
          <a:p>
            <a:pPr>
              <a:buNone/>
            </a:pPr>
            <a:r>
              <a:rPr lang="en-US" dirty="0" err="1"/>
              <a:t>Console.Write</a:t>
            </a:r>
            <a:r>
              <a:rPr lang="en-US" dirty="0"/>
              <a:t>(b[</a:t>
            </a:r>
            <a:r>
              <a:rPr lang="en-US" dirty="0" err="1"/>
              <a:t>i</a:t>
            </a:r>
            <a:r>
              <a:rPr lang="en-US" dirty="0"/>
              <a:t>, j] + "\t");}</a:t>
            </a:r>
          </a:p>
          <a:p>
            <a:pPr>
              <a:buNone/>
            </a:pPr>
            <a:r>
              <a:rPr lang="en-US" dirty="0" err="1"/>
              <a:t>Console.WriteLine</a:t>
            </a:r>
            <a:r>
              <a:rPr lang="en-US" dirty="0"/>
              <a:t>();}</a:t>
            </a:r>
          </a:p>
          <a:p>
            <a:pPr>
              <a:buNone/>
            </a:pPr>
            <a:r>
              <a:rPr lang="en-US" dirty="0"/>
              <a:t> </a:t>
            </a:r>
          </a:p>
          <a:p>
            <a:pPr>
              <a:buNone/>
            </a:pPr>
            <a:r>
              <a:rPr lang="en-US" dirty="0" err="1"/>
              <a:t>Console.WriteLine</a:t>
            </a:r>
            <a:r>
              <a:rPr lang="en-US" dirty="0"/>
              <a:t>("Matrix multiplication is:");</a:t>
            </a:r>
          </a:p>
          <a:p>
            <a:pPr>
              <a:buNone/>
            </a:pPr>
            <a:r>
              <a:rPr lang="en-US" dirty="0" err="1"/>
              <a:t>int</a:t>
            </a:r>
            <a:r>
              <a:rPr lang="en-US" dirty="0"/>
              <a:t>[,] c = new </a:t>
            </a:r>
            <a:r>
              <a:rPr lang="en-US" dirty="0" err="1"/>
              <a:t>int</a:t>
            </a:r>
            <a:r>
              <a:rPr lang="en-US" dirty="0"/>
              <a:t>[</a:t>
            </a:r>
            <a:r>
              <a:rPr lang="en-US" dirty="0" err="1"/>
              <a:t>m,o</a:t>
            </a:r>
            <a:r>
              <a:rPr lang="en-US" dirty="0"/>
              <a:t>];</a:t>
            </a:r>
          </a:p>
          <a:p>
            <a:pPr>
              <a:buNone/>
            </a:pPr>
            <a:r>
              <a:rPr lang="en-US" dirty="0"/>
              <a:t>for (</a:t>
            </a:r>
            <a:r>
              <a:rPr lang="en-US" dirty="0" err="1"/>
              <a:t>i</a:t>
            </a:r>
            <a:r>
              <a:rPr lang="en-US" dirty="0"/>
              <a:t> = 0; </a:t>
            </a:r>
            <a:r>
              <a:rPr lang="en-US" dirty="0" err="1"/>
              <a:t>i</a:t>
            </a:r>
            <a:r>
              <a:rPr lang="en-US" dirty="0"/>
              <a:t> &lt; m; </a:t>
            </a:r>
            <a:r>
              <a:rPr lang="en-US" dirty="0" err="1"/>
              <a:t>i</a:t>
            </a:r>
            <a:r>
              <a:rPr lang="en-US" dirty="0"/>
              <a:t>++){</a:t>
            </a:r>
          </a:p>
          <a:p>
            <a:pPr>
              <a:buNone/>
            </a:pPr>
            <a:r>
              <a:rPr lang="en-US" dirty="0"/>
              <a:t>for (j = 0; j &lt; o; j++){</a:t>
            </a:r>
          </a:p>
          <a:p>
            <a:pPr>
              <a:buNone/>
            </a:pPr>
            <a:r>
              <a:rPr lang="en-US" dirty="0"/>
              <a:t>c[</a:t>
            </a:r>
            <a:r>
              <a:rPr lang="en-US" dirty="0" err="1"/>
              <a:t>i</a:t>
            </a:r>
            <a:r>
              <a:rPr lang="en-US" dirty="0"/>
              <a:t>, j] = 0;</a:t>
            </a:r>
          </a:p>
          <a:p>
            <a:pPr>
              <a:buNone/>
            </a:pPr>
            <a:r>
              <a:rPr lang="en-US" dirty="0"/>
              <a:t>for (</a:t>
            </a:r>
            <a:r>
              <a:rPr lang="en-US" dirty="0" err="1"/>
              <a:t>int</a:t>
            </a:r>
            <a:r>
              <a:rPr lang="en-US" dirty="0"/>
              <a:t> k = 0; k &lt; n; k++){</a:t>
            </a:r>
          </a:p>
          <a:p>
            <a:pPr>
              <a:buNone/>
            </a:pPr>
            <a:r>
              <a:rPr lang="en-US" dirty="0"/>
              <a:t>c[</a:t>
            </a:r>
            <a:r>
              <a:rPr lang="en-US" dirty="0" err="1"/>
              <a:t>i</a:t>
            </a:r>
            <a:r>
              <a:rPr lang="en-US" dirty="0"/>
              <a:t>, j] += a[</a:t>
            </a:r>
            <a:r>
              <a:rPr lang="en-US" dirty="0" err="1"/>
              <a:t>i</a:t>
            </a:r>
            <a:r>
              <a:rPr lang="en-US" dirty="0"/>
              <a:t>, k] * b[k, j];}}}</a:t>
            </a:r>
          </a:p>
          <a:p>
            <a:pPr>
              <a:buNone/>
            </a:pPr>
            <a:r>
              <a:rPr lang="en-US" dirty="0"/>
              <a:t>for (</a:t>
            </a:r>
            <a:r>
              <a:rPr lang="en-US" dirty="0" err="1"/>
              <a:t>i</a:t>
            </a:r>
            <a:r>
              <a:rPr lang="en-US" dirty="0"/>
              <a:t> = 0; </a:t>
            </a:r>
            <a:r>
              <a:rPr lang="en-US" dirty="0" err="1"/>
              <a:t>i</a:t>
            </a:r>
            <a:r>
              <a:rPr lang="en-US" dirty="0"/>
              <a:t> &lt; m; </a:t>
            </a:r>
            <a:r>
              <a:rPr lang="en-US" dirty="0" err="1"/>
              <a:t>i</a:t>
            </a:r>
            <a:r>
              <a:rPr lang="en-US" dirty="0"/>
              <a:t>++){</a:t>
            </a:r>
          </a:p>
          <a:p>
            <a:pPr>
              <a:buNone/>
            </a:pPr>
            <a:r>
              <a:rPr lang="en-US" dirty="0"/>
              <a:t>for (j = 0; j &lt; o; j++){</a:t>
            </a:r>
          </a:p>
          <a:p>
            <a:pPr>
              <a:buNone/>
            </a:pPr>
            <a:r>
              <a:rPr lang="en-US" dirty="0" err="1"/>
              <a:t>Console.Write</a:t>
            </a:r>
            <a:r>
              <a:rPr lang="en-US" dirty="0"/>
              <a:t>(c[</a:t>
            </a:r>
            <a:r>
              <a:rPr lang="en-US" dirty="0" err="1"/>
              <a:t>i</a:t>
            </a:r>
            <a:r>
              <a:rPr lang="en-US" dirty="0"/>
              <a:t>, j] + "\t");}</a:t>
            </a:r>
          </a:p>
          <a:p>
            <a:pPr>
              <a:buNone/>
            </a:pPr>
            <a:r>
              <a:rPr lang="en-US" dirty="0" err="1"/>
              <a:t>Console.WriteLine</a:t>
            </a:r>
            <a:r>
              <a:rPr lang="en-US" dirty="0"/>
              <a:t>();}</a:t>
            </a:r>
          </a:p>
          <a:p>
            <a:pPr>
              <a:buNone/>
            </a:pPr>
            <a:r>
              <a:rPr lang="en-US" dirty="0" err="1"/>
              <a:t>Console.ReadKey</a:t>
            </a:r>
            <a:r>
              <a:rPr lang="en-US" dirty="0"/>
              <a:t>();}}}</a:t>
            </a:r>
          </a:p>
          <a:p>
            <a:pPr>
              <a:buNone/>
            </a:pPr>
            <a:r>
              <a:rPr lang="en-US" dirty="0"/>
              <a:t> </a:t>
            </a:r>
          </a:p>
          <a:p>
            <a:pPr>
              <a:buNone/>
            </a:pPr>
            <a:endParaRPr lang="en-US" dirty="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2 dim-Program </a:t>
            </a:r>
            <a:r>
              <a:rPr lang="en-US" sz="2400" dirty="0">
                <a:solidFill>
                  <a:srgbClr val="FF0000"/>
                </a:solidFill>
              </a:rPr>
              <a:t>(Matrix multiplication)</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endParaRPr lang="en-US" dirty="0"/>
          </a:p>
        </p:txBody>
      </p:sp>
      <p:pic>
        <p:nvPicPr>
          <p:cNvPr id="4" name="Picture 3"/>
          <p:cNvPicPr/>
          <p:nvPr/>
        </p:nvPicPr>
        <p:blipFill>
          <a:blip r:embed="rId2"/>
          <a:srcRect/>
          <a:stretch>
            <a:fillRect/>
          </a:stretch>
        </p:blipFill>
        <p:spPr bwMode="auto">
          <a:xfrm>
            <a:off x="2895600" y="1828800"/>
            <a:ext cx="3429000" cy="35052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Multi Dimensional array</a:t>
            </a:r>
            <a:endParaRPr lang="en-US" dirty="0"/>
          </a:p>
        </p:txBody>
      </p:sp>
      <p:sp>
        <p:nvSpPr>
          <p:cNvPr id="3" name="Content Placeholder 2"/>
          <p:cNvSpPr>
            <a:spLocks noGrp="1"/>
          </p:cNvSpPr>
          <p:nvPr>
            <p:ph idx="1"/>
          </p:nvPr>
        </p:nvSpPr>
        <p:spPr>
          <a:xfrm>
            <a:off x="457200" y="1600200"/>
            <a:ext cx="8442960" cy="5257800"/>
          </a:xfrm>
        </p:spPr>
        <p:txBody>
          <a:bodyPr/>
          <a:lstStyle/>
          <a:p>
            <a:pPr algn="just"/>
            <a:r>
              <a:rPr lang="en-US" sz="2500" dirty="0"/>
              <a:t>It is also known as rectangular arrays in C#. </a:t>
            </a:r>
          </a:p>
          <a:p>
            <a:pPr algn="just"/>
            <a:r>
              <a:rPr lang="en-US" sz="2500" dirty="0"/>
              <a:t>It can be two dimensional or three dimensional. </a:t>
            </a:r>
          </a:p>
          <a:p>
            <a:pPr algn="just"/>
            <a:r>
              <a:rPr lang="en-US" sz="2500" dirty="0"/>
              <a:t>The data is stored in tabular form (row * column) which is also known as matrix.</a:t>
            </a:r>
          </a:p>
          <a:p>
            <a:pPr algn="just">
              <a:buNone/>
            </a:pPr>
            <a:endParaRPr lang="en-US" sz="2500" dirty="0"/>
          </a:p>
          <a:p>
            <a:pPr>
              <a:buNone/>
            </a:pPr>
            <a:r>
              <a:rPr lang="en-US" sz="2500" b="1" u="sng" dirty="0"/>
              <a:t>Syntax to declare Multi Dimensional array:</a:t>
            </a:r>
          </a:p>
          <a:p>
            <a:pPr algn="just"/>
            <a:r>
              <a:rPr lang="en-US" sz="2500" dirty="0"/>
              <a:t>To create multidimensional array, use comma inside the square brackets.</a:t>
            </a:r>
          </a:p>
          <a:p>
            <a:pPr algn="just"/>
            <a:r>
              <a:rPr lang="en-US" sz="2500" dirty="0" err="1"/>
              <a:t>int</a:t>
            </a:r>
            <a:r>
              <a:rPr lang="en-US" sz="2500" dirty="0"/>
              <a:t>[,] </a:t>
            </a:r>
            <a:r>
              <a:rPr lang="en-US" sz="2500" dirty="0" err="1"/>
              <a:t>arr</a:t>
            </a:r>
            <a:r>
              <a:rPr lang="en-US" sz="2500" dirty="0"/>
              <a:t>=new </a:t>
            </a:r>
            <a:r>
              <a:rPr lang="en-US" sz="2500" dirty="0" err="1"/>
              <a:t>int</a:t>
            </a:r>
            <a:r>
              <a:rPr lang="en-US" sz="2500" dirty="0"/>
              <a:t>[3,3];         //declaration of 2D array  </a:t>
            </a:r>
          </a:p>
          <a:p>
            <a:pPr algn="just"/>
            <a:r>
              <a:rPr lang="en-US" sz="2500" dirty="0" err="1"/>
              <a:t>int</a:t>
            </a:r>
            <a:r>
              <a:rPr lang="en-US" sz="2500" dirty="0"/>
              <a:t>[,,] </a:t>
            </a:r>
            <a:r>
              <a:rPr lang="en-US" sz="2500" dirty="0" err="1"/>
              <a:t>arr</a:t>
            </a:r>
            <a:r>
              <a:rPr lang="en-US" sz="2500" dirty="0"/>
              <a:t>=new </a:t>
            </a:r>
            <a:r>
              <a:rPr lang="en-US" sz="2500" dirty="0" err="1"/>
              <a:t>int</a:t>
            </a:r>
            <a:r>
              <a:rPr lang="en-US" sz="2500" dirty="0"/>
              <a:t>[3,3,3];    //declaration of 3D array </a:t>
            </a:r>
          </a:p>
          <a:p>
            <a:pPr algn="just"/>
            <a:endParaRPr lang="en-US" sz="2500"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83</a:t>
            </a:fld>
            <a:endParaRPr lang="en-US" dirty="0"/>
          </a:p>
        </p:txBody>
      </p:sp>
    </p:spTree>
    <p:extLst>
      <p:ext uri="{BB962C8B-B14F-4D97-AF65-F5344CB8AC3E}">
        <p14:creationId xmlns:p14="http://schemas.microsoft.com/office/powerpoint/2010/main" val="12160665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Multi Dimensional array</a:t>
            </a:r>
            <a:endParaRPr lang="en-US" dirty="0"/>
          </a:p>
        </p:txBody>
      </p:sp>
      <p:sp>
        <p:nvSpPr>
          <p:cNvPr id="3" name="Content Placeholder 2"/>
          <p:cNvSpPr>
            <a:spLocks noGrp="1"/>
          </p:cNvSpPr>
          <p:nvPr>
            <p:ph idx="1"/>
          </p:nvPr>
        </p:nvSpPr>
        <p:spPr>
          <a:xfrm>
            <a:off x="457200" y="1600200"/>
            <a:ext cx="8442960" cy="5257800"/>
          </a:xfrm>
        </p:spPr>
        <p:txBody>
          <a:bodyPr/>
          <a:lstStyle/>
          <a:p>
            <a:pPr>
              <a:buNone/>
            </a:pPr>
            <a:r>
              <a:rPr lang="en-US" sz="2500" b="1" u="sng" dirty="0"/>
              <a:t>More syntax:</a:t>
            </a:r>
          </a:p>
          <a:p>
            <a:pPr>
              <a:buNone/>
            </a:pPr>
            <a:endParaRPr lang="en-US" sz="2500" dirty="0"/>
          </a:p>
          <a:p>
            <a:r>
              <a:rPr lang="en-US" sz="2500" dirty="0" err="1"/>
              <a:t>int</a:t>
            </a:r>
            <a:r>
              <a:rPr lang="en-US" sz="2500" dirty="0"/>
              <a:t>[,] array2D = new </a:t>
            </a:r>
            <a:r>
              <a:rPr lang="en-US" sz="2500" dirty="0" err="1"/>
              <a:t>int</a:t>
            </a:r>
            <a:r>
              <a:rPr lang="en-US" sz="2500" dirty="0"/>
              <a:t>[,] { { 1, 2 }, { 3, 4 }, { 5, 6 }, { 7, 8 } };</a:t>
            </a:r>
          </a:p>
          <a:p>
            <a:r>
              <a:rPr lang="en-US" sz="2500" dirty="0" err="1"/>
              <a:t>int</a:t>
            </a:r>
            <a:r>
              <a:rPr lang="en-US" sz="2500" dirty="0"/>
              <a:t>[,] array2Da = new </a:t>
            </a:r>
            <a:r>
              <a:rPr lang="en-US" sz="2500" dirty="0" err="1"/>
              <a:t>int</a:t>
            </a:r>
            <a:r>
              <a:rPr lang="en-US" sz="2500" dirty="0"/>
              <a:t>[4, 2] { { 1, 2 }, { 3, 4 }, { 5, 6 }, { 7, 8 } };</a:t>
            </a:r>
          </a:p>
          <a:p>
            <a:r>
              <a:rPr lang="en-US" sz="2500" dirty="0"/>
              <a:t>string[,] array2Db = new string[3, 2] { { "one", "two" }, { "three", "four" }, { "five", "six" } };</a:t>
            </a:r>
          </a:p>
          <a:p>
            <a:pPr algn="just"/>
            <a:r>
              <a:rPr lang="en-US" sz="2500" dirty="0" err="1"/>
              <a:t>int</a:t>
            </a:r>
            <a:r>
              <a:rPr lang="en-US" sz="2500" dirty="0"/>
              <a:t>[,,] array3D = new </a:t>
            </a:r>
            <a:r>
              <a:rPr lang="en-US" sz="2500" dirty="0" err="1"/>
              <a:t>int</a:t>
            </a:r>
            <a:r>
              <a:rPr lang="en-US" sz="2500" dirty="0"/>
              <a:t>[1,2,3] { { {1, 2 ,3}, { 4, 5, 6 } } };</a:t>
            </a:r>
          </a:p>
          <a:p>
            <a:pPr algn="just"/>
            <a:endParaRPr lang="en-US" sz="2500" dirty="0"/>
          </a:p>
          <a:p>
            <a:pPr algn="just">
              <a:buNone/>
            </a:pPr>
            <a:r>
              <a:rPr lang="en-US" sz="2500" b="1" u="sng" dirty="0"/>
              <a:t>Program1: </a:t>
            </a:r>
            <a:r>
              <a:rPr lang="en-US" sz="2500" dirty="0"/>
              <a:t>L</a:t>
            </a:r>
            <a:r>
              <a:rPr lang="en-US" sz="2800" dirty="0"/>
              <a:t>et elements from user and display </a:t>
            </a:r>
          </a:p>
          <a:p>
            <a:pPr>
              <a:buNone/>
            </a:pPr>
            <a:r>
              <a:rPr lang="en-US" sz="2500" b="1" u="sng" dirty="0"/>
              <a:t>Program 2</a:t>
            </a:r>
            <a:r>
              <a:rPr lang="en-US" sz="2800" dirty="0"/>
              <a:t>: Addition of two matrix</a:t>
            </a:r>
          </a:p>
          <a:p>
            <a:pPr algn="just">
              <a:buNone/>
            </a:pPr>
            <a:endParaRPr lang="en-US" sz="2500" b="1" u="sng" dirty="0"/>
          </a:p>
          <a:p>
            <a:pPr algn="just"/>
            <a:endParaRPr lang="en-US" sz="2500"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84</a:t>
            </a:fld>
            <a:endParaRPr lang="en-US" dirty="0"/>
          </a:p>
        </p:txBody>
      </p:sp>
    </p:spTree>
    <p:extLst>
      <p:ext uri="{BB962C8B-B14F-4D97-AF65-F5344CB8AC3E}">
        <p14:creationId xmlns:p14="http://schemas.microsoft.com/office/powerpoint/2010/main" val="1137235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762000"/>
          </a:xfrm>
        </p:spPr>
        <p:txBody>
          <a:bodyPr>
            <a:normAutofit/>
          </a:bodyPr>
          <a:lstStyle/>
          <a:p>
            <a:r>
              <a:rPr lang="en-US" dirty="0">
                <a:solidFill>
                  <a:srgbClr val="FF0000"/>
                </a:solidFill>
              </a:rPr>
              <a:t>Array Helper Class</a:t>
            </a:r>
          </a:p>
        </p:txBody>
      </p:sp>
      <p:sp>
        <p:nvSpPr>
          <p:cNvPr id="6" name="Content Placeholder 5"/>
          <p:cNvSpPr>
            <a:spLocks noGrp="1"/>
          </p:cNvSpPr>
          <p:nvPr>
            <p:ph idx="1"/>
          </p:nvPr>
        </p:nvSpPr>
        <p:spPr>
          <a:xfrm>
            <a:off x="457200" y="914400"/>
            <a:ext cx="8229600" cy="5715000"/>
          </a:xfrm>
        </p:spPr>
        <p:txBody>
          <a:bodyPr/>
          <a:lstStyle/>
          <a:p>
            <a:pPr>
              <a:buFont typeface="Wingdings" pitchFamily="2" charset="2"/>
              <a:buChar char="Ø"/>
            </a:pPr>
            <a:r>
              <a:rPr lang="en-US" dirty="0"/>
              <a:t>Properties of Array class:</a:t>
            </a:r>
          </a:p>
          <a:p>
            <a:r>
              <a:rPr lang="en-US" dirty="0">
                <a:solidFill>
                  <a:srgbClr val="FF0000"/>
                </a:solidFill>
              </a:rPr>
              <a:t>IsFixedSize:</a:t>
            </a:r>
            <a:r>
              <a:rPr lang="en-US" dirty="0"/>
              <a:t> get value indicating whether the array has fixed size</a:t>
            </a:r>
          </a:p>
          <a:p>
            <a:r>
              <a:rPr lang="en-US" dirty="0">
                <a:solidFill>
                  <a:srgbClr val="FF0000"/>
                </a:solidFill>
              </a:rPr>
              <a:t>Length: </a:t>
            </a:r>
            <a:r>
              <a:rPr lang="en-US" dirty="0"/>
              <a:t>Total number of elements in all the dimensions of the Array.</a:t>
            </a:r>
          </a:p>
          <a:p>
            <a:r>
              <a:rPr lang="en-US" dirty="0">
                <a:solidFill>
                  <a:srgbClr val="FF0000"/>
                </a:solidFill>
              </a:rPr>
              <a:t>Rank: </a:t>
            </a:r>
            <a:r>
              <a:rPr lang="en-US" dirty="0"/>
              <a:t>Get the dimensions of the array</a:t>
            </a:r>
            <a:endParaRPr lang="en-US" dirty="0">
              <a:solidFill>
                <a:srgbClr val="FF0000"/>
              </a:solidFill>
            </a:endParaRPr>
          </a:p>
          <a:p>
            <a:endParaRPr lang="en-US" dirty="0">
              <a:solidFill>
                <a:srgbClr val="FF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Jagged Array</a:t>
            </a:r>
          </a:p>
        </p:txBody>
      </p:sp>
      <p:sp>
        <p:nvSpPr>
          <p:cNvPr id="3" name="Content Placeholder 2"/>
          <p:cNvSpPr>
            <a:spLocks noGrp="1"/>
          </p:cNvSpPr>
          <p:nvPr>
            <p:ph idx="1"/>
          </p:nvPr>
        </p:nvSpPr>
        <p:spPr/>
        <p:txBody>
          <a:bodyPr>
            <a:normAutofit lnSpcReduction="10000"/>
          </a:bodyPr>
          <a:lstStyle/>
          <a:p>
            <a:pPr algn="just"/>
            <a:r>
              <a:rPr lang="en-US" dirty="0"/>
              <a:t>It is an array whose elements are arrays. </a:t>
            </a:r>
          </a:p>
          <a:p>
            <a:pPr algn="just"/>
            <a:r>
              <a:rPr lang="en-US" dirty="0"/>
              <a:t>The elements of a jagged array can be of different dimensions and sizes. </a:t>
            </a:r>
          </a:p>
          <a:p>
            <a:pPr algn="just"/>
            <a:r>
              <a:rPr lang="en-US" dirty="0"/>
              <a:t>A jagged array is sometimes called an "array of arrays." </a:t>
            </a:r>
          </a:p>
          <a:p>
            <a:pPr algn="just"/>
            <a:r>
              <a:rPr lang="en-US" b="1" dirty="0"/>
              <a:t>A special type of array is introduced in C#. </a:t>
            </a:r>
          </a:p>
          <a:p>
            <a:pPr algn="just"/>
            <a:r>
              <a:rPr lang="en-US" b="1" dirty="0"/>
              <a:t>A Jagged Array is an array of an array in which the length of each array index can differ.</a:t>
            </a:r>
          </a:p>
          <a:p>
            <a:pPr algn="just"/>
            <a:endParaRPr lang="en-US" dirty="0"/>
          </a:p>
        </p:txBody>
      </p:sp>
    </p:spTree>
    <p:extLst>
      <p:ext uri="{BB962C8B-B14F-4D97-AF65-F5344CB8AC3E}">
        <p14:creationId xmlns:p14="http://schemas.microsoft.com/office/powerpoint/2010/main" val="36903904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Jagged Array-Example</a:t>
            </a:r>
          </a:p>
        </p:txBody>
      </p:sp>
      <p:sp>
        <p:nvSpPr>
          <p:cNvPr id="3" name="Content Placeholder 2"/>
          <p:cNvSpPr>
            <a:spLocks noGrp="1"/>
          </p:cNvSpPr>
          <p:nvPr>
            <p:ph idx="1"/>
          </p:nvPr>
        </p:nvSpPr>
        <p:spPr/>
        <p:txBody>
          <a:bodyPr>
            <a:normAutofit/>
          </a:bodyPr>
          <a:lstStyle/>
          <a:p>
            <a:pPr algn="just">
              <a:buNone/>
            </a:pPr>
            <a:r>
              <a:rPr lang="en-US" dirty="0"/>
              <a:t> </a:t>
            </a:r>
            <a:r>
              <a:rPr lang="en-US" dirty="0" err="1"/>
              <a:t>int</a:t>
            </a:r>
            <a:r>
              <a:rPr lang="en-US" dirty="0"/>
              <a:t>[][] </a:t>
            </a:r>
            <a:r>
              <a:rPr lang="en-US" dirty="0" err="1"/>
              <a:t>jaggedArray</a:t>
            </a:r>
            <a:r>
              <a:rPr lang="en-US" dirty="0"/>
              <a:t> = new </a:t>
            </a:r>
            <a:r>
              <a:rPr lang="en-US" dirty="0" err="1"/>
              <a:t>int</a:t>
            </a:r>
            <a:r>
              <a:rPr lang="en-US" dirty="0"/>
              <a:t>[3][];</a:t>
            </a:r>
          </a:p>
          <a:p>
            <a:pPr algn="just">
              <a:buNone/>
            </a:pPr>
            <a:r>
              <a:rPr lang="en-US" dirty="0" err="1"/>
              <a:t>jaggedArray</a:t>
            </a:r>
            <a:r>
              <a:rPr lang="en-US" dirty="0"/>
              <a:t>[0] = new </a:t>
            </a:r>
            <a:r>
              <a:rPr lang="en-US" dirty="0" err="1"/>
              <a:t>int</a:t>
            </a:r>
            <a:r>
              <a:rPr lang="en-US" dirty="0"/>
              <a:t>[3];</a:t>
            </a:r>
          </a:p>
          <a:p>
            <a:pPr>
              <a:buNone/>
            </a:pPr>
            <a:r>
              <a:rPr lang="en-US" dirty="0" err="1"/>
              <a:t>jaggedArray</a:t>
            </a:r>
            <a:r>
              <a:rPr lang="en-US" dirty="0"/>
              <a:t>[1] = new </a:t>
            </a:r>
            <a:r>
              <a:rPr lang="en-US" dirty="0" err="1"/>
              <a:t>int</a:t>
            </a:r>
            <a:r>
              <a:rPr lang="en-US" dirty="0"/>
              <a:t>[5];</a:t>
            </a:r>
          </a:p>
          <a:p>
            <a:pPr>
              <a:buNone/>
            </a:pPr>
            <a:r>
              <a:rPr lang="en-US" dirty="0" err="1"/>
              <a:t>jaggedArray</a:t>
            </a:r>
            <a:r>
              <a:rPr lang="en-US" dirty="0"/>
              <a:t>[2] = new </a:t>
            </a:r>
            <a:r>
              <a:rPr lang="en-US" dirty="0" err="1"/>
              <a:t>int</a:t>
            </a:r>
            <a:r>
              <a:rPr lang="en-US" dirty="0"/>
              <a:t>[2];</a:t>
            </a:r>
          </a:p>
          <a:p>
            <a:pPr>
              <a:buNone/>
            </a:pPr>
            <a:r>
              <a:rPr lang="en-US" dirty="0"/>
              <a:t> </a:t>
            </a:r>
            <a:r>
              <a:rPr lang="en-US" dirty="0" err="1"/>
              <a:t>jaggedArray</a:t>
            </a:r>
            <a:r>
              <a:rPr lang="en-US" dirty="0"/>
              <a:t>[0] = new </a:t>
            </a:r>
            <a:r>
              <a:rPr lang="en-US" dirty="0" err="1"/>
              <a:t>int</a:t>
            </a:r>
            <a:r>
              <a:rPr lang="en-US" dirty="0"/>
              <a:t>[] { 3, 5, 7 };</a:t>
            </a:r>
          </a:p>
          <a:p>
            <a:pPr>
              <a:buNone/>
            </a:pPr>
            <a:r>
              <a:rPr lang="en-US" dirty="0" err="1"/>
              <a:t>jaggedArray</a:t>
            </a:r>
            <a:r>
              <a:rPr lang="en-US" dirty="0"/>
              <a:t>[1] = new </a:t>
            </a:r>
            <a:r>
              <a:rPr lang="en-US" dirty="0" err="1"/>
              <a:t>int</a:t>
            </a:r>
            <a:r>
              <a:rPr lang="en-US" dirty="0"/>
              <a:t>[] { 1, 0, 2, 4, 6 };</a:t>
            </a:r>
          </a:p>
          <a:p>
            <a:pPr>
              <a:buNone/>
            </a:pPr>
            <a:r>
              <a:rPr lang="en-US" dirty="0" err="1"/>
              <a:t>jaggedArray</a:t>
            </a:r>
            <a:r>
              <a:rPr lang="en-US" dirty="0"/>
              <a:t>[2] = new </a:t>
            </a:r>
            <a:r>
              <a:rPr lang="en-US" dirty="0" err="1"/>
              <a:t>int</a:t>
            </a:r>
            <a:r>
              <a:rPr lang="en-US" dirty="0"/>
              <a:t>[] { 1, 6 };</a:t>
            </a:r>
          </a:p>
          <a:p>
            <a:pPr>
              <a:buNone/>
            </a:pPr>
            <a:endParaRPr lang="en-US" dirty="0"/>
          </a:p>
          <a:p>
            <a:pPr algn="just">
              <a:buNone/>
            </a:pPr>
            <a:endParaRPr lang="en-US" dirty="0"/>
          </a:p>
          <a:p>
            <a:pPr algn="just">
              <a:buNone/>
            </a:pPr>
            <a:endParaRPr lang="en-US" dirty="0"/>
          </a:p>
        </p:txBody>
      </p:sp>
    </p:spTree>
    <p:extLst>
      <p:ext uri="{BB962C8B-B14F-4D97-AF65-F5344CB8AC3E}">
        <p14:creationId xmlns:p14="http://schemas.microsoft.com/office/powerpoint/2010/main" val="12077888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dirty="0">
                <a:solidFill>
                  <a:srgbClr val="FF0000"/>
                </a:solidFill>
              </a:rPr>
              <a:t>Jagged Array-Program </a:t>
            </a:r>
            <a:endParaRPr lang="en-US" dirty="0">
              <a:solidFill>
                <a:srgbClr val="FF0000"/>
              </a:solidFill>
            </a:endParaRPr>
          </a:p>
        </p:txBody>
      </p:sp>
      <p:sp>
        <p:nvSpPr>
          <p:cNvPr id="5" name="Content Placeholder 4"/>
          <p:cNvSpPr>
            <a:spLocks noGrp="1"/>
          </p:cNvSpPr>
          <p:nvPr>
            <p:ph sz="half" idx="1"/>
          </p:nvPr>
        </p:nvSpPr>
        <p:spPr>
          <a:xfrm>
            <a:off x="228600" y="762000"/>
            <a:ext cx="4495800" cy="5364163"/>
          </a:xfrm>
        </p:spPr>
        <p:txBody>
          <a:bodyPr>
            <a:noAutofit/>
          </a:bodyPr>
          <a:lstStyle/>
          <a:p>
            <a:pPr>
              <a:buNone/>
            </a:pPr>
            <a:r>
              <a:rPr lang="en-US" sz="2000" dirty="0"/>
              <a:t>using System;</a:t>
            </a:r>
          </a:p>
          <a:p>
            <a:pPr>
              <a:buNone/>
            </a:pPr>
            <a:r>
              <a:rPr lang="en-US" sz="2000" dirty="0"/>
              <a:t>namespace </a:t>
            </a:r>
            <a:r>
              <a:rPr lang="en-US" sz="2000" dirty="0" err="1"/>
              <a:t>HelloProgram</a:t>
            </a:r>
            <a:r>
              <a:rPr lang="en-US" sz="2000" dirty="0"/>
              <a:t> {</a:t>
            </a:r>
          </a:p>
          <a:p>
            <a:pPr>
              <a:buNone/>
            </a:pPr>
            <a:r>
              <a:rPr lang="en-US" sz="2000" dirty="0"/>
              <a:t>    class </a:t>
            </a:r>
            <a:r>
              <a:rPr lang="en-US" sz="2000" dirty="0" err="1"/>
              <a:t>JaggedArray</a:t>
            </a:r>
            <a:r>
              <a:rPr lang="en-US" sz="2000" dirty="0"/>
              <a:t> {</a:t>
            </a:r>
          </a:p>
          <a:p>
            <a:pPr>
              <a:buNone/>
            </a:pPr>
            <a:r>
              <a:rPr lang="en-US" sz="2000" dirty="0"/>
              <a:t>        static void Main() {</a:t>
            </a:r>
          </a:p>
          <a:p>
            <a:pPr>
              <a:buNone/>
            </a:pPr>
            <a:r>
              <a:rPr lang="en-US" sz="2000" dirty="0"/>
              <a:t>           </a:t>
            </a:r>
            <a:r>
              <a:rPr lang="en-US" sz="2000" dirty="0" err="1"/>
              <a:t>int</a:t>
            </a:r>
            <a:r>
              <a:rPr lang="en-US" sz="2000" dirty="0"/>
              <a:t> </a:t>
            </a:r>
            <a:r>
              <a:rPr lang="en-US" sz="2000" dirty="0" err="1"/>
              <a:t>i</a:t>
            </a:r>
            <a:r>
              <a:rPr lang="en-US" sz="2000" dirty="0"/>
              <a:t>, j, n;</a:t>
            </a:r>
          </a:p>
          <a:p>
            <a:pPr>
              <a:buNone/>
            </a:pPr>
            <a:r>
              <a:rPr lang="en-US" sz="2000" dirty="0"/>
              <a:t>        </a:t>
            </a:r>
            <a:r>
              <a:rPr lang="en-US" sz="2000" dirty="0" err="1"/>
              <a:t>Console.WriteLine</a:t>
            </a:r>
            <a:r>
              <a:rPr lang="en-US" sz="2000" dirty="0"/>
              <a:t>("Enter no. of row in array");</a:t>
            </a:r>
          </a:p>
          <a:p>
            <a:pPr>
              <a:buNone/>
            </a:pPr>
            <a:r>
              <a:rPr lang="en-US" sz="2000" dirty="0"/>
              <a:t>  n =Convert.ToInt32(</a:t>
            </a:r>
            <a:r>
              <a:rPr lang="en-US" sz="2000" dirty="0" err="1"/>
              <a:t>Console.ReadLine</a:t>
            </a:r>
            <a:r>
              <a:rPr lang="en-US" sz="2000" dirty="0"/>
              <a:t>());</a:t>
            </a:r>
          </a:p>
          <a:p>
            <a:pPr>
              <a:buNone/>
            </a:pPr>
            <a:r>
              <a:rPr lang="en-US" sz="2000" dirty="0"/>
              <a:t>   </a:t>
            </a:r>
            <a:r>
              <a:rPr lang="en-US" sz="2000" dirty="0" err="1"/>
              <a:t>int</a:t>
            </a:r>
            <a:r>
              <a:rPr lang="en-US" sz="2000" dirty="0"/>
              <a:t>[][] a = new </a:t>
            </a:r>
            <a:r>
              <a:rPr lang="en-US" sz="2000" dirty="0" err="1"/>
              <a:t>int</a:t>
            </a:r>
            <a:r>
              <a:rPr lang="en-US" sz="2000" dirty="0"/>
              <a:t>[n][];</a:t>
            </a:r>
          </a:p>
          <a:p>
            <a:pPr>
              <a:buNone/>
            </a:pPr>
            <a:r>
              <a:rPr lang="en-US" sz="2000" dirty="0"/>
              <a:t>   for (</a:t>
            </a:r>
            <a:r>
              <a:rPr lang="en-US" sz="2000" dirty="0" err="1"/>
              <a:t>i</a:t>
            </a:r>
            <a:r>
              <a:rPr lang="en-US" sz="2000" dirty="0"/>
              <a:t> = 0; </a:t>
            </a:r>
            <a:r>
              <a:rPr lang="en-US" sz="2000" dirty="0" err="1"/>
              <a:t>i</a:t>
            </a:r>
            <a:r>
              <a:rPr lang="en-US" sz="2000" dirty="0"/>
              <a:t> &lt; n; </a:t>
            </a:r>
            <a:r>
              <a:rPr lang="en-US" sz="2000" dirty="0" err="1"/>
              <a:t>i</a:t>
            </a:r>
            <a:r>
              <a:rPr lang="en-US" sz="2000" dirty="0"/>
              <a:t>++) </a:t>
            </a:r>
          </a:p>
          <a:p>
            <a:pPr>
              <a:buNone/>
            </a:pPr>
            <a:r>
              <a:rPr lang="en-US" sz="2000" dirty="0"/>
              <a:t>{</a:t>
            </a:r>
          </a:p>
          <a:p>
            <a:pPr>
              <a:buNone/>
            </a:pPr>
            <a:r>
              <a:rPr lang="en-US" sz="2000" dirty="0"/>
              <a:t>         a[</a:t>
            </a:r>
            <a:r>
              <a:rPr lang="en-US" sz="2000" dirty="0" err="1"/>
              <a:t>i</a:t>
            </a:r>
            <a:r>
              <a:rPr lang="en-US" sz="2000" dirty="0"/>
              <a:t>] = new </a:t>
            </a:r>
            <a:r>
              <a:rPr lang="en-US" sz="2000" dirty="0" err="1"/>
              <a:t>int</a:t>
            </a:r>
            <a:r>
              <a:rPr lang="en-US" sz="2000" dirty="0"/>
              <a:t>[</a:t>
            </a:r>
            <a:r>
              <a:rPr lang="en-US" sz="2000" dirty="0" err="1"/>
              <a:t>i</a:t>
            </a:r>
            <a:r>
              <a:rPr lang="en-US" sz="2000" dirty="0"/>
              <a:t> + 1]; </a:t>
            </a:r>
          </a:p>
          <a:p>
            <a:pPr>
              <a:buNone/>
            </a:pPr>
            <a:r>
              <a:rPr lang="en-US" sz="2000" dirty="0"/>
              <a:t>}</a:t>
            </a:r>
          </a:p>
          <a:p>
            <a:pPr>
              <a:buNone/>
            </a:pPr>
            <a:r>
              <a:rPr lang="en-US" sz="2000" dirty="0"/>
              <a:t>               a[0][0] = 1;</a:t>
            </a:r>
          </a:p>
          <a:p>
            <a:pPr>
              <a:buNone/>
            </a:pPr>
            <a:r>
              <a:rPr lang="en-US" sz="2000" dirty="0"/>
              <a:t>              a[1][0] = 1;</a:t>
            </a:r>
          </a:p>
          <a:p>
            <a:pPr>
              <a:buNone/>
            </a:pPr>
            <a:r>
              <a:rPr lang="en-US" sz="2000" dirty="0"/>
              <a:t>              a[1][1] = 1;</a:t>
            </a:r>
          </a:p>
          <a:p>
            <a:pPr>
              <a:buNone/>
            </a:pPr>
            <a:r>
              <a:rPr lang="en-US" sz="2000" dirty="0"/>
              <a:t>       </a:t>
            </a:r>
          </a:p>
          <a:p>
            <a:pPr>
              <a:buNone/>
            </a:pPr>
            <a:endParaRPr lang="en-US" sz="2000" dirty="0"/>
          </a:p>
        </p:txBody>
      </p:sp>
      <p:sp>
        <p:nvSpPr>
          <p:cNvPr id="6" name="Content Placeholder 5"/>
          <p:cNvSpPr>
            <a:spLocks noGrp="1"/>
          </p:cNvSpPr>
          <p:nvPr>
            <p:ph sz="half" idx="2"/>
          </p:nvPr>
        </p:nvSpPr>
        <p:spPr>
          <a:xfrm>
            <a:off x="4953000" y="762001"/>
            <a:ext cx="3733800" cy="4191000"/>
          </a:xfrm>
        </p:spPr>
        <p:txBody>
          <a:bodyPr>
            <a:normAutofit fontScale="62500" lnSpcReduction="20000"/>
          </a:bodyPr>
          <a:lstStyle/>
          <a:p>
            <a:pPr>
              <a:buNone/>
            </a:pPr>
            <a:r>
              <a:rPr lang="en-US" dirty="0"/>
              <a:t> for (</a:t>
            </a:r>
            <a:r>
              <a:rPr lang="en-US" dirty="0" err="1"/>
              <a:t>i</a:t>
            </a:r>
            <a:r>
              <a:rPr lang="en-US" dirty="0"/>
              <a:t> = 2; </a:t>
            </a:r>
            <a:r>
              <a:rPr lang="en-US" dirty="0" err="1"/>
              <a:t>i</a:t>
            </a:r>
            <a:r>
              <a:rPr lang="en-US" dirty="0"/>
              <a:t> &lt; n; </a:t>
            </a:r>
            <a:r>
              <a:rPr lang="en-US" dirty="0" err="1"/>
              <a:t>i</a:t>
            </a:r>
            <a:r>
              <a:rPr lang="en-US" dirty="0"/>
              <a:t>++) </a:t>
            </a:r>
          </a:p>
          <a:p>
            <a:pPr>
              <a:buNone/>
            </a:pPr>
            <a:r>
              <a:rPr lang="en-US" dirty="0"/>
              <a:t>{</a:t>
            </a:r>
          </a:p>
          <a:p>
            <a:pPr>
              <a:buNone/>
            </a:pPr>
            <a:r>
              <a:rPr lang="en-US" dirty="0"/>
              <a:t>       a[</a:t>
            </a:r>
            <a:r>
              <a:rPr lang="en-US" dirty="0" err="1"/>
              <a:t>i</a:t>
            </a:r>
            <a:r>
              <a:rPr lang="en-US" dirty="0"/>
              <a:t>][0] = a[</a:t>
            </a:r>
            <a:r>
              <a:rPr lang="en-US" dirty="0" err="1"/>
              <a:t>i</a:t>
            </a:r>
            <a:r>
              <a:rPr lang="en-US" dirty="0"/>
              <a:t>][</a:t>
            </a:r>
            <a:r>
              <a:rPr lang="en-US" dirty="0" err="1"/>
              <a:t>i</a:t>
            </a:r>
            <a:r>
              <a:rPr lang="en-US" dirty="0"/>
              <a:t>] = 1;</a:t>
            </a:r>
          </a:p>
          <a:p>
            <a:pPr>
              <a:buNone/>
            </a:pPr>
            <a:r>
              <a:rPr lang="en-US" dirty="0"/>
              <a:t>        for (j = 1; j &lt; </a:t>
            </a:r>
            <a:r>
              <a:rPr lang="en-US" dirty="0" err="1"/>
              <a:t>i</a:t>
            </a:r>
            <a:r>
              <a:rPr lang="en-US" dirty="0"/>
              <a:t>; j++)  {</a:t>
            </a:r>
          </a:p>
          <a:p>
            <a:pPr>
              <a:buNone/>
            </a:pPr>
            <a:r>
              <a:rPr lang="en-US" dirty="0"/>
              <a:t>        a[</a:t>
            </a:r>
            <a:r>
              <a:rPr lang="en-US" dirty="0" err="1"/>
              <a:t>i</a:t>
            </a:r>
            <a:r>
              <a:rPr lang="en-US" dirty="0"/>
              <a:t>][j] = a[</a:t>
            </a:r>
            <a:r>
              <a:rPr lang="en-US" dirty="0" err="1"/>
              <a:t>i</a:t>
            </a:r>
            <a:r>
              <a:rPr lang="en-US" dirty="0"/>
              <a:t> - 1][j - 1] + a[</a:t>
            </a:r>
            <a:r>
              <a:rPr lang="en-US" dirty="0" err="1"/>
              <a:t>i</a:t>
            </a:r>
            <a:r>
              <a:rPr lang="en-US" dirty="0"/>
              <a:t> - 1][j]; </a:t>
            </a:r>
          </a:p>
          <a:p>
            <a:pPr>
              <a:buNone/>
            </a:pPr>
            <a:r>
              <a:rPr lang="en-US" dirty="0"/>
              <a:t>} }</a:t>
            </a:r>
          </a:p>
          <a:p>
            <a:pPr>
              <a:buNone/>
            </a:pPr>
            <a:r>
              <a:rPr lang="en-US" dirty="0"/>
              <a:t> </a:t>
            </a:r>
          </a:p>
          <a:p>
            <a:pPr>
              <a:buNone/>
            </a:pPr>
            <a:r>
              <a:rPr lang="en-US" dirty="0"/>
              <a:t>for (</a:t>
            </a:r>
            <a:r>
              <a:rPr lang="en-US" dirty="0" err="1"/>
              <a:t>i</a:t>
            </a:r>
            <a:r>
              <a:rPr lang="en-US" dirty="0"/>
              <a:t> = 0; </a:t>
            </a:r>
            <a:r>
              <a:rPr lang="en-US" dirty="0" err="1"/>
              <a:t>i</a:t>
            </a:r>
            <a:r>
              <a:rPr lang="en-US" dirty="0"/>
              <a:t> &lt; n; </a:t>
            </a:r>
            <a:r>
              <a:rPr lang="en-US" dirty="0" err="1"/>
              <a:t>i</a:t>
            </a:r>
            <a:r>
              <a:rPr lang="en-US" dirty="0"/>
              <a:t>++) {</a:t>
            </a:r>
          </a:p>
          <a:p>
            <a:pPr>
              <a:buNone/>
            </a:pPr>
            <a:r>
              <a:rPr lang="en-US" dirty="0"/>
              <a:t>      for (j = 0; j &lt;= </a:t>
            </a:r>
            <a:r>
              <a:rPr lang="en-US" dirty="0" err="1"/>
              <a:t>i</a:t>
            </a:r>
            <a:r>
              <a:rPr lang="en-US" dirty="0"/>
              <a:t>; j++) {</a:t>
            </a:r>
          </a:p>
          <a:p>
            <a:pPr>
              <a:buNone/>
            </a:pPr>
            <a:r>
              <a:rPr lang="en-US" dirty="0"/>
              <a:t>       </a:t>
            </a:r>
            <a:r>
              <a:rPr lang="en-US" dirty="0" err="1"/>
              <a:t>Console.Write</a:t>
            </a:r>
            <a:r>
              <a:rPr lang="en-US" dirty="0"/>
              <a:t>(a[</a:t>
            </a:r>
            <a:r>
              <a:rPr lang="en-US" dirty="0" err="1"/>
              <a:t>i</a:t>
            </a:r>
            <a:r>
              <a:rPr lang="en-US" dirty="0"/>
              <a:t>][j] + "\t"); }                </a:t>
            </a:r>
          </a:p>
          <a:p>
            <a:pPr>
              <a:buNone/>
            </a:pPr>
            <a:r>
              <a:rPr lang="en-US" dirty="0"/>
              <a:t>	 </a:t>
            </a:r>
            <a:r>
              <a:rPr lang="en-US" dirty="0" err="1"/>
              <a:t>Console.WriteLine</a:t>
            </a:r>
            <a:r>
              <a:rPr lang="en-US" dirty="0"/>
              <a:t>();</a:t>
            </a:r>
          </a:p>
          <a:p>
            <a:pPr>
              <a:buNone/>
            </a:pPr>
            <a:r>
              <a:rPr lang="en-US" dirty="0"/>
              <a:t> }            </a:t>
            </a:r>
          </a:p>
          <a:p>
            <a:pPr>
              <a:buNone/>
            </a:pPr>
            <a:r>
              <a:rPr lang="en-US" dirty="0"/>
              <a:t>            </a:t>
            </a:r>
            <a:r>
              <a:rPr lang="en-US" dirty="0" err="1"/>
              <a:t>Console.ReadKey</a:t>
            </a:r>
            <a:r>
              <a:rPr lang="en-US" dirty="0"/>
              <a:t>(); } } }</a:t>
            </a:r>
          </a:p>
          <a:p>
            <a:pPr>
              <a:buNone/>
            </a:pPr>
            <a:r>
              <a:rPr lang="en-US" dirty="0"/>
              <a:t> </a:t>
            </a:r>
          </a:p>
        </p:txBody>
      </p:sp>
      <p:pic>
        <p:nvPicPr>
          <p:cNvPr id="7" name="Picture 6"/>
          <p:cNvPicPr/>
          <p:nvPr/>
        </p:nvPicPr>
        <p:blipFill>
          <a:blip r:embed="rId2"/>
          <a:srcRect/>
          <a:stretch>
            <a:fillRect/>
          </a:stretch>
        </p:blipFill>
        <p:spPr bwMode="auto">
          <a:xfrm>
            <a:off x="4343400" y="4953000"/>
            <a:ext cx="3810000" cy="1600200"/>
          </a:xfrm>
          <a:prstGeom prst="rect">
            <a:avLst/>
          </a:prstGeom>
          <a:noFill/>
          <a:ln w="9525">
            <a:noFill/>
            <a:miter lim="800000"/>
            <a:headEnd/>
            <a:tailEnd/>
          </a:ln>
          <a:effectLst/>
        </p:spPr>
      </p:pic>
    </p:spTree>
    <p:extLst>
      <p:ext uri="{BB962C8B-B14F-4D97-AF65-F5344CB8AC3E}">
        <p14:creationId xmlns:p14="http://schemas.microsoft.com/office/powerpoint/2010/main" val="33777545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solidFill>
                  <a:srgbClr val="FF0000"/>
                </a:solidFill>
              </a:rPr>
              <a:t>Array Helper Class-Assignment</a:t>
            </a:r>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en-US" sz="4000" b="1" u="sng" dirty="0">
                <a:solidFill>
                  <a:srgbClr val="FF0000"/>
                </a:solidFill>
              </a:rPr>
              <a:t>Write a program about following topics:</a:t>
            </a:r>
          </a:p>
          <a:p>
            <a:r>
              <a:rPr lang="en-US" dirty="0"/>
              <a:t>Clear</a:t>
            </a:r>
          </a:p>
          <a:p>
            <a:r>
              <a:rPr lang="en-US" dirty="0"/>
              <a:t>Copy(Array, Array,Int32)</a:t>
            </a:r>
          </a:p>
          <a:p>
            <a:r>
              <a:rPr lang="en-US" dirty="0" err="1"/>
              <a:t>CopyTo</a:t>
            </a:r>
            <a:r>
              <a:rPr lang="en-US" dirty="0"/>
              <a:t>(Array, Int32)</a:t>
            </a:r>
          </a:p>
          <a:p>
            <a:r>
              <a:rPr lang="en-US" dirty="0" err="1"/>
              <a:t>GetLength</a:t>
            </a:r>
            <a:endParaRPr lang="en-US" dirty="0"/>
          </a:p>
          <a:p>
            <a:r>
              <a:rPr lang="en-US" dirty="0" err="1"/>
              <a:t>GetLongLength</a:t>
            </a:r>
            <a:endParaRPr lang="en-US" dirty="0"/>
          </a:p>
          <a:p>
            <a:r>
              <a:rPr lang="en-US" dirty="0" err="1"/>
              <a:t>GetLowerBound</a:t>
            </a:r>
            <a:endParaRPr lang="en-US" dirty="0"/>
          </a:p>
          <a:p>
            <a:r>
              <a:rPr lang="en-US" dirty="0" err="1"/>
              <a:t>GetUpperBound</a:t>
            </a:r>
            <a:endParaRPr lang="en-US" dirty="0"/>
          </a:p>
          <a:p>
            <a:r>
              <a:rPr lang="en-US" dirty="0" err="1"/>
              <a:t>GetType</a:t>
            </a:r>
            <a:endParaRPr lang="en-US" dirty="0"/>
          </a:p>
          <a:p>
            <a:r>
              <a:rPr lang="en-US" dirty="0" err="1"/>
              <a:t>GetValue</a:t>
            </a:r>
            <a:r>
              <a:rPr lang="en-US" dirty="0"/>
              <a:t>(Int32)</a:t>
            </a:r>
          </a:p>
          <a:p>
            <a:r>
              <a:rPr lang="en-US" dirty="0" err="1"/>
              <a:t>IndexOf</a:t>
            </a:r>
            <a:r>
              <a:rPr lang="en-US" dirty="0"/>
              <a:t>(Array, Object)</a:t>
            </a:r>
          </a:p>
          <a:p>
            <a:r>
              <a:rPr lang="en-US" dirty="0"/>
              <a:t>Reverse(Array)</a:t>
            </a:r>
          </a:p>
          <a:p>
            <a:r>
              <a:rPr lang="en-US" dirty="0" err="1"/>
              <a:t>SetValue</a:t>
            </a:r>
            <a:r>
              <a:rPr lang="en-US" dirty="0"/>
              <a:t>(Object, Int32)</a:t>
            </a:r>
          </a:p>
          <a:p>
            <a:r>
              <a:rPr lang="en-US" dirty="0"/>
              <a:t>Sort(Array)</a:t>
            </a:r>
          </a:p>
          <a:p>
            <a:r>
              <a:rPr lang="en-US" dirty="0" err="1"/>
              <a:t>ToString</a:t>
            </a:r>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title"/>
          </p:nvPr>
        </p:nvSpPr>
        <p:spPr>
          <a:xfrm>
            <a:off x="85725" y="185738"/>
            <a:ext cx="8001000" cy="863600"/>
          </a:xfrm>
        </p:spPr>
        <p:txBody>
          <a:bodyPr/>
          <a:lstStyle/>
          <a:p>
            <a:pPr eaLnBrk="1" hangingPunct="1"/>
            <a:r>
              <a:rPr lang="en-US" dirty="0"/>
              <a:t>C# Programming Features</a:t>
            </a:r>
          </a:p>
        </p:txBody>
      </p:sp>
      <p:sp>
        <p:nvSpPr>
          <p:cNvPr id="17411" name="Rectangle 7"/>
          <p:cNvSpPr>
            <a:spLocks noGrp="1" noChangeArrowheads="1"/>
          </p:cNvSpPr>
          <p:nvPr>
            <p:ph idx="1"/>
          </p:nvPr>
        </p:nvSpPr>
        <p:spPr>
          <a:xfrm>
            <a:off x="592138" y="1300162"/>
            <a:ext cx="8158162" cy="5329237"/>
          </a:xfrm>
        </p:spPr>
        <p:txBody>
          <a:bodyPr/>
          <a:lstStyle/>
          <a:p>
            <a:r>
              <a:rPr lang="en-US" sz="2400" dirty="0"/>
              <a:t>Simple</a:t>
            </a:r>
          </a:p>
          <a:p>
            <a:r>
              <a:rPr lang="en-US" sz="2400" dirty="0"/>
              <a:t>Modern programming language</a:t>
            </a:r>
          </a:p>
          <a:p>
            <a:r>
              <a:rPr lang="en-US" sz="2400" dirty="0"/>
              <a:t>Object oriented</a:t>
            </a:r>
          </a:p>
          <a:p>
            <a:r>
              <a:rPr lang="en-US" sz="2400" dirty="0"/>
              <a:t>Type safe</a:t>
            </a:r>
          </a:p>
          <a:p>
            <a:r>
              <a:rPr lang="en-US" sz="2400" dirty="0"/>
              <a:t>Interoperability</a:t>
            </a:r>
          </a:p>
          <a:p>
            <a:r>
              <a:rPr lang="en-US" sz="2400" dirty="0"/>
              <a:t>Scalable </a:t>
            </a:r>
            <a:r>
              <a:rPr lang="en-US" sz="2400"/>
              <a:t>and Updatable</a:t>
            </a:r>
            <a:endParaRPr lang="en-US" sz="2400" dirty="0"/>
          </a:p>
          <a:p>
            <a:r>
              <a:rPr lang="en-US" sz="2400" dirty="0"/>
              <a:t>Component oriented</a:t>
            </a:r>
          </a:p>
          <a:p>
            <a:r>
              <a:rPr lang="en-US" sz="2400" dirty="0"/>
              <a:t>Structured programming language</a:t>
            </a:r>
          </a:p>
          <a:p>
            <a:r>
              <a:rPr lang="en-US" sz="2400" dirty="0"/>
              <a:t>Rich Library</a:t>
            </a:r>
          </a:p>
          <a:p>
            <a:r>
              <a:rPr lang="en-US" sz="2400" dirty="0"/>
              <a:t>Fast speed</a:t>
            </a:r>
          </a:p>
          <a:p>
            <a:pPr eaLnBrk="1" hangingPunct="1">
              <a:spcAft>
                <a:spcPct val="20000"/>
              </a:spcAft>
              <a:buClr>
                <a:srgbClr val="666699"/>
              </a:buClr>
            </a:pPr>
            <a:r>
              <a:rPr lang="en-US" sz="2400" dirty="0"/>
              <a:t>Secure</a:t>
            </a:r>
          </a:p>
          <a:p>
            <a:pPr eaLnBrk="1" hangingPunct="1"/>
            <a:endParaRPr lang="en-US" sz="2800" dirty="0"/>
          </a:p>
        </p:txBody>
      </p:sp>
      <p:sp>
        <p:nvSpPr>
          <p:cNvPr id="2" name="Slide Number Placeholder 3"/>
          <p:cNvSpPr>
            <a:spLocks noGrp="1"/>
          </p:cNvSpPr>
          <p:nvPr>
            <p:ph type="sldNum" sz="quarter" idx="12"/>
          </p:nvPr>
        </p:nvSpPr>
        <p:spPr/>
        <p:txBody>
          <a:bodyPr/>
          <a:lstStyle/>
          <a:p>
            <a:pPr>
              <a:defRPr/>
            </a:pPr>
            <a:fld id="{5F28EF63-E8E8-4207-AA53-6844828348E3}" type="slidenum">
              <a:rPr lang="en-US"/>
              <a:pPr>
                <a:defRPr/>
              </a:pPr>
              <a:t>9</a:t>
            </a:fld>
            <a:endParaRPr lang="en-US"/>
          </a:p>
        </p:txBody>
      </p:sp>
    </p:spTree>
    <p:extLst>
      <p:ext uri="{BB962C8B-B14F-4D97-AF65-F5344CB8AC3E}">
        <p14:creationId xmlns:p14="http://schemas.microsoft.com/office/powerpoint/2010/main" val="2560067363"/>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402"/>
            <a:ext cx="8229600" cy="1143000"/>
          </a:xfrm>
        </p:spPr>
        <p:txBody>
          <a:bodyPr/>
          <a:lstStyle/>
          <a:p>
            <a:r>
              <a:rPr lang="en-US" sz="4000" dirty="0">
                <a:solidFill>
                  <a:srgbClr val="FF0000"/>
                </a:solidFill>
              </a:rPr>
              <a:t>Function</a:t>
            </a:r>
          </a:p>
        </p:txBody>
      </p:sp>
      <p:sp>
        <p:nvSpPr>
          <p:cNvPr id="3" name="Content Placeholder 2"/>
          <p:cNvSpPr>
            <a:spLocks noGrp="1"/>
          </p:cNvSpPr>
          <p:nvPr>
            <p:ph idx="1"/>
          </p:nvPr>
        </p:nvSpPr>
        <p:spPr>
          <a:xfrm>
            <a:off x="228600" y="1082040"/>
            <a:ext cx="8915400" cy="5775960"/>
          </a:xfrm>
        </p:spPr>
        <p:txBody>
          <a:bodyPr/>
          <a:lstStyle/>
          <a:p>
            <a:pPr algn="just">
              <a:buNone/>
            </a:pPr>
            <a:r>
              <a:rPr lang="en-US" sz="2500" dirty="0"/>
              <a:t>It is a group of statements to perform a task.</a:t>
            </a:r>
          </a:p>
          <a:p>
            <a:pPr>
              <a:buNone/>
            </a:pPr>
            <a:r>
              <a:rPr lang="en-US" sz="2500" b="1" dirty="0"/>
              <a:t>Syntax:</a:t>
            </a:r>
          </a:p>
          <a:p>
            <a:pPr>
              <a:buNone/>
            </a:pPr>
            <a:r>
              <a:rPr lang="en-US" sz="2200" dirty="0"/>
              <a:t>  &lt;Access </a:t>
            </a:r>
            <a:r>
              <a:rPr lang="en-US" sz="2200" dirty="0" err="1"/>
              <a:t>Specifier</a:t>
            </a:r>
            <a:r>
              <a:rPr lang="en-US" sz="2200" dirty="0"/>
              <a:t>&gt; &lt;Return Type&gt; Function Name (Parameters) </a:t>
            </a:r>
          </a:p>
          <a:p>
            <a:pPr>
              <a:buNone/>
            </a:pPr>
            <a:r>
              <a:rPr lang="en-US" sz="2200" dirty="0"/>
              <a:t>    { </a:t>
            </a:r>
          </a:p>
          <a:p>
            <a:pPr>
              <a:buNone/>
            </a:pPr>
            <a:r>
              <a:rPr lang="en-US" sz="2200" dirty="0"/>
              <a:t>                 //function body with return statement </a:t>
            </a:r>
          </a:p>
          <a:p>
            <a:pPr>
              <a:buNone/>
            </a:pPr>
            <a:r>
              <a:rPr lang="en-US" sz="2200" dirty="0"/>
              <a:t>     }</a:t>
            </a:r>
          </a:p>
          <a:p>
            <a:pPr>
              <a:buNone/>
            </a:pPr>
            <a:r>
              <a:rPr lang="en-US" sz="2300" dirty="0"/>
              <a:t>A function consists of the following components:</a:t>
            </a:r>
          </a:p>
          <a:p>
            <a:pPr algn="just"/>
            <a:r>
              <a:rPr lang="en-US" sz="2200" b="1" dirty="0"/>
              <a:t>Function name:</a:t>
            </a:r>
            <a:r>
              <a:rPr lang="en-US" sz="2200" dirty="0"/>
              <a:t> It is unique name which is used to </a:t>
            </a:r>
            <a:r>
              <a:rPr lang="en-US" sz="2200"/>
              <a:t>call function</a:t>
            </a:r>
            <a:r>
              <a:rPr lang="en-US" sz="2200" dirty="0"/>
              <a:t>.</a:t>
            </a:r>
          </a:p>
          <a:p>
            <a:pPr algn="just"/>
            <a:r>
              <a:rPr lang="en-US" sz="2200" b="1" dirty="0"/>
              <a:t>Return type:</a:t>
            </a:r>
            <a:r>
              <a:rPr lang="en-US" sz="2200" dirty="0"/>
              <a:t> It is used to specify the data type of function return value.</a:t>
            </a:r>
          </a:p>
          <a:p>
            <a:pPr algn="just"/>
            <a:r>
              <a:rPr lang="en-US" sz="2200" b="1" dirty="0"/>
              <a:t>Body:</a:t>
            </a:r>
            <a:r>
              <a:rPr lang="en-US" sz="2200" dirty="0"/>
              <a:t> It is a block that contains executable statements.</a:t>
            </a:r>
          </a:p>
          <a:p>
            <a:pPr algn="just"/>
            <a:r>
              <a:rPr lang="en-US" sz="2200" b="1" dirty="0"/>
              <a:t>Access </a:t>
            </a:r>
            <a:r>
              <a:rPr lang="en-US" sz="2200" b="1" dirty="0" err="1"/>
              <a:t>specifier</a:t>
            </a:r>
            <a:r>
              <a:rPr lang="en-US" sz="2200" b="1" dirty="0"/>
              <a:t>:</a:t>
            </a:r>
            <a:r>
              <a:rPr lang="en-US" sz="2200" dirty="0"/>
              <a:t> It is used to specify function accessibility in the application.</a:t>
            </a:r>
          </a:p>
          <a:p>
            <a:pPr algn="just"/>
            <a:r>
              <a:rPr lang="en-US" sz="2200" b="1" dirty="0"/>
              <a:t>Parameters:</a:t>
            </a:r>
            <a:r>
              <a:rPr lang="en-US" sz="2200" dirty="0"/>
              <a:t> It is a list of arguments can pass to function during call.</a:t>
            </a:r>
          </a:p>
          <a:p>
            <a:pPr algn="just">
              <a:buNone/>
            </a:pPr>
            <a:r>
              <a:rPr lang="en-US" sz="2200" b="1" dirty="0"/>
              <a:t>Note: </a:t>
            </a:r>
            <a:r>
              <a:rPr lang="en-US" sz="2200" dirty="0"/>
              <a:t>Access-</a:t>
            </a:r>
            <a:r>
              <a:rPr lang="en-US" sz="2200" dirty="0" err="1"/>
              <a:t>specifier</a:t>
            </a:r>
            <a:r>
              <a:rPr lang="en-US" sz="2200" dirty="0"/>
              <a:t>, parameters and return statement are optional.</a:t>
            </a:r>
          </a:p>
          <a:p>
            <a:pPr>
              <a:buNone/>
            </a:pPr>
            <a:endParaRPr lang="en-US" dirty="0"/>
          </a:p>
          <a:p>
            <a:pPr>
              <a:buNone/>
            </a:pPr>
            <a:endParaRPr lang="en-US" dirty="0"/>
          </a:p>
        </p:txBody>
      </p:sp>
      <p:sp>
        <p:nvSpPr>
          <p:cNvPr id="4" name="Slide Number Placeholder 3"/>
          <p:cNvSpPr>
            <a:spLocks noGrp="1"/>
          </p:cNvSpPr>
          <p:nvPr>
            <p:ph type="sldNum" sz="quarter" idx="12"/>
          </p:nvPr>
        </p:nvSpPr>
        <p:spPr/>
        <p:txBody>
          <a:bodyPr/>
          <a:lstStyle/>
          <a:p>
            <a:pPr>
              <a:defRPr/>
            </a:pPr>
            <a:fld id="{82BDB4D1-78A9-4419-BAB7-A6B0D7DDBAAE}" type="slidenum">
              <a:rPr lang="en-US" smtClean="0"/>
              <a:pPr>
                <a:defRPr/>
              </a:pPr>
              <a:t>90</a:t>
            </a:fld>
            <a:endParaRPr lang="en-US" dirty="0"/>
          </a:p>
        </p:txBody>
      </p:sp>
    </p:spTree>
    <p:extLst>
      <p:ext uri="{BB962C8B-B14F-4D97-AF65-F5344CB8AC3E}">
        <p14:creationId xmlns:p14="http://schemas.microsoft.com/office/powerpoint/2010/main" val="14937796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a:solidFill>
                  <a:srgbClr val="FF0000"/>
                </a:solidFill>
              </a:rPr>
              <a:t>Function</a:t>
            </a:r>
          </a:p>
        </p:txBody>
      </p:sp>
      <p:sp>
        <p:nvSpPr>
          <p:cNvPr id="3" name="Content Placeholder 2"/>
          <p:cNvSpPr>
            <a:spLocks noGrp="1"/>
          </p:cNvSpPr>
          <p:nvPr>
            <p:ph idx="1"/>
          </p:nvPr>
        </p:nvSpPr>
        <p:spPr>
          <a:xfrm>
            <a:off x="457200" y="838200"/>
            <a:ext cx="8229600" cy="5287963"/>
          </a:xfrm>
        </p:spPr>
        <p:txBody>
          <a:bodyPr>
            <a:normAutofit fontScale="55000" lnSpcReduction="20000"/>
          </a:bodyPr>
          <a:lstStyle/>
          <a:p>
            <a:pPr>
              <a:buNone/>
            </a:pPr>
            <a:r>
              <a:rPr lang="en-US" dirty="0"/>
              <a:t>using System;</a:t>
            </a:r>
          </a:p>
          <a:p>
            <a:pPr>
              <a:buNone/>
            </a:pPr>
            <a:r>
              <a:rPr lang="en-US" dirty="0"/>
              <a:t>namespace </a:t>
            </a:r>
            <a:r>
              <a:rPr lang="en-US" dirty="0" err="1"/>
              <a:t>HelloProgram</a:t>
            </a:r>
            <a:endParaRPr lang="en-US" dirty="0"/>
          </a:p>
          <a:p>
            <a:pPr>
              <a:buNone/>
            </a:pPr>
            <a:r>
              <a:rPr lang="en-US" dirty="0"/>
              <a:t>{</a:t>
            </a:r>
          </a:p>
          <a:p>
            <a:pPr>
              <a:buNone/>
            </a:pPr>
            <a:r>
              <a:rPr lang="en-US" dirty="0"/>
              <a:t>    class Function</a:t>
            </a:r>
          </a:p>
          <a:p>
            <a:pPr>
              <a:buNone/>
            </a:pPr>
            <a:r>
              <a:rPr lang="en-US" dirty="0"/>
              <a:t>    {</a:t>
            </a:r>
          </a:p>
          <a:p>
            <a:pPr>
              <a:buNone/>
            </a:pPr>
            <a:r>
              <a:rPr lang="en-US" dirty="0"/>
              <a:t>        static void Main()</a:t>
            </a:r>
          </a:p>
          <a:p>
            <a:pPr>
              <a:buNone/>
            </a:pPr>
            <a:r>
              <a:rPr lang="en-US" dirty="0"/>
              <a:t>        {</a:t>
            </a:r>
          </a:p>
          <a:p>
            <a:pPr>
              <a:buNone/>
            </a:pPr>
            <a:r>
              <a:rPr lang="en-US" dirty="0"/>
              <a:t>            Console.WriteLine("Program started from here:");</a:t>
            </a:r>
          </a:p>
          <a:p>
            <a:pPr>
              <a:buNone/>
            </a:pPr>
            <a:r>
              <a:rPr lang="en-US" dirty="0"/>
              <a:t>            </a:t>
            </a:r>
            <a:r>
              <a:rPr lang="en-US" dirty="0" err="1"/>
              <a:t>functioncall</a:t>
            </a:r>
            <a:r>
              <a:rPr lang="en-US" dirty="0"/>
              <a:t>();</a:t>
            </a:r>
          </a:p>
          <a:p>
            <a:pPr>
              <a:buNone/>
            </a:pPr>
            <a:r>
              <a:rPr lang="en-US" dirty="0"/>
              <a:t>            Console.WriteLine("Program completes here:");</a:t>
            </a:r>
          </a:p>
          <a:p>
            <a:pPr>
              <a:buNone/>
            </a:pPr>
            <a:r>
              <a:rPr lang="en-US" dirty="0"/>
              <a:t>            </a:t>
            </a:r>
            <a:r>
              <a:rPr lang="en-US" dirty="0" err="1"/>
              <a:t>Console.ReadKey</a:t>
            </a:r>
            <a:r>
              <a:rPr lang="en-US" dirty="0"/>
              <a:t>();</a:t>
            </a:r>
          </a:p>
          <a:p>
            <a:pPr>
              <a:buNone/>
            </a:pPr>
            <a:r>
              <a:rPr lang="en-US" dirty="0"/>
              <a:t>        }</a:t>
            </a:r>
          </a:p>
          <a:p>
            <a:pPr>
              <a:buNone/>
            </a:pPr>
            <a:r>
              <a:rPr lang="en-US" dirty="0"/>
              <a:t>        static void </a:t>
            </a:r>
            <a:r>
              <a:rPr lang="en-US" dirty="0" err="1"/>
              <a:t>functioncall</a:t>
            </a:r>
            <a:r>
              <a:rPr lang="en-US" dirty="0"/>
              <a:t>()</a:t>
            </a:r>
          </a:p>
          <a:p>
            <a:pPr>
              <a:buNone/>
            </a:pPr>
            <a:r>
              <a:rPr lang="en-US" dirty="0"/>
              <a:t>        {</a:t>
            </a:r>
          </a:p>
          <a:p>
            <a:pPr>
              <a:buNone/>
            </a:pPr>
            <a:r>
              <a:rPr lang="en-US" dirty="0"/>
              <a:t>            Console.WriteLine("Function implemented here");</a:t>
            </a:r>
          </a:p>
          <a:p>
            <a:pPr>
              <a:buNone/>
            </a:pPr>
            <a:r>
              <a:rPr lang="en-US" dirty="0"/>
              <a:t>        }</a:t>
            </a:r>
          </a:p>
          <a:p>
            <a:pPr>
              <a:buNone/>
            </a:pPr>
            <a:endParaRPr lang="en-US" dirty="0"/>
          </a:p>
          <a:p>
            <a:pPr>
              <a:buNone/>
            </a:pPr>
            <a:r>
              <a:rPr lang="en-US" dirty="0"/>
              <a:t>    }</a:t>
            </a:r>
          </a:p>
          <a:p>
            <a:pPr>
              <a:buNone/>
            </a:pPr>
            <a:r>
              <a:rPr lang="en-US" dirty="0"/>
              <a:t>}</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4114800" y="5105400"/>
            <a:ext cx="3610099" cy="1219200"/>
          </a:xfrm>
          <a:prstGeom prst="rect">
            <a:avLst/>
          </a:prstGeom>
          <a:noFill/>
          <a:ln w="9525">
            <a:noFill/>
            <a:miter lim="800000"/>
            <a:headEnd/>
            <a:tailEnd/>
          </a:ln>
          <a:effectLst/>
        </p:spPr>
      </p:pic>
    </p:spTree>
    <p:extLst>
      <p:ext uri="{BB962C8B-B14F-4D97-AF65-F5344CB8AC3E}">
        <p14:creationId xmlns:p14="http://schemas.microsoft.com/office/powerpoint/2010/main" val="22845945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solidFill>
                  <a:srgbClr val="FF0000"/>
                </a:solidFill>
              </a:rPr>
              <a:t>Array As Function Argument</a:t>
            </a:r>
          </a:p>
        </p:txBody>
      </p:sp>
      <p:sp>
        <p:nvSpPr>
          <p:cNvPr id="3" name="Content Placeholder 2"/>
          <p:cNvSpPr>
            <a:spLocks noGrp="1"/>
          </p:cNvSpPr>
          <p:nvPr>
            <p:ph idx="1"/>
          </p:nvPr>
        </p:nvSpPr>
        <p:spPr>
          <a:xfrm>
            <a:off x="457200" y="838200"/>
            <a:ext cx="8229600" cy="5715000"/>
          </a:xfrm>
        </p:spPr>
        <p:txBody>
          <a:bodyPr>
            <a:noAutofit/>
          </a:bodyPr>
          <a:lstStyle/>
          <a:p>
            <a:pPr>
              <a:buNone/>
            </a:pPr>
            <a:r>
              <a:rPr lang="en-US" sz="2000" dirty="0"/>
              <a:t>using System;</a:t>
            </a:r>
          </a:p>
          <a:p>
            <a:pPr>
              <a:buNone/>
            </a:pPr>
            <a:r>
              <a:rPr lang="en-US" sz="2000" dirty="0"/>
              <a:t>namespace </a:t>
            </a:r>
            <a:r>
              <a:rPr lang="en-US" sz="2000" dirty="0" err="1"/>
              <a:t>HelloProgram</a:t>
            </a:r>
            <a:r>
              <a:rPr lang="en-US" sz="2000" dirty="0"/>
              <a:t> {</a:t>
            </a:r>
          </a:p>
          <a:p>
            <a:pPr>
              <a:buNone/>
            </a:pPr>
            <a:r>
              <a:rPr lang="en-US" sz="2000" dirty="0"/>
              <a:t>    class </a:t>
            </a:r>
            <a:r>
              <a:rPr lang="en-US" sz="2000" dirty="0" err="1"/>
              <a:t>ArrayAsFunctionArgument</a:t>
            </a:r>
            <a:r>
              <a:rPr lang="en-US" sz="2000" dirty="0"/>
              <a:t> {</a:t>
            </a:r>
          </a:p>
          <a:p>
            <a:pPr>
              <a:buNone/>
            </a:pPr>
            <a:r>
              <a:rPr lang="en-US" sz="2000" dirty="0"/>
              <a:t>        static void Main(string[] </a:t>
            </a:r>
            <a:r>
              <a:rPr lang="en-US" sz="2000" dirty="0" err="1"/>
              <a:t>args</a:t>
            </a:r>
            <a:r>
              <a:rPr lang="en-US" sz="2000" dirty="0"/>
              <a:t>)  {</a:t>
            </a:r>
          </a:p>
          <a:p>
            <a:pPr>
              <a:buNone/>
            </a:pPr>
            <a:r>
              <a:rPr lang="en-US" sz="2000" dirty="0"/>
              <a:t>            </a:t>
            </a:r>
            <a:r>
              <a:rPr lang="en-US" sz="2000" dirty="0" err="1"/>
              <a:t>int</a:t>
            </a:r>
            <a:r>
              <a:rPr lang="en-US" sz="2000" dirty="0"/>
              <a:t>[] </a:t>
            </a:r>
            <a:r>
              <a:rPr lang="en-US" sz="2000" dirty="0" err="1"/>
              <a:t>arr</a:t>
            </a:r>
            <a:r>
              <a:rPr lang="en-US" sz="2000" dirty="0"/>
              <a:t> = { 1, 2, 3, 4, 5 };</a:t>
            </a:r>
          </a:p>
          <a:p>
            <a:pPr>
              <a:buNone/>
            </a:pPr>
            <a:r>
              <a:rPr lang="en-US" sz="2000" dirty="0"/>
              <a:t>           </a:t>
            </a:r>
            <a:r>
              <a:rPr lang="en-US" sz="2000" b="1" dirty="0"/>
              <a:t> </a:t>
            </a:r>
            <a:r>
              <a:rPr lang="en-US" sz="2000" b="1" dirty="0" err="1"/>
              <a:t>PrintArray</a:t>
            </a:r>
            <a:r>
              <a:rPr lang="en-US" sz="2000" b="1" dirty="0"/>
              <a:t>(</a:t>
            </a:r>
            <a:r>
              <a:rPr lang="en-US" sz="2000" b="1" dirty="0" err="1"/>
              <a:t>arr</a:t>
            </a:r>
            <a:r>
              <a:rPr lang="en-US" sz="2000" b="1" dirty="0"/>
              <a:t>);</a:t>
            </a:r>
          </a:p>
          <a:p>
            <a:pPr>
              <a:buNone/>
            </a:pPr>
            <a:r>
              <a:rPr lang="en-US" sz="2000" dirty="0"/>
              <a:t>            </a:t>
            </a:r>
            <a:r>
              <a:rPr lang="en-US" sz="2000" dirty="0" err="1"/>
              <a:t>Console.ReadKey</a:t>
            </a:r>
            <a:r>
              <a:rPr lang="en-US" sz="2000" dirty="0"/>
              <a:t>();}</a:t>
            </a:r>
          </a:p>
          <a:p>
            <a:pPr>
              <a:buNone/>
            </a:pPr>
            <a:endParaRPr lang="en-US" sz="2000" dirty="0"/>
          </a:p>
          <a:p>
            <a:pPr>
              <a:buNone/>
            </a:pPr>
            <a:r>
              <a:rPr lang="en-US" sz="2000" dirty="0"/>
              <a:t>      </a:t>
            </a:r>
            <a:r>
              <a:rPr lang="en-US" sz="2000" b="1" dirty="0"/>
              <a:t>  static void </a:t>
            </a:r>
            <a:r>
              <a:rPr lang="en-US" sz="2000" b="1" dirty="0" err="1"/>
              <a:t>PrintArray</a:t>
            </a:r>
            <a:r>
              <a:rPr lang="en-US" sz="2000" b="1" dirty="0"/>
              <a:t>(</a:t>
            </a:r>
            <a:r>
              <a:rPr lang="en-US" sz="2000" b="1" dirty="0" err="1"/>
              <a:t>int</a:t>
            </a:r>
            <a:r>
              <a:rPr lang="en-US" sz="2000" b="1" dirty="0"/>
              <a:t>[] array)</a:t>
            </a:r>
          </a:p>
          <a:p>
            <a:pPr>
              <a:buNone/>
            </a:pPr>
            <a:r>
              <a:rPr lang="en-US" sz="2000" dirty="0"/>
              <a:t>        {</a:t>
            </a:r>
          </a:p>
          <a:p>
            <a:pPr>
              <a:buNone/>
            </a:pPr>
            <a:r>
              <a:rPr lang="nn-NO" sz="2000" dirty="0"/>
              <a:t>            for (int i = 0; i &lt; array.Length; i++)</a:t>
            </a:r>
          </a:p>
          <a:p>
            <a:pPr>
              <a:buNone/>
            </a:pPr>
            <a:r>
              <a:rPr lang="en-US" sz="2000" dirty="0"/>
              <a:t>            {</a:t>
            </a:r>
          </a:p>
          <a:p>
            <a:pPr>
              <a:buNone/>
            </a:pPr>
            <a:r>
              <a:rPr lang="en-US" sz="2000" dirty="0"/>
              <a:t>                array[</a:t>
            </a:r>
            <a:r>
              <a:rPr lang="en-US" sz="2000" dirty="0" err="1"/>
              <a:t>i</a:t>
            </a:r>
            <a:r>
              <a:rPr lang="en-US" sz="2000" dirty="0"/>
              <a:t>] = array[</a:t>
            </a:r>
            <a:r>
              <a:rPr lang="en-US" sz="2000" dirty="0" err="1"/>
              <a:t>i</a:t>
            </a:r>
            <a:r>
              <a:rPr lang="en-US" sz="2000" dirty="0"/>
              <a:t>] + 1;</a:t>
            </a:r>
          </a:p>
          <a:p>
            <a:pPr>
              <a:buNone/>
            </a:pPr>
            <a:r>
              <a:rPr lang="en-US" sz="2000" dirty="0"/>
              <a:t>                </a:t>
            </a:r>
            <a:r>
              <a:rPr lang="en-US" sz="2000" dirty="0" err="1"/>
              <a:t>Console.WriteLine</a:t>
            </a:r>
            <a:r>
              <a:rPr lang="en-US" sz="2000" dirty="0"/>
              <a:t>("The value at index{0} is {1}", </a:t>
            </a:r>
            <a:r>
              <a:rPr lang="en-US" sz="2000" dirty="0" err="1"/>
              <a:t>i</a:t>
            </a:r>
            <a:r>
              <a:rPr lang="en-US" sz="2000" dirty="0"/>
              <a:t>, array[</a:t>
            </a:r>
            <a:r>
              <a:rPr lang="en-US" sz="2000" dirty="0" err="1"/>
              <a:t>i</a:t>
            </a:r>
            <a:r>
              <a:rPr lang="en-US" sz="2000" dirty="0"/>
              <a:t>]); } } } }</a:t>
            </a:r>
          </a:p>
          <a:p>
            <a:pPr>
              <a:buNone/>
            </a:pPr>
            <a:endParaRPr lang="en-US" sz="2000" dirty="0"/>
          </a:p>
          <a:p>
            <a:pPr>
              <a:buNone/>
            </a:pPr>
            <a:endParaRPr lang="en-US" sz="2000" dirty="0"/>
          </a:p>
          <a:p>
            <a:pPr>
              <a:buNone/>
            </a:pPr>
            <a:endParaRPr lang="en-US" sz="2000" dirty="0"/>
          </a:p>
          <a:p>
            <a:pPr>
              <a:buNone/>
            </a:pPr>
            <a:r>
              <a:rPr lang="en-US" sz="2000" dirty="0"/>
              <a:t> </a:t>
            </a:r>
          </a:p>
        </p:txBody>
      </p:sp>
      <p:pic>
        <p:nvPicPr>
          <p:cNvPr id="11267" name="Picture 3"/>
          <p:cNvPicPr>
            <a:picLocks noChangeAspect="1" noChangeArrowheads="1"/>
          </p:cNvPicPr>
          <p:nvPr/>
        </p:nvPicPr>
        <p:blipFill>
          <a:blip r:embed="rId2"/>
          <a:srcRect/>
          <a:stretch>
            <a:fillRect/>
          </a:stretch>
        </p:blipFill>
        <p:spPr bwMode="auto">
          <a:xfrm>
            <a:off x="5410200" y="2057400"/>
            <a:ext cx="2737701" cy="1295400"/>
          </a:xfrm>
          <a:prstGeom prst="rect">
            <a:avLst/>
          </a:prstGeom>
          <a:noFill/>
          <a:ln w="9525">
            <a:noFill/>
            <a:miter lim="800000"/>
            <a:headEnd/>
            <a:tailEnd/>
          </a:ln>
          <a:effectLst/>
        </p:spPr>
      </p:pic>
    </p:spTree>
    <p:extLst>
      <p:ext uri="{BB962C8B-B14F-4D97-AF65-F5344CB8AC3E}">
        <p14:creationId xmlns:p14="http://schemas.microsoft.com/office/powerpoint/2010/main" val="42526175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rgbClr val="FF0000"/>
                </a:solidFill>
              </a:rPr>
              <a:t>“Params” Keyword</a:t>
            </a:r>
          </a:p>
        </p:txBody>
      </p:sp>
      <p:sp>
        <p:nvSpPr>
          <p:cNvPr id="5" name="Content Placeholder 4"/>
          <p:cNvSpPr>
            <a:spLocks noGrp="1"/>
          </p:cNvSpPr>
          <p:nvPr>
            <p:ph idx="1"/>
          </p:nvPr>
        </p:nvSpPr>
        <p:spPr>
          <a:xfrm>
            <a:off x="457200" y="1219200"/>
            <a:ext cx="8229600" cy="5334000"/>
          </a:xfrm>
        </p:spPr>
        <p:txBody>
          <a:bodyPr>
            <a:normAutofit fontScale="55000" lnSpcReduction="20000"/>
          </a:bodyPr>
          <a:lstStyle/>
          <a:p>
            <a:r>
              <a:rPr lang="en-US" sz="5100" b="1" dirty="0"/>
              <a:t>In simple function we can allow fixed number of function arguments</a:t>
            </a:r>
            <a:br>
              <a:rPr lang="en-US" dirty="0"/>
            </a:br>
            <a:endParaRPr lang="en-US" dirty="0"/>
          </a:p>
          <a:p>
            <a:pPr>
              <a:buNone/>
            </a:pPr>
            <a:r>
              <a:rPr lang="en-US" b="1" u="sng" dirty="0"/>
              <a:t>Program:</a:t>
            </a:r>
          </a:p>
          <a:p>
            <a:pPr>
              <a:buNone/>
            </a:pPr>
            <a:r>
              <a:rPr lang="en-US" dirty="0"/>
              <a:t>class  Program</a:t>
            </a:r>
          </a:p>
          <a:p>
            <a:pPr>
              <a:buNone/>
            </a:pPr>
            <a:r>
              <a:rPr lang="en-US" dirty="0"/>
              <a:t>{</a:t>
            </a:r>
          </a:p>
          <a:p>
            <a:pPr>
              <a:buNone/>
            </a:pPr>
            <a:r>
              <a:rPr lang="en-US" dirty="0"/>
              <a:t>         static  void Main(string[] </a:t>
            </a:r>
            <a:r>
              <a:rPr lang="en-US" dirty="0" err="1"/>
              <a:t>args</a:t>
            </a:r>
            <a:r>
              <a:rPr lang="en-US" dirty="0"/>
              <a:t>)</a:t>
            </a:r>
          </a:p>
          <a:p>
            <a:pPr>
              <a:buNone/>
            </a:pPr>
            <a:r>
              <a:rPr lang="en-US" dirty="0"/>
              <a:t>        {</a:t>
            </a:r>
          </a:p>
          <a:p>
            <a:pPr>
              <a:buNone/>
            </a:pPr>
            <a:r>
              <a:rPr lang="en-US" dirty="0"/>
              <a:t>                </a:t>
            </a:r>
            <a:r>
              <a:rPr lang="en-US" dirty="0" err="1"/>
              <a:t>int</a:t>
            </a:r>
            <a:r>
              <a:rPr lang="en-US" dirty="0"/>
              <a:t> y = Add (12,14,43);</a:t>
            </a:r>
          </a:p>
          <a:p>
            <a:pPr>
              <a:buNone/>
            </a:pPr>
            <a:r>
              <a:rPr lang="en-US" dirty="0"/>
              <a:t>        }</a:t>
            </a:r>
          </a:p>
          <a:p>
            <a:pPr>
              <a:buNone/>
            </a:pPr>
            <a:r>
              <a:rPr lang="en-US" dirty="0"/>
              <a:t>        public static  </a:t>
            </a:r>
            <a:r>
              <a:rPr lang="en-US" dirty="0" err="1"/>
              <a:t>int</a:t>
            </a:r>
            <a:r>
              <a:rPr lang="en-US" dirty="0"/>
              <a:t> Add(</a:t>
            </a:r>
            <a:r>
              <a:rPr lang="en-US" dirty="0" err="1"/>
              <a:t>int</a:t>
            </a:r>
            <a:r>
              <a:rPr lang="en-US" dirty="0"/>
              <a:t> num1, </a:t>
            </a:r>
            <a:r>
              <a:rPr lang="en-US" dirty="0" err="1"/>
              <a:t>int</a:t>
            </a:r>
            <a:r>
              <a:rPr lang="en-US" dirty="0"/>
              <a:t> num2, </a:t>
            </a:r>
            <a:r>
              <a:rPr lang="en-US" dirty="0" err="1"/>
              <a:t>int</a:t>
            </a:r>
            <a:r>
              <a:rPr lang="en-US" dirty="0"/>
              <a:t> num3)</a:t>
            </a:r>
          </a:p>
          <a:p>
            <a:pPr>
              <a:buNone/>
            </a:pPr>
            <a:r>
              <a:rPr lang="en-US" dirty="0"/>
              <a:t>        {</a:t>
            </a:r>
          </a:p>
          <a:p>
            <a:pPr>
              <a:buNone/>
            </a:pPr>
            <a:r>
              <a:rPr lang="en-US" dirty="0"/>
              <a:t>                return  num1+num2+num3;</a:t>
            </a:r>
          </a:p>
          <a:p>
            <a:pPr>
              <a:buNone/>
            </a:pPr>
            <a:r>
              <a:rPr lang="en-US" dirty="0"/>
              <a:t>        }</a:t>
            </a:r>
          </a:p>
          <a:p>
            <a:pPr>
              <a:buNone/>
            </a:pPr>
            <a:r>
              <a:rPr lang="en-US" dirty="0"/>
              <a:t>}</a:t>
            </a:r>
          </a:p>
          <a:p>
            <a:r>
              <a:rPr lang="en-US" sz="4400" b="1" dirty="0">
                <a:solidFill>
                  <a:srgbClr val="FF0000"/>
                </a:solidFill>
              </a:rPr>
              <a:t>But in this simple program1 we want to add more parameter run time the use “</a:t>
            </a:r>
            <a:r>
              <a:rPr lang="en-US" sz="4400" b="1" dirty="0" err="1">
                <a:solidFill>
                  <a:srgbClr val="FF0000"/>
                </a:solidFill>
              </a:rPr>
              <a:t>params</a:t>
            </a:r>
            <a:r>
              <a:rPr lang="en-US" sz="4400" b="1" dirty="0">
                <a:solidFill>
                  <a:srgbClr val="FF0000"/>
                </a:solidFill>
              </a:rPr>
              <a:t> keyword”</a:t>
            </a:r>
          </a:p>
          <a:p>
            <a:r>
              <a:rPr lang="en-US" sz="4400" b="1" dirty="0">
                <a:solidFill>
                  <a:srgbClr val="FF0000"/>
                </a:solidFill>
              </a:rPr>
              <a:t>Unknown parameter passing to array</a:t>
            </a:r>
          </a:p>
          <a:p>
            <a:pPr>
              <a:buNone/>
            </a:pPr>
            <a:endParaRPr lang="en-US" sz="4400" dirty="0">
              <a:solidFill>
                <a:srgbClr val="FF0000"/>
              </a:solidFill>
            </a:endParaRPr>
          </a:p>
          <a:p>
            <a:pPr>
              <a:buNone/>
            </a:pPr>
            <a:endParaRPr lang="en-US" dirty="0"/>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a:solidFill>
                  <a:srgbClr val="FF0000"/>
                </a:solidFill>
              </a:rPr>
              <a:t>“Params” Keyword-Program1</a:t>
            </a:r>
          </a:p>
        </p:txBody>
      </p:sp>
      <p:sp>
        <p:nvSpPr>
          <p:cNvPr id="3" name="Content Placeholder 2"/>
          <p:cNvSpPr>
            <a:spLocks noGrp="1"/>
          </p:cNvSpPr>
          <p:nvPr>
            <p:ph sz="half" idx="1"/>
          </p:nvPr>
        </p:nvSpPr>
        <p:spPr>
          <a:xfrm>
            <a:off x="304800" y="838200"/>
            <a:ext cx="4876800" cy="5562600"/>
          </a:xfrm>
        </p:spPr>
        <p:txBody>
          <a:bodyPr>
            <a:noAutofit/>
          </a:bodyPr>
          <a:lstStyle/>
          <a:p>
            <a:pPr>
              <a:buNone/>
            </a:pPr>
            <a:r>
              <a:rPr lang="en-US" sz="1600" baseline="-25000" dirty="0"/>
              <a:t>using System;</a:t>
            </a:r>
          </a:p>
          <a:p>
            <a:pPr>
              <a:buNone/>
            </a:pPr>
            <a:r>
              <a:rPr lang="en-US" sz="1600" baseline="-25000" dirty="0"/>
              <a:t>namespace </a:t>
            </a:r>
            <a:r>
              <a:rPr lang="en-US" sz="1600" baseline="-25000" dirty="0" err="1"/>
              <a:t>HelloProgram</a:t>
            </a:r>
            <a:r>
              <a:rPr lang="en-US" sz="1600" baseline="-25000" dirty="0"/>
              <a:t> {</a:t>
            </a:r>
          </a:p>
          <a:p>
            <a:pPr>
              <a:buNone/>
            </a:pPr>
            <a:r>
              <a:rPr lang="en-US" sz="1600" baseline="-25000" dirty="0"/>
              <a:t>    class </a:t>
            </a:r>
            <a:r>
              <a:rPr lang="en-US" sz="1600" baseline="-25000" dirty="0" err="1"/>
              <a:t>ParamKeyword</a:t>
            </a:r>
            <a:r>
              <a:rPr lang="en-US" sz="1600" baseline="-25000" dirty="0"/>
              <a:t> {</a:t>
            </a:r>
          </a:p>
          <a:p>
            <a:pPr>
              <a:buNone/>
            </a:pPr>
            <a:r>
              <a:rPr lang="en-US" sz="1600" dirty="0"/>
              <a:t>//******</a:t>
            </a:r>
            <a:r>
              <a:rPr lang="en-US" sz="1600" dirty="0" err="1"/>
              <a:t>Usig</a:t>
            </a:r>
            <a:r>
              <a:rPr lang="en-US" sz="1600" dirty="0"/>
              <a:t> </a:t>
            </a:r>
            <a:r>
              <a:rPr lang="en-US" sz="1600" dirty="0" err="1"/>
              <a:t>Param</a:t>
            </a:r>
            <a:r>
              <a:rPr lang="en-US" sz="1600" dirty="0"/>
              <a:t> keyword*****        </a:t>
            </a:r>
          </a:p>
          <a:p>
            <a:pPr>
              <a:buNone/>
            </a:pPr>
            <a:r>
              <a:rPr lang="en-US" sz="1600" dirty="0"/>
              <a:t>static void Main(string[] </a:t>
            </a:r>
            <a:r>
              <a:rPr lang="en-US" sz="1600" dirty="0" err="1"/>
              <a:t>args</a:t>
            </a:r>
            <a:r>
              <a:rPr lang="en-US" sz="1600" dirty="0"/>
              <a:t>)</a:t>
            </a:r>
          </a:p>
          <a:p>
            <a:pPr>
              <a:buNone/>
            </a:pPr>
            <a:r>
              <a:rPr lang="en-US" sz="1600" dirty="0"/>
              <a:t>{</a:t>
            </a:r>
          </a:p>
          <a:p>
            <a:pPr>
              <a:buNone/>
            </a:pPr>
            <a:r>
              <a:rPr lang="en-US" sz="1600" dirty="0"/>
              <a:t>   </a:t>
            </a:r>
            <a:r>
              <a:rPr lang="en-US" sz="1600" dirty="0" err="1"/>
              <a:t>int</a:t>
            </a:r>
            <a:r>
              <a:rPr lang="en-US" sz="1600" dirty="0"/>
              <a:t> y = Add(12, 14, 43, 34, 56, 100);</a:t>
            </a:r>
          </a:p>
          <a:p>
            <a:pPr>
              <a:buNone/>
            </a:pPr>
            <a:r>
              <a:rPr lang="en-US" sz="1600" dirty="0"/>
              <a:t>  </a:t>
            </a:r>
            <a:r>
              <a:rPr lang="en-US" sz="1600" dirty="0" err="1"/>
              <a:t>Console.WriteLine</a:t>
            </a:r>
            <a:r>
              <a:rPr lang="en-US" sz="1600" dirty="0"/>
              <a:t>("Sum=" + y);</a:t>
            </a:r>
          </a:p>
          <a:p>
            <a:pPr>
              <a:buNone/>
            </a:pPr>
            <a:r>
              <a:rPr lang="en-US" sz="1600" dirty="0"/>
              <a:t>   </a:t>
            </a:r>
            <a:r>
              <a:rPr lang="en-US" sz="1600" dirty="0" err="1"/>
              <a:t>Console.ReadKey</a:t>
            </a:r>
            <a:r>
              <a:rPr lang="en-US" sz="1600" dirty="0"/>
              <a:t>();</a:t>
            </a:r>
          </a:p>
          <a:p>
            <a:pPr>
              <a:buNone/>
            </a:pPr>
            <a:r>
              <a:rPr lang="en-US" sz="1600" dirty="0"/>
              <a:t> }</a:t>
            </a:r>
          </a:p>
          <a:p>
            <a:pPr>
              <a:buNone/>
            </a:pPr>
            <a:r>
              <a:rPr lang="en-US" sz="1600" dirty="0"/>
              <a:t>public static </a:t>
            </a:r>
            <a:r>
              <a:rPr lang="en-US" sz="1600" dirty="0" err="1"/>
              <a:t>int</a:t>
            </a:r>
            <a:r>
              <a:rPr lang="en-US" sz="1600" dirty="0"/>
              <a:t> Add(</a:t>
            </a:r>
            <a:r>
              <a:rPr lang="en-US" sz="1600" dirty="0" err="1"/>
              <a:t>params</a:t>
            </a:r>
            <a:r>
              <a:rPr lang="en-US" sz="1600" dirty="0"/>
              <a:t> </a:t>
            </a:r>
            <a:r>
              <a:rPr lang="en-US" sz="1600" dirty="0" err="1"/>
              <a:t>int</a:t>
            </a:r>
            <a:r>
              <a:rPr lang="en-US" sz="1600" dirty="0"/>
              <a:t>[] </a:t>
            </a:r>
            <a:r>
              <a:rPr lang="en-US" sz="1600" dirty="0" err="1"/>
              <a:t>ListNumbers</a:t>
            </a:r>
            <a:r>
              <a:rPr lang="en-US" sz="1600" dirty="0"/>
              <a:t>)</a:t>
            </a:r>
          </a:p>
          <a:p>
            <a:pPr>
              <a:buNone/>
            </a:pPr>
            <a:r>
              <a:rPr lang="en-US" sz="1600" dirty="0"/>
              <a:t>  {</a:t>
            </a:r>
          </a:p>
          <a:p>
            <a:pPr>
              <a:buNone/>
            </a:pPr>
            <a:r>
              <a:rPr lang="en-US" sz="1600" dirty="0"/>
              <a:t>      </a:t>
            </a:r>
            <a:r>
              <a:rPr lang="en-US" sz="1600" dirty="0" err="1"/>
              <a:t>int</a:t>
            </a:r>
            <a:r>
              <a:rPr lang="en-US" sz="1600" dirty="0"/>
              <a:t> total = 0;</a:t>
            </a:r>
          </a:p>
          <a:p>
            <a:pPr>
              <a:buNone/>
            </a:pPr>
            <a:r>
              <a:rPr lang="en-US" sz="1600" dirty="0"/>
              <a:t>     </a:t>
            </a:r>
            <a:r>
              <a:rPr lang="en-US" sz="1600" dirty="0" err="1"/>
              <a:t>foreach</a:t>
            </a:r>
            <a:r>
              <a:rPr lang="en-US" sz="1600" dirty="0"/>
              <a:t> (</a:t>
            </a:r>
            <a:r>
              <a:rPr lang="en-US" sz="1600" dirty="0" err="1"/>
              <a:t>int</a:t>
            </a:r>
            <a:r>
              <a:rPr lang="en-US" sz="1600" dirty="0"/>
              <a:t> </a:t>
            </a:r>
            <a:r>
              <a:rPr lang="en-US" sz="1600" dirty="0" err="1"/>
              <a:t>i</a:t>
            </a:r>
            <a:r>
              <a:rPr lang="en-US" sz="1600" dirty="0"/>
              <a:t> in </a:t>
            </a:r>
            <a:r>
              <a:rPr lang="en-US" sz="1600" dirty="0" err="1"/>
              <a:t>ListNumbers</a:t>
            </a:r>
            <a:r>
              <a:rPr lang="en-US" sz="1600" dirty="0"/>
              <a:t>)</a:t>
            </a:r>
          </a:p>
          <a:p>
            <a:pPr>
              <a:buNone/>
            </a:pPr>
            <a:r>
              <a:rPr lang="en-US" sz="1600" dirty="0"/>
              <a:t>            {</a:t>
            </a:r>
          </a:p>
          <a:p>
            <a:pPr>
              <a:buNone/>
            </a:pPr>
            <a:r>
              <a:rPr lang="en-US" sz="1600" dirty="0"/>
              <a:t>                total = </a:t>
            </a:r>
            <a:r>
              <a:rPr lang="en-US" sz="1600" dirty="0" err="1"/>
              <a:t>i</a:t>
            </a:r>
            <a:r>
              <a:rPr lang="en-US" sz="1600" dirty="0"/>
              <a:t> + total;</a:t>
            </a:r>
          </a:p>
          <a:p>
            <a:pPr>
              <a:buNone/>
            </a:pPr>
            <a:r>
              <a:rPr lang="en-US" sz="1600" dirty="0"/>
              <a:t>            }</a:t>
            </a:r>
          </a:p>
          <a:p>
            <a:pPr>
              <a:buNone/>
            </a:pPr>
            <a:r>
              <a:rPr lang="en-US" sz="1600" dirty="0"/>
              <a:t>            return total;  </a:t>
            </a:r>
          </a:p>
          <a:p>
            <a:pPr>
              <a:buNone/>
            </a:pPr>
            <a:r>
              <a:rPr lang="en-US" sz="1600" dirty="0"/>
              <a:t> } } }</a:t>
            </a:r>
          </a:p>
          <a:p>
            <a:pPr>
              <a:buNone/>
            </a:pPr>
            <a:endParaRPr lang="en-US" sz="1600" baseline="-25000" dirty="0"/>
          </a:p>
          <a:p>
            <a:pPr>
              <a:buNone/>
            </a:pPr>
            <a:endParaRPr lang="en-US" sz="1600" baseline="-25000" dirty="0"/>
          </a:p>
          <a:p>
            <a:pPr>
              <a:buNone/>
            </a:pPr>
            <a:r>
              <a:rPr lang="en-US" sz="1600" baseline="-25000" dirty="0"/>
              <a:t>       </a:t>
            </a:r>
          </a:p>
        </p:txBody>
      </p:sp>
      <p:pic>
        <p:nvPicPr>
          <p:cNvPr id="9" name="Picture 8"/>
          <p:cNvPicPr/>
          <p:nvPr/>
        </p:nvPicPr>
        <p:blipFill>
          <a:blip r:embed="rId3"/>
          <a:srcRect/>
          <a:stretch>
            <a:fillRect/>
          </a:stretch>
        </p:blipFill>
        <p:spPr bwMode="auto">
          <a:xfrm>
            <a:off x="5715000" y="1981200"/>
            <a:ext cx="2362200" cy="2819400"/>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a:solidFill>
                  <a:srgbClr val="FF0000"/>
                </a:solidFill>
              </a:rPr>
              <a:t>“Params” Keyword- Program2</a:t>
            </a:r>
          </a:p>
        </p:txBody>
      </p:sp>
      <p:sp>
        <p:nvSpPr>
          <p:cNvPr id="3" name="Content Placeholder 2"/>
          <p:cNvSpPr>
            <a:spLocks noGrp="1"/>
          </p:cNvSpPr>
          <p:nvPr>
            <p:ph sz="half" idx="1"/>
          </p:nvPr>
        </p:nvSpPr>
        <p:spPr>
          <a:xfrm>
            <a:off x="304800" y="838200"/>
            <a:ext cx="3886200" cy="5562600"/>
          </a:xfrm>
        </p:spPr>
        <p:txBody>
          <a:bodyPr>
            <a:noAutofit/>
          </a:bodyPr>
          <a:lstStyle/>
          <a:p>
            <a:pPr>
              <a:buNone/>
            </a:pPr>
            <a:r>
              <a:rPr lang="en-US" sz="2000" dirty="0"/>
              <a:t>using System;</a:t>
            </a:r>
          </a:p>
          <a:p>
            <a:pPr>
              <a:buNone/>
            </a:pPr>
            <a:r>
              <a:rPr lang="en-US" sz="2000" dirty="0"/>
              <a:t>namespace </a:t>
            </a:r>
            <a:r>
              <a:rPr lang="en-US" sz="2000" dirty="0" err="1"/>
              <a:t>HelloProgram</a:t>
            </a:r>
            <a:endParaRPr lang="en-US" sz="2000" dirty="0"/>
          </a:p>
          <a:p>
            <a:pPr>
              <a:buNone/>
            </a:pPr>
            <a:r>
              <a:rPr lang="en-US" sz="2000" dirty="0"/>
              <a:t>{</a:t>
            </a:r>
          </a:p>
          <a:p>
            <a:pPr>
              <a:buNone/>
            </a:pPr>
            <a:r>
              <a:rPr lang="en-US" sz="2000" dirty="0"/>
              <a:t>    class </a:t>
            </a:r>
            <a:r>
              <a:rPr lang="en-US" sz="2000" dirty="0" err="1"/>
              <a:t>ParamKeyword</a:t>
            </a:r>
            <a:endParaRPr lang="en-US" sz="2000" dirty="0"/>
          </a:p>
          <a:p>
            <a:pPr>
              <a:buNone/>
            </a:pPr>
            <a:r>
              <a:rPr lang="en-US" sz="2000" dirty="0"/>
              <a:t>    {</a:t>
            </a:r>
          </a:p>
          <a:p>
            <a:pPr>
              <a:buNone/>
            </a:pPr>
            <a:r>
              <a:rPr lang="en-US" sz="2000" dirty="0"/>
              <a:t>static </a:t>
            </a:r>
            <a:r>
              <a:rPr lang="en-US" sz="2000" dirty="0" err="1"/>
              <a:t>int</a:t>
            </a:r>
            <a:r>
              <a:rPr lang="en-US" sz="2000" dirty="0"/>
              <a:t> Add(</a:t>
            </a:r>
            <a:r>
              <a:rPr lang="en-US" sz="2000" dirty="0" err="1"/>
              <a:t>params</a:t>
            </a:r>
            <a:r>
              <a:rPr lang="en-US" sz="2000" dirty="0"/>
              <a:t> </a:t>
            </a:r>
            <a:r>
              <a:rPr lang="en-US" sz="2000" dirty="0" err="1"/>
              <a:t>int</a:t>
            </a:r>
            <a:r>
              <a:rPr lang="en-US" sz="2000" dirty="0"/>
              <a:t>[] </a:t>
            </a:r>
            <a:r>
              <a:rPr lang="en-US" sz="2000" dirty="0" err="1"/>
              <a:t>nums</a:t>
            </a:r>
            <a:r>
              <a:rPr lang="en-US" sz="2000" dirty="0"/>
              <a:t>)</a:t>
            </a:r>
          </a:p>
          <a:p>
            <a:pPr>
              <a:buNone/>
            </a:pPr>
            <a:r>
              <a:rPr lang="en-US" sz="2000" dirty="0"/>
              <a:t>        {</a:t>
            </a:r>
          </a:p>
          <a:p>
            <a:pPr>
              <a:buNone/>
            </a:pPr>
            <a:r>
              <a:rPr lang="en-US" sz="2000" dirty="0"/>
              <a:t>            </a:t>
            </a:r>
            <a:r>
              <a:rPr lang="en-US" sz="2000" dirty="0" err="1"/>
              <a:t>int</a:t>
            </a:r>
            <a:r>
              <a:rPr lang="en-US" sz="2000" dirty="0"/>
              <a:t> total=0;</a:t>
            </a:r>
          </a:p>
          <a:p>
            <a:pPr>
              <a:buNone/>
            </a:pPr>
            <a:r>
              <a:rPr lang="en-US" sz="2000" dirty="0"/>
              <a:t>            </a:t>
            </a:r>
            <a:r>
              <a:rPr lang="en-US" sz="2000" dirty="0" err="1"/>
              <a:t>foreach</a:t>
            </a:r>
            <a:r>
              <a:rPr lang="en-US" sz="2000" dirty="0"/>
              <a:t>(</a:t>
            </a:r>
            <a:r>
              <a:rPr lang="en-US" sz="2000" dirty="0" err="1"/>
              <a:t>int</a:t>
            </a:r>
            <a:r>
              <a:rPr lang="en-US" sz="2000" dirty="0"/>
              <a:t> </a:t>
            </a:r>
            <a:r>
              <a:rPr lang="en-US" sz="2000" dirty="0" err="1"/>
              <a:t>i</a:t>
            </a:r>
            <a:r>
              <a:rPr lang="en-US" sz="2000" dirty="0"/>
              <a:t> in </a:t>
            </a:r>
            <a:r>
              <a:rPr lang="en-US" sz="2000" dirty="0" err="1"/>
              <a:t>nums</a:t>
            </a:r>
            <a:r>
              <a:rPr lang="en-US" sz="2000" dirty="0"/>
              <a:t>)</a:t>
            </a:r>
          </a:p>
          <a:p>
            <a:pPr>
              <a:buNone/>
            </a:pPr>
            <a:r>
              <a:rPr lang="en-US" sz="2000" dirty="0"/>
              <a:t>            {</a:t>
            </a:r>
          </a:p>
          <a:p>
            <a:pPr>
              <a:buNone/>
            </a:pPr>
            <a:r>
              <a:rPr lang="en-US" sz="2000" dirty="0"/>
              <a:t>                total = </a:t>
            </a:r>
            <a:r>
              <a:rPr lang="en-US" sz="2000" dirty="0" err="1"/>
              <a:t>total+i</a:t>
            </a:r>
            <a:r>
              <a:rPr lang="en-US" sz="2000" dirty="0"/>
              <a:t>;</a:t>
            </a:r>
          </a:p>
          <a:p>
            <a:pPr>
              <a:buNone/>
            </a:pPr>
            <a:r>
              <a:rPr lang="en-US" sz="2000" dirty="0"/>
              <a:t>            }</a:t>
            </a:r>
          </a:p>
          <a:p>
            <a:pPr>
              <a:buNone/>
            </a:pPr>
            <a:r>
              <a:rPr lang="en-US" sz="2000" dirty="0"/>
              <a:t>            return total;</a:t>
            </a:r>
          </a:p>
          <a:p>
            <a:pPr>
              <a:buNone/>
            </a:pPr>
            <a:r>
              <a:rPr lang="en-US" sz="2000" dirty="0"/>
              <a:t>        }</a:t>
            </a:r>
            <a:endParaRPr lang="en-US" sz="2000" baseline="-25000" dirty="0"/>
          </a:p>
        </p:txBody>
      </p:sp>
      <p:sp>
        <p:nvSpPr>
          <p:cNvPr id="8" name="Content Placeholder 7"/>
          <p:cNvSpPr>
            <a:spLocks noGrp="1"/>
          </p:cNvSpPr>
          <p:nvPr>
            <p:ph sz="half" idx="2"/>
          </p:nvPr>
        </p:nvSpPr>
        <p:spPr>
          <a:xfrm>
            <a:off x="3810000" y="838200"/>
            <a:ext cx="5334000" cy="5715000"/>
          </a:xfrm>
        </p:spPr>
        <p:txBody>
          <a:bodyPr>
            <a:noAutofit/>
          </a:bodyPr>
          <a:lstStyle/>
          <a:p>
            <a:pPr>
              <a:buNone/>
            </a:pPr>
            <a:r>
              <a:rPr lang="en-US" sz="1600" dirty="0"/>
              <a:t>static void Main(string[] </a:t>
            </a:r>
            <a:r>
              <a:rPr lang="en-US" sz="1600" dirty="0" err="1"/>
              <a:t>args</a:t>
            </a:r>
            <a:r>
              <a:rPr lang="en-US" sz="1600" dirty="0"/>
              <a:t>)</a:t>
            </a:r>
          </a:p>
          <a:p>
            <a:pPr>
              <a:buNone/>
            </a:pPr>
            <a:r>
              <a:rPr lang="en-US" sz="1600" dirty="0"/>
              <a:t> {</a:t>
            </a:r>
          </a:p>
          <a:p>
            <a:pPr>
              <a:buNone/>
            </a:pPr>
            <a:r>
              <a:rPr lang="en-US" sz="1600" dirty="0"/>
              <a:t> </a:t>
            </a:r>
            <a:r>
              <a:rPr lang="en-US" sz="1600" dirty="0" err="1"/>
              <a:t>Console.WriteLine</a:t>
            </a:r>
            <a:r>
              <a:rPr lang="en-US" sz="1600" dirty="0"/>
              <a:t>("Parameter Array Function Testing ...");</a:t>
            </a:r>
          </a:p>
          <a:p>
            <a:pPr>
              <a:buNone/>
            </a:pPr>
            <a:r>
              <a:rPr lang="en-US" sz="1600" dirty="0"/>
              <a:t> </a:t>
            </a:r>
            <a:r>
              <a:rPr lang="en-US" sz="1600" dirty="0" err="1"/>
              <a:t>int</a:t>
            </a:r>
            <a:r>
              <a:rPr lang="en-US" sz="1600" dirty="0"/>
              <a:t> result = 0;</a:t>
            </a:r>
          </a:p>
          <a:p>
            <a:pPr>
              <a:buNone/>
            </a:pPr>
            <a:r>
              <a:rPr lang="en-US" sz="1600" dirty="0"/>
              <a:t> result = Add(10, 10, 10);</a:t>
            </a:r>
          </a:p>
          <a:p>
            <a:pPr>
              <a:buNone/>
            </a:pPr>
            <a:r>
              <a:rPr lang="en-US" sz="1600" dirty="0"/>
              <a:t> </a:t>
            </a:r>
            <a:r>
              <a:rPr lang="en-US" sz="1600" dirty="0" err="1"/>
              <a:t>Console.WriteLine</a:t>
            </a:r>
            <a:r>
              <a:rPr lang="en-US" sz="1600" dirty="0"/>
              <a:t>("Result for 3 </a:t>
            </a:r>
            <a:r>
              <a:rPr lang="en-US" sz="1600" dirty="0" err="1"/>
              <a:t>Prameter</a:t>
            </a:r>
            <a:r>
              <a:rPr lang="en-US" sz="1600" dirty="0"/>
              <a:t> :{0}", result);</a:t>
            </a:r>
          </a:p>
          <a:p>
            <a:pPr>
              <a:buNone/>
            </a:pPr>
            <a:r>
              <a:rPr lang="en-US" sz="1600" dirty="0"/>
              <a:t> result = Add(10, 10, 10, 10);</a:t>
            </a:r>
          </a:p>
          <a:p>
            <a:pPr>
              <a:buNone/>
            </a:pPr>
            <a:r>
              <a:rPr lang="en-US" sz="1600" dirty="0"/>
              <a:t>  </a:t>
            </a:r>
            <a:r>
              <a:rPr lang="en-US" sz="1600" dirty="0" err="1"/>
              <a:t>Console.WriteLine</a:t>
            </a:r>
            <a:r>
              <a:rPr lang="en-US" sz="1600" dirty="0"/>
              <a:t>("Result for 4 </a:t>
            </a:r>
            <a:r>
              <a:rPr lang="en-US" sz="1600" dirty="0" err="1"/>
              <a:t>Prameter</a:t>
            </a:r>
            <a:r>
              <a:rPr lang="en-US" sz="1600" dirty="0"/>
              <a:t> :{0}", result);</a:t>
            </a:r>
          </a:p>
          <a:p>
            <a:pPr>
              <a:buNone/>
            </a:pPr>
            <a:r>
              <a:rPr lang="en-US" sz="1600" dirty="0"/>
              <a:t>  result = Add(10, 10, 10, 10, 10);</a:t>
            </a:r>
          </a:p>
          <a:p>
            <a:pPr>
              <a:buNone/>
            </a:pPr>
            <a:r>
              <a:rPr lang="en-US" sz="1600" dirty="0"/>
              <a:t>  </a:t>
            </a:r>
            <a:r>
              <a:rPr lang="en-US" sz="1600" dirty="0" err="1"/>
              <a:t>Console.WriteLine</a:t>
            </a:r>
            <a:r>
              <a:rPr lang="en-US" sz="1600" dirty="0"/>
              <a:t>("Result for 5 </a:t>
            </a:r>
            <a:r>
              <a:rPr lang="en-US" sz="1600" dirty="0" err="1"/>
              <a:t>Prameter</a:t>
            </a:r>
            <a:r>
              <a:rPr lang="en-US" sz="1600" dirty="0"/>
              <a:t> :{0}", result);</a:t>
            </a:r>
          </a:p>
          <a:p>
            <a:pPr>
              <a:buNone/>
            </a:pPr>
            <a:r>
              <a:rPr lang="en-US" sz="1600" dirty="0"/>
              <a:t>  </a:t>
            </a:r>
            <a:r>
              <a:rPr lang="en-US" sz="1600" dirty="0" err="1"/>
              <a:t>int</a:t>
            </a:r>
            <a:r>
              <a:rPr lang="en-US" sz="1600" dirty="0"/>
              <a:t>[] x = { 10, 10, 10, 10, 10, 10, 10, 10 };</a:t>
            </a:r>
          </a:p>
          <a:p>
            <a:pPr>
              <a:buNone/>
            </a:pPr>
            <a:r>
              <a:rPr lang="en-US" sz="1600" dirty="0"/>
              <a:t>  result = Add(x);</a:t>
            </a:r>
          </a:p>
          <a:p>
            <a:pPr>
              <a:buNone/>
            </a:pPr>
            <a:r>
              <a:rPr lang="en-US" sz="1600" dirty="0"/>
              <a:t>  </a:t>
            </a:r>
            <a:r>
              <a:rPr lang="en-US" sz="1600" dirty="0" err="1"/>
              <a:t>Console.WriteLine</a:t>
            </a:r>
            <a:r>
              <a:rPr lang="en-US" sz="1600" dirty="0"/>
              <a:t>("Result for Array Summation Parameter :{0}", result);</a:t>
            </a:r>
          </a:p>
          <a:p>
            <a:pPr>
              <a:buNone/>
            </a:pPr>
            <a:r>
              <a:rPr lang="en-US" sz="1600" dirty="0"/>
              <a:t>  </a:t>
            </a:r>
            <a:r>
              <a:rPr lang="en-US" sz="1600" dirty="0" err="1"/>
              <a:t>Console.ReadKey</a:t>
            </a:r>
            <a:r>
              <a:rPr lang="en-US" sz="1600" dirty="0"/>
              <a:t>();   } } }</a:t>
            </a:r>
          </a:p>
          <a:p>
            <a:pPr>
              <a:buNone/>
            </a:pPr>
            <a:endParaRPr lang="en-US" sz="1600" dirty="0"/>
          </a:p>
        </p:txBody>
      </p:sp>
      <p:pic>
        <p:nvPicPr>
          <p:cNvPr id="1027" name="Picture 3"/>
          <p:cNvPicPr>
            <a:picLocks noChangeAspect="1" noChangeArrowheads="1"/>
          </p:cNvPicPr>
          <p:nvPr/>
        </p:nvPicPr>
        <p:blipFill>
          <a:blip r:embed="rId3"/>
          <a:srcRect/>
          <a:stretch>
            <a:fillRect/>
          </a:stretch>
        </p:blipFill>
        <p:spPr bwMode="auto">
          <a:xfrm>
            <a:off x="3124200" y="5334000"/>
            <a:ext cx="4803494" cy="1143000"/>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solidFill>
                  <a:srgbClr val="FF0000"/>
                </a:solidFill>
              </a:rPr>
              <a:t>“Params” Keyword- Program2</a:t>
            </a:r>
            <a:endParaRPr lang="en-US" dirty="0"/>
          </a:p>
        </p:txBody>
      </p:sp>
      <p:sp>
        <p:nvSpPr>
          <p:cNvPr id="3" name="Content Placeholder 2"/>
          <p:cNvSpPr>
            <a:spLocks noGrp="1"/>
          </p:cNvSpPr>
          <p:nvPr>
            <p:ph sz="half" idx="1"/>
          </p:nvPr>
        </p:nvSpPr>
        <p:spPr>
          <a:xfrm>
            <a:off x="0" y="1066800"/>
            <a:ext cx="4495800" cy="5059363"/>
          </a:xfrm>
        </p:spPr>
        <p:txBody>
          <a:bodyPr>
            <a:noAutofit/>
          </a:bodyPr>
          <a:lstStyle/>
          <a:p>
            <a:pPr>
              <a:buNone/>
            </a:pPr>
            <a:r>
              <a:rPr lang="en-US" sz="1800" dirty="0"/>
              <a:t>using System;</a:t>
            </a:r>
          </a:p>
          <a:p>
            <a:pPr>
              <a:buNone/>
            </a:pPr>
            <a:r>
              <a:rPr lang="en-US" sz="1800" dirty="0"/>
              <a:t>namespace </a:t>
            </a:r>
            <a:r>
              <a:rPr lang="en-US" sz="1800" dirty="0" err="1"/>
              <a:t>HelloProgram</a:t>
            </a:r>
            <a:r>
              <a:rPr lang="en-US" sz="1800" dirty="0"/>
              <a:t>{</a:t>
            </a:r>
          </a:p>
          <a:p>
            <a:pPr>
              <a:buNone/>
            </a:pPr>
            <a:r>
              <a:rPr lang="en-US" sz="1800" dirty="0"/>
              <a:t>class Paramkeyword2 {</a:t>
            </a:r>
          </a:p>
          <a:p>
            <a:pPr>
              <a:buNone/>
            </a:pPr>
            <a:r>
              <a:rPr lang="en-US" sz="1800" dirty="0"/>
              <a:t>static void Main() {</a:t>
            </a:r>
          </a:p>
          <a:p>
            <a:pPr>
              <a:buNone/>
            </a:pPr>
            <a:r>
              <a:rPr lang="en-US" sz="1800" dirty="0"/>
              <a:t>    </a:t>
            </a:r>
            <a:r>
              <a:rPr lang="en-US" sz="1800" dirty="0" err="1"/>
              <a:t>Console.WriteLine</a:t>
            </a:r>
            <a:r>
              <a:rPr lang="en-US" sz="1800" dirty="0"/>
              <a:t>("integer value sum");</a:t>
            </a:r>
          </a:p>
          <a:p>
            <a:pPr>
              <a:buNone/>
            </a:pPr>
            <a:r>
              <a:rPr lang="en-US" sz="1800" dirty="0"/>
              <a:t>    </a:t>
            </a:r>
            <a:r>
              <a:rPr lang="en-US" sz="1800" dirty="0" err="1"/>
              <a:t>ADDparameters</a:t>
            </a:r>
            <a:r>
              <a:rPr lang="en-US" sz="1800" dirty="0"/>
              <a:t>(1);</a:t>
            </a:r>
          </a:p>
          <a:p>
            <a:pPr>
              <a:buNone/>
            </a:pPr>
            <a:r>
              <a:rPr lang="en-US" sz="1800" dirty="0"/>
              <a:t>    </a:t>
            </a:r>
            <a:r>
              <a:rPr lang="en-US" sz="1800" dirty="0" err="1"/>
              <a:t>ADDparameters</a:t>
            </a:r>
            <a:r>
              <a:rPr lang="en-US" sz="1800" dirty="0"/>
              <a:t>(1,3,5,7,9,0);</a:t>
            </a:r>
          </a:p>
          <a:p>
            <a:pPr>
              <a:buNone/>
            </a:pPr>
            <a:r>
              <a:rPr lang="en-US" sz="1800" dirty="0"/>
              <a:t>   </a:t>
            </a:r>
            <a:r>
              <a:rPr lang="en-US" sz="1800" dirty="0" err="1"/>
              <a:t>Console.WriteLine</a:t>
            </a:r>
            <a:r>
              <a:rPr lang="en-US" sz="1800" dirty="0"/>
              <a:t>("string </a:t>
            </a:r>
            <a:r>
              <a:rPr lang="en-US" sz="1800" dirty="0" err="1"/>
              <a:t>concate</a:t>
            </a:r>
            <a:r>
              <a:rPr lang="en-US" sz="1800" dirty="0"/>
              <a:t>:");</a:t>
            </a:r>
          </a:p>
          <a:p>
            <a:pPr>
              <a:buNone/>
            </a:pPr>
            <a:r>
              <a:rPr lang="en-US" sz="1800" dirty="0"/>
              <a:t>    ADDparameters1("Hello", " ", "How", " ", "are", " ", "you");</a:t>
            </a:r>
          </a:p>
          <a:p>
            <a:pPr>
              <a:buNone/>
            </a:pPr>
            <a:r>
              <a:rPr lang="en-US" sz="1800" dirty="0"/>
              <a:t>    ADDparameters1("I"," ","am"," ","Fine");</a:t>
            </a:r>
          </a:p>
          <a:p>
            <a:pPr>
              <a:buNone/>
            </a:pPr>
            <a:r>
              <a:rPr lang="en-US" sz="1800" dirty="0"/>
              <a:t>     </a:t>
            </a:r>
            <a:r>
              <a:rPr lang="en-US" sz="1800" dirty="0" err="1"/>
              <a:t>Console.ReadKey</a:t>
            </a:r>
            <a:r>
              <a:rPr lang="en-US" sz="1800" dirty="0"/>
              <a:t>();</a:t>
            </a:r>
          </a:p>
          <a:p>
            <a:pPr>
              <a:buNone/>
            </a:pPr>
            <a:r>
              <a:rPr lang="en-US" sz="1800" dirty="0"/>
              <a:t>        }</a:t>
            </a:r>
          </a:p>
          <a:p>
            <a:pPr>
              <a:buNone/>
            </a:pPr>
            <a:r>
              <a:rPr lang="en-US" sz="1800" dirty="0"/>
              <a:t>    </a:t>
            </a:r>
          </a:p>
        </p:txBody>
      </p:sp>
      <p:sp>
        <p:nvSpPr>
          <p:cNvPr id="4" name="Content Placeholder 3"/>
          <p:cNvSpPr>
            <a:spLocks noGrp="1"/>
          </p:cNvSpPr>
          <p:nvPr>
            <p:ph sz="half" idx="2"/>
          </p:nvPr>
        </p:nvSpPr>
        <p:spPr>
          <a:xfrm>
            <a:off x="4267200" y="990600"/>
            <a:ext cx="4419600" cy="5638800"/>
          </a:xfrm>
        </p:spPr>
        <p:txBody>
          <a:bodyPr>
            <a:noAutofit/>
          </a:bodyPr>
          <a:lstStyle/>
          <a:p>
            <a:pPr>
              <a:buNone/>
            </a:pPr>
            <a:r>
              <a:rPr lang="en-US" sz="1600" dirty="0"/>
              <a:t> public static void </a:t>
            </a:r>
            <a:r>
              <a:rPr lang="en-US" sz="1600" dirty="0" err="1"/>
              <a:t>ADDparameters</a:t>
            </a:r>
            <a:r>
              <a:rPr lang="en-US" sz="1600" dirty="0"/>
              <a:t>(</a:t>
            </a:r>
            <a:r>
              <a:rPr lang="en-US" sz="1600" dirty="0" err="1"/>
              <a:t>params</a:t>
            </a:r>
            <a:r>
              <a:rPr lang="en-US" sz="1600" dirty="0"/>
              <a:t> </a:t>
            </a:r>
            <a:r>
              <a:rPr lang="en-US" sz="1600" dirty="0" err="1"/>
              <a:t>int</a:t>
            </a:r>
            <a:r>
              <a:rPr lang="en-US" sz="1600" dirty="0"/>
              <a:t>[] arguments)  {</a:t>
            </a:r>
          </a:p>
          <a:p>
            <a:pPr>
              <a:buNone/>
            </a:pPr>
            <a:r>
              <a:rPr lang="en-US" sz="1600" dirty="0"/>
              <a:t>             </a:t>
            </a:r>
            <a:r>
              <a:rPr lang="en-US" sz="1600" dirty="0" err="1"/>
              <a:t>int</a:t>
            </a:r>
            <a:r>
              <a:rPr lang="en-US" sz="1600" dirty="0"/>
              <a:t> add = 0;</a:t>
            </a:r>
          </a:p>
          <a:p>
            <a:pPr>
              <a:buNone/>
            </a:pPr>
            <a:r>
              <a:rPr lang="en-US" sz="1600" dirty="0"/>
              <a:t>            </a:t>
            </a:r>
            <a:r>
              <a:rPr lang="en-US" sz="1600" dirty="0" err="1"/>
              <a:t>foreach</a:t>
            </a:r>
            <a:r>
              <a:rPr lang="en-US" sz="1600" dirty="0"/>
              <a:t> (</a:t>
            </a:r>
            <a:r>
              <a:rPr lang="en-US" sz="1600" dirty="0" err="1"/>
              <a:t>int</a:t>
            </a:r>
            <a:r>
              <a:rPr lang="en-US" sz="1600" dirty="0"/>
              <a:t> </a:t>
            </a:r>
            <a:r>
              <a:rPr lang="en-US" sz="1600" dirty="0" err="1"/>
              <a:t>arg</a:t>
            </a:r>
            <a:r>
              <a:rPr lang="en-US" sz="1600" dirty="0"/>
              <a:t> in arguments)</a:t>
            </a:r>
          </a:p>
          <a:p>
            <a:pPr>
              <a:buNone/>
            </a:pPr>
            <a:r>
              <a:rPr lang="en-US" sz="1600" dirty="0"/>
              <a:t>            {</a:t>
            </a:r>
          </a:p>
          <a:p>
            <a:pPr>
              <a:buNone/>
            </a:pPr>
            <a:r>
              <a:rPr lang="en-US" sz="1600" dirty="0"/>
              <a:t>                add += </a:t>
            </a:r>
            <a:r>
              <a:rPr lang="en-US" sz="1600" dirty="0" err="1"/>
              <a:t>arg</a:t>
            </a:r>
            <a:r>
              <a:rPr lang="en-US" sz="1600" dirty="0"/>
              <a:t>;</a:t>
            </a:r>
          </a:p>
          <a:p>
            <a:pPr>
              <a:buNone/>
            </a:pPr>
            <a:r>
              <a:rPr lang="en-US" sz="1600" dirty="0"/>
              <a:t>            }</a:t>
            </a:r>
          </a:p>
          <a:p>
            <a:pPr>
              <a:buNone/>
            </a:pPr>
            <a:r>
              <a:rPr lang="en-US" sz="1600" dirty="0"/>
              <a:t>             </a:t>
            </a:r>
            <a:r>
              <a:rPr lang="en-US" sz="1600" dirty="0" err="1"/>
              <a:t>Console.WriteLine</a:t>
            </a:r>
            <a:r>
              <a:rPr lang="en-US" sz="1600" dirty="0"/>
              <a:t>(add);</a:t>
            </a:r>
          </a:p>
          <a:p>
            <a:pPr>
              <a:buNone/>
            </a:pPr>
            <a:r>
              <a:rPr lang="en-US" sz="1600" dirty="0"/>
              <a:t>        }</a:t>
            </a:r>
          </a:p>
          <a:p>
            <a:pPr>
              <a:buNone/>
            </a:pPr>
            <a:r>
              <a:rPr lang="en-US" sz="1600" dirty="0"/>
              <a:t> </a:t>
            </a:r>
          </a:p>
          <a:p>
            <a:pPr>
              <a:buNone/>
            </a:pPr>
            <a:r>
              <a:rPr lang="en-US" sz="1600" dirty="0"/>
              <a:t>public static void ADDparameters1(</a:t>
            </a:r>
            <a:r>
              <a:rPr lang="en-US" sz="1600" dirty="0" err="1"/>
              <a:t>params</a:t>
            </a:r>
            <a:r>
              <a:rPr lang="en-US" sz="1600" dirty="0"/>
              <a:t> string[] arguments) {</a:t>
            </a:r>
          </a:p>
          <a:p>
            <a:pPr>
              <a:buNone/>
            </a:pPr>
            <a:r>
              <a:rPr lang="en-US" sz="1600" dirty="0"/>
              <a:t>            string add = "";</a:t>
            </a:r>
          </a:p>
          <a:p>
            <a:pPr>
              <a:buNone/>
            </a:pPr>
            <a:r>
              <a:rPr lang="en-US" sz="1600" dirty="0"/>
              <a:t>            </a:t>
            </a:r>
            <a:r>
              <a:rPr lang="en-US" sz="1600" dirty="0" err="1"/>
              <a:t>foreach</a:t>
            </a:r>
            <a:r>
              <a:rPr lang="en-US" sz="1600" dirty="0"/>
              <a:t> (string </a:t>
            </a:r>
            <a:r>
              <a:rPr lang="en-US" sz="1600" dirty="0" err="1"/>
              <a:t>arg</a:t>
            </a:r>
            <a:r>
              <a:rPr lang="en-US" sz="1600" dirty="0"/>
              <a:t> in arguments)</a:t>
            </a:r>
          </a:p>
          <a:p>
            <a:pPr>
              <a:buNone/>
            </a:pPr>
            <a:r>
              <a:rPr lang="en-US" sz="1600" dirty="0"/>
              <a:t>            {</a:t>
            </a:r>
          </a:p>
          <a:p>
            <a:pPr>
              <a:buNone/>
            </a:pPr>
            <a:r>
              <a:rPr lang="en-US" sz="1600" dirty="0"/>
              <a:t>                add += </a:t>
            </a:r>
            <a:r>
              <a:rPr lang="en-US" sz="1600" dirty="0" err="1"/>
              <a:t>arg</a:t>
            </a:r>
            <a:r>
              <a:rPr lang="en-US" sz="1600" dirty="0"/>
              <a:t>;</a:t>
            </a:r>
          </a:p>
          <a:p>
            <a:pPr>
              <a:buNone/>
            </a:pPr>
            <a:r>
              <a:rPr lang="en-US" sz="1600" dirty="0"/>
              <a:t>            }         </a:t>
            </a:r>
          </a:p>
          <a:p>
            <a:pPr>
              <a:buNone/>
            </a:pPr>
            <a:r>
              <a:rPr lang="en-US" sz="1600" dirty="0"/>
              <a:t>            </a:t>
            </a:r>
            <a:r>
              <a:rPr lang="en-US" sz="1600" dirty="0" err="1"/>
              <a:t>Console.WriteLine</a:t>
            </a:r>
            <a:r>
              <a:rPr lang="en-US" sz="1600" dirty="0"/>
              <a:t>(add); } } }</a:t>
            </a:r>
          </a:p>
          <a:p>
            <a:pPr>
              <a:buNone/>
            </a:pPr>
            <a:r>
              <a:rPr lang="en-US" sz="1600" dirty="0"/>
              <a:t>        </a:t>
            </a:r>
          </a:p>
          <a:p>
            <a:pPr>
              <a:buNone/>
            </a:pPr>
            <a:endParaRPr lang="en-US" sz="1600" dirty="0"/>
          </a:p>
        </p:txBody>
      </p:sp>
      <p:pic>
        <p:nvPicPr>
          <p:cNvPr id="1027" name="Picture 3"/>
          <p:cNvPicPr>
            <a:picLocks noChangeAspect="1" noChangeArrowheads="1"/>
          </p:cNvPicPr>
          <p:nvPr/>
        </p:nvPicPr>
        <p:blipFill>
          <a:blip r:embed="rId2"/>
          <a:srcRect/>
          <a:stretch>
            <a:fillRect/>
          </a:stretch>
        </p:blipFill>
        <p:spPr bwMode="auto">
          <a:xfrm>
            <a:off x="1371600" y="5029200"/>
            <a:ext cx="2895600" cy="1670538"/>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solidFill>
                  <a:srgbClr val="FF0000"/>
                </a:solidFill>
              </a:rPr>
              <a:t>“Params” Keyword- Program3</a:t>
            </a:r>
            <a:endParaRPr lang="en-US" dirty="0"/>
          </a:p>
        </p:txBody>
      </p:sp>
      <p:sp>
        <p:nvSpPr>
          <p:cNvPr id="3" name="Content Placeholder 2"/>
          <p:cNvSpPr>
            <a:spLocks noGrp="1"/>
          </p:cNvSpPr>
          <p:nvPr>
            <p:ph sz="half" idx="1"/>
          </p:nvPr>
        </p:nvSpPr>
        <p:spPr>
          <a:xfrm>
            <a:off x="152400" y="990600"/>
            <a:ext cx="4038600" cy="5059363"/>
          </a:xfrm>
        </p:spPr>
        <p:txBody>
          <a:bodyPr>
            <a:noAutofit/>
          </a:bodyPr>
          <a:lstStyle/>
          <a:p>
            <a:pPr>
              <a:buNone/>
            </a:pPr>
            <a:r>
              <a:rPr lang="en-US" sz="1400" dirty="0"/>
              <a:t>using System;</a:t>
            </a:r>
          </a:p>
          <a:p>
            <a:pPr>
              <a:buNone/>
            </a:pPr>
            <a:r>
              <a:rPr lang="en-US" sz="1400" dirty="0"/>
              <a:t>namespace </a:t>
            </a:r>
            <a:r>
              <a:rPr lang="en-US" sz="1400" dirty="0" err="1"/>
              <a:t>HelloProgram</a:t>
            </a:r>
            <a:r>
              <a:rPr lang="en-US" sz="1400" dirty="0"/>
              <a:t> {</a:t>
            </a:r>
          </a:p>
          <a:p>
            <a:pPr>
              <a:buNone/>
            </a:pPr>
            <a:r>
              <a:rPr lang="en-US" sz="1400" dirty="0"/>
              <a:t>    class Paramkeyword3{</a:t>
            </a:r>
          </a:p>
          <a:p>
            <a:pPr>
              <a:buNone/>
            </a:pPr>
            <a:r>
              <a:rPr lang="en-US" sz="1400" dirty="0"/>
              <a:t>        static void Main() {</a:t>
            </a:r>
          </a:p>
          <a:p>
            <a:pPr>
              <a:buNone/>
            </a:pPr>
            <a:r>
              <a:rPr lang="en-US" sz="1400" dirty="0"/>
              <a:t>            </a:t>
            </a:r>
            <a:r>
              <a:rPr lang="en-US" sz="1400" dirty="0" err="1"/>
              <a:t>Console.WriteLine</a:t>
            </a:r>
            <a:r>
              <a:rPr lang="en-US" sz="1400" dirty="0"/>
              <a:t>("No parameter");</a:t>
            </a:r>
          </a:p>
          <a:p>
            <a:pPr>
              <a:buNone/>
            </a:pPr>
            <a:r>
              <a:rPr lang="en-US" sz="1400" dirty="0"/>
              <a:t>           </a:t>
            </a:r>
            <a:r>
              <a:rPr lang="en-US" sz="1400" b="1" dirty="0"/>
              <a:t> </a:t>
            </a:r>
            <a:r>
              <a:rPr lang="en-US" sz="1400" b="1" dirty="0" err="1"/>
              <a:t>Useparams</a:t>
            </a:r>
            <a:r>
              <a:rPr lang="en-US" sz="1400" b="1" dirty="0"/>
              <a:t>();</a:t>
            </a:r>
          </a:p>
          <a:p>
            <a:pPr>
              <a:buNone/>
            </a:pPr>
            <a:r>
              <a:rPr lang="en-US" sz="1400" dirty="0"/>
              <a:t>            </a:t>
            </a:r>
            <a:r>
              <a:rPr lang="en-US" sz="1400" dirty="0" err="1"/>
              <a:t>Console.WriteLine</a:t>
            </a:r>
            <a:r>
              <a:rPr lang="en-US" sz="1400" dirty="0"/>
              <a:t>("\</a:t>
            </a:r>
            <a:r>
              <a:rPr lang="en-US" sz="1400" dirty="0" err="1"/>
              <a:t>nlist</a:t>
            </a:r>
            <a:r>
              <a:rPr lang="en-US" sz="1400" dirty="0"/>
              <a:t> of same type arguments comma </a:t>
            </a:r>
            <a:r>
              <a:rPr lang="en-US" sz="1400" dirty="0" err="1"/>
              <a:t>seperated</a:t>
            </a:r>
            <a:r>
              <a:rPr lang="en-US" sz="1400" dirty="0"/>
              <a:t>:");</a:t>
            </a:r>
          </a:p>
          <a:p>
            <a:pPr>
              <a:buNone/>
            </a:pPr>
            <a:r>
              <a:rPr lang="en-US" sz="1400" dirty="0"/>
              <a:t> </a:t>
            </a:r>
            <a:r>
              <a:rPr lang="en-US" sz="1400" b="1" dirty="0"/>
              <a:t>           </a:t>
            </a:r>
            <a:r>
              <a:rPr lang="en-US" sz="1400" b="1" dirty="0" err="1"/>
              <a:t>Useparams</a:t>
            </a:r>
            <a:r>
              <a:rPr lang="en-US" sz="1400" b="1" dirty="0"/>
              <a:t>(10, 20, 30, 40, 50);</a:t>
            </a:r>
          </a:p>
          <a:p>
            <a:pPr>
              <a:buNone/>
            </a:pPr>
            <a:r>
              <a:rPr lang="en-US" sz="1400" dirty="0"/>
              <a:t>            </a:t>
            </a:r>
            <a:r>
              <a:rPr lang="en-US" sz="1400" dirty="0" err="1"/>
              <a:t>Console.WriteLine</a:t>
            </a:r>
            <a:r>
              <a:rPr lang="en-US" sz="1400" dirty="0"/>
              <a:t>("\</a:t>
            </a:r>
            <a:r>
              <a:rPr lang="en-US" sz="1400" dirty="0" err="1"/>
              <a:t>nDifferent</a:t>
            </a:r>
            <a:r>
              <a:rPr lang="en-US" sz="1400" dirty="0"/>
              <a:t> </a:t>
            </a:r>
            <a:r>
              <a:rPr lang="en-US" sz="1400" dirty="0" err="1"/>
              <a:t>typs</a:t>
            </a:r>
            <a:r>
              <a:rPr lang="en-US" sz="1400" dirty="0"/>
              <a:t> of arguments:");</a:t>
            </a:r>
          </a:p>
          <a:p>
            <a:pPr>
              <a:buNone/>
            </a:pPr>
            <a:r>
              <a:rPr lang="en-US" sz="1400" b="1" dirty="0"/>
              <a:t>            UseParams2(1, 'a', "Hello");</a:t>
            </a:r>
          </a:p>
          <a:p>
            <a:pPr>
              <a:buNone/>
            </a:pPr>
            <a:r>
              <a:rPr lang="en-US" sz="1400" dirty="0"/>
              <a:t>            </a:t>
            </a:r>
            <a:r>
              <a:rPr lang="en-US" sz="1400" dirty="0" err="1"/>
              <a:t>Console.WriteLine</a:t>
            </a:r>
            <a:r>
              <a:rPr lang="en-US" sz="1400" dirty="0"/>
              <a:t>("\</a:t>
            </a:r>
            <a:r>
              <a:rPr lang="en-US" sz="1400" dirty="0" err="1"/>
              <a:t>nInteger</a:t>
            </a:r>
            <a:r>
              <a:rPr lang="en-US" sz="1400" dirty="0"/>
              <a:t> array: ");</a:t>
            </a:r>
          </a:p>
          <a:p>
            <a:pPr>
              <a:buNone/>
            </a:pPr>
            <a:r>
              <a:rPr lang="en-US" sz="1400" dirty="0"/>
              <a:t>            </a:t>
            </a:r>
            <a:r>
              <a:rPr lang="en-US" sz="1400" dirty="0" err="1"/>
              <a:t>int</a:t>
            </a:r>
            <a:r>
              <a:rPr lang="en-US" sz="1400" dirty="0"/>
              <a:t>[] </a:t>
            </a:r>
            <a:r>
              <a:rPr lang="en-US" sz="1400" dirty="0" err="1"/>
              <a:t>myIntArray</a:t>
            </a:r>
            <a:r>
              <a:rPr lang="en-US" sz="1400" dirty="0"/>
              <a:t> = { 12, 13, 14, 15, 16 };</a:t>
            </a:r>
          </a:p>
          <a:p>
            <a:pPr>
              <a:buNone/>
            </a:pPr>
            <a:r>
              <a:rPr lang="en-US" sz="1400" b="1" dirty="0"/>
              <a:t>            </a:t>
            </a:r>
            <a:r>
              <a:rPr lang="en-US" sz="1400" b="1" dirty="0" err="1"/>
              <a:t>Useparams</a:t>
            </a:r>
            <a:r>
              <a:rPr lang="en-US" sz="1400" b="1" dirty="0"/>
              <a:t>(</a:t>
            </a:r>
            <a:r>
              <a:rPr lang="en-US" sz="1400" b="1" dirty="0" err="1"/>
              <a:t>myIntArray</a:t>
            </a:r>
            <a:r>
              <a:rPr lang="en-US" sz="1400" b="1" dirty="0"/>
              <a:t>);</a:t>
            </a:r>
          </a:p>
          <a:p>
            <a:pPr>
              <a:buNone/>
            </a:pPr>
            <a:r>
              <a:rPr lang="en-US" sz="1400" dirty="0"/>
              <a:t>            </a:t>
            </a:r>
            <a:r>
              <a:rPr lang="en-US" sz="1400" dirty="0" err="1"/>
              <a:t>Console.WriteLine</a:t>
            </a:r>
            <a:r>
              <a:rPr lang="en-US" sz="1400" dirty="0"/>
              <a:t>();</a:t>
            </a:r>
          </a:p>
          <a:p>
            <a:pPr>
              <a:buNone/>
            </a:pPr>
            <a:r>
              <a:rPr lang="en-US" sz="1400" dirty="0"/>
              <a:t>            </a:t>
            </a:r>
            <a:r>
              <a:rPr lang="en-US" sz="1400" dirty="0" err="1"/>
              <a:t>Console.WriteLine</a:t>
            </a:r>
            <a:r>
              <a:rPr lang="en-US" sz="1400" dirty="0"/>
              <a:t>("\</a:t>
            </a:r>
            <a:r>
              <a:rPr lang="en-US" sz="1400" dirty="0" err="1"/>
              <a:t>narray</a:t>
            </a:r>
            <a:r>
              <a:rPr lang="en-US" sz="1400" dirty="0"/>
              <a:t> with different types of arguments");</a:t>
            </a:r>
          </a:p>
        </p:txBody>
      </p:sp>
      <p:sp>
        <p:nvSpPr>
          <p:cNvPr id="4" name="Content Placeholder 3"/>
          <p:cNvSpPr>
            <a:spLocks noGrp="1"/>
          </p:cNvSpPr>
          <p:nvPr>
            <p:ph sz="half" idx="2"/>
          </p:nvPr>
        </p:nvSpPr>
        <p:spPr>
          <a:xfrm>
            <a:off x="3962400" y="990600"/>
            <a:ext cx="4724400" cy="5135563"/>
          </a:xfrm>
        </p:spPr>
        <p:txBody>
          <a:bodyPr>
            <a:noAutofit/>
          </a:bodyPr>
          <a:lstStyle/>
          <a:p>
            <a:pPr>
              <a:buNone/>
            </a:pPr>
            <a:r>
              <a:rPr lang="en-US" sz="1600" dirty="0"/>
              <a:t> object[] </a:t>
            </a:r>
            <a:r>
              <a:rPr lang="en-US" sz="1600" dirty="0" err="1"/>
              <a:t>myObjArray</a:t>
            </a:r>
            <a:r>
              <a:rPr lang="en-US" sz="1600" dirty="0"/>
              <a:t>={1,0.5,'a',"testing","again"};</a:t>
            </a:r>
          </a:p>
          <a:p>
            <a:pPr>
              <a:buNone/>
            </a:pPr>
            <a:r>
              <a:rPr lang="en-US" sz="1600" b="1" dirty="0"/>
              <a:t>            UseParams2(</a:t>
            </a:r>
            <a:r>
              <a:rPr lang="en-US" sz="1600" b="1" dirty="0" err="1"/>
              <a:t>myObjArray</a:t>
            </a:r>
            <a:r>
              <a:rPr lang="en-US" sz="1600" b="1" dirty="0"/>
              <a:t>);</a:t>
            </a:r>
          </a:p>
          <a:p>
            <a:pPr>
              <a:buNone/>
            </a:pPr>
            <a:r>
              <a:rPr lang="en-US" sz="1600" b="1" dirty="0"/>
              <a:t>            //It will give error because array can not be converted into integer array</a:t>
            </a:r>
          </a:p>
          <a:p>
            <a:pPr>
              <a:buNone/>
            </a:pPr>
            <a:r>
              <a:rPr lang="en-US" sz="1600" b="1" dirty="0"/>
              <a:t>            //</a:t>
            </a:r>
            <a:r>
              <a:rPr lang="en-US" sz="1600" b="1" dirty="0" err="1"/>
              <a:t>Useparams</a:t>
            </a:r>
            <a:r>
              <a:rPr lang="en-US" sz="1600" b="1" dirty="0"/>
              <a:t>(</a:t>
            </a:r>
            <a:r>
              <a:rPr lang="en-US" sz="1600" b="1" dirty="0" err="1"/>
              <a:t>myObjArray</a:t>
            </a:r>
            <a:r>
              <a:rPr lang="en-US" sz="1600" b="1" dirty="0"/>
              <a:t>);</a:t>
            </a:r>
          </a:p>
          <a:p>
            <a:pPr>
              <a:buNone/>
            </a:pPr>
            <a:r>
              <a:rPr lang="en-US" sz="1600" dirty="0"/>
              <a:t>            </a:t>
            </a:r>
            <a:r>
              <a:rPr lang="en-US" sz="1600" dirty="0" err="1"/>
              <a:t>Console.ReadKey</a:t>
            </a:r>
            <a:r>
              <a:rPr lang="en-US" sz="1600" dirty="0"/>
              <a:t>(); }</a:t>
            </a:r>
          </a:p>
          <a:p>
            <a:pPr>
              <a:buNone/>
            </a:pPr>
            <a:endParaRPr lang="en-US" sz="1600" dirty="0"/>
          </a:p>
          <a:p>
            <a:pPr>
              <a:buNone/>
            </a:pPr>
            <a:r>
              <a:rPr lang="en-US" sz="1600" b="1" dirty="0"/>
              <a:t>   public static void </a:t>
            </a:r>
            <a:r>
              <a:rPr lang="en-US" sz="1600" b="1" dirty="0" err="1"/>
              <a:t>Useparams</a:t>
            </a:r>
            <a:r>
              <a:rPr lang="en-US" sz="1600" b="1" dirty="0"/>
              <a:t>(</a:t>
            </a:r>
            <a:r>
              <a:rPr lang="en-US" sz="1600" b="1" dirty="0" err="1"/>
              <a:t>params</a:t>
            </a:r>
            <a:r>
              <a:rPr lang="en-US" sz="1600" b="1" dirty="0"/>
              <a:t> </a:t>
            </a:r>
            <a:r>
              <a:rPr lang="en-US" sz="1600" b="1" dirty="0" err="1"/>
              <a:t>int</a:t>
            </a:r>
            <a:r>
              <a:rPr lang="en-US" sz="1600" b="1" dirty="0"/>
              <a:t>[] list){</a:t>
            </a:r>
          </a:p>
          <a:p>
            <a:pPr>
              <a:buNone/>
            </a:pPr>
            <a:r>
              <a:rPr lang="nn-NO" sz="1600" dirty="0"/>
              <a:t>            for (int i = 0; i &lt; list.Length; i++)</a:t>
            </a:r>
            <a:r>
              <a:rPr lang="en-US" sz="1600" dirty="0"/>
              <a:t>{</a:t>
            </a:r>
          </a:p>
          <a:p>
            <a:pPr>
              <a:buNone/>
            </a:pPr>
            <a:r>
              <a:rPr lang="en-US" sz="1600" dirty="0"/>
              <a:t>                </a:t>
            </a:r>
            <a:r>
              <a:rPr lang="en-US" sz="1600" dirty="0" err="1"/>
              <a:t>Console.Write</a:t>
            </a:r>
            <a:r>
              <a:rPr lang="en-US" sz="1600" dirty="0"/>
              <a:t>(list[</a:t>
            </a:r>
            <a:r>
              <a:rPr lang="en-US" sz="1600" dirty="0" err="1"/>
              <a:t>i</a:t>
            </a:r>
            <a:r>
              <a:rPr lang="en-US" sz="1600" dirty="0"/>
              <a:t>]+"\t");}</a:t>
            </a:r>
          </a:p>
          <a:p>
            <a:pPr>
              <a:buNone/>
            </a:pPr>
            <a:r>
              <a:rPr lang="en-US" sz="1600" dirty="0"/>
              <a:t>            </a:t>
            </a:r>
            <a:r>
              <a:rPr lang="en-US" sz="1600" dirty="0" err="1"/>
              <a:t>Console.WriteLine</a:t>
            </a:r>
            <a:r>
              <a:rPr lang="en-US" sz="1600" dirty="0"/>
              <a:t>(); }</a:t>
            </a:r>
          </a:p>
          <a:p>
            <a:pPr>
              <a:buNone/>
            </a:pPr>
            <a:endParaRPr lang="en-US" sz="1600" b="1" dirty="0"/>
          </a:p>
          <a:p>
            <a:pPr>
              <a:buNone/>
            </a:pPr>
            <a:r>
              <a:rPr lang="en-US" sz="1600" b="1" dirty="0"/>
              <a:t>public static void UseParams2(</a:t>
            </a:r>
            <a:r>
              <a:rPr lang="en-US" sz="1600" b="1" dirty="0" err="1"/>
              <a:t>params</a:t>
            </a:r>
            <a:r>
              <a:rPr lang="en-US" sz="1600" b="1" dirty="0"/>
              <a:t> object[] list) {</a:t>
            </a:r>
          </a:p>
          <a:p>
            <a:pPr>
              <a:buNone/>
            </a:pPr>
            <a:r>
              <a:rPr lang="nn-NO" sz="1600" dirty="0"/>
              <a:t>for (int i = 0; i &lt; list.Length; i++) {</a:t>
            </a:r>
            <a:r>
              <a:rPr lang="en-US" sz="1600" dirty="0"/>
              <a:t>            </a:t>
            </a:r>
          </a:p>
          <a:p>
            <a:pPr>
              <a:buNone/>
            </a:pPr>
            <a:r>
              <a:rPr lang="en-US" sz="1600" dirty="0"/>
              <a:t>                </a:t>
            </a:r>
            <a:r>
              <a:rPr lang="en-US" sz="1600" dirty="0" err="1"/>
              <a:t>Console.Write</a:t>
            </a:r>
            <a:r>
              <a:rPr lang="en-US" sz="1600" dirty="0"/>
              <a:t>(list[</a:t>
            </a:r>
            <a:r>
              <a:rPr lang="en-US" sz="1600" dirty="0" err="1"/>
              <a:t>i</a:t>
            </a:r>
            <a:r>
              <a:rPr lang="en-US" sz="1600" dirty="0"/>
              <a:t>] + "\t"); }</a:t>
            </a:r>
          </a:p>
          <a:p>
            <a:pPr>
              <a:buNone/>
            </a:pPr>
            <a:r>
              <a:rPr lang="en-US" sz="1600" dirty="0"/>
              <a:t>                        </a:t>
            </a:r>
            <a:r>
              <a:rPr lang="en-US" sz="1600" dirty="0" err="1"/>
              <a:t>Console.WriteLine</a:t>
            </a:r>
            <a:r>
              <a:rPr lang="en-US" sz="1600" dirty="0"/>
              <a:t>(); } } }</a:t>
            </a:r>
          </a:p>
          <a:p>
            <a:pPr>
              <a:buNone/>
            </a:pPr>
            <a:r>
              <a:rPr lang="en-US" sz="1600" dirty="0"/>
              <a: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0000"/>
                </a:solidFill>
              </a:rPr>
              <a:t>“Params” Keyword- Program3</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143000" y="1828799"/>
            <a:ext cx="7239000" cy="4130951"/>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a:solidFill>
                  <a:srgbClr val="FF0000"/>
                </a:solidFill>
              </a:rPr>
              <a:t>Function Parameters</a:t>
            </a:r>
          </a:p>
        </p:txBody>
      </p:sp>
      <p:sp>
        <p:nvSpPr>
          <p:cNvPr id="3" name="Content Placeholder 2"/>
          <p:cNvSpPr>
            <a:spLocks noGrp="1"/>
          </p:cNvSpPr>
          <p:nvPr>
            <p:ph idx="1"/>
          </p:nvPr>
        </p:nvSpPr>
        <p:spPr>
          <a:xfrm>
            <a:off x="457200" y="914400"/>
            <a:ext cx="8229600" cy="5211763"/>
          </a:xfrm>
        </p:spPr>
        <p:txBody>
          <a:bodyPr/>
          <a:lstStyle/>
          <a:p>
            <a:pPr lvl="0" algn="just">
              <a:buNone/>
            </a:pPr>
            <a:r>
              <a:rPr lang="en-US" b="1" dirty="0"/>
              <a:t>Que:</a:t>
            </a:r>
            <a:r>
              <a:rPr lang="en-US" dirty="0"/>
              <a:t> How to pass value to method?</a:t>
            </a:r>
          </a:p>
          <a:p>
            <a:pPr lvl="0" algn="just">
              <a:buNone/>
            </a:pPr>
            <a:r>
              <a:rPr lang="en-US" dirty="0">
                <a:sym typeface="Wingdings" pitchFamily="2" charset="2"/>
              </a:rPr>
              <a:t> By using parameters to pass value to method.</a:t>
            </a:r>
            <a:endParaRPr lang="en-US" dirty="0"/>
          </a:p>
          <a:p>
            <a:pPr lvl="0" algn="just"/>
            <a:endParaRPr lang="en-US" dirty="0"/>
          </a:p>
          <a:p>
            <a:pPr lvl="0" algn="just"/>
            <a:endParaRPr lang="en-US" dirty="0"/>
          </a:p>
          <a:p>
            <a:pPr lvl="0" algn="just"/>
            <a:r>
              <a:rPr lang="en-US" dirty="0"/>
              <a:t>Value Parameter (Call by value)(In parameter)</a:t>
            </a:r>
          </a:p>
          <a:p>
            <a:pPr lvl="0" algn="just"/>
            <a:r>
              <a:rPr lang="en-US" dirty="0"/>
              <a:t>Output Parameter</a:t>
            </a:r>
          </a:p>
          <a:p>
            <a:pPr lvl="0" algn="just"/>
            <a:r>
              <a:rPr lang="en-US" dirty="0"/>
              <a:t>Reference  Parameter</a:t>
            </a:r>
          </a:p>
          <a:p>
            <a:pPr algn="just"/>
            <a:endParaRPr lang="en-US" dirty="0"/>
          </a:p>
          <a:p>
            <a:pPr algn="just"/>
            <a:endParaRPr lang="en-US" dirty="0"/>
          </a:p>
        </p:txBody>
      </p:sp>
    </p:spTree>
    <p:extLst>
      <p:ext uri="{BB962C8B-B14F-4D97-AF65-F5344CB8AC3E}">
        <p14:creationId xmlns:p14="http://schemas.microsoft.com/office/powerpoint/2010/main" val="2734333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8558</TotalTime>
  <Words>11216</Words>
  <Application>Microsoft Office PowerPoint</Application>
  <PresentationFormat>On-screen Show (4:3)</PresentationFormat>
  <Paragraphs>1683</Paragraphs>
  <Slides>118</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118</vt:i4>
      </vt:variant>
    </vt:vector>
  </HeadingPairs>
  <TitlesOfParts>
    <vt:vector size="124" baseType="lpstr">
      <vt:lpstr>Arial</vt:lpstr>
      <vt:lpstr>Arial Black</vt:lpstr>
      <vt:lpstr>Calibri</vt:lpstr>
      <vt:lpstr>Times New Roman</vt:lpstr>
      <vt:lpstr>Wingdings</vt:lpstr>
      <vt:lpstr>Office Theme</vt:lpstr>
      <vt:lpstr>PowerPoint Presentation</vt:lpstr>
      <vt:lpstr>UNIT-II  C# Basics using Console Application</vt:lpstr>
      <vt:lpstr>Basics in Programming</vt:lpstr>
      <vt:lpstr>Basics in Programming</vt:lpstr>
      <vt:lpstr>Basics in Programming</vt:lpstr>
      <vt:lpstr>Introduction to c#</vt:lpstr>
      <vt:lpstr>C# (C Sharp)</vt:lpstr>
      <vt:lpstr>Why C# widely used as professional language?</vt:lpstr>
      <vt:lpstr>C# Programming Features</vt:lpstr>
      <vt:lpstr>Program Structure </vt:lpstr>
      <vt:lpstr>Sample Program-1</vt:lpstr>
      <vt:lpstr>Basics</vt:lpstr>
      <vt:lpstr>Write() and WriteLine()</vt:lpstr>
      <vt:lpstr>Read(), ReadLine() and ReadKey()</vt:lpstr>
      <vt:lpstr>Read() and ReadLine()</vt:lpstr>
      <vt:lpstr>Read(), ReadLine()</vt:lpstr>
      <vt:lpstr>ReadKey()</vt:lpstr>
      <vt:lpstr>Data types, Input and Output Program</vt:lpstr>
      <vt:lpstr>Data Types</vt:lpstr>
      <vt:lpstr>Value type</vt:lpstr>
      <vt:lpstr>Reference type</vt:lpstr>
      <vt:lpstr>Object type</vt:lpstr>
      <vt:lpstr>Object type- Boxing and unboxing</vt:lpstr>
      <vt:lpstr>Object type</vt:lpstr>
      <vt:lpstr>Dynamic type</vt:lpstr>
      <vt:lpstr>Dynamic type</vt:lpstr>
      <vt:lpstr>String type</vt:lpstr>
      <vt:lpstr>Pointer type</vt:lpstr>
      <vt:lpstr>Type Casting</vt:lpstr>
      <vt:lpstr>Type Casting- Program</vt:lpstr>
      <vt:lpstr>Type Casting</vt:lpstr>
      <vt:lpstr>Type Casting</vt:lpstr>
      <vt:lpstr>C# type conversion</vt:lpstr>
      <vt:lpstr>Nullable type</vt:lpstr>
      <vt:lpstr>Shorthand Syntax for Nullable Types</vt:lpstr>
      <vt:lpstr>Nullable </vt:lpstr>
      <vt:lpstr>Nullable Value- Coalescing Operator</vt:lpstr>
      <vt:lpstr>Operators</vt:lpstr>
      <vt:lpstr>Arithmetic Operators </vt:lpstr>
      <vt:lpstr>Arithmetic- Program</vt:lpstr>
      <vt:lpstr>Relational Operators </vt:lpstr>
      <vt:lpstr>Relational-Program</vt:lpstr>
      <vt:lpstr>Logical Operators </vt:lpstr>
      <vt:lpstr>Logical-Program-1</vt:lpstr>
      <vt:lpstr>Logical &amp; Conditional Operator-Program-2</vt:lpstr>
      <vt:lpstr>Bitwise Operators (A=60, B=13) </vt:lpstr>
      <vt:lpstr>Bitwise Operators </vt:lpstr>
      <vt:lpstr>Bitwise-Program</vt:lpstr>
      <vt:lpstr>Conditional-Program</vt:lpstr>
      <vt:lpstr>Assignment Operators   </vt:lpstr>
      <vt:lpstr>  Miscellaneous Operators    </vt:lpstr>
      <vt:lpstr>Is Operator</vt:lpstr>
      <vt:lpstr>Is Operator- Program1</vt:lpstr>
      <vt:lpstr>Is Operator- Program2</vt:lpstr>
      <vt:lpstr>As Operator</vt:lpstr>
      <vt:lpstr>As Operator</vt:lpstr>
      <vt:lpstr>Advantage of ‘as’ over ‘is’</vt:lpstr>
      <vt:lpstr>Control Statements</vt:lpstr>
      <vt:lpstr>Control Statements</vt:lpstr>
      <vt:lpstr>If Else Statements</vt:lpstr>
      <vt:lpstr>Switch Statement</vt:lpstr>
      <vt:lpstr>Loop/ Iteration Statement</vt:lpstr>
      <vt:lpstr>For Loop</vt:lpstr>
      <vt:lpstr>While Loop</vt:lpstr>
      <vt:lpstr>Do…While Loop</vt:lpstr>
      <vt:lpstr>Jump Statement </vt:lpstr>
      <vt:lpstr>Goto Statement</vt:lpstr>
      <vt:lpstr>Break Statement</vt:lpstr>
      <vt:lpstr>Continue Statement</vt:lpstr>
      <vt:lpstr>Foreach loop </vt:lpstr>
      <vt:lpstr>Foreach loop</vt:lpstr>
      <vt:lpstr>Foreach loop</vt:lpstr>
      <vt:lpstr>Foreach loop Program</vt:lpstr>
      <vt:lpstr>Difference between for loop and foreach loop</vt:lpstr>
      <vt:lpstr>Array</vt:lpstr>
      <vt:lpstr>1-dim array</vt:lpstr>
      <vt:lpstr>1-dim  array-Program</vt:lpstr>
      <vt:lpstr>1-dim  array-Program (Search)</vt:lpstr>
      <vt:lpstr>2-dim array</vt:lpstr>
      <vt:lpstr>2-dim program (Sorting)</vt:lpstr>
      <vt:lpstr>2 dim-Program (Matrix multiplication)</vt:lpstr>
      <vt:lpstr>2 dim-Program (Matrix multiplication)</vt:lpstr>
      <vt:lpstr>Multi Dimensional array</vt:lpstr>
      <vt:lpstr>Multi Dimensional array</vt:lpstr>
      <vt:lpstr>Array Helper Class</vt:lpstr>
      <vt:lpstr>Jagged Array</vt:lpstr>
      <vt:lpstr>Jagged Array-Example</vt:lpstr>
      <vt:lpstr>Jagged Array-Program </vt:lpstr>
      <vt:lpstr>Array Helper Class-Assignment</vt:lpstr>
      <vt:lpstr>Function</vt:lpstr>
      <vt:lpstr>Function</vt:lpstr>
      <vt:lpstr>Array As Function Argument</vt:lpstr>
      <vt:lpstr>“Params” Keyword</vt:lpstr>
      <vt:lpstr>“Params” Keyword-Program1</vt:lpstr>
      <vt:lpstr>“Params” Keyword- Program2</vt:lpstr>
      <vt:lpstr>“Params” Keyword- Program2</vt:lpstr>
      <vt:lpstr>“Params” Keyword- Program3</vt:lpstr>
      <vt:lpstr>“Params” Keyword- Program3</vt:lpstr>
      <vt:lpstr>Function Parameters</vt:lpstr>
      <vt:lpstr>Value Parameter (Call by value)(In parameter)</vt:lpstr>
      <vt:lpstr>Value Parameter (Call by value)(In parameter)- Program </vt:lpstr>
      <vt:lpstr>Output Parameter</vt:lpstr>
      <vt:lpstr>Output Parameter-Program-1</vt:lpstr>
      <vt:lpstr>Output Parameter-Program-2 </vt:lpstr>
      <vt:lpstr>Reference Parameter-Program</vt:lpstr>
      <vt:lpstr>Reference Parameter-Program</vt:lpstr>
      <vt:lpstr>PowerPoint Presentation</vt:lpstr>
      <vt:lpstr>Command Line Argument-Program-1</vt:lpstr>
      <vt:lpstr>Cosmmand Line Argument-Program-2</vt:lpstr>
      <vt:lpstr>String</vt:lpstr>
      <vt:lpstr>String</vt:lpstr>
      <vt:lpstr>String</vt:lpstr>
      <vt:lpstr>StringBuilder</vt:lpstr>
      <vt:lpstr>StringBuilder</vt:lpstr>
      <vt:lpstr>String and StringBuilder</vt:lpstr>
      <vt:lpstr>StringBuilder Methods</vt:lpstr>
      <vt:lpstr>StringBuilder Methods</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Bhavisha Pradip</cp:lastModifiedBy>
  <cp:revision>771</cp:revision>
  <dcterms:created xsi:type="dcterms:W3CDTF">2017-12-06T06:11:43Z</dcterms:created>
  <dcterms:modified xsi:type="dcterms:W3CDTF">2023-01-16T09:12:13Z</dcterms:modified>
</cp:coreProperties>
</file>