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Inter"/>
      <p:regular r:id="rId15"/>
      <p:bold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uQ2QHL9BbChKHd+rKSzKWNvF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Inter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default+of+credit+card+cli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350519" y="248977"/>
            <a:ext cx="11755120" cy="814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 sz="3600"/>
              <a:t>304 </a:t>
            </a:r>
            <a:r>
              <a:rPr b="1" lang="en-US" sz="3600">
                <a:solidFill>
                  <a:srgbClr val="40404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-US" sz="3600"/>
              <a:t>Machine Learning and Deep Learning Models</a:t>
            </a:r>
            <a:endParaRPr b="1" sz="3600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3060700" y="3429000"/>
            <a:ext cx="6233159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Guided By -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Ms. Tanushree Bhattacharjee</a:t>
            </a:r>
            <a:endParaRPr b="1" sz="1600"/>
          </a:p>
        </p:txBody>
      </p:sp>
      <p:sp>
        <p:nvSpPr>
          <p:cNvPr id="166" name="Google Shape;166;p1"/>
          <p:cNvSpPr txBox="1"/>
          <p:nvPr/>
        </p:nvSpPr>
        <p:spPr>
          <a:xfrm>
            <a:off x="1076960" y="5293995"/>
            <a:ext cx="1048512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Amith Mohan, Mr. Vipul Anand &amp; Mr. Ashutosh Kumar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350520" y="1302424"/>
            <a:ext cx="114909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Title-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Predictive Accuracy of Probability of Default of Credit Card Clients</a:t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1549400" y="50165"/>
            <a:ext cx="10515600" cy="1169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Data Source &amp; Information :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838200" y="1219200"/>
            <a:ext cx="10876280" cy="586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 sz="2800"/>
              <a:t>This research aimed at the case of customers default payments in Taiwan and compares the predictive accuracy of probability of default </a:t>
            </a:r>
            <a:r>
              <a:rPr i="1" lang="en-US" sz="2800"/>
              <a:t>among </a:t>
            </a:r>
            <a:r>
              <a:rPr b="1" i="1" lang="en-US" sz="2800"/>
              <a:t>five machine learning </a:t>
            </a:r>
            <a:r>
              <a:rPr i="1" lang="en-US" sz="2800"/>
              <a:t>methods (Logistic Regression, Decision Tree, Random Forest, K-NN &amp; Naive Bayes)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800"/>
              <a:t>From the perspective of risk management, the result of predictive accuracy of the estimated probability of default will be more valuable than the binary result of classification - credible or not credible clients.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b="0" i="0" lang="en-US" sz="28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This dataset contains information on default payments, demographic factors, credit data, history of payment, and bill statements of credit card clients in Taiwan from April 2005 to September 2005.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 sz="2800"/>
              <a:t>Source of Data -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https://archive.ics.uci.edu/ml/datasets/default+of+credit+card+clients</a:t>
            </a:r>
            <a:endParaRPr sz="2800"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1559560" y="14287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Attribute Information: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838200" y="1330960"/>
            <a:ext cx="10515600" cy="5161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b="0" i="0" lang="en-US" sz="22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There are 25 variables: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:ID of each client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LIMIT_BAL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given credit in NT dollars (includes individual and family/supplementary credit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Gender (1=male, 2=female)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(1=graduate school, 2=university, 3=high school, 4=others, 5=unknown, 6=unknown)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MARRIAGE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Marital status (1=married, 2=single, 3=others)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Age in years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PAY_0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September, 2005 (-1=pay duly, 1=payment delay for one month, 2=payment delay for two months, … 8=payment delay for eight months, 9=payment delay for nine months and above)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PAY_2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August, 2005 (scale same as above)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PAY_3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July, 2005 (scale same as above)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PAY_4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June, 2005 (scale same as above)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PAY_5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May, 2005 (scale same as above)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PAY_6</a:t>
            </a:r>
            <a:r>
              <a:rPr lang="en-US" sz="22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Repayment status in April, 2005 (scale same as above)</a:t>
            </a:r>
            <a:endParaRPr/>
          </a:p>
          <a:p>
            <a:pPr indent="-245745" lvl="0" marL="3429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529080" y="91440"/>
            <a:ext cx="10515600" cy="112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Attribute Information Continue…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989012" y="1412240"/>
            <a:ext cx="10847388" cy="53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BILL_AMT1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September,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BILL_AMT2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August,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BILL_AMT3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July,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BILL_AMT4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June,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BILL_AMT5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May,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BILL_AMT6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bill statement in April,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PAY_AMT1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September,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PAY_AMT2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August,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PAY_AMT3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July,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PAY_AMT4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June,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PAY_AMT5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May,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PAY_AMT6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Amount of previous payment in April, 2005 (NT dollar)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default.payment.next.month</a:t>
            </a:r>
            <a:r>
              <a:rPr b="0" i="0" lang="en-US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: Default payment (1=yes, 0=no)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1356360" y="157810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/>
              <a:t>Result:</a:t>
            </a:r>
            <a:endParaRPr/>
          </a:p>
        </p:txBody>
      </p:sp>
      <p:pic>
        <p:nvPicPr>
          <p:cNvPr id="191" name="Google Shape;19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666" y="1329320"/>
            <a:ext cx="5292000" cy="10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64" y="1305733"/>
            <a:ext cx="5600936" cy="109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 txBox="1"/>
          <p:nvPr/>
        </p:nvSpPr>
        <p:spPr>
          <a:xfrm>
            <a:off x="1590040" y="794121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Logistics Regression Train Data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6429666" y="794108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Logistics Regression Test Data</a:t>
            </a:r>
            <a:endParaRPr/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5150" y="2790549"/>
            <a:ext cx="4956317" cy="7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1590040" y="2421253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 Train Accuracy</a:t>
            </a:r>
            <a:endParaRPr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6">
            <a:alphaModFix/>
          </a:blip>
          <a:srcRect b="20666" l="0" r="10394" t="0"/>
          <a:stretch/>
        </p:blipFill>
        <p:spPr>
          <a:xfrm>
            <a:off x="1234163" y="6096925"/>
            <a:ext cx="4340775" cy="7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/>
          <p:nvPr/>
        </p:nvSpPr>
        <p:spPr>
          <a:xfrm>
            <a:off x="1590041" y="5671403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/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299" y="3998427"/>
            <a:ext cx="4698465" cy="1616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/>
        </p:nvSpPr>
        <p:spPr>
          <a:xfrm>
            <a:off x="1590040" y="3572904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K-NN</a:t>
            </a:r>
            <a:endParaRPr/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0501" y="3998435"/>
            <a:ext cx="5341079" cy="1616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 txBox="1"/>
          <p:nvPr/>
        </p:nvSpPr>
        <p:spPr>
          <a:xfrm>
            <a:off x="6405016" y="3629103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Naive Bayes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6942077" y="2421241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 Test Accuracy</a:t>
            </a:r>
            <a:endParaRPr/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9">
            <a:alphaModFix/>
          </a:blip>
          <a:srcRect b="11484" l="0" r="24817" t="17538"/>
          <a:stretch/>
        </p:blipFill>
        <p:spPr>
          <a:xfrm>
            <a:off x="491850" y="2786925"/>
            <a:ext cx="5607382" cy="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1498600" y="131445"/>
            <a:ext cx="105156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Conclusion Graph:</a:t>
            </a:r>
            <a:endParaRPr/>
          </a:p>
        </p:txBody>
      </p:sp>
      <p:pic>
        <p:nvPicPr>
          <p:cNvPr id="210" name="Google Shape;21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087120"/>
            <a:ext cx="10515600" cy="54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2023-06-04T02:17:08Z</dcterms:created>
  <dc:creator>Ashutosh Kumar</dc:creator>
</cp:coreProperties>
</file>