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B4"/>
    <a:srgbClr val="024885"/>
    <a:srgbClr val="E7E6E6"/>
    <a:srgbClr val="011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D685-F956-35F1-7A21-222C2432B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2F21-B253-D978-79A6-F35EDC486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BDD1-BFDF-CCD1-8071-422E5477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AB2-D62A-47A9-BA79-C5C841ACECF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D2C3B-4F6F-5E3A-E587-94393E6F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3F2B9-8028-E624-FB8E-8412AD95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5E02-6D04-4F2F-9BB3-9110B601F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72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B258-0D0C-9C77-D599-80F0A986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BA1C7-61E1-0B5E-4418-4F481BEA2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580EE-66AC-698C-8C61-13ACBC32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AB2-D62A-47A9-BA79-C5C841ACECF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01980-6F9E-3F8B-CC6E-D958D8A1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108B-D14F-FAE6-2786-428EB79F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5E02-6D04-4F2F-9BB3-9110B601F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71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A5372-EFDF-1C53-8616-BCF103C0B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41BD6-06D2-1B51-B910-72A84F048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02F19-F125-5B8E-4590-6CD9C3D9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AB2-D62A-47A9-BA79-C5C841ACECF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BFC79-7F0F-6D9F-D036-99DAEE9E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E317C-1F37-B481-F15A-04A2CA7F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5E02-6D04-4F2F-9BB3-9110B601F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1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E6E-799A-ADA5-097E-4A0C5FE9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6BB6-2AF4-85D8-14CA-83986578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6DB3B-6C89-DA28-8942-9304EBF1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AB2-D62A-47A9-BA79-C5C841ACECF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E43DF-5B3E-D981-F8E1-E4651494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03D9B-1644-F08F-43B6-D5C0740B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5E02-6D04-4F2F-9BB3-9110B601F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2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4641-8136-AD69-A7B4-3EB4DEF0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51D2-AB5E-7BA4-74DD-5065667C6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74DFB-7B29-8526-29B0-7AD83EBA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AB2-D62A-47A9-BA79-C5C841ACECF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954B-CC26-720C-4040-5B4E6F91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AEC8-4A24-C246-CB0A-412D90A1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5E02-6D04-4F2F-9BB3-9110B601F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87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019F-186D-21DC-4BAA-DB501F9A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7A853-DD1B-58C0-ECDE-2585D3864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82CD0-9425-6F7B-EE61-BE2573F41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9052-67C1-5F1F-3744-AC26D42E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AB2-D62A-47A9-BA79-C5C841ACECF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75064-61C6-D6BE-3B09-749A4995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FC91B-DD76-6635-2070-B75E69AE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5E02-6D04-4F2F-9BB3-9110B601F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93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1838-2E64-8AAE-5F4B-222DB8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141F-61D8-1341-7F73-8EB88425F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CC72B-DEBC-A6BA-9DAD-9553112AF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016BD-C647-1222-9C1E-2C557585C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32A4C-8EDF-7263-4248-B8F129B51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5504-A2E9-DF59-AE6A-13BACEC4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AB2-D62A-47A9-BA79-C5C841ACECF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7A80D-30DE-E8E4-26AE-8A073786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F0572-3721-CBBC-59A0-0EF47429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5E02-6D04-4F2F-9BB3-9110B601F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36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17B5-8D35-9FBB-12C3-ABCA5753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C2F78-CF66-2E6C-19A0-2307D1DF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AB2-D62A-47A9-BA79-C5C841ACECF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2B36A-8888-D2A0-B25B-46189D90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9C630-2DA6-15EA-1E2C-9A53D401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5E02-6D04-4F2F-9BB3-9110B601F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20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D6DDB-A7B3-5B59-53D2-25602149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AB2-D62A-47A9-BA79-C5C841ACECF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7FAB9-5A64-6D3C-B690-52AA8878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36CE-EAF6-04C1-AE10-C65FAA44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5E02-6D04-4F2F-9BB3-9110B601F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17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B85-3094-3355-A3D6-5A50D713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45F3-1276-0516-9CF3-950E3700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B5369-4DB5-E457-2BC1-6A4D6D481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CF7E-C735-0EA1-5C0F-B9BB6F49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AB2-D62A-47A9-BA79-C5C841ACECF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7D2D5-93B6-7A8A-8703-A2AE5753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7AB8F-8756-39D7-239D-6C965CB6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5E02-6D04-4F2F-9BB3-9110B601F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4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EDB3-0C69-F4FD-1C86-44E21012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34DF1-6FA0-036B-A3FB-FEBCE93FB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EE38C-BEAB-48C9-38B9-5BFB16A8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AC9B7-DBC4-B61F-14AE-1F59332E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3AB2-D62A-47A9-BA79-C5C841ACECF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2DFD6-1BD3-DA67-E9FF-4236A4D9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3B3C1-12FE-CB20-9BE3-58C49388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5E02-6D04-4F2F-9BB3-9110B601F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4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4D460-22F0-F865-09F9-34F8086B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36CD8-DBEB-70F1-F906-158098CE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1E495-046B-7BC4-F103-4382D6007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3AB2-D62A-47A9-BA79-C5C841ACECF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F0F3-DD1D-8702-327A-D744266DB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7897-EB8D-A653-74B1-539658152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35E02-6D04-4F2F-9BB3-9110B601F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1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AE5D-1868-05C1-3005-883B31796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550" y="2537619"/>
            <a:ext cx="8724900" cy="1782762"/>
          </a:xfrm>
          <a:solidFill>
            <a:srgbClr val="02488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Stock Return Prediction using ARIMA model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BECDE-8C1B-D9DE-0FB7-146FE5C7C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3075" y="5734283"/>
            <a:ext cx="2828925" cy="836846"/>
          </a:xfrm>
        </p:spPr>
        <p:txBody>
          <a:bodyPr/>
          <a:lstStyle/>
          <a:p>
            <a:pPr algn="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By, Amith Mohan</a:t>
            </a:r>
          </a:p>
          <a:p>
            <a:pPr algn="r"/>
            <a:r>
              <a:rPr lang="en-IN" sz="2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PGCMDSFM03004</a:t>
            </a:r>
          </a:p>
        </p:txBody>
      </p:sp>
    </p:spTree>
    <p:extLst>
      <p:ext uri="{BB962C8B-B14F-4D97-AF65-F5344CB8AC3E}">
        <p14:creationId xmlns:p14="http://schemas.microsoft.com/office/powerpoint/2010/main" val="1701363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EA6F6-9CFB-7894-DA6D-E4C6451A9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453D68-635A-9CAA-B131-4AEF42F7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3280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  <a:latin typeface="+mn-lt"/>
              </a:rPr>
              <a:t>R - codes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CA981-9D0D-6A42-3380-CA051FE07C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47"/>
          <a:stretch/>
        </p:blipFill>
        <p:spPr>
          <a:xfrm>
            <a:off x="2660276" y="951123"/>
            <a:ext cx="6871447" cy="56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3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AC0E0-5257-6DEC-5A3A-D5AB559E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>
                <a:solidFill>
                  <a:schemeClr val="bg1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53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8D83-EB5E-333C-D9FB-3342CEE4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Source: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E39F6-C692-09D6-E5BA-1E5BF027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Historical Stock Price Data of INTERGLOBE AVIATION LTD (INDIGO)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Website : BSE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Time Period: 01-Feb-23 to 09-Mar-23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3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E39F6-C692-09D6-E5BA-1E5BF027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815975"/>
            <a:ext cx="10515600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Returns Calculated from Close Price</a:t>
            </a:r>
          </a:p>
          <a:p>
            <a:r>
              <a:rPr lang="en-US" dirty="0">
                <a:solidFill>
                  <a:schemeClr val="bg1"/>
                </a:solidFill>
              </a:rPr>
              <a:t>Difference taken as the final data</a:t>
            </a:r>
          </a:p>
          <a:p>
            <a:r>
              <a:rPr lang="en-US" sz="2800" dirty="0">
                <a:solidFill>
                  <a:schemeClr val="bg1"/>
                </a:solidFill>
              </a:rPr>
              <a:t>After comparing the trends of the 3 graphs,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bg1"/>
                </a:solidFill>
              </a:rPr>
              <a:t>1 difference will be better to define the trend.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</a:rPr>
              <a:t> =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C4A735-1EF3-3060-9CE1-BBDFACB7F5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9" t="5424" r="3208" b="4982"/>
          <a:stretch/>
        </p:blipFill>
        <p:spPr>
          <a:xfrm>
            <a:off x="8324850" y="100140"/>
            <a:ext cx="3606261" cy="2163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32A2FC-6316-63E9-833F-DADB52A2C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711" y="2332968"/>
            <a:ext cx="3581400" cy="2192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11EE9E-246F-81FB-3A3B-A4C0D706A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711" y="4594529"/>
            <a:ext cx="3581400" cy="21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5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E39F6-C692-09D6-E5BA-1E5BF027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299" y="3381891"/>
            <a:ext cx="2752726" cy="499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Plot of the time series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3EFC5-7DE5-A53D-5D6A-5DFC1F990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997535"/>
            <a:ext cx="3400425" cy="2388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A02485-969B-683D-EEF4-F200AB9F0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825" y="997535"/>
            <a:ext cx="3400424" cy="23852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B7E411-2A12-383D-C76D-DB4EA8A92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387" y="997535"/>
            <a:ext cx="3400424" cy="23852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A72973-DE48-D3E0-3338-A17C65094099}"/>
              </a:ext>
            </a:extLst>
          </p:cNvPr>
          <p:cNvSpPr txBox="1"/>
          <p:nvPr/>
        </p:nvSpPr>
        <p:spPr>
          <a:xfrm>
            <a:off x="4562476" y="3381891"/>
            <a:ext cx="496252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ACF (Autocorrelation Function)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AD3CE-D1DA-C52F-250C-A5ACB5B9E48C}"/>
              </a:ext>
            </a:extLst>
          </p:cNvPr>
          <p:cNvSpPr txBox="1"/>
          <p:nvPr/>
        </p:nvSpPr>
        <p:spPr>
          <a:xfrm>
            <a:off x="7867649" y="3381891"/>
            <a:ext cx="432435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PACF (Partial Autocorrelation Function)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6C96C2C-ED25-0AFC-A173-0B24B27DE326}"/>
              </a:ext>
            </a:extLst>
          </p:cNvPr>
          <p:cNvSpPr txBox="1">
            <a:spLocks/>
          </p:cNvSpPr>
          <p:nvPr/>
        </p:nvSpPr>
        <p:spPr>
          <a:xfrm>
            <a:off x="1009650" y="2800349"/>
            <a:ext cx="8896350" cy="4094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63D716A-627F-1796-5302-D864C0781089}"/>
              </a:ext>
            </a:extLst>
          </p:cNvPr>
          <p:cNvSpPr txBox="1">
            <a:spLocks/>
          </p:cNvSpPr>
          <p:nvPr/>
        </p:nvSpPr>
        <p:spPr>
          <a:xfrm>
            <a:off x="752474" y="17970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the graphs , Both ACF and PACF shows cut-off after lag, so the model is AR or MA</a:t>
            </a:r>
          </a:p>
        </p:txBody>
      </p:sp>
    </p:spTree>
    <p:extLst>
      <p:ext uri="{BB962C8B-B14F-4D97-AF65-F5344CB8AC3E}">
        <p14:creationId xmlns:p14="http://schemas.microsoft.com/office/powerpoint/2010/main" val="270217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8D83-EB5E-333C-D9FB-3342CEE4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+mn-lt"/>
              </a:rPr>
              <a:t>Evaluation of normal ARIMA model</a:t>
            </a:r>
            <a:endParaRPr lang="en-IN" b="1" u="sng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C4CD9D-1ABD-C5B6-C27B-EAA49091A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158875"/>
            <a:ext cx="7229475" cy="5306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0DF199-7588-F1B1-4AB7-BB0A590757CB}"/>
              </a:ext>
            </a:extLst>
          </p:cNvPr>
          <p:cNvSpPr txBox="1"/>
          <p:nvPr/>
        </p:nvSpPr>
        <p:spPr>
          <a:xfrm>
            <a:off x="8174037" y="3418300"/>
            <a:ext cx="3856038" cy="954107"/>
          </a:xfrm>
          <a:prstGeom prst="rect">
            <a:avLst/>
          </a:prstGeom>
          <a:solidFill>
            <a:srgbClr val="0073B4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Based on value of AIC ARIMA c(0,1,1) is better</a:t>
            </a:r>
          </a:p>
        </p:txBody>
      </p:sp>
    </p:spTree>
    <p:extLst>
      <p:ext uri="{BB962C8B-B14F-4D97-AF65-F5344CB8AC3E}">
        <p14:creationId xmlns:p14="http://schemas.microsoft.com/office/powerpoint/2010/main" val="391955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8D83-EB5E-333C-D9FB-3342CEE4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734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+mn-lt"/>
              </a:rPr>
              <a:t>Evaluation of Seasonal ARIMA model</a:t>
            </a:r>
            <a:endParaRPr lang="en-IN" b="1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E39F6-C692-09D6-E5BA-1E5BF027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6CF91-EE81-AAFD-2E90-CE70D993D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12128"/>
            <a:ext cx="7267575" cy="5791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0E35B-30E5-58B9-F232-ACB0AB87CF07}"/>
              </a:ext>
            </a:extLst>
          </p:cNvPr>
          <p:cNvSpPr txBox="1"/>
          <p:nvPr/>
        </p:nvSpPr>
        <p:spPr>
          <a:xfrm>
            <a:off x="8174037" y="2602335"/>
            <a:ext cx="3856038" cy="1384995"/>
          </a:xfrm>
          <a:prstGeom prst="rect">
            <a:avLst/>
          </a:prstGeom>
          <a:solidFill>
            <a:srgbClr val="024885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Based on value of AIC ARIMA c(0,1,1),period =4 is better</a:t>
            </a:r>
          </a:p>
        </p:txBody>
      </p:sp>
    </p:spTree>
    <p:extLst>
      <p:ext uri="{BB962C8B-B14F-4D97-AF65-F5344CB8AC3E}">
        <p14:creationId xmlns:p14="http://schemas.microsoft.com/office/powerpoint/2010/main" val="393670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8D83-EB5E-333C-D9FB-3342CEE4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Model Validation – Box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E39F6-C692-09D6-E5BA-1E5BF027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Since p- value &gt; 0.05, H0 is failed to be rejected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27F52-736B-1D61-20D9-0B644D985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490" y="1676401"/>
            <a:ext cx="4791020" cy="14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6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8D83-EB5E-333C-D9FB-3342CEE4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723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  <a:latin typeface="+mn-lt"/>
              </a:rPr>
              <a:t>Predicted Returns for 7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E39F6-C692-09D6-E5BA-1E5BF027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05577-52C6-0D4D-D553-5B108345C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49" y="1318951"/>
            <a:ext cx="6953250" cy="2110049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AD0136-FADE-65D8-803B-08FA4C834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484676"/>
              </p:ext>
            </p:extLst>
          </p:nvPr>
        </p:nvGraphicFramePr>
        <p:xfrm>
          <a:off x="1870075" y="3614582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6233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53241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9183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Predicted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10-Mar-23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-0.001988517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0.02062718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3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11-Mar-23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0.012018404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0.02062718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9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12-Mar-23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-0.003721434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0.02062718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6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13-Mar-23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-0.015147478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0.02041561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5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14-Mar-23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-0.001988517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0.02062718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7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15-Mar-23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 0.012018404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0.02062718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16-Mar-23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-0.003721434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0.02062718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04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6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EA6F6-9CFB-7894-DA6D-E4C6451A9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453D68-635A-9CAA-B131-4AEF42F7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491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  <a:latin typeface="+mn-lt"/>
              </a:rPr>
              <a:t>Excel Worksheet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59A1EF-0821-1640-96E6-04E625A7CB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53"/>
          <a:stretch/>
        </p:blipFill>
        <p:spPr>
          <a:xfrm>
            <a:off x="542364" y="1013010"/>
            <a:ext cx="11107271" cy="538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3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204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Baskerville Old Face</vt:lpstr>
      <vt:lpstr>Calibri</vt:lpstr>
      <vt:lpstr>Calibri Light</vt:lpstr>
      <vt:lpstr>Office Theme</vt:lpstr>
      <vt:lpstr>Stock Return Prediction using ARIMA model</vt:lpstr>
      <vt:lpstr>Data Source:</vt:lpstr>
      <vt:lpstr>PowerPoint Presentation</vt:lpstr>
      <vt:lpstr>PowerPoint Presentation</vt:lpstr>
      <vt:lpstr>Evaluation of normal ARIMA model</vt:lpstr>
      <vt:lpstr>Evaluation of Seasonal ARIMA model</vt:lpstr>
      <vt:lpstr>Model Validation – Box Test</vt:lpstr>
      <vt:lpstr>Predicted Returns for 7 days</vt:lpstr>
      <vt:lpstr>Excel Worksheet</vt:lpstr>
      <vt:lpstr>R - codes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Return Prediction using ARIMA model</dc:title>
  <dc:creator>Amith Mohan</dc:creator>
  <cp:lastModifiedBy>Amith Mohan</cp:lastModifiedBy>
  <cp:revision>5</cp:revision>
  <dcterms:created xsi:type="dcterms:W3CDTF">2023-03-10T08:12:01Z</dcterms:created>
  <dcterms:modified xsi:type="dcterms:W3CDTF">2023-03-10T10:49:57Z</dcterms:modified>
</cp:coreProperties>
</file>