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72" r:id="rId3"/>
    <p:sldId id="285" r:id="rId4"/>
    <p:sldId id="286" r:id="rId5"/>
    <p:sldId id="278" r:id="rId6"/>
    <p:sldId id="274" r:id="rId7"/>
    <p:sldId id="275" r:id="rId8"/>
    <p:sldId id="276" r:id="rId9"/>
    <p:sldId id="279" r:id="rId10"/>
    <p:sldId id="280" r:id="rId11"/>
    <p:sldId id="281" r:id="rId12"/>
    <p:sldId id="261" r:id="rId13"/>
    <p:sldId id="282" r:id="rId14"/>
    <p:sldId id="271" r:id="rId15"/>
    <p:sldId id="277" r:id="rId16"/>
    <p:sldId id="264" r:id="rId17"/>
    <p:sldId id="270" r:id="rId18"/>
    <p:sldId id="288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EE15D-52E9-4024-A54C-1B7FD3503F0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659B2E-CB65-4162-842D-B224BADC9E7E}">
      <dgm:prSet/>
      <dgm:spPr/>
      <dgm:t>
        <a:bodyPr/>
        <a:lstStyle/>
        <a:p>
          <a:r>
            <a:rPr lang="en-IN" b="1" dirty="0"/>
            <a:t>1.Competition in the industry</a:t>
          </a:r>
          <a:endParaRPr lang="en-US" dirty="0"/>
        </a:p>
      </dgm:t>
    </dgm:pt>
    <dgm:pt modelId="{7C1FFDF5-381F-4EF3-BAE4-E1099C917D6E}" type="parTrans" cxnId="{D2093636-6E6C-4FEE-BDE2-B0FF5E89BC2D}">
      <dgm:prSet/>
      <dgm:spPr/>
      <dgm:t>
        <a:bodyPr/>
        <a:lstStyle/>
        <a:p>
          <a:endParaRPr lang="en-US"/>
        </a:p>
      </dgm:t>
    </dgm:pt>
    <dgm:pt modelId="{ECDBB13C-880B-4BB1-990A-FE417CFE51C3}" type="sibTrans" cxnId="{D2093636-6E6C-4FEE-BDE2-B0FF5E89BC2D}">
      <dgm:prSet/>
      <dgm:spPr/>
      <dgm:t>
        <a:bodyPr/>
        <a:lstStyle/>
        <a:p>
          <a:endParaRPr lang="en-US"/>
        </a:p>
      </dgm:t>
    </dgm:pt>
    <dgm:pt modelId="{9E809DB7-B416-416B-9CA2-BD0412586BBC}">
      <dgm:prSet/>
      <dgm:spPr/>
      <dgm:t>
        <a:bodyPr/>
        <a:lstStyle/>
        <a:p>
          <a:r>
            <a:rPr lang="en-IN" dirty="0"/>
            <a:t>The </a:t>
          </a:r>
          <a:r>
            <a:rPr lang="en-IN" u="sng" dirty="0"/>
            <a:t>cost of Ethanol blended petrol is less </a:t>
          </a:r>
          <a:r>
            <a:rPr lang="en-IN" dirty="0"/>
            <a:t>than pure petrol.</a:t>
          </a:r>
          <a:endParaRPr lang="en-US" dirty="0"/>
        </a:p>
      </dgm:t>
    </dgm:pt>
    <dgm:pt modelId="{006D406E-7628-48D4-9935-FBF1EDF1FA2C}" type="parTrans" cxnId="{021F2584-B4B7-40C9-895A-B258711D84F7}">
      <dgm:prSet/>
      <dgm:spPr/>
      <dgm:t>
        <a:bodyPr/>
        <a:lstStyle/>
        <a:p>
          <a:endParaRPr lang="en-US"/>
        </a:p>
      </dgm:t>
    </dgm:pt>
    <dgm:pt modelId="{424F4F6D-96D9-4EBB-BE43-81B64465D130}" type="sibTrans" cxnId="{021F2584-B4B7-40C9-895A-B258711D84F7}">
      <dgm:prSet/>
      <dgm:spPr/>
      <dgm:t>
        <a:bodyPr/>
        <a:lstStyle/>
        <a:p>
          <a:endParaRPr lang="en-US"/>
        </a:p>
      </dgm:t>
    </dgm:pt>
    <dgm:pt modelId="{92C53A1B-E339-4DA2-AF01-3F98270EA6CA}">
      <dgm:prSet/>
      <dgm:spPr/>
      <dgm:t>
        <a:bodyPr/>
        <a:lstStyle/>
        <a:p>
          <a:r>
            <a:rPr lang="en-IN" b="1" dirty="0"/>
            <a:t>2.Bargaining power of Buyers</a:t>
          </a:r>
          <a:endParaRPr lang="en-US" dirty="0"/>
        </a:p>
      </dgm:t>
    </dgm:pt>
    <dgm:pt modelId="{19D1BFF4-643C-4853-AFE7-4A60B9133BC8}" type="parTrans" cxnId="{08C8BD27-85F9-4E35-9D29-955D751145F9}">
      <dgm:prSet/>
      <dgm:spPr/>
      <dgm:t>
        <a:bodyPr/>
        <a:lstStyle/>
        <a:p>
          <a:endParaRPr lang="en-US"/>
        </a:p>
      </dgm:t>
    </dgm:pt>
    <dgm:pt modelId="{7C5FCDF5-8184-418B-ABB4-0A11220C4C88}" type="sibTrans" cxnId="{08C8BD27-85F9-4E35-9D29-955D751145F9}">
      <dgm:prSet/>
      <dgm:spPr/>
      <dgm:t>
        <a:bodyPr/>
        <a:lstStyle/>
        <a:p>
          <a:endParaRPr lang="en-US"/>
        </a:p>
      </dgm:t>
    </dgm:pt>
    <dgm:pt modelId="{8C9057F4-BDAA-4A98-A97A-29DF81CBE7D7}">
      <dgm:prSet/>
      <dgm:spPr/>
      <dgm:t>
        <a:bodyPr/>
        <a:lstStyle/>
        <a:p>
          <a:r>
            <a:rPr lang="en-IN" u="sng" dirty="0"/>
            <a:t>The price of petrol and diesel increases unstably, </a:t>
          </a:r>
          <a:r>
            <a:rPr lang="en-IN" dirty="0"/>
            <a:t>so customers have no other option to bargain other than going for low-cost fuels.</a:t>
          </a:r>
          <a:endParaRPr lang="en-US" dirty="0"/>
        </a:p>
      </dgm:t>
    </dgm:pt>
    <dgm:pt modelId="{CBB85FC4-B8E9-48CD-B8FE-1EAA2F4A53E6}" type="parTrans" cxnId="{506E03EE-2DB7-4223-AC7D-C15151FADE2D}">
      <dgm:prSet/>
      <dgm:spPr/>
      <dgm:t>
        <a:bodyPr/>
        <a:lstStyle/>
        <a:p>
          <a:endParaRPr lang="en-US"/>
        </a:p>
      </dgm:t>
    </dgm:pt>
    <dgm:pt modelId="{7E1AF4A6-2118-4124-AB6E-F1C4DC06F543}" type="sibTrans" cxnId="{506E03EE-2DB7-4223-AC7D-C15151FADE2D}">
      <dgm:prSet/>
      <dgm:spPr/>
      <dgm:t>
        <a:bodyPr/>
        <a:lstStyle/>
        <a:p>
          <a:endParaRPr lang="en-US"/>
        </a:p>
      </dgm:t>
    </dgm:pt>
    <dgm:pt modelId="{2A5030EF-FA09-4618-8D73-02D801537175}">
      <dgm:prSet/>
      <dgm:spPr/>
      <dgm:t>
        <a:bodyPr/>
        <a:lstStyle/>
        <a:p>
          <a:r>
            <a:rPr lang="en-IN" u="sng" dirty="0"/>
            <a:t>Surplus</a:t>
          </a:r>
          <a:r>
            <a:rPr lang="en-IN" dirty="0"/>
            <a:t> availability of </a:t>
          </a:r>
          <a:r>
            <a:rPr lang="en-IN" u="sng" dirty="0"/>
            <a:t>raw</a:t>
          </a:r>
          <a:r>
            <a:rPr lang="en-IN" dirty="0"/>
            <a:t> material.</a:t>
          </a:r>
          <a:endParaRPr lang="en-US" dirty="0"/>
        </a:p>
      </dgm:t>
    </dgm:pt>
    <dgm:pt modelId="{7BA24748-DB36-4763-B32D-AED9E5BB562C}" type="parTrans" cxnId="{A7104829-6412-4126-86F8-1BA403679DA1}">
      <dgm:prSet/>
      <dgm:spPr/>
      <dgm:t>
        <a:bodyPr/>
        <a:lstStyle/>
        <a:p>
          <a:endParaRPr lang="en-IN"/>
        </a:p>
      </dgm:t>
    </dgm:pt>
    <dgm:pt modelId="{C2DD6F0C-F991-40A8-951C-492C410E42E5}" type="sibTrans" cxnId="{A7104829-6412-4126-86F8-1BA403679DA1}">
      <dgm:prSet/>
      <dgm:spPr/>
      <dgm:t>
        <a:bodyPr/>
        <a:lstStyle/>
        <a:p>
          <a:endParaRPr lang="en-IN"/>
        </a:p>
      </dgm:t>
    </dgm:pt>
    <dgm:pt modelId="{973698F9-6D30-4D67-AAB7-00EE9F649660}">
      <dgm:prSet/>
      <dgm:spPr/>
      <dgm:t>
        <a:bodyPr/>
        <a:lstStyle/>
        <a:p>
          <a:r>
            <a:rPr lang="en-IN" dirty="0"/>
            <a:t>The cost of an E-vehicle is more.</a:t>
          </a:r>
          <a:endParaRPr lang="en-US" dirty="0"/>
        </a:p>
      </dgm:t>
    </dgm:pt>
    <dgm:pt modelId="{C2947EFC-9CEB-48EC-8F65-FA8290645EBF}" type="parTrans" cxnId="{A9C328DB-9396-4E8A-AF56-F5E03015D670}">
      <dgm:prSet/>
      <dgm:spPr/>
      <dgm:t>
        <a:bodyPr/>
        <a:lstStyle/>
        <a:p>
          <a:endParaRPr lang="en-IN"/>
        </a:p>
      </dgm:t>
    </dgm:pt>
    <dgm:pt modelId="{9FAB7E53-AAB3-4607-B714-517155131705}" type="sibTrans" cxnId="{A9C328DB-9396-4E8A-AF56-F5E03015D670}">
      <dgm:prSet/>
      <dgm:spPr/>
      <dgm:t>
        <a:bodyPr/>
        <a:lstStyle/>
        <a:p>
          <a:endParaRPr lang="en-IN"/>
        </a:p>
      </dgm:t>
    </dgm:pt>
    <dgm:pt modelId="{F9E1719F-2FA0-4553-A83C-1B542B3A22DD}">
      <dgm:prSet/>
      <dgm:spPr/>
      <dgm:t>
        <a:bodyPr/>
        <a:lstStyle/>
        <a:p>
          <a:r>
            <a:rPr lang="en-IN" u="sng" dirty="0"/>
            <a:t>Government incentives and support.</a:t>
          </a:r>
          <a:endParaRPr lang="en-US" u="sng" dirty="0"/>
        </a:p>
      </dgm:t>
    </dgm:pt>
    <dgm:pt modelId="{CFE72816-1082-4FE5-8472-5D63B9F7104D}" type="parTrans" cxnId="{D182535F-8376-47EC-A872-ED2AC5A6C211}">
      <dgm:prSet/>
      <dgm:spPr/>
      <dgm:t>
        <a:bodyPr/>
        <a:lstStyle/>
        <a:p>
          <a:endParaRPr lang="en-IN"/>
        </a:p>
      </dgm:t>
    </dgm:pt>
    <dgm:pt modelId="{4AB8F35C-2D62-481B-B6B5-6B5EA56B6154}" type="sibTrans" cxnId="{D182535F-8376-47EC-A872-ED2AC5A6C211}">
      <dgm:prSet/>
      <dgm:spPr/>
      <dgm:t>
        <a:bodyPr/>
        <a:lstStyle/>
        <a:p>
          <a:endParaRPr lang="en-IN"/>
        </a:p>
      </dgm:t>
    </dgm:pt>
    <dgm:pt modelId="{9069700E-79BC-4F9F-A70C-3C838DDFA4C0}">
      <dgm:prSet/>
      <dgm:spPr/>
      <dgm:t>
        <a:bodyPr/>
        <a:lstStyle/>
        <a:p>
          <a:r>
            <a:rPr lang="en-IN" dirty="0"/>
            <a:t>Ethanol vehicles are less expensive than E-vehicles.</a:t>
          </a:r>
          <a:endParaRPr lang="en-US" dirty="0"/>
        </a:p>
      </dgm:t>
    </dgm:pt>
    <dgm:pt modelId="{BD830638-1607-4432-A4F5-1E4AE339EF59}" type="parTrans" cxnId="{ABCCDD67-FDD7-4314-9232-D44FC4281F02}">
      <dgm:prSet/>
      <dgm:spPr/>
      <dgm:t>
        <a:bodyPr/>
        <a:lstStyle/>
        <a:p>
          <a:endParaRPr lang="en-IN"/>
        </a:p>
      </dgm:t>
    </dgm:pt>
    <dgm:pt modelId="{61BC8BA8-DF98-4DC8-8328-625A413BF822}" type="sibTrans" cxnId="{ABCCDD67-FDD7-4314-9232-D44FC4281F02}">
      <dgm:prSet/>
      <dgm:spPr/>
      <dgm:t>
        <a:bodyPr/>
        <a:lstStyle/>
        <a:p>
          <a:endParaRPr lang="en-IN"/>
        </a:p>
      </dgm:t>
    </dgm:pt>
    <dgm:pt modelId="{8C596834-15FE-45C9-AA39-A7BE24B74CE0}">
      <dgm:prSet/>
      <dgm:spPr/>
      <dgm:t>
        <a:bodyPr/>
        <a:lstStyle/>
        <a:p>
          <a:r>
            <a:rPr lang="en-IN" dirty="0"/>
            <a:t>Govt has taken the initiative of making all new </a:t>
          </a:r>
          <a:r>
            <a:rPr lang="en-IN" u="sng" dirty="0"/>
            <a:t>vehicles E-20 compatible by 2025</a:t>
          </a:r>
          <a:r>
            <a:rPr lang="en-IN" dirty="0"/>
            <a:t>.</a:t>
          </a:r>
          <a:endParaRPr lang="en-US" dirty="0"/>
        </a:p>
      </dgm:t>
    </dgm:pt>
    <dgm:pt modelId="{2C7F586B-4E43-4E87-B709-F92E7658323D}" type="parTrans" cxnId="{7269B40E-2650-4CEE-AFEB-03D7958EECB2}">
      <dgm:prSet/>
      <dgm:spPr/>
      <dgm:t>
        <a:bodyPr/>
        <a:lstStyle/>
        <a:p>
          <a:endParaRPr lang="en-IN"/>
        </a:p>
      </dgm:t>
    </dgm:pt>
    <dgm:pt modelId="{413C834F-78CD-4969-92D9-6312DBFED4F0}" type="sibTrans" cxnId="{7269B40E-2650-4CEE-AFEB-03D7958EECB2}">
      <dgm:prSet/>
      <dgm:spPr/>
      <dgm:t>
        <a:bodyPr/>
        <a:lstStyle/>
        <a:p>
          <a:endParaRPr lang="en-IN"/>
        </a:p>
      </dgm:t>
    </dgm:pt>
    <dgm:pt modelId="{CDF6F52C-409E-49C1-81AD-9CC8B9AD891C}">
      <dgm:prSet/>
      <dgm:spPr/>
      <dgm:t>
        <a:bodyPr/>
        <a:lstStyle/>
        <a:p>
          <a:r>
            <a:rPr lang="en-IN" dirty="0"/>
            <a:t>The availability of petrol and diesel depends on </a:t>
          </a:r>
          <a:r>
            <a:rPr lang="en-IN" u="sng" dirty="0"/>
            <a:t>geopolitical</a:t>
          </a:r>
          <a:r>
            <a:rPr lang="en-IN" dirty="0"/>
            <a:t> situations.</a:t>
          </a:r>
          <a:endParaRPr lang="en-US" dirty="0"/>
        </a:p>
      </dgm:t>
    </dgm:pt>
    <dgm:pt modelId="{38FED0EC-CEBF-4F25-8D37-28D70D839DE8}" type="parTrans" cxnId="{D938D086-7A0F-4717-A4E7-B1BF57D636DD}">
      <dgm:prSet/>
      <dgm:spPr/>
      <dgm:t>
        <a:bodyPr/>
        <a:lstStyle/>
        <a:p>
          <a:endParaRPr lang="en-IN"/>
        </a:p>
      </dgm:t>
    </dgm:pt>
    <dgm:pt modelId="{39141DF9-D7FF-4E15-9660-C9081C4D31F0}" type="sibTrans" cxnId="{D938D086-7A0F-4717-A4E7-B1BF57D636DD}">
      <dgm:prSet/>
      <dgm:spPr/>
      <dgm:t>
        <a:bodyPr/>
        <a:lstStyle/>
        <a:p>
          <a:endParaRPr lang="en-IN"/>
        </a:p>
      </dgm:t>
    </dgm:pt>
    <dgm:pt modelId="{EDF9A908-EA15-4866-BFE7-7FB33AA9BB59}" type="pres">
      <dgm:prSet presAssocID="{669EE15D-52E9-4024-A54C-1B7FD3503F09}" presName="Name0" presStyleCnt="0">
        <dgm:presLayoutVars>
          <dgm:dir/>
          <dgm:animLvl val="lvl"/>
          <dgm:resizeHandles val="exact"/>
        </dgm:presLayoutVars>
      </dgm:prSet>
      <dgm:spPr/>
    </dgm:pt>
    <dgm:pt modelId="{D0A94613-F58D-41B2-AB80-4482CA0AA7D4}" type="pres">
      <dgm:prSet presAssocID="{4A659B2E-CB65-4162-842D-B224BADC9E7E}" presName="linNode" presStyleCnt="0"/>
      <dgm:spPr/>
    </dgm:pt>
    <dgm:pt modelId="{7C05E5B8-EBAA-4F0D-9F81-73F6C5DEC5E8}" type="pres">
      <dgm:prSet presAssocID="{4A659B2E-CB65-4162-842D-B224BADC9E7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7A43F6B-B7DD-409F-80B2-BAA78B4B9A44}" type="pres">
      <dgm:prSet presAssocID="{4A659B2E-CB65-4162-842D-B224BADC9E7E}" presName="descendantText" presStyleLbl="alignAccFollowNode1" presStyleIdx="0" presStyleCnt="2">
        <dgm:presLayoutVars>
          <dgm:bulletEnabled val="1"/>
        </dgm:presLayoutVars>
      </dgm:prSet>
      <dgm:spPr/>
    </dgm:pt>
    <dgm:pt modelId="{F2276A69-BFEF-4C1B-9735-785FC78F071B}" type="pres">
      <dgm:prSet presAssocID="{ECDBB13C-880B-4BB1-990A-FE417CFE51C3}" presName="sp" presStyleCnt="0"/>
      <dgm:spPr/>
    </dgm:pt>
    <dgm:pt modelId="{ADD79B1E-B3EF-4C3F-8CC5-A1692287D107}" type="pres">
      <dgm:prSet presAssocID="{92C53A1B-E339-4DA2-AF01-3F98270EA6CA}" presName="linNode" presStyleCnt="0"/>
      <dgm:spPr/>
    </dgm:pt>
    <dgm:pt modelId="{E8F3E7AF-24BB-4493-A849-4EEE4E11B487}" type="pres">
      <dgm:prSet presAssocID="{92C53A1B-E339-4DA2-AF01-3F98270EA6C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717C937-3CA5-490B-BBFE-C1BBA319F4C8}" type="pres">
      <dgm:prSet presAssocID="{92C53A1B-E339-4DA2-AF01-3F98270EA6C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269B40E-2650-4CEE-AFEB-03D7958EECB2}" srcId="{92C53A1B-E339-4DA2-AF01-3F98270EA6CA}" destId="{8C596834-15FE-45C9-AA39-A7BE24B74CE0}" srcOrd="2" destOrd="0" parTransId="{2C7F586B-4E43-4E87-B709-F92E7658323D}" sibTransId="{413C834F-78CD-4969-92D9-6312DBFED4F0}"/>
    <dgm:cxn modelId="{A1F8FD18-9A3B-4D8F-A74D-907F140258E7}" type="presOf" srcId="{669EE15D-52E9-4024-A54C-1B7FD3503F09}" destId="{EDF9A908-EA15-4866-BFE7-7FB33AA9BB59}" srcOrd="0" destOrd="0" presId="urn:microsoft.com/office/officeart/2005/8/layout/vList5"/>
    <dgm:cxn modelId="{C1AADD21-4F0F-4106-9533-6653FA4620F9}" type="presOf" srcId="{2A5030EF-FA09-4618-8D73-02D801537175}" destId="{D7A43F6B-B7DD-409F-80B2-BAA78B4B9A44}" srcOrd="0" destOrd="1" presId="urn:microsoft.com/office/officeart/2005/8/layout/vList5"/>
    <dgm:cxn modelId="{F4B3C924-1387-40BF-BC89-0DC8C44F0704}" type="presOf" srcId="{F9E1719F-2FA0-4553-A83C-1B542B3A22DD}" destId="{D7A43F6B-B7DD-409F-80B2-BAA78B4B9A44}" srcOrd="0" destOrd="3" presId="urn:microsoft.com/office/officeart/2005/8/layout/vList5"/>
    <dgm:cxn modelId="{08C8BD27-85F9-4E35-9D29-955D751145F9}" srcId="{669EE15D-52E9-4024-A54C-1B7FD3503F09}" destId="{92C53A1B-E339-4DA2-AF01-3F98270EA6CA}" srcOrd="1" destOrd="0" parTransId="{19D1BFF4-643C-4853-AFE7-4A60B9133BC8}" sibTransId="{7C5FCDF5-8184-418B-ABB4-0A11220C4C88}"/>
    <dgm:cxn modelId="{A7104829-6412-4126-86F8-1BA403679DA1}" srcId="{4A659B2E-CB65-4162-842D-B224BADC9E7E}" destId="{2A5030EF-FA09-4618-8D73-02D801537175}" srcOrd="1" destOrd="0" parTransId="{7BA24748-DB36-4763-B32D-AED9E5BB562C}" sibTransId="{C2DD6F0C-F991-40A8-951C-492C410E42E5}"/>
    <dgm:cxn modelId="{D2093636-6E6C-4FEE-BDE2-B0FF5E89BC2D}" srcId="{669EE15D-52E9-4024-A54C-1B7FD3503F09}" destId="{4A659B2E-CB65-4162-842D-B224BADC9E7E}" srcOrd="0" destOrd="0" parTransId="{7C1FFDF5-381F-4EF3-BAE4-E1099C917D6E}" sibTransId="{ECDBB13C-880B-4BB1-990A-FE417CFE51C3}"/>
    <dgm:cxn modelId="{D182535F-8376-47EC-A872-ED2AC5A6C211}" srcId="{4A659B2E-CB65-4162-842D-B224BADC9E7E}" destId="{F9E1719F-2FA0-4553-A83C-1B542B3A22DD}" srcOrd="3" destOrd="0" parTransId="{CFE72816-1082-4FE5-8472-5D63B9F7104D}" sibTransId="{4AB8F35C-2D62-481B-B6B5-6B5EA56B6154}"/>
    <dgm:cxn modelId="{20DCE641-3E13-4EE6-96CC-14899E4E1792}" type="presOf" srcId="{8C9057F4-BDAA-4A98-A97A-29DF81CBE7D7}" destId="{3717C937-3CA5-490B-BBFE-C1BBA319F4C8}" srcOrd="0" destOrd="0" presId="urn:microsoft.com/office/officeart/2005/8/layout/vList5"/>
    <dgm:cxn modelId="{ABCCDD67-FDD7-4314-9232-D44FC4281F02}" srcId="{92C53A1B-E339-4DA2-AF01-3F98270EA6CA}" destId="{9069700E-79BC-4F9F-A70C-3C838DDFA4C0}" srcOrd="1" destOrd="0" parTransId="{BD830638-1607-4432-A4F5-1E4AE339EF59}" sibTransId="{61BC8BA8-DF98-4DC8-8328-625A413BF822}"/>
    <dgm:cxn modelId="{021F2584-B4B7-40C9-895A-B258711D84F7}" srcId="{4A659B2E-CB65-4162-842D-B224BADC9E7E}" destId="{9E809DB7-B416-416B-9CA2-BD0412586BBC}" srcOrd="0" destOrd="0" parTransId="{006D406E-7628-48D4-9935-FBF1EDF1FA2C}" sibTransId="{424F4F6D-96D9-4EBB-BE43-81B64465D130}"/>
    <dgm:cxn modelId="{97394086-2880-410F-B1D4-3930A45D953C}" type="presOf" srcId="{9069700E-79BC-4F9F-A70C-3C838DDFA4C0}" destId="{3717C937-3CA5-490B-BBFE-C1BBA319F4C8}" srcOrd="0" destOrd="1" presId="urn:microsoft.com/office/officeart/2005/8/layout/vList5"/>
    <dgm:cxn modelId="{D938D086-7A0F-4717-A4E7-B1BF57D636DD}" srcId="{92C53A1B-E339-4DA2-AF01-3F98270EA6CA}" destId="{CDF6F52C-409E-49C1-81AD-9CC8B9AD891C}" srcOrd="3" destOrd="0" parTransId="{38FED0EC-CEBF-4F25-8D37-28D70D839DE8}" sibTransId="{39141DF9-D7FF-4E15-9660-C9081C4D31F0}"/>
    <dgm:cxn modelId="{934B2F8B-3EC4-4AA9-B748-F0E6C52D1066}" type="presOf" srcId="{4A659B2E-CB65-4162-842D-B224BADC9E7E}" destId="{7C05E5B8-EBAA-4F0D-9F81-73F6C5DEC5E8}" srcOrd="0" destOrd="0" presId="urn:microsoft.com/office/officeart/2005/8/layout/vList5"/>
    <dgm:cxn modelId="{A9C328DB-9396-4E8A-AF56-F5E03015D670}" srcId="{4A659B2E-CB65-4162-842D-B224BADC9E7E}" destId="{973698F9-6D30-4D67-AAB7-00EE9F649660}" srcOrd="2" destOrd="0" parTransId="{C2947EFC-9CEB-48EC-8F65-FA8290645EBF}" sibTransId="{9FAB7E53-AAB3-4607-B714-517155131705}"/>
    <dgm:cxn modelId="{978522E6-E505-4BF3-A36D-7EC67D084CBD}" type="presOf" srcId="{CDF6F52C-409E-49C1-81AD-9CC8B9AD891C}" destId="{3717C937-3CA5-490B-BBFE-C1BBA319F4C8}" srcOrd="0" destOrd="3" presId="urn:microsoft.com/office/officeart/2005/8/layout/vList5"/>
    <dgm:cxn modelId="{02997CE9-7AE2-4CA2-B1A7-9476584BD138}" type="presOf" srcId="{973698F9-6D30-4D67-AAB7-00EE9F649660}" destId="{D7A43F6B-B7DD-409F-80B2-BAA78B4B9A44}" srcOrd="0" destOrd="2" presId="urn:microsoft.com/office/officeart/2005/8/layout/vList5"/>
    <dgm:cxn modelId="{3527DAE9-4C8C-4CDA-BE46-B5CD3A748CD9}" type="presOf" srcId="{92C53A1B-E339-4DA2-AF01-3F98270EA6CA}" destId="{E8F3E7AF-24BB-4493-A849-4EEE4E11B487}" srcOrd="0" destOrd="0" presId="urn:microsoft.com/office/officeart/2005/8/layout/vList5"/>
    <dgm:cxn modelId="{506E03EE-2DB7-4223-AC7D-C15151FADE2D}" srcId="{92C53A1B-E339-4DA2-AF01-3F98270EA6CA}" destId="{8C9057F4-BDAA-4A98-A97A-29DF81CBE7D7}" srcOrd="0" destOrd="0" parTransId="{CBB85FC4-B8E9-48CD-B8FE-1EAA2F4A53E6}" sibTransId="{7E1AF4A6-2118-4124-AB6E-F1C4DC06F543}"/>
    <dgm:cxn modelId="{3F1DC0EE-B68E-4FCC-AAB7-DE348B7353E8}" type="presOf" srcId="{8C596834-15FE-45C9-AA39-A7BE24B74CE0}" destId="{3717C937-3CA5-490B-BBFE-C1BBA319F4C8}" srcOrd="0" destOrd="2" presId="urn:microsoft.com/office/officeart/2005/8/layout/vList5"/>
    <dgm:cxn modelId="{95E17AFA-2D13-4B9E-ABE1-8F904197B7EE}" type="presOf" srcId="{9E809DB7-B416-416B-9CA2-BD0412586BBC}" destId="{D7A43F6B-B7DD-409F-80B2-BAA78B4B9A44}" srcOrd="0" destOrd="0" presId="urn:microsoft.com/office/officeart/2005/8/layout/vList5"/>
    <dgm:cxn modelId="{C652BCB7-00B1-4915-8DB6-AFBCD075A74C}" type="presParOf" srcId="{EDF9A908-EA15-4866-BFE7-7FB33AA9BB59}" destId="{D0A94613-F58D-41B2-AB80-4482CA0AA7D4}" srcOrd="0" destOrd="0" presId="urn:microsoft.com/office/officeart/2005/8/layout/vList5"/>
    <dgm:cxn modelId="{993385CD-4503-479B-8749-18EE06B9726E}" type="presParOf" srcId="{D0A94613-F58D-41B2-AB80-4482CA0AA7D4}" destId="{7C05E5B8-EBAA-4F0D-9F81-73F6C5DEC5E8}" srcOrd="0" destOrd="0" presId="urn:microsoft.com/office/officeart/2005/8/layout/vList5"/>
    <dgm:cxn modelId="{43DD8C15-4A09-444A-A69F-8480251D3744}" type="presParOf" srcId="{D0A94613-F58D-41B2-AB80-4482CA0AA7D4}" destId="{D7A43F6B-B7DD-409F-80B2-BAA78B4B9A44}" srcOrd="1" destOrd="0" presId="urn:microsoft.com/office/officeart/2005/8/layout/vList5"/>
    <dgm:cxn modelId="{5F32FE6B-5920-4FE7-A67C-67E131F98EF2}" type="presParOf" srcId="{EDF9A908-EA15-4866-BFE7-7FB33AA9BB59}" destId="{F2276A69-BFEF-4C1B-9735-785FC78F071B}" srcOrd="1" destOrd="0" presId="urn:microsoft.com/office/officeart/2005/8/layout/vList5"/>
    <dgm:cxn modelId="{CCE67489-21EC-42DD-B4D1-B5A0C314F5D2}" type="presParOf" srcId="{EDF9A908-EA15-4866-BFE7-7FB33AA9BB59}" destId="{ADD79B1E-B3EF-4C3F-8CC5-A1692287D107}" srcOrd="2" destOrd="0" presId="urn:microsoft.com/office/officeart/2005/8/layout/vList5"/>
    <dgm:cxn modelId="{99AB8078-6988-45B9-AF5D-9F978E3FBC39}" type="presParOf" srcId="{ADD79B1E-B3EF-4C3F-8CC5-A1692287D107}" destId="{E8F3E7AF-24BB-4493-A849-4EEE4E11B487}" srcOrd="0" destOrd="0" presId="urn:microsoft.com/office/officeart/2005/8/layout/vList5"/>
    <dgm:cxn modelId="{1B864BD8-D2BF-467D-AF21-2343D33994F6}" type="presParOf" srcId="{ADD79B1E-B3EF-4C3F-8CC5-A1692287D107}" destId="{3717C937-3CA5-490B-BBFE-C1BBA319F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EE15D-52E9-4024-A54C-1B7FD3503F0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659B2E-CB65-4162-842D-B224BADC9E7E}">
      <dgm:prSet/>
      <dgm:spPr/>
      <dgm:t>
        <a:bodyPr/>
        <a:lstStyle/>
        <a:p>
          <a:r>
            <a:rPr lang="en-IN" b="1" dirty="0"/>
            <a:t>3.Threat of substitute products</a:t>
          </a:r>
          <a:endParaRPr lang="en-US" dirty="0"/>
        </a:p>
      </dgm:t>
    </dgm:pt>
    <dgm:pt modelId="{7C1FFDF5-381F-4EF3-BAE4-E1099C917D6E}" type="parTrans" cxnId="{D2093636-6E6C-4FEE-BDE2-B0FF5E89BC2D}">
      <dgm:prSet/>
      <dgm:spPr/>
      <dgm:t>
        <a:bodyPr/>
        <a:lstStyle/>
        <a:p>
          <a:endParaRPr lang="en-US"/>
        </a:p>
      </dgm:t>
    </dgm:pt>
    <dgm:pt modelId="{ECDBB13C-880B-4BB1-990A-FE417CFE51C3}" type="sibTrans" cxnId="{D2093636-6E6C-4FEE-BDE2-B0FF5E89BC2D}">
      <dgm:prSet/>
      <dgm:spPr/>
      <dgm:t>
        <a:bodyPr/>
        <a:lstStyle/>
        <a:p>
          <a:endParaRPr lang="en-US"/>
        </a:p>
      </dgm:t>
    </dgm:pt>
    <dgm:pt modelId="{9E809DB7-B416-416B-9CA2-BD0412586BBC}">
      <dgm:prSet/>
      <dgm:spPr/>
      <dgm:t>
        <a:bodyPr/>
        <a:lstStyle/>
        <a:p>
          <a:r>
            <a:rPr lang="en-IN" dirty="0"/>
            <a:t>One of the main substitutes is </a:t>
          </a:r>
          <a:r>
            <a:rPr lang="en-IN" u="sng" dirty="0"/>
            <a:t>E-vehicles</a:t>
          </a:r>
          <a:r>
            <a:rPr lang="en-IN" dirty="0"/>
            <a:t> because it’s more efficient than other fuels but vehicles are expensive compared to other vehicles.</a:t>
          </a:r>
          <a:endParaRPr lang="en-US" dirty="0"/>
        </a:p>
      </dgm:t>
    </dgm:pt>
    <dgm:pt modelId="{006D406E-7628-48D4-9935-FBF1EDF1FA2C}" type="parTrans" cxnId="{021F2584-B4B7-40C9-895A-B258711D84F7}">
      <dgm:prSet/>
      <dgm:spPr/>
      <dgm:t>
        <a:bodyPr/>
        <a:lstStyle/>
        <a:p>
          <a:endParaRPr lang="en-US"/>
        </a:p>
      </dgm:t>
    </dgm:pt>
    <dgm:pt modelId="{424F4F6D-96D9-4EBB-BE43-81B64465D130}" type="sibTrans" cxnId="{021F2584-B4B7-40C9-895A-B258711D84F7}">
      <dgm:prSet/>
      <dgm:spPr/>
      <dgm:t>
        <a:bodyPr/>
        <a:lstStyle/>
        <a:p>
          <a:endParaRPr lang="en-US"/>
        </a:p>
      </dgm:t>
    </dgm:pt>
    <dgm:pt modelId="{FDDCFB29-0C4B-4D5C-B848-71A2BC938523}">
      <dgm:prSet/>
      <dgm:spPr/>
      <dgm:t>
        <a:bodyPr/>
        <a:lstStyle/>
        <a:p>
          <a:r>
            <a:rPr lang="en-IN" dirty="0"/>
            <a:t>We don’t have a sufficient amount of </a:t>
          </a:r>
          <a:r>
            <a:rPr lang="en-IN" u="sng" dirty="0"/>
            <a:t>CNG</a:t>
          </a:r>
          <a:r>
            <a:rPr lang="en-IN" dirty="0"/>
            <a:t> for use of all vehicles in India.</a:t>
          </a:r>
          <a:endParaRPr lang="en-US" dirty="0"/>
        </a:p>
      </dgm:t>
    </dgm:pt>
    <dgm:pt modelId="{8A885E37-72B2-47CA-B505-EE937904280E}" type="parTrans" cxnId="{ACF38857-10AE-4947-9AAC-766A023C961D}">
      <dgm:prSet/>
      <dgm:spPr/>
      <dgm:t>
        <a:bodyPr/>
        <a:lstStyle/>
        <a:p>
          <a:endParaRPr lang="en-US"/>
        </a:p>
      </dgm:t>
    </dgm:pt>
    <dgm:pt modelId="{5316CF18-B29A-416C-A2A3-381A6C528A36}" type="sibTrans" cxnId="{ACF38857-10AE-4947-9AAC-766A023C961D}">
      <dgm:prSet/>
      <dgm:spPr/>
      <dgm:t>
        <a:bodyPr/>
        <a:lstStyle/>
        <a:p>
          <a:endParaRPr lang="en-US"/>
        </a:p>
      </dgm:t>
    </dgm:pt>
    <dgm:pt modelId="{4C9ABD0B-C22D-45E7-9430-77063B9647D6}">
      <dgm:prSet/>
      <dgm:spPr/>
      <dgm:t>
        <a:bodyPr/>
        <a:lstStyle/>
        <a:p>
          <a:r>
            <a:rPr lang="en-IN" u="sng" dirty="0"/>
            <a:t>Govt</a:t>
          </a:r>
          <a:r>
            <a:rPr lang="en-IN" dirty="0"/>
            <a:t> is promoting ethanol fuels as a substitute for crude fuels.</a:t>
          </a:r>
          <a:endParaRPr lang="en-US" dirty="0"/>
        </a:p>
      </dgm:t>
    </dgm:pt>
    <dgm:pt modelId="{7CA0229F-98C3-4D96-889C-F9B951AA6BF2}" type="parTrans" cxnId="{0C978B40-8FBB-46E4-B349-B4DFE9BF840F}">
      <dgm:prSet/>
      <dgm:spPr/>
      <dgm:t>
        <a:bodyPr/>
        <a:lstStyle/>
        <a:p>
          <a:endParaRPr lang="en-US"/>
        </a:p>
      </dgm:t>
    </dgm:pt>
    <dgm:pt modelId="{78B1C4F5-39FA-42EF-88D9-6394F9613E9E}" type="sibTrans" cxnId="{0C978B40-8FBB-46E4-B349-B4DFE9BF840F}">
      <dgm:prSet/>
      <dgm:spPr/>
      <dgm:t>
        <a:bodyPr/>
        <a:lstStyle/>
        <a:p>
          <a:endParaRPr lang="en-US"/>
        </a:p>
      </dgm:t>
    </dgm:pt>
    <dgm:pt modelId="{92C53A1B-E339-4DA2-AF01-3F98270EA6CA}">
      <dgm:prSet/>
      <dgm:spPr/>
      <dgm:t>
        <a:bodyPr/>
        <a:lstStyle/>
        <a:p>
          <a:r>
            <a:rPr lang="en-IN" b="1" dirty="0"/>
            <a:t>4.Bargaining power of suppliers</a:t>
          </a:r>
          <a:endParaRPr lang="en-US" dirty="0"/>
        </a:p>
      </dgm:t>
    </dgm:pt>
    <dgm:pt modelId="{19D1BFF4-643C-4853-AFE7-4A60B9133BC8}" type="parTrans" cxnId="{08C8BD27-85F9-4E35-9D29-955D751145F9}">
      <dgm:prSet/>
      <dgm:spPr/>
      <dgm:t>
        <a:bodyPr/>
        <a:lstStyle/>
        <a:p>
          <a:endParaRPr lang="en-US"/>
        </a:p>
      </dgm:t>
    </dgm:pt>
    <dgm:pt modelId="{7C5FCDF5-8184-418B-ABB4-0A11220C4C88}" type="sibTrans" cxnId="{08C8BD27-85F9-4E35-9D29-955D751145F9}">
      <dgm:prSet/>
      <dgm:spPr/>
      <dgm:t>
        <a:bodyPr/>
        <a:lstStyle/>
        <a:p>
          <a:endParaRPr lang="en-US"/>
        </a:p>
      </dgm:t>
    </dgm:pt>
    <dgm:pt modelId="{8C9057F4-BDAA-4A98-A97A-29DF81CBE7D7}">
      <dgm:prSet/>
      <dgm:spPr/>
      <dgm:t>
        <a:bodyPr/>
        <a:lstStyle/>
        <a:p>
          <a:r>
            <a:rPr lang="en-IN" dirty="0"/>
            <a:t>We have </a:t>
          </a:r>
          <a:r>
            <a:rPr lang="en-IN" u="sng" dirty="0"/>
            <a:t>surplus</a:t>
          </a:r>
          <a:r>
            <a:rPr lang="en-IN" dirty="0"/>
            <a:t> ethanol suppliers.</a:t>
          </a:r>
          <a:endParaRPr lang="en-US" dirty="0"/>
        </a:p>
      </dgm:t>
    </dgm:pt>
    <dgm:pt modelId="{CBB85FC4-B8E9-48CD-B8FE-1EAA2F4A53E6}" type="parTrans" cxnId="{506E03EE-2DB7-4223-AC7D-C15151FADE2D}">
      <dgm:prSet/>
      <dgm:spPr/>
      <dgm:t>
        <a:bodyPr/>
        <a:lstStyle/>
        <a:p>
          <a:endParaRPr lang="en-US"/>
        </a:p>
      </dgm:t>
    </dgm:pt>
    <dgm:pt modelId="{7E1AF4A6-2118-4124-AB6E-F1C4DC06F543}" type="sibTrans" cxnId="{506E03EE-2DB7-4223-AC7D-C15151FADE2D}">
      <dgm:prSet/>
      <dgm:spPr/>
      <dgm:t>
        <a:bodyPr/>
        <a:lstStyle/>
        <a:p>
          <a:endParaRPr lang="en-US"/>
        </a:p>
      </dgm:t>
    </dgm:pt>
    <dgm:pt modelId="{6C94F356-8904-49C7-A46C-F5C1B940EFA5}">
      <dgm:prSet/>
      <dgm:spPr/>
      <dgm:t>
        <a:bodyPr/>
        <a:lstStyle/>
        <a:p>
          <a:r>
            <a:rPr lang="en-US" b="0" i="0" dirty="0"/>
            <a:t>Extreme weather condition contributes to the rising cost of ethanol.</a:t>
          </a:r>
          <a:endParaRPr lang="en-US" dirty="0"/>
        </a:p>
      </dgm:t>
    </dgm:pt>
    <dgm:pt modelId="{A02B68C9-57DF-41BD-B9FD-1D264325CC4F}" type="parTrans" cxnId="{EFB39611-DA98-47FA-94C9-796E56977D07}">
      <dgm:prSet/>
      <dgm:spPr/>
      <dgm:t>
        <a:bodyPr/>
        <a:lstStyle/>
        <a:p>
          <a:endParaRPr lang="en-US"/>
        </a:p>
      </dgm:t>
    </dgm:pt>
    <dgm:pt modelId="{FA0271CE-D23C-4523-A405-0779ADB7ED9F}" type="sibTrans" cxnId="{EFB39611-DA98-47FA-94C9-796E56977D07}">
      <dgm:prSet/>
      <dgm:spPr/>
      <dgm:t>
        <a:bodyPr/>
        <a:lstStyle/>
        <a:p>
          <a:endParaRPr lang="en-US"/>
        </a:p>
      </dgm:t>
    </dgm:pt>
    <dgm:pt modelId="{41E25D51-5634-4D0F-8E66-9B8B8B4CDC6A}">
      <dgm:prSet/>
      <dgm:spPr/>
      <dgm:t>
        <a:bodyPr/>
        <a:lstStyle/>
        <a:p>
          <a:r>
            <a:rPr lang="en-US" b="1" dirty="0"/>
            <a:t>5.Threats of new entrants</a:t>
          </a:r>
          <a:endParaRPr lang="en-US" dirty="0"/>
        </a:p>
      </dgm:t>
    </dgm:pt>
    <dgm:pt modelId="{8B332CF8-797C-439B-83E2-9B12C64134BC}" type="parTrans" cxnId="{06D9D301-EA8F-47BD-B013-F67B1D57D914}">
      <dgm:prSet/>
      <dgm:spPr/>
      <dgm:t>
        <a:bodyPr/>
        <a:lstStyle/>
        <a:p>
          <a:endParaRPr lang="en-US"/>
        </a:p>
      </dgm:t>
    </dgm:pt>
    <dgm:pt modelId="{025FF114-70C0-4F03-889C-1E353F287AA8}" type="sibTrans" cxnId="{06D9D301-EA8F-47BD-B013-F67B1D57D914}">
      <dgm:prSet/>
      <dgm:spPr/>
      <dgm:t>
        <a:bodyPr/>
        <a:lstStyle/>
        <a:p>
          <a:endParaRPr lang="en-US"/>
        </a:p>
      </dgm:t>
    </dgm:pt>
    <dgm:pt modelId="{3692263F-9FF9-4890-AF70-BC9DC6DD4F6E}">
      <dgm:prSet/>
      <dgm:spPr/>
      <dgm:t>
        <a:bodyPr/>
        <a:lstStyle/>
        <a:p>
          <a:r>
            <a:rPr lang="en-US" dirty="0"/>
            <a:t>It takes a </a:t>
          </a:r>
          <a:r>
            <a:rPr lang="en-US" u="sng" dirty="0"/>
            <a:t>lot of time to charge EVs </a:t>
          </a:r>
          <a:r>
            <a:rPr lang="en-US" dirty="0"/>
            <a:t>and it’s still in R&amp;D.</a:t>
          </a:r>
        </a:p>
      </dgm:t>
    </dgm:pt>
    <dgm:pt modelId="{E47D5BCD-BB2D-464E-BE89-5B15DDF14677}" type="parTrans" cxnId="{BF3F4DBF-F5E7-488A-AE20-9B607E9A47EE}">
      <dgm:prSet/>
      <dgm:spPr/>
      <dgm:t>
        <a:bodyPr/>
        <a:lstStyle/>
        <a:p>
          <a:endParaRPr lang="en-US"/>
        </a:p>
      </dgm:t>
    </dgm:pt>
    <dgm:pt modelId="{86802A58-70CF-41E1-8658-B2F924AE6162}" type="sibTrans" cxnId="{BF3F4DBF-F5E7-488A-AE20-9B607E9A47EE}">
      <dgm:prSet/>
      <dgm:spPr/>
      <dgm:t>
        <a:bodyPr/>
        <a:lstStyle/>
        <a:p>
          <a:endParaRPr lang="en-US"/>
        </a:p>
      </dgm:t>
    </dgm:pt>
    <dgm:pt modelId="{D47FF13C-A7E8-400F-BF80-0118231E3CD1}">
      <dgm:prSet/>
      <dgm:spPr/>
      <dgm:t>
        <a:bodyPr/>
        <a:lstStyle/>
        <a:p>
          <a:r>
            <a:rPr lang="en-US" u="sng" dirty="0"/>
            <a:t>Hydrogen</a:t>
          </a:r>
          <a:r>
            <a:rPr lang="en-US" dirty="0"/>
            <a:t> vehicles are way to expensive for a normal person.</a:t>
          </a:r>
        </a:p>
      </dgm:t>
    </dgm:pt>
    <dgm:pt modelId="{6539164E-5DEA-4C2F-9EFC-505B6C4E6F07}" type="parTrans" cxnId="{02DA3262-59FB-49B7-BAB1-4F391F45B1B6}">
      <dgm:prSet/>
      <dgm:spPr/>
      <dgm:t>
        <a:bodyPr/>
        <a:lstStyle/>
        <a:p>
          <a:endParaRPr lang="en-US"/>
        </a:p>
      </dgm:t>
    </dgm:pt>
    <dgm:pt modelId="{5D3BF64D-3B9D-47E9-BD41-A4629740ED45}" type="sibTrans" cxnId="{02DA3262-59FB-49B7-BAB1-4F391F45B1B6}">
      <dgm:prSet/>
      <dgm:spPr/>
      <dgm:t>
        <a:bodyPr/>
        <a:lstStyle/>
        <a:p>
          <a:endParaRPr lang="en-US"/>
        </a:p>
      </dgm:t>
    </dgm:pt>
    <dgm:pt modelId="{17EC88EA-C514-481B-AD80-6984F7A1714C}">
      <dgm:prSet/>
      <dgm:spPr/>
      <dgm:t>
        <a:bodyPr/>
        <a:lstStyle/>
        <a:p>
          <a:r>
            <a:rPr lang="en-US" dirty="0"/>
            <a:t>CNG is an imported </a:t>
          </a:r>
        </a:p>
      </dgm:t>
    </dgm:pt>
    <dgm:pt modelId="{341AD79D-3739-48EF-9DB2-3F85DA5EB370}" type="parTrans" cxnId="{B84FE39B-71C6-4F6B-9277-AF0FEFE8E48B}">
      <dgm:prSet/>
      <dgm:spPr/>
      <dgm:t>
        <a:bodyPr/>
        <a:lstStyle/>
        <a:p>
          <a:endParaRPr lang="en-US"/>
        </a:p>
      </dgm:t>
    </dgm:pt>
    <dgm:pt modelId="{9E687084-65FB-40D7-B8B5-22CD416A9CE6}" type="sibTrans" cxnId="{B84FE39B-71C6-4F6B-9277-AF0FEFE8E48B}">
      <dgm:prSet/>
      <dgm:spPr/>
      <dgm:t>
        <a:bodyPr/>
        <a:lstStyle/>
        <a:p>
          <a:endParaRPr lang="en-US"/>
        </a:p>
      </dgm:t>
    </dgm:pt>
    <dgm:pt modelId="{EDF9A908-EA15-4866-BFE7-7FB33AA9BB59}" type="pres">
      <dgm:prSet presAssocID="{669EE15D-52E9-4024-A54C-1B7FD3503F09}" presName="Name0" presStyleCnt="0">
        <dgm:presLayoutVars>
          <dgm:dir/>
          <dgm:animLvl val="lvl"/>
          <dgm:resizeHandles val="exact"/>
        </dgm:presLayoutVars>
      </dgm:prSet>
      <dgm:spPr/>
    </dgm:pt>
    <dgm:pt modelId="{D0A94613-F58D-41B2-AB80-4482CA0AA7D4}" type="pres">
      <dgm:prSet presAssocID="{4A659B2E-CB65-4162-842D-B224BADC9E7E}" presName="linNode" presStyleCnt="0"/>
      <dgm:spPr/>
    </dgm:pt>
    <dgm:pt modelId="{7C05E5B8-EBAA-4F0D-9F81-73F6C5DEC5E8}" type="pres">
      <dgm:prSet presAssocID="{4A659B2E-CB65-4162-842D-B224BADC9E7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A43F6B-B7DD-409F-80B2-BAA78B4B9A44}" type="pres">
      <dgm:prSet presAssocID="{4A659B2E-CB65-4162-842D-B224BADC9E7E}" presName="descendantText" presStyleLbl="alignAccFollowNode1" presStyleIdx="0" presStyleCnt="3">
        <dgm:presLayoutVars>
          <dgm:bulletEnabled val="1"/>
        </dgm:presLayoutVars>
      </dgm:prSet>
      <dgm:spPr/>
    </dgm:pt>
    <dgm:pt modelId="{F2276A69-BFEF-4C1B-9735-785FC78F071B}" type="pres">
      <dgm:prSet presAssocID="{ECDBB13C-880B-4BB1-990A-FE417CFE51C3}" presName="sp" presStyleCnt="0"/>
      <dgm:spPr/>
    </dgm:pt>
    <dgm:pt modelId="{ADD79B1E-B3EF-4C3F-8CC5-A1692287D107}" type="pres">
      <dgm:prSet presAssocID="{92C53A1B-E339-4DA2-AF01-3F98270EA6CA}" presName="linNode" presStyleCnt="0"/>
      <dgm:spPr/>
    </dgm:pt>
    <dgm:pt modelId="{E8F3E7AF-24BB-4493-A849-4EEE4E11B487}" type="pres">
      <dgm:prSet presAssocID="{92C53A1B-E339-4DA2-AF01-3F98270EA6C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717C937-3CA5-490B-BBFE-C1BBA319F4C8}" type="pres">
      <dgm:prSet presAssocID="{92C53A1B-E339-4DA2-AF01-3F98270EA6CA}" presName="descendantText" presStyleLbl="alignAccFollowNode1" presStyleIdx="1" presStyleCnt="3">
        <dgm:presLayoutVars>
          <dgm:bulletEnabled val="1"/>
        </dgm:presLayoutVars>
      </dgm:prSet>
      <dgm:spPr/>
    </dgm:pt>
    <dgm:pt modelId="{982353D0-E120-4B8B-AC0B-1B806130924E}" type="pres">
      <dgm:prSet presAssocID="{7C5FCDF5-8184-418B-ABB4-0A11220C4C88}" presName="sp" presStyleCnt="0"/>
      <dgm:spPr/>
    </dgm:pt>
    <dgm:pt modelId="{3D3B1282-0068-43D6-B75E-3E8CB554BBEA}" type="pres">
      <dgm:prSet presAssocID="{41E25D51-5634-4D0F-8E66-9B8B8B4CDC6A}" presName="linNode" presStyleCnt="0"/>
      <dgm:spPr/>
    </dgm:pt>
    <dgm:pt modelId="{DFC776EF-6523-45C5-AA1A-DA5BE54A087A}" type="pres">
      <dgm:prSet presAssocID="{41E25D51-5634-4D0F-8E66-9B8B8B4CDC6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1EF4329-292C-4B90-9069-3339FFB5DED7}" type="pres">
      <dgm:prSet presAssocID="{41E25D51-5634-4D0F-8E66-9B8B8B4CDC6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D9D301-EA8F-47BD-B013-F67B1D57D914}" srcId="{669EE15D-52E9-4024-A54C-1B7FD3503F09}" destId="{41E25D51-5634-4D0F-8E66-9B8B8B4CDC6A}" srcOrd="2" destOrd="0" parTransId="{8B332CF8-797C-439B-83E2-9B12C64134BC}" sibTransId="{025FF114-70C0-4F03-889C-1E353F287AA8}"/>
    <dgm:cxn modelId="{EFB39611-DA98-47FA-94C9-796E56977D07}" srcId="{92C53A1B-E339-4DA2-AF01-3F98270EA6CA}" destId="{6C94F356-8904-49C7-A46C-F5C1B940EFA5}" srcOrd="1" destOrd="0" parTransId="{A02B68C9-57DF-41BD-B9FD-1D264325CC4F}" sibTransId="{FA0271CE-D23C-4523-A405-0779ADB7ED9F}"/>
    <dgm:cxn modelId="{08C8BD27-85F9-4E35-9D29-955D751145F9}" srcId="{669EE15D-52E9-4024-A54C-1B7FD3503F09}" destId="{92C53A1B-E339-4DA2-AF01-3F98270EA6CA}" srcOrd="1" destOrd="0" parTransId="{19D1BFF4-643C-4853-AFE7-4A60B9133BC8}" sibTransId="{7C5FCDF5-8184-418B-ABB4-0A11220C4C88}"/>
    <dgm:cxn modelId="{D2093636-6E6C-4FEE-BDE2-B0FF5E89BC2D}" srcId="{669EE15D-52E9-4024-A54C-1B7FD3503F09}" destId="{4A659B2E-CB65-4162-842D-B224BADC9E7E}" srcOrd="0" destOrd="0" parTransId="{7C1FFDF5-381F-4EF3-BAE4-E1099C917D6E}" sibTransId="{ECDBB13C-880B-4BB1-990A-FE417CFE51C3}"/>
    <dgm:cxn modelId="{21710C3C-327C-4C89-8423-422E201CB4BE}" type="presOf" srcId="{8C9057F4-BDAA-4A98-A97A-29DF81CBE7D7}" destId="{3717C937-3CA5-490B-BBFE-C1BBA319F4C8}" srcOrd="0" destOrd="0" presId="urn:microsoft.com/office/officeart/2005/8/layout/vList5"/>
    <dgm:cxn modelId="{E24FCB3D-237F-48BC-938F-EE06BE04C89F}" type="presOf" srcId="{17EC88EA-C514-481B-AD80-6984F7A1714C}" destId="{21EF4329-292C-4B90-9069-3339FFB5DED7}" srcOrd="0" destOrd="2" presId="urn:microsoft.com/office/officeart/2005/8/layout/vList5"/>
    <dgm:cxn modelId="{0C978B40-8FBB-46E4-B349-B4DFE9BF840F}" srcId="{4A659B2E-CB65-4162-842D-B224BADC9E7E}" destId="{4C9ABD0B-C22D-45E7-9430-77063B9647D6}" srcOrd="2" destOrd="0" parTransId="{7CA0229F-98C3-4D96-889C-F9B951AA6BF2}" sibTransId="{78B1C4F5-39FA-42EF-88D9-6394F9613E9E}"/>
    <dgm:cxn modelId="{02DA3262-59FB-49B7-BAB1-4F391F45B1B6}" srcId="{41E25D51-5634-4D0F-8E66-9B8B8B4CDC6A}" destId="{D47FF13C-A7E8-400F-BF80-0118231E3CD1}" srcOrd="1" destOrd="0" parTransId="{6539164E-5DEA-4C2F-9EFC-505B6C4E6F07}" sibTransId="{5D3BF64D-3B9D-47E9-BD41-A4629740ED45}"/>
    <dgm:cxn modelId="{96DBC465-D514-49CE-BE3F-F2112ACEC4BA}" type="presOf" srcId="{4C9ABD0B-C22D-45E7-9430-77063B9647D6}" destId="{D7A43F6B-B7DD-409F-80B2-BAA78B4B9A44}" srcOrd="0" destOrd="2" presId="urn:microsoft.com/office/officeart/2005/8/layout/vList5"/>
    <dgm:cxn modelId="{83252F4D-9F07-4210-BA4D-18C1F8C1B3C0}" type="presOf" srcId="{6C94F356-8904-49C7-A46C-F5C1B940EFA5}" destId="{3717C937-3CA5-490B-BBFE-C1BBA319F4C8}" srcOrd="0" destOrd="1" presId="urn:microsoft.com/office/officeart/2005/8/layout/vList5"/>
    <dgm:cxn modelId="{3AC50A51-8F89-43B5-BCD9-16EF82B1452B}" type="presOf" srcId="{669EE15D-52E9-4024-A54C-1B7FD3503F09}" destId="{EDF9A908-EA15-4866-BFE7-7FB33AA9BB59}" srcOrd="0" destOrd="0" presId="urn:microsoft.com/office/officeart/2005/8/layout/vList5"/>
    <dgm:cxn modelId="{F72BE956-ABE7-48FA-B4B6-3F9FC5896383}" type="presOf" srcId="{D47FF13C-A7E8-400F-BF80-0118231E3CD1}" destId="{21EF4329-292C-4B90-9069-3339FFB5DED7}" srcOrd="0" destOrd="1" presId="urn:microsoft.com/office/officeart/2005/8/layout/vList5"/>
    <dgm:cxn modelId="{ACF38857-10AE-4947-9AAC-766A023C961D}" srcId="{4A659B2E-CB65-4162-842D-B224BADC9E7E}" destId="{FDDCFB29-0C4B-4D5C-B848-71A2BC938523}" srcOrd="1" destOrd="0" parTransId="{8A885E37-72B2-47CA-B505-EE937904280E}" sibTransId="{5316CF18-B29A-416C-A2A3-381A6C528A36}"/>
    <dgm:cxn modelId="{021F2584-B4B7-40C9-895A-B258711D84F7}" srcId="{4A659B2E-CB65-4162-842D-B224BADC9E7E}" destId="{9E809DB7-B416-416B-9CA2-BD0412586BBC}" srcOrd="0" destOrd="0" parTransId="{006D406E-7628-48D4-9935-FBF1EDF1FA2C}" sibTransId="{424F4F6D-96D9-4EBB-BE43-81B64465D130}"/>
    <dgm:cxn modelId="{B84FE39B-71C6-4F6B-9277-AF0FEFE8E48B}" srcId="{41E25D51-5634-4D0F-8E66-9B8B8B4CDC6A}" destId="{17EC88EA-C514-481B-AD80-6984F7A1714C}" srcOrd="2" destOrd="0" parTransId="{341AD79D-3739-48EF-9DB2-3F85DA5EB370}" sibTransId="{9E687084-65FB-40D7-B8B5-22CD416A9CE6}"/>
    <dgm:cxn modelId="{A9F616AF-C15D-498F-BE9D-0ECA5DA91403}" type="presOf" srcId="{3692263F-9FF9-4890-AF70-BC9DC6DD4F6E}" destId="{21EF4329-292C-4B90-9069-3339FFB5DED7}" srcOrd="0" destOrd="0" presId="urn:microsoft.com/office/officeart/2005/8/layout/vList5"/>
    <dgm:cxn modelId="{7EBF45B3-415F-4FD3-989B-CABC531B15B8}" type="presOf" srcId="{92C53A1B-E339-4DA2-AF01-3F98270EA6CA}" destId="{E8F3E7AF-24BB-4493-A849-4EEE4E11B487}" srcOrd="0" destOrd="0" presId="urn:microsoft.com/office/officeart/2005/8/layout/vList5"/>
    <dgm:cxn modelId="{EDDBEBBA-86B6-4908-BC2E-462F7395C812}" type="presOf" srcId="{4A659B2E-CB65-4162-842D-B224BADC9E7E}" destId="{7C05E5B8-EBAA-4F0D-9F81-73F6C5DEC5E8}" srcOrd="0" destOrd="0" presId="urn:microsoft.com/office/officeart/2005/8/layout/vList5"/>
    <dgm:cxn modelId="{BF3F4DBF-F5E7-488A-AE20-9B607E9A47EE}" srcId="{41E25D51-5634-4D0F-8E66-9B8B8B4CDC6A}" destId="{3692263F-9FF9-4890-AF70-BC9DC6DD4F6E}" srcOrd="0" destOrd="0" parTransId="{E47D5BCD-BB2D-464E-BE89-5B15DDF14677}" sibTransId="{86802A58-70CF-41E1-8658-B2F924AE6162}"/>
    <dgm:cxn modelId="{880915C0-8FEF-408A-B27F-352B31C40977}" type="presOf" srcId="{FDDCFB29-0C4B-4D5C-B848-71A2BC938523}" destId="{D7A43F6B-B7DD-409F-80B2-BAA78B4B9A44}" srcOrd="0" destOrd="1" presId="urn:microsoft.com/office/officeart/2005/8/layout/vList5"/>
    <dgm:cxn modelId="{AAA138DD-33E6-4D74-B8A1-455C8BACF775}" type="presOf" srcId="{9E809DB7-B416-416B-9CA2-BD0412586BBC}" destId="{D7A43F6B-B7DD-409F-80B2-BAA78B4B9A44}" srcOrd="0" destOrd="0" presId="urn:microsoft.com/office/officeart/2005/8/layout/vList5"/>
    <dgm:cxn modelId="{8B0A37E1-36B3-46D1-A425-014C890F2C99}" type="presOf" srcId="{41E25D51-5634-4D0F-8E66-9B8B8B4CDC6A}" destId="{DFC776EF-6523-45C5-AA1A-DA5BE54A087A}" srcOrd="0" destOrd="0" presId="urn:microsoft.com/office/officeart/2005/8/layout/vList5"/>
    <dgm:cxn modelId="{506E03EE-2DB7-4223-AC7D-C15151FADE2D}" srcId="{92C53A1B-E339-4DA2-AF01-3F98270EA6CA}" destId="{8C9057F4-BDAA-4A98-A97A-29DF81CBE7D7}" srcOrd="0" destOrd="0" parTransId="{CBB85FC4-B8E9-48CD-B8FE-1EAA2F4A53E6}" sibTransId="{7E1AF4A6-2118-4124-AB6E-F1C4DC06F543}"/>
    <dgm:cxn modelId="{E3560F1F-753E-47B4-ACFE-C28027DAE656}" type="presParOf" srcId="{EDF9A908-EA15-4866-BFE7-7FB33AA9BB59}" destId="{D0A94613-F58D-41B2-AB80-4482CA0AA7D4}" srcOrd="0" destOrd="0" presId="urn:microsoft.com/office/officeart/2005/8/layout/vList5"/>
    <dgm:cxn modelId="{7945C137-1919-429E-89C9-A2D1C4D723DA}" type="presParOf" srcId="{D0A94613-F58D-41B2-AB80-4482CA0AA7D4}" destId="{7C05E5B8-EBAA-4F0D-9F81-73F6C5DEC5E8}" srcOrd="0" destOrd="0" presId="urn:microsoft.com/office/officeart/2005/8/layout/vList5"/>
    <dgm:cxn modelId="{F1826A3C-FA7A-4B7A-ABF0-62B982A02379}" type="presParOf" srcId="{D0A94613-F58D-41B2-AB80-4482CA0AA7D4}" destId="{D7A43F6B-B7DD-409F-80B2-BAA78B4B9A44}" srcOrd="1" destOrd="0" presId="urn:microsoft.com/office/officeart/2005/8/layout/vList5"/>
    <dgm:cxn modelId="{54707899-4139-48F4-A0EF-AAA55088C6D7}" type="presParOf" srcId="{EDF9A908-EA15-4866-BFE7-7FB33AA9BB59}" destId="{F2276A69-BFEF-4C1B-9735-785FC78F071B}" srcOrd="1" destOrd="0" presId="urn:microsoft.com/office/officeart/2005/8/layout/vList5"/>
    <dgm:cxn modelId="{A53364DF-5221-4360-AD6E-DC01AD1B266C}" type="presParOf" srcId="{EDF9A908-EA15-4866-BFE7-7FB33AA9BB59}" destId="{ADD79B1E-B3EF-4C3F-8CC5-A1692287D107}" srcOrd="2" destOrd="0" presId="urn:microsoft.com/office/officeart/2005/8/layout/vList5"/>
    <dgm:cxn modelId="{173F7DEE-9688-4299-8D32-A3B97BFDFD92}" type="presParOf" srcId="{ADD79B1E-B3EF-4C3F-8CC5-A1692287D107}" destId="{E8F3E7AF-24BB-4493-A849-4EEE4E11B487}" srcOrd="0" destOrd="0" presId="urn:microsoft.com/office/officeart/2005/8/layout/vList5"/>
    <dgm:cxn modelId="{86027C92-4908-467E-BB5B-D0C2163A0156}" type="presParOf" srcId="{ADD79B1E-B3EF-4C3F-8CC5-A1692287D107}" destId="{3717C937-3CA5-490B-BBFE-C1BBA319F4C8}" srcOrd="1" destOrd="0" presId="urn:microsoft.com/office/officeart/2005/8/layout/vList5"/>
    <dgm:cxn modelId="{11D818BD-4A49-4614-886D-AF6D200E3D11}" type="presParOf" srcId="{EDF9A908-EA15-4866-BFE7-7FB33AA9BB59}" destId="{982353D0-E120-4B8B-AC0B-1B806130924E}" srcOrd="3" destOrd="0" presId="urn:microsoft.com/office/officeart/2005/8/layout/vList5"/>
    <dgm:cxn modelId="{B1034889-00B5-4D76-B0AB-415DCDB7F1C7}" type="presParOf" srcId="{EDF9A908-EA15-4866-BFE7-7FB33AA9BB59}" destId="{3D3B1282-0068-43D6-B75E-3E8CB554BBEA}" srcOrd="4" destOrd="0" presId="urn:microsoft.com/office/officeart/2005/8/layout/vList5"/>
    <dgm:cxn modelId="{F0403CB1-3AE9-42D1-8ACD-CA2F8407ECE3}" type="presParOf" srcId="{3D3B1282-0068-43D6-B75E-3E8CB554BBEA}" destId="{DFC776EF-6523-45C5-AA1A-DA5BE54A087A}" srcOrd="0" destOrd="0" presId="urn:microsoft.com/office/officeart/2005/8/layout/vList5"/>
    <dgm:cxn modelId="{F9FD84AD-1671-4A27-B6B1-A65D72475BA6}" type="presParOf" srcId="{3D3B1282-0068-43D6-B75E-3E8CB554BBEA}" destId="{21EF4329-292C-4B90-9069-3339FFB5DE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CB7A2-4F72-48C8-9F21-C673E8A0A6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F2FE8E-F4D7-43A4-90CF-C6F311E1B47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It’s better to go for ethanol or flex-fuel vehicles for short-term (10-20) Years.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AF1B0-A38C-4B6E-8F54-E962EE91E883}" type="parTrans" cxnId="{6A9787D2-4CF2-4699-8CAC-0987FAAF83BE}">
      <dgm:prSet/>
      <dgm:spPr/>
      <dgm:t>
        <a:bodyPr/>
        <a:lstStyle/>
        <a:p>
          <a:endParaRPr lang="en-US"/>
        </a:p>
      </dgm:t>
    </dgm:pt>
    <dgm:pt modelId="{9A90F20D-9D66-4DD7-BFEC-52901F2F1447}" type="sibTrans" cxnId="{6A9787D2-4CF2-4699-8CAC-0987FAAF83BE}">
      <dgm:prSet/>
      <dgm:spPr/>
      <dgm:t>
        <a:bodyPr/>
        <a:lstStyle/>
        <a:p>
          <a:endParaRPr lang="en-US"/>
        </a:p>
      </dgm:t>
    </dgm:pt>
    <dgm:pt modelId="{8F7AE92C-458F-4994-AFE7-9720317CD73B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#Because of all the food security, soil erosion, depleting groundwater, and low efficiency compared to solar.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5D798-F5DB-4DE7-A244-A68E130DBA1B}" type="parTrans" cxnId="{31DE7C0E-996D-40CF-9FCA-AE1C43B56C39}">
      <dgm:prSet/>
      <dgm:spPr/>
      <dgm:t>
        <a:bodyPr/>
        <a:lstStyle/>
        <a:p>
          <a:endParaRPr lang="en-US"/>
        </a:p>
      </dgm:t>
    </dgm:pt>
    <dgm:pt modelId="{165FBA62-4937-4553-BE1B-EC4BCFA73146}" type="sibTrans" cxnId="{31DE7C0E-996D-40CF-9FCA-AE1C43B56C39}">
      <dgm:prSet/>
      <dgm:spPr/>
      <dgm:t>
        <a:bodyPr/>
        <a:lstStyle/>
        <a:p>
          <a:endParaRPr lang="en-US"/>
        </a:p>
      </dgm:t>
    </dgm:pt>
    <dgm:pt modelId="{020142A2-C534-44DC-ADA9-5E386D8D777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And while reaching 2050 we will have all the infrastructure and energy capacity(Renewable) for the large Indian EV market.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6A4DE-9D71-4E2A-B29F-C1846208B20B}" type="parTrans" cxnId="{9F1EF430-07A7-48E8-84E6-CD0976C734A1}">
      <dgm:prSet/>
      <dgm:spPr/>
      <dgm:t>
        <a:bodyPr/>
        <a:lstStyle/>
        <a:p>
          <a:endParaRPr lang="en-US"/>
        </a:p>
      </dgm:t>
    </dgm:pt>
    <dgm:pt modelId="{FCAE4C5D-70B2-47E8-A41C-77EB63371FAD}" type="sibTrans" cxnId="{9F1EF430-07A7-48E8-84E6-CD0976C734A1}">
      <dgm:prSet/>
      <dgm:spPr/>
      <dgm:t>
        <a:bodyPr/>
        <a:lstStyle/>
        <a:p>
          <a:endParaRPr lang="en-US"/>
        </a:p>
      </dgm:t>
    </dgm:pt>
    <dgm:pt modelId="{277264DC-09F5-4338-8B58-291401E342C6}" type="pres">
      <dgm:prSet presAssocID="{B54CB7A2-4F72-48C8-9F21-C673E8A0A684}" presName="outerComposite" presStyleCnt="0">
        <dgm:presLayoutVars>
          <dgm:chMax val="5"/>
          <dgm:dir/>
          <dgm:resizeHandles val="exact"/>
        </dgm:presLayoutVars>
      </dgm:prSet>
      <dgm:spPr/>
    </dgm:pt>
    <dgm:pt modelId="{9EDFC472-37FE-45B9-8CD4-4EC269FC822D}" type="pres">
      <dgm:prSet presAssocID="{B54CB7A2-4F72-48C8-9F21-C673E8A0A684}" presName="dummyMaxCanvas" presStyleCnt="0">
        <dgm:presLayoutVars/>
      </dgm:prSet>
      <dgm:spPr/>
    </dgm:pt>
    <dgm:pt modelId="{7F748E07-6F1A-44FF-94CC-F2C7B7F9DEA1}" type="pres">
      <dgm:prSet presAssocID="{B54CB7A2-4F72-48C8-9F21-C673E8A0A684}" presName="ThreeNodes_1" presStyleLbl="node1" presStyleIdx="0" presStyleCnt="3">
        <dgm:presLayoutVars>
          <dgm:bulletEnabled val="1"/>
        </dgm:presLayoutVars>
      </dgm:prSet>
      <dgm:spPr/>
    </dgm:pt>
    <dgm:pt modelId="{BCF399A2-8301-45AA-B5A2-543B0E7C0961}" type="pres">
      <dgm:prSet presAssocID="{B54CB7A2-4F72-48C8-9F21-C673E8A0A684}" presName="ThreeNodes_2" presStyleLbl="node1" presStyleIdx="1" presStyleCnt="3">
        <dgm:presLayoutVars>
          <dgm:bulletEnabled val="1"/>
        </dgm:presLayoutVars>
      </dgm:prSet>
      <dgm:spPr/>
    </dgm:pt>
    <dgm:pt modelId="{E9AA3704-C518-4363-BD01-3CA35619D721}" type="pres">
      <dgm:prSet presAssocID="{B54CB7A2-4F72-48C8-9F21-C673E8A0A684}" presName="ThreeNodes_3" presStyleLbl="node1" presStyleIdx="2" presStyleCnt="3">
        <dgm:presLayoutVars>
          <dgm:bulletEnabled val="1"/>
        </dgm:presLayoutVars>
      </dgm:prSet>
      <dgm:spPr/>
    </dgm:pt>
    <dgm:pt modelId="{25D76A1C-AFC7-4DAC-B2C9-BBC544C831E2}" type="pres">
      <dgm:prSet presAssocID="{B54CB7A2-4F72-48C8-9F21-C673E8A0A684}" presName="ThreeConn_1-2" presStyleLbl="fgAccFollowNode1" presStyleIdx="0" presStyleCnt="2">
        <dgm:presLayoutVars>
          <dgm:bulletEnabled val="1"/>
        </dgm:presLayoutVars>
      </dgm:prSet>
      <dgm:spPr/>
    </dgm:pt>
    <dgm:pt modelId="{1CAA494E-076C-4135-A103-2E9B5EE1670D}" type="pres">
      <dgm:prSet presAssocID="{B54CB7A2-4F72-48C8-9F21-C673E8A0A684}" presName="ThreeConn_2-3" presStyleLbl="fgAccFollowNode1" presStyleIdx="1" presStyleCnt="2">
        <dgm:presLayoutVars>
          <dgm:bulletEnabled val="1"/>
        </dgm:presLayoutVars>
      </dgm:prSet>
      <dgm:spPr/>
    </dgm:pt>
    <dgm:pt modelId="{532ECDE9-9C7D-49BF-8FF3-794FADDB13CF}" type="pres">
      <dgm:prSet presAssocID="{B54CB7A2-4F72-48C8-9F21-C673E8A0A684}" presName="ThreeNodes_1_text" presStyleLbl="node1" presStyleIdx="2" presStyleCnt="3">
        <dgm:presLayoutVars>
          <dgm:bulletEnabled val="1"/>
        </dgm:presLayoutVars>
      </dgm:prSet>
      <dgm:spPr/>
    </dgm:pt>
    <dgm:pt modelId="{371BEA14-9B0B-42DF-878E-3ED0E038664D}" type="pres">
      <dgm:prSet presAssocID="{B54CB7A2-4F72-48C8-9F21-C673E8A0A684}" presName="ThreeNodes_2_text" presStyleLbl="node1" presStyleIdx="2" presStyleCnt="3">
        <dgm:presLayoutVars>
          <dgm:bulletEnabled val="1"/>
        </dgm:presLayoutVars>
      </dgm:prSet>
      <dgm:spPr/>
    </dgm:pt>
    <dgm:pt modelId="{996704F8-F74B-419B-9480-79283CFFE32E}" type="pres">
      <dgm:prSet presAssocID="{B54CB7A2-4F72-48C8-9F21-C673E8A0A68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1DE7C0E-996D-40CF-9FCA-AE1C43B56C39}" srcId="{B54CB7A2-4F72-48C8-9F21-C673E8A0A684}" destId="{8F7AE92C-458F-4994-AFE7-9720317CD73B}" srcOrd="1" destOrd="0" parTransId="{AB05D798-F5DB-4DE7-A244-A68E130DBA1B}" sibTransId="{165FBA62-4937-4553-BE1B-EC4BCFA73146}"/>
    <dgm:cxn modelId="{F144981B-13DA-41B5-9F87-1A5C1DE3C0EF}" type="presOf" srcId="{020142A2-C534-44DC-ADA9-5E386D8D7771}" destId="{996704F8-F74B-419B-9480-79283CFFE32E}" srcOrd="1" destOrd="0" presId="urn:microsoft.com/office/officeart/2005/8/layout/vProcess5"/>
    <dgm:cxn modelId="{9F1EF430-07A7-48E8-84E6-CD0976C734A1}" srcId="{B54CB7A2-4F72-48C8-9F21-C673E8A0A684}" destId="{020142A2-C534-44DC-ADA9-5E386D8D7771}" srcOrd="2" destOrd="0" parTransId="{8316A4DE-9D71-4E2A-B29F-C1846208B20B}" sibTransId="{FCAE4C5D-70B2-47E8-A41C-77EB63371FAD}"/>
    <dgm:cxn modelId="{3844F633-7C35-491D-88D9-F4E82C3FA080}" type="presOf" srcId="{9A90F20D-9D66-4DD7-BFEC-52901F2F1447}" destId="{25D76A1C-AFC7-4DAC-B2C9-BBC544C831E2}" srcOrd="0" destOrd="0" presId="urn:microsoft.com/office/officeart/2005/8/layout/vProcess5"/>
    <dgm:cxn modelId="{80BA1B5F-81EB-4A5E-9CEC-EA0A853A6B89}" type="presOf" srcId="{8F7AE92C-458F-4994-AFE7-9720317CD73B}" destId="{BCF399A2-8301-45AA-B5A2-543B0E7C0961}" srcOrd="0" destOrd="0" presId="urn:microsoft.com/office/officeart/2005/8/layout/vProcess5"/>
    <dgm:cxn modelId="{B695C147-B980-4103-B97D-A4FF56E4FB9A}" type="presOf" srcId="{C0F2FE8E-F4D7-43A4-90CF-C6F311E1B47D}" destId="{7F748E07-6F1A-44FF-94CC-F2C7B7F9DEA1}" srcOrd="0" destOrd="0" presId="urn:microsoft.com/office/officeart/2005/8/layout/vProcess5"/>
    <dgm:cxn modelId="{1251A257-8922-4F00-BB5C-90455147F41B}" type="presOf" srcId="{165FBA62-4937-4553-BE1B-EC4BCFA73146}" destId="{1CAA494E-076C-4135-A103-2E9B5EE1670D}" srcOrd="0" destOrd="0" presId="urn:microsoft.com/office/officeart/2005/8/layout/vProcess5"/>
    <dgm:cxn modelId="{FCBBF19C-A523-4192-888F-AE3A60A1D274}" type="presOf" srcId="{B54CB7A2-4F72-48C8-9F21-C673E8A0A684}" destId="{277264DC-09F5-4338-8B58-291401E342C6}" srcOrd="0" destOrd="0" presId="urn:microsoft.com/office/officeart/2005/8/layout/vProcess5"/>
    <dgm:cxn modelId="{6A9787D2-4CF2-4699-8CAC-0987FAAF83BE}" srcId="{B54CB7A2-4F72-48C8-9F21-C673E8A0A684}" destId="{C0F2FE8E-F4D7-43A4-90CF-C6F311E1B47D}" srcOrd="0" destOrd="0" parTransId="{F62AF1B0-A38C-4B6E-8F54-E962EE91E883}" sibTransId="{9A90F20D-9D66-4DD7-BFEC-52901F2F1447}"/>
    <dgm:cxn modelId="{6DAA6DD7-A55A-4C35-BD78-2B0E51A093CF}" type="presOf" srcId="{C0F2FE8E-F4D7-43A4-90CF-C6F311E1B47D}" destId="{532ECDE9-9C7D-49BF-8FF3-794FADDB13CF}" srcOrd="1" destOrd="0" presId="urn:microsoft.com/office/officeart/2005/8/layout/vProcess5"/>
    <dgm:cxn modelId="{7F6BFCDD-35A5-48A2-BF6B-5FC96EABB825}" type="presOf" srcId="{020142A2-C534-44DC-ADA9-5E386D8D7771}" destId="{E9AA3704-C518-4363-BD01-3CA35619D721}" srcOrd="0" destOrd="0" presId="urn:microsoft.com/office/officeart/2005/8/layout/vProcess5"/>
    <dgm:cxn modelId="{848F82FF-4BEF-4E2E-A40D-CBED542122C2}" type="presOf" srcId="{8F7AE92C-458F-4994-AFE7-9720317CD73B}" destId="{371BEA14-9B0B-42DF-878E-3ED0E038664D}" srcOrd="1" destOrd="0" presId="urn:microsoft.com/office/officeart/2005/8/layout/vProcess5"/>
    <dgm:cxn modelId="{EE2926ED-1307-46B2-AF76-E9ED24297300}" type="presParOf" srcId="{277264DC-09F5-4338-8B58-291401E342C6}" destId="{9EDFC472-37FE-45B9-8CD4-4EC269FC822D}" srcOrd="0" destOrd="0" presId="urn:microsoft.com/office/officeart/2005/8/layout/vProcess5"/>
    <dgm:cxn modelId="{451020FE-CAE3-4E38-8E89-B149566B8382}" type="presParOf" srcId="{277264DC-09F5-4338-8B58-291401E342C6}" destId="{7F748E07-6F1A-44FF-94CC-F2C7B7F9DEA1}" srcOrd="1" destOrd="0" presId="urn:microsoft.com/office/officeart/2005/8/layout/vProcess5"/>
    <dgm:cxn modelId="{E222A9AD-5732-4C76-BE28-C0D9FB128350}" type="presParOf" srcId="{277264DC-09F5-4338-8B58-291401E342C6}" destId="{BCF399A2-8301-45AA-B5A2-543B0E7C0961}" srcOrd="2" destOrd="0" presId="urn:microsoft.com/office/officeart/2005/8/layout/vProcess5"/>
    <dgm:cxn modelId="{EC2048D3-087E-4854-979A-00004D932AB1}" type="presParOf" srcId="{277264DC-09F5-4338-8B58-291401E342C6}" destId="{E9AA3704-C518-4363-BD01-3CA35619D721}" srcOrd="3" destOrd="0" presId="urn:microsoft.com/office/officeart/2005/8/layout/vProcess5"/>
    <dgm:cxn modelId="{E60F2EE4-24EF-44CD-A968-BF833CF94BD9}" type="presParOf" srcId="{277264DC-09F5-4338-8B58-291401E342C6}" destId="{25D76A1C-AFC7-4DAC-B2C9-BBC544C831E2}" srcOrd="4" destOrd="0" presId="urn:microsoft.com/office/officeart/2005/8/layout/vProcess5"/>
    <dgm:cxn modelId="{DB43CD23-4BD6-4ACB-9FA3-CF06AFC69314}" type="presParOf" srcId="{277264DC-09F5-4338-8B58-291401E342C6}" destId="{1CAA494E-076C-4135-A103-2E9B5EE1670D}" srcOrd="5" destOrd="0" presId="urn:microsoft.com/office/officeart/2005/8/layout/vProcess5"/>
    <dgm:cxn modelId="{B302CC13-04CF-4863-A265-524253E3354C}" type="presParOf" srcId="{277264DC-09F5-4338-8B58-291401E342C6}" destId="{532ECDE9-9C7D-49BF-8FF3-794FADDB13CF}" srcOrd="6" destOrd="0" presId="urn:microsoft.com/office/officeart/2005/8/layout/vProcess5"/>
    <dgm:cxn modelId="{745ED3FC-D84C-471F-909A-0ACEC0C80143}" type="presParOf" srcId="{277264DC-09F5-4338-8B58-291401E342C6}" destId="{371BEA14-9B0B-42DF-878E-3ED0E038664D}" srcOrd="7" destOrd="0" presId="urn:microsoft.com/office/officeart/2005/8/layout/vProcess5"/>
    <dgm:cxn modelId="{C7E230B8-483D-4C86-8E91-CC4EBADFEAA9}" type="presParOf" srcId="{277264DC-09F5-4338-8B58-291401E342C6}" destId="{996704F8-F74B-419B-9480-79283CFFE3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43F6B-B7DD-409F-80B2-BAA78B4B9A44}">
      <dsp:nvSpPr>
        <dsp:cNvPr id="0" name=""/>
        <dsp:cNvSpPr/>
      </dsp:nvSpPr>
      <dsp:spPr>
        <a:xfrm rot="5400000">
          <a:off x="5550281" y="-2006616"/>
          <a:ext cx="1553048" cy="59546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The </a:t>
          </a:r>
          <a:r>
            <a:rPr lang="en-IN" sz="1300" u="sng" kern="1200" dirty="0"/>
            <a:t>cost of Ethanol blended petrol is less </a:t>
          </a:r>
          <a:r>
            <a:rPr lang="en-IN" sz="1300" kern="1200" dirty="0"/>
            <a:t>than pure petrol.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u="sng" kern="1200" dirty="0"/>
            <a:t>Surplus</a:t>
          </a:r>
          <a:r>
            <a:rPr lang="en-IN" sz="1300" kern="1200" dirty="0"/>
            <a:t> availability of </a:t>
          </a:r>
          <a:r>
            <a:rPr lang="en-IN" sz="1300" u="sng" kern="1200" dirty="0"/>
            <a:t>raw</a:t>
          </a:r>
          <a:r>
            <a:rPr lang="en-IN" sz="1300" kern="1200" dirty="0"/>
            <a:t> material.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The cost of an E-vehicle is more.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u="sng" kern="1200" dirty="0"/>
            <a:t>Government incentives and support.</a:t>
          </a:r>
          <a:endParaRPr lang="en-US" sz="1300" u="sng" kern="1200" dirty="0"/>
        </a:p>
      </dsp:txBody>
      <dsp:txXfrm rot="-5400000">
        <a:off x="3349485" y="269994"/>
        <a:ext cx="5878827" cy="1401420"/>
      </dsp:txXfrm>
    </dsp:sp>
    <dsp:sp modelId="{7C05E5B8-EBAA-4F0D-9F81-73F6C5DEC5E8}">
      <dsp:nvSpPr>
        <dsp:cNvPr id="0" name=""/>
        <dsp:cNvSpPr/>
      </dsp:nvSpPr>
      <dsp:spPr>
        <a:xfrm>
          <a:off x="0" y="48"/>
          <a:ext cx="3349485" cy="19413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1.Competition in the industry</a:t>
          </a:r>
          <a:endParaRPr lang="en-US" sz="3200" kern="1200" dirty="0"/>
        </a:p>
      </dsp:txBody>
      <dsp:txXfrm>
        <a:off x="94767" y="94815"/>
        <a:ext cx="3159951" cy="1751777"/>
      </dsp:txXfrm>
    </dsp:sp>
    <dsp:sp modelId="{3717C937-3CA5-490B-BBFE-C1BBA319F4C8}">
      <dsp:nvSpPr>
        <dsp:cNvPr id="0" name=""/>
        <dsp:cNvSpPr/>
      </dsp:nvSpPr>
      <dsp:spPr>
        <a:xfrm rot="5400000">
          <a:off x="5550281" y="31760"/>
          <a:ext cx="1553048" cy="5954641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u="sng" kern="1200" dirty="0"/>
            <a:t>The price of petrol and diesel increases unstably, </a:t>
          </a:r>
          <a:r>
            <a:rPr lang="en-IN" sz="1300" kern="1200" dirty="0"/>
            <a:t>so customers have no other option to bargain other than going for low-cost fuels.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Ethanol vehicles are less expensive than E-vehicles.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Govt has taken the initiative of making all new </a:t>
          </a:r>
          <a:r>
            <a:rPr lang="en-IN" sz="1300" u="sng" kern="1200" dirty="0"/>
            <a:t>vehicles E-20 compatible by 2025</a:t>
          </a:r>
          <a:r>
            <a:rPr lang="en-IN" sz="1300" kern="1200" dirty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The availability of petrol and diesel depends on </a:t>
          </a:r>
          <a:r>
            <a:rPr lang="en-IN" sz="1300" u="sng" kern="1200" dirty="0"/>
            <a:t>geopolitical</a:t>
          </a:r>
          <a:r>
            <a:rPr lang="en-IN" sz="1300" kern="1200" dirty="0"/>
            <a:t> situations.</a:t>
          </a:r>
          <a:endParaRPr lang="en-US" sz="1300" kern="1200" dirty="0"/>
        </a:p>
      </dsp:txBody>
      <dsp:txXfrm rot="-5400000">
        <a:off x="3349485" y="2308370"/>
        <a:ext cx="5878827" cy="1401420"/>
      </dsp:txXfrm>
    </dsp:sp>
    <dsp:sp modelId="{E8F3E7AF-24BB-4493-A849-4EEE4E11B487}">
      <dsp:nvSpPr>
        <dsp:cNvPr id="0" name=""/>
        <dsp:cNvSpPr/>
      </dsp:nvSpPr>
      <dsp:spPr>
        <a:xfrm>
          <a:off x="0" y="2038425"/>
          <a:ext cx="3349485" cy="194131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2.Bargaining power of Buyers</a:t>
          </a:r>
          <a:endParaRPr lang="en-US" sz="3200" kern="1200" dirty="0"/>
        </a:p>
      </dsp:txBody>
      <dsp:txXfrm>
        <a:off x="94767" y="2133192"/>
        <a:ext cx="3159951" cy="175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43F6B-B7DD-409F-80B2-BAA78B4B9A44}">
      <dsp:nvSpPr>
        <dsp:cNvPr id="0" name=""/>
        <dsp:cNvSpPr/>
      </dsp:nvSpPr>
      <dsp:spPr>
        <a:xfrm rot="5400000">
          <a:off x="5896537" y="-2270622"/>
          <a:ext cx="1287586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One of the main substitutes is </a:t>
          </a:r>
          <a:r>
            <a:rPr lang="en-IN" sz="1400" u="sng" kern="1200" dirty="0"/>
            <a:t>E-vehicles</a:t>
          </a:r>
          <a:r>
            <a:rPr lang="en-IN" sz="1400" kern="1200" dirty="0"/>
            <a:t> because it’s more efficient than other fuels but vehicles are expensive compared to other vehicles.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We don’t have a sufficient amount of </a:t>
          </a:r>
          <a:r>
            <a:rPr lang="en-IN" sz="1400" u="sng" kern="1200" dirty="0"/>
            <a:t>CNG</a:t>
          </a:r>
          <a:r>
            <a:rPr lang="en-IN" sz="1400" kern="1200" dirty="0"/>
            <a:t> for use of all vehicles in India.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u="sng" kern="1200" dirty="0"/>
            <a:t>Govt</a:t>
          </a:r>
          <a:r>
            <a:rPr lang="en-IN" sz="1400" kern="1200" dirty="0"/>
            <a:t> is promoting ethanol fuels as a substitute for crude fuels.</a:t>
          </a:r>
          <a:endParaRPr lang="en-US" sz="1400" kern="1200" dirty="0"/>
        </a:p>
      </dsp:txBody>
      <dsp:txXfrm rot="-5400000">
        <a:off x="3462528" y="226242"/>
        <a:ext cx="6092750" cy="1161876"/>
      </dsp:txXfrm>
    </dsp:sp>
    <dsp:sp modelId="{7C05E5B8-EBAA-4F0D-9F81-73F6C5DEC5E8}">
      <dsp:nvSpPr>
        <dsp:cNvPr id="0" name=""/>
        <dsp:cNvSpPr/>
      </dsp:nvSpPr>
      <dsp:spPr>
        <a:xfrm>
          <a:off x="0" y="2438"/>
          <a:ext cx="3462527" cy="16094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 dirty="0"/>
            <a:t>3.Threat of substitute products</a:t>
          </a:r>
          <a:endParaRPr lang="en-US" sz="3300" kern="1200" dirty="0"/>
        </a:p>
      </dsp:txBody>
      <dsp:txXfrm>
        <a:off x="78568" y="81006"/>
        <a:ext cx="3305391" cy="1452347"/>
      </dsp:txXfrm>
    </dsp:sp>
    <dsp:sp modelId="{3717C937-3CA5-490B-BBFE-C1BBA319F4C8}">
      <dsp:nvSpPr>
        <dsp:cNvPr id="0" name=""/>
        <dsp:cNvSpPr/>
      </dsp:nvSpPr>
      <dsp:spPr>
        <a:xfrm rot="5400000">
          <a:off x="5896537" y="-580665"/>
          <a:ext cx="1287586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We have </a:t>
          </a:r>
          <a:r>
            <a:rPr lang="en-IN" sz="1400" u="sng" kern="1200" dirty="0"/>
            <a:t>surplus</a:t>
          </a:r>
          <a:r>
            <a:rPr lang="en-IN" sz="1400" kern="1200" dirty="0"/>
            <a:t> ethanol suppliers.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Extreme weather condition contributes to the rising cost of ethanol.</a:t>
          </a:r>
          <a:endParaRPr lang="en-US" sz="1400" kern="1200" dirty="0"/>
        </a:p>
      </dsp:txBody>
      <dsp:txXfrm rot="-5400000">
        <a:off x="3462528" y="1916199"/>
        <a:ext cx="6092750" cy="1161876"/>
      </dsp:txXfrm>
    </dsp:sp>
    <dsp:sp modelId="{E8F3E7AF-24BB-4493-A849-4EEE4E11B487}">
      <dsp:nvSpPr>
        <dsp:cNvPr id="0" name=""/>
        <dsp:cNvSpPr/>
      </dsp:nvSpPr>
      <dsp:spPr>
        <a:xfrm>
          <a:off x="0" y="1692395"/>
          <a:ext cx="3462527" cy="1609483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 dirty="0"/>
            <a:t>4.Bargaining power of suppliers</a:t>
          </a:r>
          <a:endParaRPr lang="en-US" sz="3300" kern="1200" dirty="0"/>
        </a:p>
      </dsp:txBody>
      <dsp:txXfrm>
        <a:off x="78568" y="1770963"/>
        <a:ext cx="3305391" cy="1452347"/>
      </dsp:txXfrm>
    </dsp:sp>
    <dsp:sp modelId="{21EF4329-292C-4B90-9069-3339FFB5DED7}">
      <dsp:nvSpPr>
        <dsp:cNvPr id="0" name=""/>
        <dsp:cNvSpPr/>
      </dsp:nvSpPr>
      <dsp:spPr>
        <a:xfrm rot="5400000">
          <a:off x="5896537" y="1109292"/>
          <a:ext cx="1287586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takes a </a:t>
          </a:r>
          <a:r>
            <a:rPr lang="en-US" sz="1400" u="sng" kern="1200" dirty="0"/>
            <a:t>lot of time to charge EVs </a:t>
          </a:r>
          <a:r>
            <a:rPr lang="en-US" sz="1400" kern="1200" dirty="0"/>
            <a:t>and it’s still in R&amp;D.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/>
            <a:t>Hydrogen</a:t>
          </a:r>
          <a:r>
            <a:rPr lang="en-US" sz="1400" kern="1200" dirty="0"/>
            <a:t> vehicles are way to expensive for a normal person.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CNG is an imported </a:t>
          </a:r>
        </a:p>
      </dsp:txBody>
      <dsp:txXfrm rot="-5400000">
        <a:off x="3462528" y="3606157"/>
        <a:ext cx="6092750" cy="1161876"/>
      </dsp:txXfrm>
    </dsp:sp>
    <dsp:sp modelId="{DFC776EF-6523-45C5-AA1A-DA5BE54A087A}">
      <dsp:nvSpPr>
        <dsp:cNvPr id="0" name=""/>
        <dsp:cNvSpPr/>
      </dsp:nvSpPr>
      <dsp:spPr>
        <a:xfrm>
          <a:off x="0" y="3382353"/>
          <a:ext cx="3462527" cy="1609483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5.Threats of new entrants</a:t>
          </a:r>
          <a:endParaRPr lang="en-US" sz="3300" kern="1200" dirty="0"/>
        </a:p>
      </dsp:txBody>
      <dsp:txXfrm>
        <a:off x="78568" y="3460921"/>
        <a:ext cx="3305391" cy="1452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8E07-6F1A-44FF-94CC-F2C7B7F9DEA1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It’s better to go for ethanol or flex-fuel vehicles for short-term (10-20) Years.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68" y="35968"/>
        <a:ext cx="6850257" cy="1156108"/>
      </dsp:txXfrm>
    </dsp:sp>
    <dsp:sp modelId="{BCF399A2-8301-45AA-B5A2-543B0E7C0961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#Because of all the food security, soil erosion, depleting groundwater, and low efficiency compared to solar.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327" y="1468686"/>
        <a:ext cx="6583888" cy="1156108"/>
      </dsp:txXfrm>
    </dsp:sp>
    <dsp:sp modelId="{E9AA3704-C518-4363-BD01-3CA35619D721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while reaching 2050 we will have all the infrastructure and energy capacity(Renewable) for the large Indian EV market.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78687" y="2901405"/>
        <a:ext cx="6583888" cy="1156108"/>
      </dsp:txXfrm>
    </dsp:sp>
    <dsp:sp modelId="{25D76A1C-AFC7-4DAC-B2C9-BBC544C831E2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1CAA494E-076C-4135-A103-2E9B5EE1670D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5T18:15:23.34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5T18:15:24.12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5T18:17:42.01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5T18:17:43.35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6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72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2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63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9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3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2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7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0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7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fa.org/wp-content/uploads/2022/03/Indias-Ethanol-Roadmap-Off-Course_March-2022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2F20-E1A8-7A1A-2D42-04C7369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Ethanol-Powered vehicle Profitable or Disaster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E15CB-FAA4-7563-587A-74DB7A7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272" y="4692771"/>
            <a:ext cx="3620059" cy="1934706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n-IN" sz="1600" dirty="0"/>
              <a:t>Team members,</a:t>
            </a:r>
          </a:p>
          <a:p>
            <a:pPr>
              <a:buClr>
                <a:schemeClr val="accent2"/>
              </a:buClr>
            </a:pPr>
            <a:r>
              <a:rPr lang="en-IN" dirty="0"/>
              <a:t>Nikhil Mogre</a:t>
            </a:r>
          </a:p>
          <a:p>
            <a:pPr>
              <a:buClr>
                <a:schemeClr val="accent2"/>
              </a:buClr>
            </a:pPr>
            <a:r>
              <a:rPr lang="en-IN" dirty="0"/>
              <a:t>Tejaswini Adigopul</a:t>
            </a:r>
          </a:p>
          <a:p>
            <a:pPr>
              <a:buClr>
                <a:schemeClr val="accent2"/>
              </a:buClr>
            </a:pPr>
            <a:r>
              <a:rPr lang="en-IN" dirty="0"/>
              <a:t>Shivam Kumar</a:t>
            </a:r>
          </a:p>
          <a:p>
            <a:pPr>
              <a:buClr>
                <a:schemeClr val="accent2"/>
              </a:buClr>
            </a:pPr>
            <a:r>
              <a:rPr lang="en-IN" dirty="0"/>
              <a:t>Amith B J</a:t>
            </a:r>
          </a:p>
        </p:txBody>
      </p:sp>
    </p:spTree>
    <p:extLst>
      <p:ext uri="{BB962C8B-B14F-4D97-AF65-F5344CB8AC3E}">
        <p14:creationId xmlns:p14="http://schemas.microsoft.com/office/powerpoint/2010/main" val="345079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85D47-A5FD-6482-00DB-891497E7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68" y="4953000"/>
            <a:ext cx="9488929" cy="1096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present Electricity production in India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556B4-0155-7047-41A0-68623FFAF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5435" r="12575" b="14027"/>
          <a:stretch/>
        </p:blipFill>
        <p:spPr>
          <a:xfrm>
            <a:off x="830257" y="133826"/>
            <a:ext cx="8501069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85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F97CE1-2CEB-8631-ACAB-7DCF295B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251" y="624920"/>
            <a:ext cx="10729787" cy="4590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27C00B-4324-135F-4723-5FD72475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08" y="4887276"/>
            <a:ext cx="10044368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the Future of 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07386-45F0-6CCB-5907-C96EB17F1111}"/>
              </a:ext>
            </a:extLst>
          </p:cNvPr>
          <p:cNvSpPr txBox="1"/>
          <p:nvPr/>
        </p:nvSpPr>
        <p:spPr>
          <a:xfrm>
            <a:off x="9928763" y="1835102"/>
            <a:ext cx="540000" cy="1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424492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3856-E9B9-5038-6B86-413C91B4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74" y="326581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EV’s can save the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90F1-032A-AEAD-1192-3BE18D88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7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electric car on the roads can save an average of 1.5 million grams of CO2.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noise pollution.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solar panels to charge EVs at home.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vehicle charged from </a:t>
            </a:r>
            <a:r>
              <a:rPr lang="en-I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generated on one hectare of land can drive 32 times further than an electric vehicle running on ethanol derived from one hectare of sugar cane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difference is even higher for other feedstocks.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BF3E5-069F-C6E9-CBB1-1B5B18DA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374" y="4232949"/>
            <a:ext cx="7878274" cy="2143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7F9E4-EF84-BA91-7F35-05EDFD98497D}"/>
              </a:ext>
            </a:extLst>
          </p:cNvPr>
          <p:cNvSpPr txBox="1"/>
          <p:nvPr/>
        </p:nvSpPr>
        <p:spPr>
          <a:xfrm>
            <a:off x="5561668" y="6325837"/>
            <a:ext cx="3010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Experiment Link</a:t>
            </a:r>
            <a:endParaRPr lang="en-IN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6311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CCB0F2-756B-0810-AB93-39C2E1FF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03" y="84099"/>
            <a:ext cx="5808369" cy="576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of ownership of 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D347C-55D5-3374-707A-E10FEFEC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621" y="816040"/>
            <a:ext cx="8229742" cy="343591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18F12-6AA7-D0E7-31E4-9AF587E65739}"/>
              </a:ext>
            </a:extLst>
          </p:cNvPr>
          <p:cNvSpPr txBox="1"/>
          <p:nvPr/>
        </p:nvSpPr>
        <p:spPr>
          <a:xfrm>
            <a:off x="956721" y="4322225"/>
            <a:ext cx="7667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*The </a:t>
            </a:r>
            <a:r>
              <a:rPr lang="en-IN" sz="1600" u="sng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total cost of ownership (TCO) </a:t>
            </a:r>
            <a:r>
              <a:rPr lang="en-I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the cost to buy something plus the cost to operate it over its useful life.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790C7-578F-94E7-9B59-6F369C9A9A88}"/>
              </a:ext>
            </a:extLst>
          </p:cNvPr>
          <p:cNvSpPr txBox="1"/>
          <p:nvPr/>
        </p:nvSpPr>
        <p:spPr>
          <a:xfrm>
            <a:off x="954172" y="4918285"/>
            <a:ext cx="8594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*On the other side of the coin, the more km you drive the more cost-efficient EVs to get.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ICE vehicles give around 40% efficiency whereas EVs are almost 90% efficient.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range and efficiency of EVs become better as time goes on. So,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the longer term, the ownership cost of an electric vehicle might be less.</a:t>
            </a:r>
          </a:p>
        </p:txBody>
      </p:sp>
    </p:spTree>
    <p:extLst>
      <p:ext uri="{BB962C8B-B14F-4D97-AF65-F5344CB8AC3E}">
        <p14:creationId xmlns:p14="http://schemas.microsoft.com/office/powerpoint/2010/main" val="1194794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BA7A-DA26-36C6-FE5C-11B5320E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mode analysis of ethanol as a 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1687-E0B1-75FB-A575-7C1497F9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19300"/>
            <a:ext cx="5866341" cy="38425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Ethanol production depends on the weather,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its an unpredictable process.</a:t>
            </a:r>
          </a:p>
          <a:p>
            <a:pPr>
              <a:lnSpc>
                <a:spcPct val="9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ethanol production will need more food crops in its production. It will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unstabilize food security in India.</a:t>
            </a: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Fuel efficiency from any ethanol-blended petrol is less than that of 'pure' petrol.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vehicle running on pure ethanol will deliver a fuel economy of 30 to 35 percent less than a pure petrol vehicle.</a:t>
            </a: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Ethanol has low energy compared to petrol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Caloric value of ethanol is 7,000 kcal/kg and for petrol, it’s 11,000 kcal/kg.</a:t>
            </a: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3EDAC-F7BE-C8E5-8677-3D949A9C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92" y="2160590"/>
            <a:ext cx="3145536" cy="1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3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sinformation hallmark of Global Hunger Index, says India after poor  rating - India Today">
            <a:extLst>
              <a:ext uri="{FF2B5EF4-FFF2-40B4-BE49-F238E27FC236}">
                <a16:creationId xmlns:a16="http://schemas.microsoft.com/office/drawing/2014/main" id="{4FB40D5A-BB42-F875-2AD3-10DC78324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3EC4-A9A2-2F86-D01C-176301DA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sacrifice Food, land and water for the comfort of living and transportation//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E8A9-CE9E-FEF0-12E7-5BEE2F94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20% blending by 2025 India needs 10 billion litres of ethanol.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Food Security and Nutrition in the World, 2020 report, </a:t>
            </a:r>
            <a:r>
              <a:rPr lang="en-IN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189.2 million people are undernourished in India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this measure, </a:t>
            </a:r>
            <a:r>
              <a:rPr lang="en-IN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14% of the population is undernourished in India. 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51.4% of women of reproductive age between 15 to 49 years are anaemic.</a:t>
            </a:r>
          </a:p>
          <a:p>
            <a:r>
              <a:rPr lang="en-IN" b="0" i="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India slipped six places on Global Hunger Index 2022</a:t>
            </a:r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take </a:t>
            </a:r>
            <a:r>
              <a:rPr lang="en-IN" b="0" i="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107th position out of 121 countries</a:t>
            </a:r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ranked. 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for a 20 percent blending target would lead to increased sugarcane, rice, and maize cultivation, which in turn will use more arable land and groundwater. </a:t>
            </a:r>
            <a:r>
              <a:rPr lang="en-IN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leads to low food security and the poor will become poorer.</a:t>
            </a:r>
          </a:p>
        </p:txBody>
      </p:sp>
    </p:spTree>
    <p:extLst>
      <p:ext uri="{BB962C8B-B14F-4D97-AF65-F5344CB8AC3E}">
        <p14:creationId xmlns:p14="http://schemas.microsoft.com/office/powerpoint/2010/main" val="42572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515-B802-4E20-A79E-534A6AED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842" y="437663"/>
            <a:ext cx="7221543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way more water for making Ethanol from 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9A72-CC4C-48EE-8637-B028B56D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50" y="1985111"/>
            <a:ext cx="9279466" cy="441576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</a:t>
            </a:r>
            <a:r>
              <a:rPr lang="en-IN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4000 Litres of water to produce 1 kg of rice.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water requirement of rice is higher than any other crop.</a:t>
            </a:r>
          </a:p>
          <a:p>
            <a:r>
              <a:rPr lang="en-U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FCI had before used a 3-lakh tonne of rice from its </a:t>
            </a:r>
            <a:r>
              <a:rPr lang="en-US" sz="20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godown</a:t>
            </a:r>
            <a:r>
              <a:rPr lang="en-U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the point is it would take approx. </a:t>
            </a:r>
            <a:r>
              <a:rPr lang="en-U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120000Cr liters of water just to make that 3-lakh tonne of rice.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you might have heard of stubble burning(i.e., burning rice straw)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Stubble burning is an important contributor to air pollution.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because it’s a seasonal problem, it can cause air pollution.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(paddy residue is not used for fodder)</a:t>
            </a:r>
            <a:endParaRPr lang="en-I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26" name="Picture 2" descr="इथेनॉल उत्पादनासाठी तांदळाच्या साठ्यात भरीव वाढ">
            <a:extLst>
              <a:ext uri="{FF2B5EF4-FFF2-40B4-BE49-F238E27FC236}">
                <a16:creationId xmlns:a16="http://schemas.microsoft.com/office/drawing/2014/main" id="{DFAFA56F-51B6-C61C-95C8-B5A012B6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" y="211015"/>
            <a:ext cx="3081866" cy="132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4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7898A4-95B5-E409-0395-F69459307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4" r="5432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CC1C9-767B-7D93-8C55-477B47DF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Ethanol from sugarcane requires a lot of water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6104-CE84-E51D-BD5D-94FF8B3C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430" y="1938867"/>
            <a:ext cx="7440717" cy="4102495"/>
          </a:xfrm>
        </p:spPr>
        <p:txBody>
          <a:bodyPr>
            <a:normAutofit fontScale="25000" lnSpcReduction="20000"/>
          </a:bodyPr>
          <a:lstStyle/>
          <a:p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year 2020-22 it was projected 8.5% of ethanol to be mixed with petrol.</a:t>
            </a: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for year 2025 it was projected it would require 10 Billion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Litres of ethanol.(90% is made from sugarcane)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 tonne sugar cane = 127 litres ethanol)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waterfootprint.org  </a:t>
            </a: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about </a:t>
            </a:r>
            <a:r>
              <a:rPr lang="en-US" sz="72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210 </a:t>
            </a:r>
            <a:r>
              <a:rPr lang="en-US" sz="7200" i="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72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of water to produce 1 kg of sugar cane.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making 9 Billion </a:t>
            </a:r>
            <a:r>
              <a:rPr lang="en-US" sz="7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ethanol we can say that approx. 15,000 Billion </a:t>
            </a:r>
            <a:r>
              <a:rPr lang="en-US" sz="7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water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just to cultivate sugarcane.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</a:t>
            </a: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cent of drinkable water in India.</a:t>
            </a:r>
            <a:endParaRPr lang="en-US" sz="7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296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791AA-78CE-53DE-2DB0-E65431D2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conclude from all the slides above,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2C69E-3F28-A278-AD1F-3F60296A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5517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42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AF48-86E3-467E-F342-14AB10BC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06" y="3663351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bearing</a:t>
            </a:r>
          </a:p>
        </p:txBody>
      </p:sp>
    </p:spTree>
    <p:extLst>
      <p:ext uri="{BB962C8B-B14F-4D97-AF65-F5344CB8AC3E}">
        <p14:creationId xmlns:p14="http://schemas.microsoft.com/office/powerpoint/2010/main" val="1780451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2DA830-6462-2E91-A93F-117C8B51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6" y="4862343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shares of vehicles in India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E87333-86C0-7FF8-999B-8EE9D161705C}"/>
                  </a:ext>
                </a:extLst>
              </p14:cNvPr>
              <p14:cNvContentPartPr/>
              <p14:nvPr/>
            </p14:nvContentPartPr>
            <p14:xfrm>
              <a:off x="4727038" y="30447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E87333-86C0-7FF8-999B-8EE9D1617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4038" y="266708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F66C31-36EB-474E-E8FE-77190802EA9F}"/>
                  </a:ext>
                </a:extLst>
              </p14:cNvPr>
              <p14:cNvContentPartPr/>
              <p14:nvPr/>
            </p14:nvContentPartPr>
            <p14:xfrm>
              <a:off x="11101918" y="283772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F66C31-36EB-474E-E8FE-77190802E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8918" y="246008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39D942-9A79-1B3E-5E9D-E74171E7F4D4}"/>
                  </a:ext>
                </a:extLst>
              </p14:cNvPr>
              <p14:cNvContentPartPr/>
              <p14:nvPr/>
            </p14:nvContentPartPr>
            <p14:xfrm>
              <a:off x="6064078" y="254432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39D942-9A79-1B3E-5E9D-E74171E7F4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1438" y="216668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C1FC65-C477-FBBB-4CCC-2158E030BBDC}"/>
                  </a:ext>
                </a:extLst>
              </p14:cNvPr>
              <p14:cNvContentPartPr/>
              <p14:nvPr/>
            </p14:nvContentPartPr>
            <p14:xfrm>
              <a:off x="5658718" y="247556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C1FC65-C477-FBBB-4CCC-2158E030BB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5718" y="209756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Content Placeholder 32" descr="Chart, pie chart&#10;&#10;Description automatically generated">
            <a:extLst>
              <a:ext uri="{FF2B5EF4-FFF2-40B4-BE49-F238E27FC236}">
                <a16:creationId xmlns:a16="http://schemas.microsoft.com/office/drawing/2014/main" id="{6533395F-0A2A-F5E9-40E8-619421B1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3" r="5323"/>
          <a:stretch/>
        </p:blipFill>
        <p:spPr>
          <a:xfrm>
            <a:off x="842597" y="425029"/>
            <a:ext cx="8376146" cy="4332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3671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13C9F-275B-20D1-EDA2-3DFA9DEE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56" t="9091" r="2617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02857-0AF4-A97A-44BE-AD943B6B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31" y="211817"/>
            <a:ext cx="3449205" cy="85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891FC3-E9A2-44A4-3927-1713141A526D}"/>
              </a:ext>
            </a:extLst>
          </p:cNvPr>
          <p:cNvSpPr txBox="1">
            <a:spLocks/>
          </p:cNvSpPr>
          <p:nvPr/>
        </p:nvSpPr>
        <p:spPr>
          <a:xfrm>
            <a:off x="512131" y="1446371"/>
            <a:ext cx="7440717" cy="410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management.</a:t>
            </a:r>
          </a:p>
          <a:p>
            <a:pPr>
              <a:lnSpc>
                <a:spcPct val="2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case study frameworks.</a:t>
            </a:r>
          </a:p>
          <a:p>
            <a:pPr>
              <a:lnSpc>
                <a:spcPct val="2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all information.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6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0E1E63-14B2-EFB9-7F82-C826C010A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235088"/>
              </p:ext>
            </p:extLst>
          </p:nvPr>
        </p:nvGraphicFramePr>
        <p:xfrm>
          <a:off x="1047236" y="2023307"/>
          <a:ext cx="9304127" cy="397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940B7198-121D-E200-8F87-BE8269252E97}"/>
              </a:ext>
            </a:extLst>
          </p:cNvPr>
          <p:cNvSpPr txBox="1">
            <a:spLocks/>
          </p:cNvSpPr>
          <p:nvPr/>
        </p:nvSpPr>
        <p:spPr>
          <a:xfrm>
            <a:off x="1047236" y="3512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Porters 5 Forces: Automobile Industry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85EC70-DD5C-57B1-8738-E2F492E1F7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5" t="4474" r="4758" b="6010"/>
          <a:stretch/>
        </p:blipFill>
        <p:spPr>
          <a:xfrm>
            <a:off x="9261481" y="-85013"/>
            <a:ext cx="2481786" cy="22673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8308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CA6543B-9FDE-B7F0-AC87-946E91FEA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7476"/>
              </p:ext>
            </p:extLst>
          </p:nvPr>
        </p:nvGraphicFramePr>
        <p:xfrm>
          <a:off x="1286933" y="671879"/>
          <a:ext cx="961813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80560AB-E37B-CC1A-7ADB-5A22F3D71964}"/>
              </a:ext>
            </a:extLst>
          </p:cNvPr>
          <p:cNvSpPr txBox="1">
            <a:spLocks/>
          </p:cNvSpPr>
          <p:nvPr/>
        </p:nvSpPr>
        <p:spPr>
          <a:xfrm>
            <a:off x="617519" y="6102410"/>
            <a:ext cx="10956960" cy="75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u="sng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this we can conclude,  Flex fuel vehicles are good to enter the Indian market</a:t>
            </a:r>
          </a:p>
        </p:txBody>
      </p:sp>
    </p:spTree>
    <p:extLst>
      <p:ext uri="{BB962C8B-B14F-4D97-AF65-F5344CB8AC3E}">
        <p14:creationId xmlns:p14="http://schemas.microsoft.com/office/powerpoint/2010/main" val="310162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E523B-2AC4-44EA-7927-D1CD5116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market share of ethanol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302E-B95A-EFC4-3450-BACE3D83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fuel can </a:t>
            </a:r>
            <a:r>
              <a:rPr lang="en-IN" sz="17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acquire 80%  of the petrol market,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30% can be acquired from the Diesel </a:t>
            </a: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(only 30% because mostly heavy vehicles need mileage and flex fuels have 15-25% less mileage than diesel),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acquire </a:t>
            </a:r>
            <a:r>
              <a:rPr lang="en-IN" sz="17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10% from hybrid E-vehicles </a:t>
            </a: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(hybrid vehicles are also good so less taken),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estimate that Ethanol or flex fuel vehicle </a:t>
            </a:r>
            <a:r>
              <a:rPr lang="en-IN" sz="17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acquire 35% of the Indian market by 2025.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6C371-2A2E-B1C3-C697-714A89EE9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2883" y="1082722"/>
            <a:ext cx="8385715" cy="503142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37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CC0BB3-997F-21BF-FA98-B7BC96E6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10" y="456983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Now, How Ethanol is produced</a:t>
            </a: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B36E-5A0E-C149-4DC8-3563D400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76" y="5599027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Mostly ethanol is produced from Sugarcane, maize, cereal, rice, etc.</a:t>
            </a: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57E52462-2253-9183-CBDD-30FE46C5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9" y="328526"/>
            <a:ext cx="5434816" cy="4089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5188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A73-34BE-7F01-568D-7378AC65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25" y="600974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Ethanol powered vehicle is good for short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56B3-0168-EF8C-6495-DFDE51CB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706" y="352425"/>
            <a:ext cx="6623469" cy="34655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of crude oil will decrease – saves approx. 4 Billion USD per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annum. (Athmanirbhar)</a:t>
            </a:r>
          </a:p>
          <a:p>
            <a:pPr>
              <a:lnSpc>
                <a:spcPct val="9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ethanol from rice straw,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will stop stubble burning.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(stubble burning- the practice of burning rice straw after cultivation)</a:t>
            </a: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Flex fuel as a fuel has less cost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gasoline or petrol.</a:t>
            </a: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Ethanol creates about 35-80% less emissions than petrol,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how it’s made and what the actual ethanol content is. petrol produces 2.35 kilograms of carbon dioxide burned. </a:t>
            </a:r>
          </a:p>
          <a:p>
            <a:pPr>
              <a:lnSpc>
                <a:spcPct val="90000"/>
              </a:lnSpc>
            </a:pP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Greatly benefits farmers of India.</a:t>
            </a:r>
          </a:p>
          <a:p>
            <a:pPr>
              <a:lnSpc>
                <a:spcPct val="9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Increased power and 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petrol.</a:t>
            </a: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62C4116D-0DAF-00D2-8F91-CA84DBDAD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02" b="17579"/>
          <a:stretch/>
        </p:blipFill>
        <p:spPr>
          <a:xfrm>
            <a:off x="2790825" y="3907766"/>
            <a:ext cx="6705155" cy="16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8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732B-8C6C-31E0-C257-C517ABE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ethanol vehicles be an alternative to E-vehicle?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3313C-D55A-EB23-9A18-87024F9E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short term Ethanol would be more feasible, because: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EV: India doesn’t have the proper charging infrastructure.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EV: High cost of EV.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EV: Charging duration is way high and it’s still in development.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EV: At present 68.7% of electricity is produced from coal.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Ethanol: Saves 4 billion USD per annum from foreign imports of crude oil.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Ethanol: At present, will help farmers.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Ethanol: Stops pollution from stubble burning.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335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5CEBD3-CD04-2331-4776-9477CBBC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E-vehicles are future on the Long-term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1EA5-1B67-4044-A06C-C1F07C6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1842221"/>
            <a:ext cx="8788757" cy="434195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Electric vehicles are just vehicles that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run on electric battery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has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combustion engine.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EV vehicles are good for the long term?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fossil fuels is limited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their use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destroying our </a:t>
            </a:r>
            <a:b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emissions from petrol and diesel vehicles lead to long-term,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 on public health.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emissions impact of electric vehicles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much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 than petrol or </a:t>
            </a:r>
            <a:b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diesel vehicles.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 efficiency perspective,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 can convert around 60% </a:t>
            </a:r>
            <a:b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electrical energy from the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grid to power the wheels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petrol or </a:t>
            </a:r>
            <a:b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diesel cars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 17%-21%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 in the fuel 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b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wheels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 a waste of around 80%.</a:t>
            </a:r>
          </a:p>
        </p:txBody>
      </p:sp>
    </p:spTree>
    <p:extLst>
      <p:ext uri="{BB962C8B-B14F-4D97-AF65-F5344CB8AC3E}">
        <p14:creationId xmlns:p14="http://schemas.microsoft.com/office/powerpoint/2010/main" val="335299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1691</TotalTime>
  <Words>1503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Times New Roman</vt:lpstr>
      <vt:lpstr>Trebuchet MS</vt:lpstr>
      <vt:lpstr>Wingdings</vt:lpstr>
      <vt:lpstr>Wingdings 3</vt:lpstr>
      <vt:lpstr>Facet</vt:lpstr>
      <vt:lpstr>Ethanol-Powered vehicle Profitable or Disaster</vt:lpstr>
      <vt:lpstr>Market shares of vehicles in India</vt:lpstr>
      <vt:lpstr>PowerPoint Presentation</vt:lpstr>
      <vt:lpstr>PowerPoint Presentation</vt:lpstr>
      <vt:lpstr>Estimated market share of ethanol </vt:lpstr>
      <vt:lpstr>Now, How Ethanol is produced</vt:lpstr>
      <vt:lpstr>Why Ethanol powered vehicle is good for short term</vt:lpstr>
      <vt:lpstr>Can ethanol vehicles be an alternative to E-vehicle?</vt:lpstr>
      <vt:lpstr>Why E-vehicles are future on the Long-term</vt:lpstr>
      <vt:lpstr>This is the present Electricity production in India</vt:lpstr>
      <vt:lpstr>This will be the Future of India</vt:lpstr>
      <vt:lpstr>How EV’s can save the Environment</vt:lpstr>
      <vt:lpstr>Total cost of ownership of EV</vt:lpstr>
      <vt:lpstr>Failure mode analysis of ethanol as a fuel</vt:lpstr>
      <vt:lpstr>Should we sacrifice Food, land and water for the comfort of living and transportation//</vt:lpstr>
      <vt:lpstr>You need way more water for making Ethanol from Rice</vt:lpstr>
      <vt:lpstr>Ethanol from sugarcane requires a lot of water</vt:lpstr>
      <vt:lpstr>So, we conclude from all the slides above,</vt:lpstr>
      <vt:lpstr>Thank you bearing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J, Amith</dc:creator>
  <cp:lastModifiedBy>B J, Amith</cp:lastModifiedBy>
  <cp:revision>28</cp:revision>
  <cp:lastPrinted>2022-10-17T05:03:43Z</cp:lastPrinted>
  <dcterms:created xsi:type="dcterms:W3CDTF">2022-10-14T15:47:31Z</dcterms:created>
  <dcterms:modified xsi:type="dcterms:W3CDTF">2022-10-18T17:26:23Z</dcterms:modified>
</cp:coreProperties>
</file>