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453" r:id="rId2"/>
    <p:sldId id="450" r:id="rId3"/>
    <p:sldId id="451" r:id="rId4"/>
    <p:sldId id="452" r:id="rId5"/>
    <p:sldId id="391" r:id="rId6"/>
    <p:sldId id="390" r:id="rId7"/>
    <p:sldId id="444" r:id="rId8"/>
    <p:sldId id="445" r:id="rId9"/>
    <p:sldId id="448" r:id="rId10"/>
    <p:sldId id="447" r:id="rId11"/>
    <p:sldId id="446" r:id="rId12"/>
    <p:sldId id="432" r:id="rId13"/>
    <p:sldId id="318" r:id="rId14"/>
    <p:sldId id="319" r:id="rId15"/>
    <p:sldId id="323" r:id="rId16"/>
    <p:sldId id="324" r:id="rId17"/>
    <p:sldId id="326" r:id="rId18"/>
    <p:sldId id="426" r:id="rId19"/>
    <p:sldId id="336" r:id="rId20"/>
    <p:sldId id="433" r:id="rId21"/>
    <p:sldId id="339" r:id="rId22"/>
    <p:sldId id="406" r:id="rId23"/>
    <p:sldId id="454" r:id="rId24"/>
    <p:sldId id="455" r:id="rId25"/>
    <p:sldId id="443" r:id="rId26"/>
    <p:sldId id="407" r:id="rId27"/>
    <p:sldId id="403" r:id="rId28"/>
    <p:sldId id="408" r:id="rId29"/>
    <p:sldId id="404" r:id="rId30"/>
    <p:sldId id="410" r:id="rId31"/>
    <p:sldId id="434" r:id="rId32"/>
    <p:sldId id="392" r:id="rId33"/>
    <p:sldId id="43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86" autoAdjust="0"/>
    <p:restoredTop sz="94660"/>
  </p:normalViewPr>
  <p:slideViewPr>
    <p:cSldViewPr snapToGrid="0">
      <p:cViewPr varScale="1">
        <p:scale>
          <a:sx n="77" d="100"/>
          <a:sy n="77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294B05-D0CC-43B8-A241-F18BA3ED934A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E26C27-0A7E-42BA-95CD-222BC6FA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8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D5E99-FCF4-49AE-B8DD-EE2E710E8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39BC5-1C28-453A-970A-431E912A9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ED8FA-9FA2-4510-8874-4B256673E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BAF2-F4ED-40C4-A2F6-933FFC2071FD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4B628-936C-4637-A0F9-33EDE6E64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D41AB-BEBE-4882-9B0E-34A7A67BB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E0830-86AF-4122-9D01-35C5A159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85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FED38-3FE2-4276-A77B-9B5B32DDF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80CD6B-B141-44C6-ABCF-EC0AE887E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31AB0-B71A-4397-8516-1EE6BDF75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BAF2-F4ED-40C4-A2F6-933FFC2071FD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8F343-76F8-4C7D-8E24-6C25F775A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7F6AA-608D-4E59-B367-203355065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E0830-86AF-4122-9D01-35C5A159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27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5B10E5-A725-46BA-9D9C-A7B638CD7F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D7F5F-52C8-4BB0-81FE-7AAE1805A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596BB-8A23-440C-A59F-78D228546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BAF2-F4ED-40C4-A2F6-933FFC2071FD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0B8BA-046A-4A63-86EE-F3D4BC8B1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3F874-8F68-4434-BED4-363475EC1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E0830-86AF-4122-9D01-35C5A159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60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CC533-C5FF-43D6-B297-949FDB00B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FB7B0-495C-43AB-A93A-B1A3F132B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35B1C-40C0-4A57-8E66-EFAC56FFD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BAF2-F4ED-40C4-A2F6-933FFC2071FD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E6EC0-316D-48E8-9D84-93372B601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24893-6FD5-466D-A9F7-D6429AFC4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E0830-86AF-4122-9D01-35C5A159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19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39424-5C84-42EF-9835-F6C39A34C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946F8-4CEF-47C9-8A59-ADEB704DD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20DA9-A215-49CC-9568-C6D1EC9B8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BAF2-F4ED-40C4-A2F6-933FFC2071FD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5E0EC-E07C-4EEC-88EF-2575571E6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0EE3-E13B-4CC4-95BC-1AE43FFB2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E0830-86AF-4122-9D01-35C5A159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91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F17FB-3865-4366-98B5-C86CAA00D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53BF1-20F4-4E63-A423-6509746DA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24A6F-E7CB-4B4E-BC5C-406FB3AE0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4D217-C015-4AD2-B397-6960C5909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BAF2-F4ED-40C4-A2F6-933FFC2071FD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1F220-3B90-4BEE-A7D9-C0FDB7B7A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770EA-09C3-4535-B601-F97B5A9D6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E0830-86AF-4122-9D01-35C5A159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12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71C4E-5DAA-4A27-A333-EA0964B23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48082-CFBD-46CB-B923-3FA7E5674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3054BF-36BF-48F1-94D1-E08C99110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F4F2B-7E72-41DD-A13D-3383B2EA4A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E35F40-3409-4580-B67B-A27F1296FC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E32A8C-5A41-4460-B76A-9BF243118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BAF2-F4ED-40C4-A2F6-933FFC2071FD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622A5F-2C2F-4B09-AD08-35A6818BB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3367B6-0C46-4D21-ACD2-AEF7E7175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E0830-86AF-4122-9D01-35C5A159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77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23723-5B27-4874-B7CE-601CF03D3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F557A0-8A33-4899-A6D9-B28A824BB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BAF2-F4ED-40C4-A2F6-933FFC2071FD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2550E2-4523-439C-BBC6-CB8FC69F5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A5EF41-6204-4774-8FE8-B1E8181B2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E0830-86AF-4122-9D01-35C5A159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7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2F0AFC-E188-42DA-8B8F-3744815FB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BAF2-F4ED-40C4-A2F6-933FFC2071FD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0C0CE3-C5CB-4966-9A6E-A55E3AE46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23712-D33F-4BE3-9E59-3352D54A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E0830-86AF-4122-9D01-35C5A159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2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4895F-91A7-4A39-8353-E3D0A65F1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93CBC-7C83-44E9-988D-5AA9564E3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FEE3F7-93B1-488C-8D5D-6241B210F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3C93C-2293-4B93-8635-D73A171E2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BAF2-F4ED-40C4-A2F6-933FFC2071FD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20280-B121-4216-9233-101DD8194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896BA-FBB9-4AD6-855F-2E070EE2B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E0830-86AF-4122-9D01-35C5A159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43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F7C63-C5DE-4045-9282-97F8F0C90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E6295D-009F-4DC8-B2BD-F71B5B3B6B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EB5C67-9990-49BE-A14A-02291C293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01DB6-4742-4816-871B-A5DE0379B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BAF2-F4ED-40C4-A2F6-933FFC2071FD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F0BA3-4066-48F5-BBAB-125F777B1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41EE5-3EB9-49CE-BD68-97C3F60E1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E0830-86AF-4122-9D01-35C5A159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8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4E673A-670F-497B-A6D8-B3C6BE947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AAFC1-6161-4113-AFA9-F73DD81A8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BDA31-4A9D-4B31-8311-5111EA426E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7BAF2-F4ED-40C4-A2F6-933FFC2071FD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B1617-A4A9-4CB5-9547-C460422C0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6B591-B0E9-4E41-8462-523FA4D70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E0830-86AF-4122-9D01-35C5A159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2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9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6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D04DF-0406-481F-9C79-7DED2F02FD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 to Relational Schema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48A2EB-4E46-4F8D-B614-00F118DCE7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Normalization</a:t>
            </a:r>
          </a:p>
          <a:p>
            <a:r>
              <a:rPr lang="en-US"/>
              <a:t>Referential Integrity (PK-FK)</a:t>
            </a:r>
          </a:p>
        </p:txBody>
      </p:sp>
    </p:spTree>
    <p:extLst>
      <p:ext uri="{BB962C8B-B14F-4D97-AF65-F5344CB8AC3E}">
        <p14:creationId xmlns:p14="http://schemas.microsoft.com/office/powerpoint/2010/main" val="689409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26498-B404-42C9-BDE9-1F79DD8F7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159" y="365125"/>
            <a:ext cx="2608913" cy="744147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dirty="0"/>
              <a:t>To this…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C7A023-00DF-4B7B-94F8-D6983F5C0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625" y="365125"/>
            <a:ext cx="8814216" cy="6127750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D4E06944-A989-4621-B8AA-5F1125077CFE}"/>
              </a:ext>
            </a:extLst>
          </p:cNvPr>
          <p:cNvSpPr/>
          <p:nvPr/>
        </p:nvSpPr>
        <p:spPr>
          <a:xfrm>
            <a:off x="1993692" y="4257207"/>
            <a:ext cx="1054933" cy="38974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A33794-0AE8-40B9-BD28-6722B5F1C45F}"/>
              </a:ext>
            </a:extLst>
          </p:cNvPr>
          <p:cNvSpPr txBox="1"/>
          <p:nvPr/>
        </p:nvSpPr>
        <p:spPr>
          <a:xfrm>
            <a:off x="644577" y="3902804"/>
            <a:ext cx="1499016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Linking Table</a:t>
            </a:r>
          </a:p>
          <a:p>
            <a:r>
              <a:rPr lang="en-US" dirty="0"/>
              <a:t>Join</a:t>
            </a:r>
          </a:p>
          <a:p>
            <a:r>
              <a:rPr lang="en-US" dirty="0"/>
              <a:t>Bridge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9AE48C4-833B-4219-92BE-905D8A499C26}"/>
              </a:ext>
            </a:extLst>
          </p:cNvPr>
          <p:cNvSpPr/>
          <p:nvPr/>
        </p:nvSpPr>
        <p:spPr>
          <a:xfrm>
            <a:off x="4217262" y="4188842"/>
            <a:ext cx="1510298" cy="526473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FC1BCE-F58C-466A-AC63-8019D53561F6}"/>
              </a:ext>
            </a:extLst>
          </p:cNvPr>
          <p:cNvCxnSpPr/>
          <p:nvPr/>
        </p:nvCxnSpPr>
        <p:spPr>
          <a:xfrm>
            <a:off x="9582411" y="1778696"/>
            <a:ext cx="488515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801E5-4807-4124-BCD1-9B84D44341C7}"/>
              </a:ext>
            </a:extLst>
          </p:cNvPr>
          <p:cNvCxnSpPr/>
          <p:nvPr/>
        </p:nvCxnSpPr>
        <p:spPr>
          <a:xfrm>
            <a:off x="6928981" y="3609584"/>
            <a:ext cx="488515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9A9B6AC-FD59-470C-A3DF-E325CB50CA83}"/>
              </a:ext>
            </a:extLst>
          </p:cNvPr>
          <p:cNvCxnSpPr/>
          <p:nvPr/>
        </p:nvCxnSpPr>
        <p:spPr>
          <a:xfrm>
            <a:off x="11137726" y="2745288"/>
            <a:ext cx="488515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0171ED-5E68-4837-91CE-7C7369F0E8F3}"/>
              </a:ext>
            </a:extLst>
          </p:cNvPr>
          <p:cNvCxnSpPr/>
          <p:nvPr/>
        </p:nvCxnSpPr>
        <p:spPr>
          <a:xfrm>
            <a:off x="10411216" y="1780784"/>
            <a:ext cx="488515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844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E3523-2428-4844-9108-5DF921103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Detailed Application</a:t>
            </a:r>
          </a:p>
        </p:txBody>
      </p:sp>
    </p:spTree>
    <p:extLst>
      <p:ext uri="{BB962C8B-B14F-4D97-AF65-F5344CB8AC3E}">
        <p14:creationId xmlns:p14="http://schemas.microsoft.com/office/powerpoint/2010/main" val="279561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>
            <a:extLst>
              <a:ext uri="{FF2B5EF4-FFF2-40B4-BE49-F238E27FC236}">
                <a16:creationId xmlns:a16="http://schemas.microsoft.com/office/drawing/2014/main" id="{8D446166-4A45-4733-B98E-B77D3C76B7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02F8D83-F9D3-4D7C-8CA8-822E66104D0B}" type="slidenum">
              <a:rPr lang="en-US" altLang="en-US" sz="1400">
                <a:solidFill>
                  <a:schemeClr val="accent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>
              <a:solidFill>
                <a:schemeClr val="accent2"/>
              </a:solidFill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2E25DAEE-9F50-43E6-B9DB-99FA874886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199" y="365125"/>
            <a:ext cx="10836965" cy="1325563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algn="ctr"/>
            <a:r>
              <a:rPr lang="en-US" altLang="en-US" dirty="0"/>
              <a:t>Transforming ERDs into Schemas – “Mapping”</a:t>
            </a:r>
            <a:br>
              <a:rPr lang="en-US" altLang="en-US" dirty="0"/>
            </a:br>
            <a:r>
              <a:rPr lang="en-US" altLang="en-US" sz="2400" dirty="0">
                <a:solidFill>
                  <a:srgbClr val="FF0000"/>
                </a:solidFill>
              </a:rPr>
              <a:t>THIS STARTS NORMALIZATION (1</a:t>
            </a:r>
            <a:r>
              <a:rPr lang="en-US" altLang="en-US" sz="2400" baseline="30000" dirty="0">
                <a:solidFill>
                  <a:srgbClr val="FF0000"/>
                </a:solidFill>
              </a:rPr>
              <a:t>st</a:t>
            </a:r>
            <a:r>
              <a:rPr lang="en-US" altLang="en-US" sz="2400" dirty="0">
                <a:solidFill>
                  <a:srgbClr val="FF0000"/>
                </a:solidFill>
              </a:rPr>
              <a:t> form)</a:t>
            </a:r>
            <a:endParaRPr lang="en-US" altLang="en-US" dirty="0"/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F03FA048-9FAE-4869-B76F-F9E0F99E08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6836" y="1690688"/>
            <a:ext cx="11277599" cy="5167312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>
              <a:buNone/>
            </a:pPr>
            <a:r>
              <a:rPr lang="en-US" altLang="en-US" sz="3200" dirty="0"/>
              <a:t>Step 1: Map </a:t>
            </a:r>
            <a:r>
              <a:rPr lang="en-US" altLang="en-US" sz="3200" dirty="0">
                <a:solidFill>
                  <a:srgbClr val="0000CC"/>
                </a:solidFill>
              </a:rPr>
              <a:t>Regular Entities</a:t>
            </a:r>
            <a:r>
              <a:rPr lang="en-US" altLang="en-US" sz="3200" dirty="0"/>
              <a:t> to Tables…</a:t>
            </a:r>
          </a:p>
          <a:p>
            <a:pPr>
              <a:buNone/>
            </a:pPr>
            <a:endParaRPr lang="en-US" altLang="en-US" sz="1600" dirty="0"/>
          </a:p>
          <a:p>
            <a:pPr marL="914400" lvl="1"/>
            <a:r>
              <a:rPr lang="en-US" altLang="en-US" sz="2800">
                <a:solidFill>
                  <a:srgbClr val="FF0000"/>
                </a:solidFill>
              </a:rPr>
              <a:t>Compound</a:t>
            </a:r>
            <a:r>
              <a:rPr lang="en-US" altLang="en-US" sz="2800">
                <a:solidFill>
                  <a:srgbClr val="0070C0"/>
                </a:solidFill>
              </a:rPr>
              <a:t> </a:t>
            </a:r>
            <a:r>
              <a:rPr lang="en-US" altLang="en-US" sz="2800" dirty="0">
                <a:solidFill>
                  <a:srgbClr val="0070C0"/>
                </a:solidFill>
              </a:rPr>
              <a:t>Attributes</a:t>
            </a:r>
            <a:r>
              <a:rPr lang="en-US" altLang="en-US" sz="2800" dirty="0"/>
              <a:t>:  </a:t>
            </a:r>
            <a:r>
              <a:rPr lang="en-US" altLang="en-US" sz="2800" b="1" dirty="0"/>
              <a:t>Break into simple attributes</a:t>
            </a:r>
            <a:r>
              <a:rPr lang="en-US" altLang="en-US" sz="2800" dirty="0"/>
              <a:t>.</a:t>
            </a:r>
          </a:p>
          <a:p>
            <a:pPr marL="914400" lvl="1"/>
            <a:endParaRPr lang="en-US" altLang="en-US" sz="700" dirty="0"/>
          </a:p>
          <a:p>
            <a:pPr marL="914400" lvl="1"/>
            <a:r>
              <a:rPr lang="en-US" altLang="en-US" sz="2800" dirty="0">
                <a:solidFill>
                  <a:srgbClr val="FF0000"/>
                </a:solidFill>
              </a:rPr>
              <a:t>Multivalued</a:t>
            </a:r>
            <a:r>
              <a:rPr lang="en-US" altLang="en-US" sz="2800" dirty="0">
                <a:solidFill>
                  <a:srgbClr val="0070C0"/>
                </a:solidFill>
              </a:rPr>
              <a:t> Attributes</a:t>
            </a:r>
            <a:r>
              <a:rPr lang="en-US" altLang="en-US" sz="2800" dirty="0"/>
              <a:t>:  </a:t>
            </a:r>
            <a:r>
              <a:rPr lang="en-US" altLang="en-US" sz="2800" b="1" dirty="0"/>
              <a:t>Break out to separate table</a:t>
            </a:r>
            <a:r>
              <a:rPr lang="en-US" altLang="en-US" sz="3200" b="1" dirty="0"/>
              <a:t> </a:t>
            </a:r>
            <a:r>
              <a:rPr lang="en-US" altLang="en-US" sz="2800" dirty="0"/>
              <a:t>with</a:t>
            </a:r>
            <a:r>
              <a:rPr lang="en-US" altLang="en-US" sz="3200" dirty="0"/>
              <a:t> </a:t>
            </a:r>
            <a:r>
              <a:rPr lang="en-US" altLang="en-US" sz="2800" dirty="0"/>
              <a:t>a</a:t>
            </a:r>
            <a:r>
              <a:rPr lang="en-US" altLang="en-US" sz="3200" dirty="0"/>
              <a:t> </a:t>
            </a:r>
            <a:r>
              <a:rPr lang="en-US" altLang="en-US" sz="2800" dirty="0"/>
              <a:t>foreign</a:t>
            </a:r>
            <a:r>
              <a:rPr lang="en-US" altLang="en-US" sz="3200" dirty="0"/>
              <a:t> </a:t>
            </a:r>
            <a:r>
              <a:rPr lang="en-US" altLang="en-US" sz="2800" dirty="0"/>
              <a:t>key</a:t>
            </a:r>
            <a:r>
              <a:rPr lang="en-US" altLang="en-US" sz="3200" dirty="0"/>
              <a:t> </a:t>
            </a:r>
            <a:r>
              <a:rPr lang="en-US" altLang="en-US" sz="2800" dirty="0"/>
              <a:t>referencing</a:t>
            </a:r>
            <a:r>
              <a:rPr lang="en-US" altLang="en-US" sz="3200" dirty="0"/>
              <a:t> </a:t>
            </a:r>
            <a:r>
              <a:rPr lang="en-US" altLang="en-US" sz="2800" dirty="0"/>
              <a:t>the</a:t>
            </a:r>
            <a:r>
              <a:rPr lang="en-US" altLang="en-US" sz="3200" dirty="0"/>
              <a:t> </a:t>
            </a:r>
            <a:r>
              <a:rPr lang="en-US" altLang="en-US" sz="2800" dirty="0"/>
              <a:t>primary key of the table with original entity.</a:t>
            </a:r>
          </a:p>
          <a:p>
            <a:pPr marL="1371600" lvl="2"/>
            <a:r>
              <a:rPr lang="en-US" altLang="en-US" sz="2400" dirty="0"/>
              <a:t>(leads to composite primary key (CPK) of the two attributes)</a:t>
            </a:r>
            <a:r>
              <a:rPr lang="en-US" altLang="en-US" sz="1800" dirty="0"/>
              <a:t>.</a:t>
            </a:r>
          </a:p>
          <a:p>
            <a:pPr marL="1371600" lvl="2"/>
            <a:endParaRPr lang="en-US" altLang="en-US" dirty="0"/>
          </a:p>
          <a:p>
            <a:pPr marL="914400" lvl="1"/>
            <a:r>
              <a:rPr lang="en-US" altLang="en-US" sz="2800" dirty="0">
                <a:solidFill>
                  <a:srgbClr val="0070C0"/>
                </a:solidFill>
              </a:rPr>
              <a:t>Derived Attributes</a:t>
            </a:r>
            <a:r>
              <a:rPr lang="en-US" altLang="en-US" sz="2800" dirty="0"/>
              <a:t>:  </a:t>
            </a:r>
            <a:r>
              <a:rPr lang="en-US" altLang="en-US" sz="2800"/>
              <a:t>Are included </a:t>
            </a:r>
            <a:r>
              <a:rPr lang="en-US" altLang="en-US" sz="2800" dirty="0"/>
              <a:t>in </a:t>
            </a:r>
            <a:r>
              <a:rPr lang="en-US" altLang="en-US" sz="2800"/>
              <a:t>a (RS) relational schema if a calculated column is used to store the value.</a:t>
            </a:r>
            <a:endParaRPr lang="en-US" altLang="en-US" sz="2800" dirty="0"/>
          </a:p>
          <a:p>
            <a:pPr marL="1371600" lvl="2"/>
            <a:r>
              <a:rPr lang="en-US" altLang="en-US" sz="2400"/>
              <a:t>( a derived value is not included in the RS is the represented data is </a:t>
            </a:r>
            <a:r>
              <a:rPr lang="en-US" altLang="en-US" sz="2400" u="sng" dirty="0"/>
              <a:t>not stored</a:t>
            </a:r>
            <a:r>
              <a:rPr lang="en-US" altLang="en-US" sz="2400"/>
              <a:t>, and only </a:t>
            </a:r>
            <a:r>
              <a:rPr lang="en-US" altLang="en-US" sz="2400" dirty="0"/>
              <a:t>calculated </a:t>
            </a:r>
            <a:r>
              <a:rPr lang="en-US" altLang="en-US" sz="2400"/>
              <a:t>as needed – for example in the select statement query).</a:t>
            </a:r>
            <a:endParaRPr lang="en-US" altLang="en-US" sz="2400" dirty="0"/>
          </a:p>
          <a:p>
            <a:pPr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775647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1">
            <a:extLst>
              <a:ext uri="{FF2B5EF4-FFF2-40B4-BE49-F238E27FC236}">
                <a16:creationId xmlns:a16="http://schemas.microsoft.com/office/drawing/2014/main" id="{FC616DFD-30DF-4C3E-B325-832535DEC2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9D2BF3E-BE79-4B23-8E7C-FB4770EDEF2A}" type="slidenum">
              <a:rPr lang="en-US" altLang="en-US" sz="1400">
                <a:solidFill>
                  <a:schemeClr val="accent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>
              <a:solidFill>
                <a:schemeClr val="accent2"/>
              </a:solidFill>
            </a:endParaRPr>
          </a:p>
        </p:txBody>
      </p:sp>
      <p:sp>
        <p:nvSpPr>
          <p:cNvPr id="18435" name="Text Box 2">
            <a:extLst>
              <a:ext uri="{FF2B5EF4-FFF2-40B4-BE49-F238E27FC236}">
                <a16:creationId xmlns:a16="http://schemas.microsoft.com/office/drawing/2014/main" id="{FAD031D1-78EA-4E86-8011-4DF17D3E7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8874" y="461964"/>
            <a:ext cx="720472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1" dirty="0"/>
              <a:t>CUSTOMER entity with Address </a:t>
            </a:r>
            <a:r>
              <a:rPr lang="en-US" altLang="en-US" sz="2200" b="1" dirty="0">
                <a:solidFill>
                  <a:srgbClr val="0070C0"/>
                </a:solidFill>
              </a:rPr>
              <a:t>compound</a:t>
            </a:r>
            <a:r>
              <a:rPr lang="en-US" altLang="en-US" sz="2200" b="1" dirty="0"/>
              <a:t> attribute</a:t>
            </a:r>
          </a:p>
        </p:txBody>
      </p:sp>
      <p:sp>
        <p:nvSpPr>
          <p:cNvPr id="18436" name="Text Box 3">
            <a:extLst>
              <a:ext uri="{FF2B5EF4-FFF2-40B4-BE49-F238E27FC236}">
                <a16:creationId xmlns:a16="http://schemas.microsoft.com/office/drawing/2014/main" id="{1F88C631-E2BA-4167-85B2-E8927C245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5283" y="0"/>
            <a:ext cx="47674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/>
              <a:t>Mapping a Compound Attribute</a:t>
            </a:r>
          </a:p>
        </p:txBody>
      </p:sp>
      <p:sp>
        <p:nvSpPr>
          <p:cNvPr id="18437" name="Text Box 7">
            <a:extLst>
              <a:ext uri="{FF2B5EF4-FFF2-40B4-BE49-F238E27FC236}">
                <a16:creationId xmlns:a16="http://schemas.microsoft.com/office/drawing/2014/main" id="{A28E4BF7-E629-41F0-AD7A-DBCFC38DA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6450" y="4244975"/>
            <a:ext cx="525656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1" dirty="0"/>
              <a:t>Customer table with </a:t>
            </a:r>
            <a:r>
              <a:rPr lang="en-US" altLang="en-US" sz="2200" b="1" dirty="0">
                <a:solidFill>
                  <a:srgbClr val="0070C0"/>
                </a:solidFill>
              </a:rPr>
              <a:t>simple</a:t>
            </a:r>
            <a:r>
              <a:rPr lang="en-US" altLang="en-US" sz="2200" b="1" dirty="0"/>
              <a:t> attributes</a:t>
            </a:r>
          </a:p>
        </p:txBody>
      </p:sp>
      <p:graphicFrame>
        <p:nvGraphicFramePr>
          <p:cNvPr id="18438" name="Object 9" descr="Pink tissue paper">
            <a:extLst>
              <a:ext uri="{FF2B5EF4-FFF2-40B4-BE49-F238E27FC236}">
                <a16:creationId xmlns:a16="http://schemas.microsoft.com/office/drawing/2014/main" id="{1C6DAACC-0869-4AE7-872B-3AB59712FC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0226" y="1311276"/>
          <a:ext cx="3495675" cy="242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301191" imgH="900989" progId="Visio.Drawing.11">
                  <p:embed/>
                </p:oleObj>
              </mc:Choice>
              <mc:Fallback>
                <p:oleObj name="Visio" r:id="rId2" imgW="1301191" imgH="900989" progId="Visio.Drawing.11">
                  <p:embed/>
                  <p:pic>
                    <p:nvPicPr>
                      <p:cNvPr id="18438" name="Object 9" descr="Pink tissue paper">
                        <a:extLst>
                          <a:ext uri="{FF2B5EF4-FFF2-40B4-BE49-F238E27FC236}">
                            <a16:creationId xmlns:a16="http://schemas.microsoft.com/office/drawing/2014/main" id="{1C6DAACC-0869-4AE7-872B-3AB59712FC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0226" y="1311276"/>
                        <a:ext cx="3495675" cy="242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11" descr="Pink tissue paper">
            <a:extLst>
              <a:ext uri="{FF2B5EF4-FFF2-40B4-BE49-F238E27FC236}">
                <a16:creationId xmlns:a16="http://schemas.microsoft.com/office/drawing/2014/main" id="{1D8772FD-5C12-46CD-B890-5DD521B132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1001" y="5106988"/>
          <a:ext cx="8882063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4843272" imgH="386791" progId="Visio.Drawing.11">
                  <p:embed/>
                </p:oleObj>
              </mc:Choice>
              <mc:Fallback>
                <p:oleObj name="Visio" r:id="rId4" imgW="4843272" imgH="386791" progId="Visio.Drawing.11">
                  <p:embed/>
                  <p:pic>
                    <p:nvPicPr>
                      <p:cNvPr id="18439" name="Object 11" descr="Pink tissue paper">
                        <a:extLst>
                          <a:ext uri="{FF2B5EF4-FFF2-40B4-BE49-F238E27FC236}">
                            <a16:creationId xmlns:a16="http://schemas.microsoft.com/office/drawing/2014/main" id="{1D8772FD-5C12-46CD-B890-5DD521B132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1" y="5106988"/>
                        <a:ext cx="8882063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Arrow: Right 1">
            <a:extLst>
              <a:ext uri="{FF2B5EF4-FFF2-40B4-BE49-F238E27FC236}">
                <a16:creationId xmlns:a16="http://schemas.microsoft.com/office/drawing/2014/main" id="{1D9410EC-A4A7-406D-9EA4-64371313316D}"/>
              </a:ext>
            </a:extLst>
          </p:cNvPr>
          <p:cNvSpPr/>
          <p:nvPr/>
        </p:nvSpPr>
        <p:spPr>
          <a:xfrm rot="9607441">
            <a:off x="7518391" y="2593574"/>
            <a:ext cx="1868704" cy="430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97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1">
            <a:extLst>
              <a:ext uri="{FF2B5EF4-FFF2-40B4-BE49-F238E27FC236}">
                <a16:creationId xmlns:a16="http://schemas.microsoft.com/office/drawing/2014/main" id="{DA334D7F-1D9E-4543-A4AF-30E8434DAE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23A8F1A-81DF-4944-B709-C119DEC1915D}" type="slidenum">
              <a:rPr lang="en-US" altLang="en-US" sz="1400">
                <a:solidFill>
                  <a:schemeClr val="accent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>
              <a:solidFill>
                <a:schemeClr val="accent2"/>
              </a:solidFill>
            </a:endParaRPr>
          </a:p>
        </p:txBody>
      </p:sp>
      <p:sp>
        <p:nvSpPr>
          <p:cNvPr id="19459" name="Text Box 26">
            <a:extLst>
              <a:ext uri="{FF2B5EF4-FFF2-40B4-BE49-F238E27FC236}">
                <a16:creationId xmlns:a16="http://schemas.microsoft.com/office/drawing/2014/main" id="{C42E4DE1-16C0-4D00-A14C-697404072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1664" y="3810000"/>
            <a:ext cx="3328987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1"/>
              <a:t>(b) Two resulting tables</a:t>
            </a:r>
          </a:p>
        </p:txBody>
      </p:sp>
      <p:sp>
        <p:nvSpPr>
          <p:cNvPr id="19460" name="Text Box 27">
            <a:extLst>
              <a:ext uri="{FF2B5EF4-FFF2-40B4-BE49-F238E27FC236}">
                <a16:creationId xmlns:a16="http://schemas.microsoft.com/office/drawing/2014/main" id="{C7A83893-F711-4203-A08D-58CBE1DD69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7839" y="6002407"/>
            <a:ext cx="1998663" cy="707886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Note the </a:t>
            </a:r>
            <a:r>
              <a:rPr lang="en-US" altLang="en-US" sz="2000" u="sng" dirty="0">
                <a:latin typeface="Tahoma" panose="020B0604030504040204" pitchFamily="34" charset="0"/>
              </a:rPr>
              <a:t>CPK</a:t>
            </a:r>
            <a:r>
              <a:rPr lang="en-US" altLang="en-US" sz="2000" dirty="0">
                <a:latin typeface="Tahoma" panose="020B0604030504040204" pitchFamily="34" charset="0"/>
              </a:rPr>
              <a:t> in this table.</a:t>
            </a:r>
          </a:p>
        </p:txBody>
      </p:sp>
      <p:sp>
        <p:nvSpPr>
          <p:cNvPr id="19461" name="Text Box 44">
            <a:extLst>
              <a:ext uri="{FF2B5EF4-FFF2-40B4-BE49-F238E27FC236}">
                <a16:creationId xmlns:a16="http://schemas.microsoft.com/office/drawing/2014/main" id="{5DC3667F-BDA2-4754-AB5A-9D8E2279E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6175" y="0"/>
            <a:ext cx="4802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Mapping a Multivalued Attribute</a:t>
            </a:r>
          </a:p>
        </p:txBody>
      </p:sp>
      <p:sp>
        <p:nvSpPr>
          <p:cNvPr id="19462" name="Text Box 45">
            <a:extLst>
              <a:ext uri="{FF2B5EF4-FFF2-40B4-BE49-F238E27FC236}">
                <a16:creationId xmlns:a16="http://schemas.microsoft.com/office/drawing/2014/main" id="{3B08096C-773E-45AE-90C2-3B4AD761B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3589" y="461964"/>
            <a:ext cx="8129587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1" dirty="0"/>
              <a:t>EMPLOYEE entity with Skill </a:t>
            </a:r>
            <a:r>
              <a:rPr lang="en-US" altLang="en-US" sz="2200" b="1" dirty="0">
                <a:solidFill>
                  <a:srgbClr val="00B0F0"/>
                </a:solidFill>
              </a:rPr>
              <a:t>multivalued</a:t>
            </a:r>
            <a:r>
              <a:rPr lang="en-US" altLang="en-US" sz="2200" b="1" dirty="0"/>
              <a:t> attribute</a:t>
            </a:r>
          </a:p>
        </p:txBody>
      </p:sp>
      <p:graphicFrame>
        <p:nvGraphicFramePr>
          <p:cNvPr id="19463" name="Object 52" descr="Pink tissue paper">
            <a:extLst>
              <a:ext uri="{FF2B5EF4-FFF2-40B4-BE49-F238E27FC236}">
                <a16:creationId xmlns:a16="http://schemas.microsoft.com/office/drawing/2014/main" id="{6C22BEB1-6FBF-424A-8555-50C4857D45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92601" y="1104901"/>
          <a:ext cx="3571875" cy="247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301191" imgH="900989" progId="Visio.Drawing.11">
                  <p:embed/>
                </p:oleObj>
              </mc:Choice>
              <mc:Fallback>
                <p:oleObj name="Visio" r:id="rId2" imgW="1301191" imgH="900989" progId="Visio.Drawing.11">
                  <p:embed/>
                  <p:pic>
                    <p:nvPicPr>
                      <p:cNvPr id="19463" name="Object 52" descr="Pink tissue paper">
                        <a:extLst>
                          <a:ext uri="{FF2B5EF4-FFF2-40B4-BE49-F238E27FC236}">
                            <a16:creationId xmlns:a16="http://schemas.microsoft.com/office/drawing/2014/main" id="{6C22BEB1-6FBF-424A-8555-50C4857D45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2601" y="1104901"/>
                        <a:ext cx="3571875" cy="247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53" descr="Pink tissue paper">
            <a:extLst>
              <a:ext uri="{FF2B5EF4-FFF2-40B4-BE49-F238E27FC236}">
                <a16:creationId xmlns:a16="http://schemas.microsoft.com/office/drawing/2014/main" id="{3A409557-E0ED-418D-8BAB-E97DD52BFE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35300" y="4333876"/>
          <a:ext cx="6096000" cy="244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030931" imgH="1202131" progId="Visio.Drawing.11">
                  <p:embed/>
                </p:oleObj>
              </mc:Choice>
              <mc:Fallback>
                <p:oleObj name="Visio" r:id="rId4" imgW="3030931" imgH="1202131" progId="Visio.Drawing.11">
                  <p:embed/>
                  <p:pic>
                    <p:nvPicPr>
                      <p:cNvPr id="19464" name="Object 53" descr="Pink tissue paper">
                        <a:extLst>
                          <a:ext uri="{FF2B5EF4-FFF2-40B4-BE49-F238E27FC236}">
                            <a16:creationId xmlns:a16="http://schemas.microsoft.com/office/drawing/2014/main" id="{3A409557-E0ED-418D-8BAB-E97DD52BFE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5300" y="4333876"/>
                        <a:ext cx="6096000" cy="244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Arrow: Right 1">
            <a:extLst>
              <a:ext uri="{FF2B5EF4-FFF2-40B4-BE49-F238E27FC236}">
                <a16:creationId xmlns:a16="http://schemas.microsoft.com/office/drawing/2014/main" id="{1F764764-0700-4D5F-8E60-DAD9211DBE32}"/>
              </a:ext>
            </a:extLst>
          </p:cNvPr>
          <p:cNvSpPr/>
          <p:nvPr/>
        </p:nvSpPr>
        <p:spPr>
          <a:xfrm>
            <a:off x="3686175" y="2906038"/>
            <a:ext cx="725489" cy="3256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D10448FE-2AE5-44C6-945D-A9372D19BE1A}"/>
              </a:ext>
            </a:extLst>
          </p:cNvPr>
          <p:cNvSpPr/>
          <p:nvPr/>
        </p:nvSpPr>
        <p:spPr>
          <a:xfrm rot="9856390">
            <a:off x="7603300" y="2376879"/>
            <a:ext cx="1089764" cy="294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70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>
            <a:extLst>
              <a:ext uri="{FF2B5EF4-FFF2-40B4-BE49-F238E27FC236}">
                <a16:creationId xmlns:a16="http://schemas.microsoft.com/office/drawing/2014/main" id="{8D446166-4A45-4733-B98E-B77D3C76B7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02F8D83-F9D3-4D7C-8CA8-822E66104D0B}" type="slidenum">
              <a:rPr lang="en-US" altLang="en-US" sz="1400">
                <a:solidFill>
                  <a:schemeClr val="accent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>
              <a:solidFill>
                <a:schemeClr val="accent2"/>
              </a:solidFill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2E25DAEE-9F50-43E6-B9DB-99FA874886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199" y="365125"/>
            <a:ext cx="10836965" cy="1325563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algn="ctr"/>
            <a:r>
              <a:rPr lang="en-US" altLang="en-US" dirty="0"/>
              <a:t>Transforming ERDs into Schemas – “Mapping”</a:t>
            </a:r>
            <a:br>
              <a:rPr lang="en-US" altLang="en-US" dirty="0"/>
            </a:br>
            <a:r>
              <a:rPr lang="en-US" altLang="en-US" sz="2400" dirty="0">
                <a:solidFill>
                  <a:srgbClr val="FF0000"/>
                </a:solidFill>
              </a:rPr>
              <a:t>THIS IS THE REASON CARDINALITY and OPTIONALITY MATTERS</a:t>
            </a:r>
            <a:endParaRPr lang="en-US" altLang="en-US" dirty="0"/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F03FA048-9FAE-4869-B76F-F9E0F99E08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690688"/>
            <a:ext cx="11179630" cy="5167312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Step 2: Map </a:t>
            </a:r>
            <a:r>
              <a:rPr lang="en-US" altLang="en-US" dirty="0">
                <a:solidFill>
                  <a:srgbClr val="FF0000"/>
                </a:solidFill>
              </a:rPr>
              <a:t>Binary</a:t>
            </a:r>
            <a:r>
              <a:rPr lang="en-US" altLang="en-US" dirty="0">
                <a:solidFill>
                  <a:srgbClr val="0000CC"/>
                </a:solidFill>
              </a:rPr>
              <a:t> Relationships</a:t>
            </a:r>
            <a:endParaRPr lang="en-US" altLang="en-US" dirty="0"/>
          </a:p>
          <a:p>
            <a:pPr lvl="1">
              <a:spcBef>
                <a:spcPts val="600"/>
              </a:spcBef>
            </a:pPr>
            <a:r>
              <a:rPr lang="en-US" altLang="en-US" dirty="0">
                <a:solidFill>
                  <a:srgbClr val="0070C0"/>
                </a:solidFill>
              </a:rPr>
              <a:t>One-to-Many</a:t>
            </a:r>
            <a:r>
              <a:rPr lang="en-US" altLang="en-US" dirty="0"/>
              <a:t>:  Primary key on the </a:t>
            </a:r>
            <a:r>
              <a:rPr lang="en-US" altLang="en-US" b="1" i="1" dirty="0"/>
              <a:t>one</a:t>
            </a:r>
            <a:r>
              <a:rPr lang="en-US" altLang="en-US" b="1" dirty="0"/>
              <a:t> side becomes a foreign key on the </a:t>
            </a:r>
            <a:r>
              <a:rPr lang="en-US" altLang="en-US" b="1" i="1" dirty="0"/>
              <a:t>many</a:t>
            </a:r>
            <a:r>
              <a:rPr lang="en-US" altLang="en-US" b="1" dirty="0"/>
              <a:t> </a:t>
            </a:r>
            <a:r>
              <a:rPr lang="en-US" altLang="en-US" dirty="0"/>
              <a:t>side.</a:t>
            </a:r>
          </a:p>
          <a:p>
            <a:pPr lvl="1">
              <a:spcBef>
                <a:spcPts val="600"/>
              </a:spcBef>
            </a:pPr>
            <a:r>
              <a:rPr lang="en-US" altLang="en-US" dirty="0">
                <a:solidFill>
                  <a:srgbClr val="0070C0"/>
                </a:solidFill>
              </a:rPr>
              <a:t>Many-to-Many</a:t>
            </a:r>
            <a:r>
              <a:rPr lang="en-US" altLang="en-US" dirty="0"/>
              <a:t>:  Break out to new table (association entity); </a:t>
            </a:r>
          </a:p>
          <a:p>
            <a:pPr lvl="2">
              <a:spcBef>
                <a:spcPts val="600"/>
              </a:spcBef>
            </a:pPr>
            <a:r>
              <a:rPr lang="en-US" altLang="en-US" sz="2400" dirty="0"/>
              <a:t>the primary key of the new table is </a:t>
            </a:r>
            <a:r>
              <a:rPr lang="en-US" altLang="en-US" sz="2400" i="1" u="sng" dirty="0"/>
              <a:t>typically</a:t>
            </a:r>
            <a:r>
              <a:rPr lang="en-US" altLang="en-US" sz="2400" dirty="0"/>
              <a:t> a CPK comprised of the primary keys of the tables from</a:t>
            </a:r>
            <a:r>
              <a:rPr lang="en-US" altLang="en-US" sz="2800" dirty="0"/>
              <a:t> </a:t>
            </a:r>
            <a:r>
              <a:rPr lang="en-US" altLang="en-US" sz="2400" dirty="0"/>
              <a:t>the</a:t>
            </a:r>
            <a:r>
              <a:rPr lang="en-US" altLang="en-US" sz="2800" dirty="0"/>
              <a:t> </a:t>
            </a:r>
            <a:r>
              <a:rPr lang="en-US" altLang="en-US" sz="2400" dirty="0"/>
              <a:t>two</a:t>
            </a:r>
            <a:r>
              <a:rPr lang="en-US" altLang="en-US" sz="2800" dirty="0"/>
              <a:t> </a:t>
            </a:r>
            <a:r>
              <a:rPr lang="en-US" altLang="en-US" sz="2400" dirty="0"/>
              <a:t>entities</a:t>
            </a:r>
            <a:r>
              <a:rPr lang="en-US" altLang="en-US" sz="2800" dirty="0"/>
              <a:t> </a:t>
            </a:r>
            <a:r>
              <a:rPr lang="en-US" altLang="en-US" sz="2400" dirty="0"/>
              <a:t>involved</a:t>
            </a:r>
            <a:r>
              <a:rPr lang="en-US" altLang="en-US" sz="2800" dirty="0"/>
              <a:t> </a:t>
            </a:r>
            <a:r>
              <a:rPr lang="en-US" altLang="en-US" sz="2400" dirty="0"/>
              <a:t>in</a:t>
            </a:r>
            <a:r>
              <a:rPr lang="en-US" altLang="en-US" sz="2800" dirty="0"/>
              <a:t> </a:t>
            </a:r>
            <a:r>
              <a:rPr lang="en-US" altLang="en-US" sz="2400" dirty="0"/>
              <a:t>the</a:t>
            </a:r>
            <a:r>
              <a:rPr lang="en-US" altLang="en-US" sz="2800" dirty="0"/>
              <a:t> </a:t>
            </a:r>
            <a:r>
              <a:rPr lang="en-US" altLang="en-US" sz="2400" dirty="0"/>
              <a:t>relationship.</a:t>
            </a:r>
          </a:p>
          <a:p>
            <a:pPr lvl="1">
              <a:spcBef>
                <a:spcPts val="600"/>
              </a:spcBef>
            </a:pPr>
            <a:r>
              <a:rPr lang="en-US" altLang="en-US" dirty="0">
                <a:solidFill>
                  <a:srgbClr val="0070C0"/>
                </a:solidFill>
              </a:rPr>
              <a:t>One-to-One</a:t>
            </a:r>
            <a:r>
              <a:rPr lang="en-US" altLang="en-US" dirty="0"/>
              <a:t>:  </a:t>
            </a:r>
            <a:r>
              <a:rPr lang="en-US" altLang="en-US" b="1" dirty="0"/>
              <a:t>Primary key on the </a:t>
            </a:r>
            <a:r>
              <a:rPr lang="en-US" altLang="en-US" b="1" i="1" dirty="0"/>
              <a:t>mandatory</a:t>
            </a:r>
            <a:r>
              <a:rPr lang="en-US" altLang="en-US" b="1" dirty="0"/>
              <a:t> side becomes a foreign key on the </a:t>
            </a:r>
            <a:r>
              <a:rPr lang="en-US" altLang="en-US" b="1" i="1" dirty="0"/>
              <a:t>optional</a:t>
            </a:r>
            <a:r>
              <a:rPr lang="en-US" altLang="en-US" dirty="0"/>
              <a:t> side.</a:t>
            </a:r>
          </a:p>
          <a:p>
            <a:pPr lvl="2">
              <a:spcBef>
                <a:spcPts val="600"/>
              </a:spcBef>
            </a:pPr>
            <a:r>
              <a:rPr lang="en-US" altLang="en-US" sz="2400" dirty="0"/>
              <a:t>If </a:t>
            </a:r>
            <a:r>
              <a:rPr lang="en-US" altLang="en-US" sz="2400" dirty="0" err="1"/>
              <a:t>optionalities</a:t>
            </a:r>
            <a:r>
              <a:rPr lang="en-US" altLang="en-US" sz="2400" dirty="0"/>
              <a:t> are both mandatory, </a:t>
            </a:r>
            <a:r>
              <a:rPr lang="en-US" altLang="en-US" sz="2400" i="1" dirty="0"/>
              <a:t>either</a:t>
            </a:r>
            <a:r>
              <a:rPr lang="en-US" altLang="en-US" sz="2400" dirty="0"/>
              <a:t> table can receive the FK. </a:t>
            </a:r>
          </a:p>
          <a:p>
            <a:pPr lvl="2">
              <a:spcBef>
                <a:spcPts val="600"/>
              </a:spcBef>
            </a:pPr>
            <a:r>
              <a:rPr lang="en-US" altLang="en-US" sz="2400" dirty="0"/>
              <a:t>If </a:t>
            </a:r>
            <a:r>
              <a:rPr lang="en-US" altLang="en-US" sz="2400" dirty="0" err="1"/>
              <a:t>optionalities</a:t>
            </a:r>
            <a:r>
              <a:rPr lang="en-US" altLang="en-US" sz="2400" dirty="0"/>
              <a:t> are both optional, place FK in table with </a:t>
            </a:r>
            <a:r>
              <a:rPr lang="en-US" altLang="en-US" sz="2400" i="1" dirty="0"/>
              <a:t>fewest</a:t>
            </a:r>
            <a:r>
              <a:rPr lang="en-US" altLang="en-US" sz="2400" dirty="0"/>
              <a:t> items (columns).</a:t>
            </a:r>
          </a:p>
        </p:txBody>
      </p:sp>
    </p:spTree>
    <p:extLst>
      <p:ext uri="{BB962C8B-B14F-4D97-AF65-F5344CB8AC3E}">
        <p14:creationId xmlns:p14="http://schemas.microsoft.com/office/powerpoint/2010/main" val="331288307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1">
            <a:extLst>
              <a:ext uri="{FF2B5EF4-FFF2-40B4-BE49-F238E27FC236}">
                <a16:creationId xmlns:a16="http://schemas.microsoft.com/office/drawing/2014/main" id="{B448D49F-426E-4B94-9ECD-FC75B7CA33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A73785-25C7-42AF-A364-954466304E80}" type="slidenum">
              <a:rPr lang="en-US" altLang="en-US" sz="1400">
                <a:solidFill>
                  <a:schemeClr val="accent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>
              <a:solidFill>
                <a:schemeClr val="accent2"/>
              </a:solidFill>
            </a:endParaRPr>
          </a:p>
        </p:txBody>
      </p:sp>
      <p:sp>
        <p:nvSpPr>
          <p:cNvPr id="24579" name="Text Box 2">
            <a:extLst>
              <a:ext uri="{FF2B5EF4-FFF2-40B4-BE49-F238E27FC236}">
                <a16:creationId xmlns:a16="http://schemas.microsoft.com/office/drawing/2014/main" id="{CF4A7FA5-38C7-49CB-BBA0-3D17CEFC2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2976" y="53975"/>
            <a:ext cx="5243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/>
              <a:t>Mapping a </a:t>
            </a:r>
            <a:r>
              <a:rPr lang="en-US" altLang="en-US" sz="2400" b="1" dirty="0">
                <a:solidFill>
                  <a:srgbClr val="FF0000"/>
                </a:solidFill>
              </a:rPr>
              <a:t>Binary</a:t>
            </a:r>
            <a:r>
              <a:rPr lang="en-US" altLang="en-US" sz="2400" b="1" dirty="0"/>
              <a:t> 1:M Relationship</a:t>
            </a:r>
          </a:p>
        </p:txBody>
      </p:sp>
      <p:sp>
        <p:nvSpPr>
          <p:cNvPr id="24580" name="Text Box 3">
            <a:extLst>
              <a:ext uri="{FF2B5EF4-FFF2-40B4-BE49-F238E27FC236}">
                <a16:creationId xmlns:a16="http://schemas.microsoft.com/office/drawing/2014/main" id="{A4103368-AE8C-481D-9DA5-B090C2005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0541" y="685800"/>
            <a:ext cx="78366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/>
              <a:t>Relationship between CUSTOMER and ORDER (1:M)</a:t>
            </a:r>
          </a:p>
        </p:txBody>
      </p:sp>
      <p:graphicFrame>
        <p:nvGraphicFramePr>
          <p:cNvPr id="24581" name="Object 6" descr="Pink tissue paper">
            <a:extLst>
              <a:ext uri="{FF2B5EF4-FFF2-40B4-BE49-F238E27FC236}">
                <a16:creationId xmlns:a16="http://schemas.microsoft.com/office/drawing/2014/main" id="{D1EF5D77-501F-4F91-AE5A-A17F008AF8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6" y="1447800"/>
          <a:ext cx="7489825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158691" imgH="958291" progId="Visio.Drawing.11">
                  <p:embed/>
                </p:oleObj>
              </mc:Choice>
              <mc:Fallback>
                <p:oleObj name="Visio" r:id="rId2" imgW="4158691" imgH="958291" progId="Visio.Drawing.11">
                  <p:embed/>
                  <p:pic>
                    <p:nvPicPr>
                      <p:cNvPr id="24581" name="Object 6" descr="Pink tissue paper">
                        <a:extLst>
                          <a:ext uri="{FF2B5EF4-FFF2-40B4-BE49-F238E27FC236}">
                            <a16:creationId xmlns:a16="http://schemas.microsoft.com/office/drawing/2014/main" id="{D1EF5D77-501F-4F91-AE5A-A17F008AF8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6" y="1447800"/>
                        <a:ext cx="7489825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Text Box 7">
            <a:extLst>
              <a:ext uri="{FF2B5EF4-FFF2-40B4-BE49-F238E27FC236}">
                <a16:creationId xmlns:a16="http://schemas.microsoft.com/office/drawing/2014/main" id="{65B04C97-E2A4-4A06-804C-6792BB101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0338" y="3657600"/>
            <a:ext cx="32363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/>
              <a:t>Two resulting tables</a:t>
            </a:r>
          </a:p>
        </p:txBody>
      </p:sp>
      <p:graphicFrame>
        <p:nvGraphicFramePr>
          <p:cNvPr id="24583" name="Object 8" descr="Pink tissue paper">
            <a:extLst>
              <a:ext uri="{FF2B5EF4-FFF2-40B4-BE49-F238E27FC236}">
                <a16:creationId xmlns:a16="http://schemas.microsoft.com/office/drawing/2014/main" id="{A9EAC5A4-715F-4342-9773-2A42E0493E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6238" y="4400550"/>
          <a:ext cx="8869362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5700370" imgH="1186891" progId="Visio.Drawing.11">
                  <p:embed/>
                </p:oleObj>
              </mc:Choice>
              <mc:Fallback>
                <p:oleObj name="Visio" r:id="rId4" imgW="5700370" imgH="1186891" progId="Visio.Drawing.11">
                  <p:embed/>
                  <p:pic>
                    <p:nvPicPr>
                      <p:cNvPr id="24583" name="Object 8" descr="Pink tissue paper">
                        <a:extLst>
                          <a:ext uri="{FF2B5EF4-FFF2-40B4-BE49-F238E27FC236}">
                            <a16:creationId xmlns:a16="http://schemas.microsoft.com/office/drawing/2014/main" id="{A9EAC5A4-715F-4342-9773-2A42E0493E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238" y="4400550"/>
                        <a:ext cx="8869362" cy="184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>
            <a:extLst>
              <a:ext uri="{FF2B5EF4-FFF2-40B4-BE49-F238E27FC236}">
                <a16:creationId xmlns:a16="http://schemas.microsoft.com/office/drawing/2014/main" id="{FE232C48-AD65-48E6-B544-D09D1E1D3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3740" y="5057507"/>
            <a:ext cx="4556458" cy="1492716"/>
          </a:xfrm>
          <a:prstGeom prst="rect">
            <a:avLst/>
          </a:prstGeom>
          <a:solidFill>
            <a:srgbClr val="CCFFCC"/>
          </a:solidFill>
          <a:ln w="254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b="1" kern="0" dirty="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Referential integrity arrow</a:t>
            </a:r>
            <a:r>
              <a:rPr kumimoji="0" lang="en-US" altLang="en-US" sz="20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used to show the </a:t>
            </a:r>
            <a:r>
              <a:rPr kumimoji="0" lang="en-US" altLang="en-US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linkages between the tables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.  </a:t>
            </a:r>
            <a:endParaRPr lang="en-US" altLang="en-US" sz="2000" kern="0" dirty="0">
              <a:solidFill>
                <a:srgbClr val="000000"/>
              </a:solidFill>
              <a:latin typeface="Tahoma" panose="020B060403050404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Connects the FK of one table to the related PK of another table.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</a:br>
            <a:r>
              <a:rPr kumimoji="0" lang="en-US" altLang="en-US" sz="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 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Arrow: Left 1">
            <a:extLst>
              <a:ext uri="{FF2B5EF4-FFF2-40B4-BE49-F238E27FC236}">
                <a16:creationId xmlns:a16="http://schemas.microsoft.com/office/drawing/2014/main" id="{A979E46E-02FB-4CD8-9968-BEBD47EF2728}"/>
              </a:ext>
            </a:extLst>
          </p:cNvPr>
          <p:cNvSpPr/>
          <p:nvPr/>
        </p:nvSpPr>
        <p:spPr>
          <a:xfrm>
            <a:off x="6917635" y="5221357"/>
            <a:ext cx="450574" cy="18884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17039F-3826-450F-ABE0-AD4052E5A5E3}"/>
              </a:ext>
            </a:extLst>
          </p:cNvPr>
          <p:cNvCxnSpPr/>
          <p:nvPr/>
        </p:nvCxnSpPr>
        <p:spPr>
          <a:xfrm>
            <a:off x="6363855" y="6022109"/>
            <a:ext cx="738909" cy="0"/>
          </a:xfrm>
          <a:prstGeom prst="line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row: Right 2">
            <a:extLst>
              <a:ext uri="{FF2B5EF4-FFF2-40B4-BE49-F238E27FC236}">
                <a16:creationId xmlns:a16="http://schemas.microsoft.com/office/drawing/2014/main" id="{28C21A57-B8A1-4B73-AC0A-1C423CA6DD77}"/>
              </a:ext>
            </a:extLst>
          </p:cNvPr>
          <p:cNvSpPr/>
          <p:nvPr/>
        </p:nvSpPr>
        <p:spPr>
          <a:xfrm rot="19529741">
            <a:off x="5948701" y="6193214"/>
            <a:ext cx="563672" cy="193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91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1">
            <a:extLst>
              <a:ext uri="{FF2B5EF4-FFF2-40B4-BE49-F238E27FC236}">
                <a16:creationId xmlns:a16="http://schemas.microsoft.com/office/drawing/2014/main" id="{AEE2B633-049B-4C57-AF3C-A871DF131E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09DD1E-B72E-41A6-9EA5-EBB9388D4974}" type="slidenum">
              <a:rPr lang="en-US" altLang="en-US" sz="1400">
                <a:solidFill>
                  <a:schemeClr val="accent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>
              <a:solidFill>
                <a:schemeClr val="accent2"/>
              </a:solidFill>
            </a:endParaRPr>
          </a:p>
        </p:txBody>
      </p:sp>
      <p:sp>
        <p:nvSpPr>
          <p:cNvPr id="25603" name="Text Box 2">
            <a:extLst>
              <a:ext uri="{FF2B5EF4-FFF2-40B4-BE49-F238E27FC236}">
                <a16:creationId xmlns:a16="http://schemas.microsoft.com/office/drawing/2014/main" id="{B26B0AB5-6900-4E2F-8DD2-ECE182426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3975"/>
            <a:ext cx="5327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/>
              <a:t>Mapping a </a:t>
            </a:r>
            <a:r>
              <a:rPr lang="en-US" altLang="en-US" sz="2400" b="1" dirty="0">
                <a:solidFill>
                  <a:srgbClr val="FF0000"/>
                </a:solidFill>
              </a:rPr>
              <a:t>Binary</a:t>
            </a:r>
            <a:r>
              <a:rPr lang="en-US" altLang="en-US" sz="2400" b="1" dirty="0"/>
              <a:t> M:M Relationship</a:t>
            </a:r>
          </a:p>
        </p:txBody>
      </p:sp>
      <p:sp>
        <p:nvSpPr>
          <p:cNvPr id="25604" name="Text Box 3">
            <a:extLst>
              <a:ext uri="{FF2B5EF4-FFF2-40B4-BE49-F238E27FC236}">
                <a16:creationId xmlns:a16="http://schemas.microsoft.com/office/drawing/2014/main" id="{3BFB464F-6E4F-4D57-B801-339BD9B6B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24" y="533400"/>
            <a:ext cx="39164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70C0"/>
                </a:solidFill>
              </a:rPr>
              <a:t>Notice the data intersection</a:t>
            </a:r>
          </a:p>
        </p:txBody>
      </p:sp>
      <p:sp>
        <p:nvSpPr>
          <p:cNvPr id="25605" name="Text Box 7">
            <a:extLst>
              <a:ext uri="{FF2B5EF4-FFF2-40B4-BE49-F238E27FC236}">
                <a16:creationId xmlns:a16="http://schemas.microsoft.com/office/drawing/2014/main" id="{EFD53949-CB34-4A27-895C-E2AB8E172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7827" y="3352800"/>
            <a:ext cx="34836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/>
              <a:t>Three resulting tables</a:t>
            </a:r>
          </a:p>
        </p:txBody>
      </p:sp>
      <p:graphicFrame>
        <p:nvGraphicFramePr>
          <p:cNvPr id="25606" name="Object 8" descr="Pink tissue paper">
            <a:extLst>
              <a:ext uri="{FF2B5EF4-FFF2-40B4-BE49-F238E27FC236}">
                <a16:creationId xmlns:a16="http://schemas.microsoft.com/office/drawing/2014/main" id="{5D30704F-956F-40D5-A106-151B0D9439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22501" y="1066800"/>
          <a:ext cx="7718425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173855" imgH="1202055" progId="Visio.Drawing.11">
                  <p:embed/>
                </p:oleObj>
              </mc:Choice>
              <mc:Fallback>
                <p:oleObj name="Visio" r:id="rId2" imgW="4173855" imgH="1202055" progId="Visio.Drawing.11">
                  <p:embed/>
                  <p:pic>
                    <p:nvPicPr>
                      <p:cNvPr id="25606" name="Object 8" descr="Pink tissue paper">
                        <a:extLst>
                          <a:ext uri="{FF2B5EF4-FFF2-40B4-BE49-F238E27FC236}">
                            <a16:creationId xmlns:a16="http://schemas.microsoft.com/office/drawing/2014/main" id="{5D30704F-956F-40D5-A106-151B0D9439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1" y="1066800"/>
                        <a:ext cx="7718425" cy="220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9" descr="Pink tissue paper">
            <a:extLst>
              <a:ext uri="{FF2B5EF4-FFF2-40B4-BE49-F238E27FC236}">
                <a16:creationId xmlns:a16="http://schemas.microsoft.com/office/drawing/2014/main" id="{72C8AAD8-4EDE-4F5E-91A8-CC597E2BA4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84550" y="3810000"/>
          <a:ext cx="5403850" cy="294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642970" imgH="1986991" progId="Visio.Drawing.11">
                  <p:embed/>
                </p:oleObj>
              </mc:Choice>
              <mc:Fallback>
                <p:oleObj name="Visio" r:id="rId4" imgW="3642970" imgH="1986991" progId="Visio.Drawing.11">
                  <p:embed/>
                  <p:pic>
                    <p:nvPicPr>
                      <p:cNvPr id="25607" name="Object 9" descr="Pink tissue paper">
                        <a:extLst>
                          <a:ext uri="{FF2B5EF4-FFF2-40B4-BE49-F238E27FC236}">
                            <a16:creationId xmlns:a16="http://schemas.microsoft.com/office/drawing/2014/main" id="{72C8AAD8-4EDE-4F5E-91A8-CC597E2BA4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550" y="3810000"/>
                        <a:ext cx="5403850" cy="294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8" name="Text Box 17">
            <a:extLst>
              <a:ext uri="{FF2B5EF4-FFF2-40B4-BE49-F238E27FC236}">
                <a16:creationId xmlns:a16="http://schemas.microsoft.com/office/drawing/2014/main" id="{D54B1E84-881F-4FC6-9891-E3D7C5F3D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8417" y="4261541"/>
            <a:ext cx="4313583" cy="707886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Notice the CPK of the associative table linking to the originating tables</a:t>
            </a:r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12C8D6A4-9AE6-47A4-AABC-8AB82ABA280E}"/>
              </a:ext>
            </a:extLst>
          </p:cNvPr>
          <p:cNvSpPr/>
          <p:nvPr/>
        </p:nvSpPr>
        <p:spPr>
          <a:xfrm rot="10800000">
            <a:off x="5551695" y="4582985"/>
            <a:ext cx="2107095" cy="318053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69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1">
            <a:extLst>
              <a:ext uri="{FF2B5EF4-FFF2-40B4-BE49-F238E27FC236}">
                <a16:creationId xmlns:a16="http://schemas.microsoft.com/office/drawing/2014/main" id="{BAFD63B6-86A3-4F37-AEEE-A96EDB3F9A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38E2395-09B2-4F5F-8349-AA8570F22AF8}" type="slidenum">
              <a:rPr lang="en-US" altLang="en-US" sz="1400">
                <a:solidFill>
                  <a:schemeClr val="accent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>
              <a:solidFill>
                <a:schemeClr val="accent2"/>
              </a:solidFill>
            </a:endParaRPr>
          </a:p>
        </p:txBody>
      </p:sp>
      <p:sp>
        <p:nvSpPr>
          <p:cNvPr id="26627" name="Text Box 2">
            <a:extLst>
              <a:ext uri="{FF2B5EF4-FFF2-40B4-BE49-F238E27FC236}">
                <a16:creationId xmlns:a16="http://schemas.microsoft.com/office/drawing/2014/main" id="{0437A50E-7C4F-4FB4-A759-180A6E742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25" y="53976"/>
            <a:ext cx="71374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/>
              <a:t>Mapping a </a:t>
            </a:r>
            <a:r>
              <a:rPr lang="en-US" altLang="en-US" sz="2400" b="1" dirty="0">
                <a:solidFill>
                  <a:srgbClr val="FF0000"/>
                </a:solidFill>
              </a:rPr>
              <a:t>Binary</a:t>
            </a:r>
            <a:r>
              <a:rPr lang="en-US" altLang="en-US" sz="2400" b="1" dirty="0"/>
              <a:t> M:M Relationship (continued)</a:t>
            </a:r>
          </a:p>
        </p:txBody>
      </p:sp>
      <p:sp>
        <p:nvSpPr>
          <p:cNvPr id="26629" name="Text Box 7">
            <a:extLst>
              <a:ext uri="{FF2B5EF4-FFF2-40B4-BE49-F238E27FC236}">
                <a16:creationId xmlns:a16="http://schemas.microsoft.com/office/drawing/2014/main" id="{FA368493-2426-4724-BC5A-2397A3BE7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3143251"/>
            <a:ext cx="4373216" cy="124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 dirty="0"/>
              <a:t>one </a:t>
            </a:r>
            <a:r>
              <a:rPr lang="en-US" altLang="en-US" sz="1900" dirty="0" err="1"/>
              <a:t>DateAssigned</a:t>
            </a:r>
            <a:r>
              <a:rPr lang="en-US" altLang="en-US" sz="1900" dirty="0"/>
              <a:t> value per Employee-to-Project assignment </a:t>
            </a:r>
            <a:r>
              <a:rPr lang="en-US" altLang="en-US" sz="1800" dirty="0"/>
              <a:t>(the Date-Assigned is the Assignment start date)</a:t>
            </a:r>
            <a:r>
              <a:rPr lang="en-US" altLang="en-US" sz="1900" dirty="0"/>
              <a:t>:</a:t>
            </a:r>
            <a:r>
              <a:rPr lang="en-US" altLang="en-US" sz="1800" dirty="0"/>
              <a:t> </a:t>
            </a:r>
            <a:r>
              <a:rPr lang="en-US" altLang="en-US" sz="1900" dirty="0"/>
              <a:t>  </a:t>
            </a:r>
          </a:p>
        </p:txBody>
      </p:sp>
      <p:graphicFrame>
        <p:nvGraphicFramePr>
          <p:cNvPr id="26630" name="Object 9" descr="Pink tissue paper">
            <a:extLst>
              <a:ext uri="{FF2B5EF4-FFF2-40B4-BE49-F238E27FC236}">
                <a16:creationId xmlns:a16="http://schemas.microsoft.com/office/drawing/2014/main" id="{E40E7F64-3CC6-4CDA-95A4-E27DCE20A4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1" y="4395788"/>
          <a:ext cx="4518025" cy="242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703415" imgH="1988928" progId="Visio.Drawing.11">
                  <p:embed/>
                </p:oleObj>
              </mc:Choice>
              <mc:Fallback>
                <p:oleObj name="Visio" r:id="rId2" imgW="3703415" imgH="1988928" progId="Visio.Drawing.11">
                  <p:embed/>
                  <p:pic>
                    <p:nvPicPr>
                      <p:cNvPr id="26630" name="Object 9" descr="Pink tissue paper">
                        <a:extLst>
                          <a:ext uri="{FF2B5EF4-FFF2-40B4-BE49-F238E27FC236}">
                            <a16:creationId xmlns:a16="http://schemas.microsoft.com/office/drawing/2014/main" id="{E40E7F64-3CC6-4CDA-95A4-E27DCE20A4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1" y="4395788"/>
                        <a:ext cx="4518025" cy="242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67" descr="Pink tissue paper">
            <a:extLst>
              <a:ext uri="{FF2B5EF4-FFF2-40B4-BE49-F238E27FC236}">
                <a16:creationId xmlns:a16="http://schemas.microsoft.com/office/drawing/2014/main" id="{A1412D77-C9C6-4741-9682-94968B1B1E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2550" y="1012826"/>
          <a:ext cx="6934200" cy="218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4173855" imgH="1316355" progId="Visio.Drawing.11">
                  <p:embed/>
                </p:oleObj>
              </mc:Choice>
              <mc:Fallback>
                <p:oleObj name="Visio" r:id="rId4" imgW="4173855" imgH="1316355" progId="Visio.Drawing.11">
                  <p:embed/>
                  <p:pic>
                    <p:nvPicPr>
                      <p:cNvPr id="26631" name="Object 67" descr="Pink tissue paper">
                        <a:extLst>
                          <a:ext uri="{FF2B5EF4-FFF2-40B4-BE49-F238E27FC236}">
                            <a16:creationId xmlns:a16="http://schemas.microsoft.com/office/drawing/2014/main" id="{A1412D77-C9C6-4741-9682-94968B1B1E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2550" y="1012826"/>
                        <a:ext cx="6934200" cy="218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9" descr="Pink tissue paper">
            <a:extLst>
              <a:ext uri="{FF2B5EF4-FFF2-40B4-BE49-F238E27FC236}">
                <a16:creationId xmlns:a16="http://schemas.microsoft.com/office/drawing/2014/main" id="{E7B76D68-BF0E-4A41-8F97-DC37EE9AE4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1" y="4395788"/>
          <a:ext cx="4518025" cy="242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3703415" imgH="1988928" progId="Visio.Drawing.11">
                  <p:embed/>
                </p:oleObj>
              </mc:Choice>
              <mc:Fallback>
                <p:oleObj name="Visio" r:id="rId6" imgW="3703415" imgH="1988928" progId="Visio.Drawing.11">
                  <p:embed/>
                  <p:pic>
                    <p:nvPicPr>
                      <p:cNvPr id="26632" name="Object 9" descr="Pink tissue paper">
                        <a:extLst>
                          <a:ext uri="{FF2B5EF4-FFF2-40B4-BE49-F238E27FC236}">
                            <a16:creationId xmlns:a16="http://schemas.microsoft.com/office/drawing/2014/main" id="{E7B76D68-BF0E-4A41-8F97-DC37EE9AE4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1" y="4395788"/>
                        <a:ext cx="4518025" cy="242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Text Box 7">
            <a:extLst>
              <a:ext uri="{FF2B5EF4-FFF2-40B4-BE49-F238E27FC236}">
                <a16:creationId xmlns:a16="http://schemas.microsoft.com/office/drawing/2014/main" id="{7AE988B7-5706-40D7-BEBC-E0945C170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138488"/>
            <a:ext cx="5449958" cy="124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 dirty="0"/>
              <a:t>more than one </a:t>
            </a:r>
            <a:r>
              <a:rPr lang="en-US" altLang="en-US" sz="1900" dirty="0" err="1"/>
              <a:t>DateAssigned</a:t>
            </a:r>
            <a:r>
              <a:rPr lang="en-US" altLang="en-US" sz="1900" dirty="0"/>
              <a:t> value per Employee-to-Project assignment </a:t>
            </a:r>
            <a:r>
              <a:rPr lang="en-US" altLang="en-US" sz="1800" dirty="0"/>
              <a:t>(a </a:t>
            </a:r>
            <a:r>
              <a:rPr lang="en-US" altLang="en-US" sz="1800" dirty="0" err="1"/>
              <a:t>DateAssigned</a:t>
            </a:r>
            <a:r>
              <a:rPr lang="en-US" altLang="en-US" sz="1800" dirty="0"/>
              <a:t> value for </a:t>
            </a:r>
            <a:r>
              <a:rPr lang="en-US" altLang="en-US" sz="1800" b="1" dirty="0"/>
              <a:t>each day </a:t>
            </a:r>
            <a:r>
              <a:rPr lang="en-US" altLang="en-US" sz="1800" dirty="0"/>
              <a:t>worked) – </a:t>
            </a:r>
            <a:r>
              <a:rPr lang="en-US" altLang="en-US" sz="1800" dirty="0">
                <a:solidFill>
                  <a:srgbClr val="FF0000"/>
                </a:solidFill>
              </a:rPr>
              <a:t>requires unique for each entry</a:t>
            </a:r>
            <a:r>
              <a:rPr lang="en-US" altLang="en-US" sz="1900" dirty="0">
                <a:solidFill>
                  <a:srgbClr val="FF0000"/>
                </a:solidFill>
              </a:rPr>
              <a:t>:   </a:t>
            </a:r>
          </a:p>
        </p:txBody>
      </p:sp>
      <p:sp>
        <p:nvSpPr>
          <p:cNvPr id="26634" name="Text Box 17">
            <a:extLst>
              <a:ext uri="{FF2B5EF4-FFF2-40B4-BE49-F238E27FC236}">
                <a16:creationId xmlns:a16="http://schemas.microsoft.com/office/drawing/2014/main" id="{6646AB69-2692-45B7-B53C-EF18DD579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1" y="5008562"/>
            <a:ext cx="1600200" cy="304801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ahoma" panose="020B0604030504040204" pitchFamily="34" charset="0"/>
              </a:rPr>
              <a:t>two-column CPK.</a:t>
            </a:r>
          </a:p>
        </p:txBody>
      </p:sp>
      <p:sp>
        <p:nvSpPr>
          <p:cNvPr id="26635" name="Text Box 17">
            <a:extLst>
              <a:ext uri="{FF2B5EF4-FFF2-40B4-BE49-F238E27FC236}">
                <a16:creationId xmlns:a16="http://schemas.microsoft.com/office/drawing/2014/main" id="{7510CDDC-1C78-4625-A027-457D7E5DD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8423" y="5029201"/>
            <a:ext cx="1784350" cy="307975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ahoma" panose="020B0604030504040204" pitchFamily="34" charset="0"/>
              </a:rPr>
              <a:t>three-column CPK.</a:t>
            </a:r>
          </a:p>
        </p:txBody>
      </p:sp>
    </p:spTree>
    <p:extLst>
      <p:ext uri="{BB962C8B-B14F-4D97-AF65-F5344CB8AC3E}">
        <p14:creationId xmlns:p14="http://schemas.microsoft.com/office/powerpoint/2010/main" val="3695966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1">
            <a:extLst>
              <a:ext uri="{FF2B5EF4-FFF2-40B4-BE49-F238E27FC236}">
                <a16:creationId xmlns:a16="http://schemas.microsoft.com/office/drawing/2014/main" id="{47552EE3-F81C-4689-B6F9-DEDE5C31EC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176C32-BB46-4B19-A745-D24C329288E3}" type="slidenum">
              <a:rPr lang="en-US" altLang="en-US" sz="1400">
                <a:solidFill>
                  <a:schemeClr val="accent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>
              <a:solidFill>
                <a:schemeClr val="accent2"/>
              </a:solidFill>
            </a:endParaRPr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93C355E8-F221-45AE-9857-2B103F465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1551" y="53975"/>
            <a:ext cx="5159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/>
              <a:t>Mapping a </a:t>
            </a:r>
            <a:r>
              <a:rPr lang="en-US" altLang="en-US" sz="2400" b="1" dirty="0">
                <a:solidFill>
                  <a:srgbClr val="FF0000"/>
                </a:solidFill>
              </a:rPr>
              <a:t>Unary</a:t>
            </a:r>
            <a:r>
              <a:rPr lang="en-US" altLang="en-US" sz="2400" b="1" dirty="0"/>
              <a:t> 1:M Relationship</a:t>
            </a:r>
          </a:p>
        </p:txBody>
      </p:sp>
      <p:sp>
        <p:nvSpPr>
          <p:cNvPr id="32772" name="Text Box 4">
            <a:extLst>
              <a:ext uri="{FF2B5EF4-FFF2-40B4-BE49-F238E27FC236}">
                <a16:creationId xmlns:a16="http://schemas.microsoft.com/office/drawing/2014/main" id="{A42CD2D2-65B1-4908-8AE4-DBDECF34C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7516" y="538164"/>
            <a:ext cx="250902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>
                <a:solidFill>
                  <a:srgbClr val="0070C0"/>
                </a:solidFill>
              </a:rPr>
              <a:t>(Compare to Refs)</a:t>
            </a:r>
          </a:p>
        </p:txBody>
      </p:sp>
      <p:sp>
        <p:nvSpPr>
          <p:cNvPr id="32773" name="Text Box 23">
            <a:extLst>
              <a:ext uri="{FF2B5EF4-FFF2-40B4-BE49-F238E27FC236}">
                <a16:creationId xmlns:a16="http://schemas.microsoft.com/office/drawing/2014/main" id="{1E6FE9CC-349B-4AEE-8531-B9DCBB5886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180" y="4267200"/>
            <a:ext cx="591700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1" dirty="0"/>
              <a:t>Employee table with </a:t>
            </a:r>
            <a:r>
              <a:rPr lang="en-US" altLang="en-US" sz="2200" b="1" i="1" dirty="0">
                <a:solidFill>
                  <a:srgbClr val="0070C0"/>
                </a:solidFill>
              </a:rPr>
              <a:t>recursive</a:t>
            </a:r>
            <a:r>
              <a:rPr lang="en-US" altLang="en-US" sz="2200" b="1" i="1" dirty="0"/>
              <a:t> foreign key</a:t>
            </a:r>
            <a:endParaRPr lang="en-US" altLang="en-US" sz="2200" b="1" dirty="0"/>
          </a:p>
        </p:txBody>
      </p:sp>
      <p:sp>
        <p:nvSpPr>
          <p:cNvPr id="32774" name="Text Box 31">
            <a:extLst>
              <a:ext uri="{FF2B5EF4-FFF2-40B4-BE49-F238E27FC236}">
                <a16:creationId xmlns:a16="http://schemas.microsoft.com/office/drawing/2014/main" id="{CCE7E71C-B6AC-45BB-88A2-527C3FAD3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3825" y="6351589"/>
            <a:ext cx="4318000" cy="369887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ahoma" panose="020B0604030504040204" pitchFamily="34" charset="0"/>
              </a:rPr>
              <a:t>Note </a:t>
            </a:r>
            <a:r>
              <a:rPr lang="en-US" altLang="en-US" sz="1800" u="sng" dirty="0">
                <a:latin typeface="Tahoma" panose="020B0604030504040204" pitchFamily="34" charset="0"/>
              </a:rPr>
              <a:t>mandatory</a:t>
            </a:r>
            <a:r>
              <a:rPr lang="en-US" altLang="en-US" sz="1800" dirty="0">
                <a:latin typeface="Tahoma" panose="020B0604030504040204" pitchFamily="34" charset="0"/>
              </a:rPr>
              <a:t> use of </a:t>
            </a:r>
            <a:r>
              <a:rPr lang="en-US" altLang="en-US" sz="1800" i="1" dirty="0">
                <a:solidFill>
                  <a:srgbClr val="0070C0"/>
                </a:solidFill>
                <a:latin typeface="Tahoma" panose="020B0604030504040204" pitchFamily="34" charset="0"/>
              </a:rPr>
              <a:t>synonym</a:t>
            </a:r>
            <a:r>
              <a:rPr lang="en-US" altLang="en-US" sz="1800" i="1" dirty="0">
                <a:latin typeface="Tahoma" panose="020B0604030504040204" pitchFamily="34" charset="0"/>
              </a:rPr>
              <a:t> </a:t>
            </a:r>
            <a:r>
              <a:rPr lang="en-US" altLang="en-US" sz="1800" dirty="0">
                <a:latin typeface="Tahoma" panose="020B0604030504040204" pitchFamily="34" charset="0"/>
              </a:rPr>
              <a:t>for FK.</a:t>
            </a:r>
            <a:endParaRPr lang="en-US" altLang="en-US" sz="1800" i="1" dirty="0">
              <a:latin typeface="Tahoma" panose="020B0604030504040204" pitchFamily="34" charset="0"/>
            </a:endParaRPr>
          </a:p>
        </p:txBody>
      </p:sp>
      <p:graphicFrame>
        <p:nvGraphicFramePr>
          <p:cNvPr id="32775" name="Object 33" descr="Pink tissue paper">
            <a:extLst>
              <a:ext uri="{FF2B5EF4-FFF2-40B4-BE49-F238E27FC236}">
                <a16:creationId xmlns:a16="http://schemas.microsoft.com/office/drawing/2014/main" id="{0B60F51B-3A6E-4A73-8E42-8A8873C6DE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81476" y="1143000"/>
          <a:ext cx="3794125" cy="286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101291" imgH="1586789" progId="Visio.Drawing.11">
                  <p:embed/>
                </p:oleObj>
              </mc:Choice>
              <mc:Fallback>
                <p:oleObj name="Visio" r:id="rId2" imgW="2101291" imgH="1586789" progId="Visio.Drawing.11">
                  <p:embed/>
                  <p:pic>
                    <p:nvPicPr>
                      <p:cNvPr id="32775" name="Object 33" descr="Pink tissue paper">
                        <a:extLst>
                          <a:ext uri="{FF2B5EF4-FFF2-40B4-BE49-F238E27FC236}">
                            <a16:creationId xmlns:a16="http://schemas.microsoft.com/office/drawing/2014/main" id="{0B60F51B-3A6E-4A73-8E42-8A8873C6DE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1476" y="1143000"/>
                        <a:ext cx="3794125" cy="286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6" name="Object 36" descr="Pink tissue paper">
            <a:extLst>
              <a:ext uri="{FF2B5EF4-FFF2-40B4-BE49-F238E27FC236}">
                <a16:creationId xmlns:a16="http://schemas.microsoft.com/office/drawing/2014/main" id="{0390A674-BB3D-4C3D-8B2C-17B901571C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3552273"/>
              </p:ext>
            </p:extLst>
          </p:nvPr>
        </p:nvGraphicFramePr>
        <p:xfrm>
          <a:off x="2236788" y="4908550"/>
          <a:ext cx="7681912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4328770" imgH="624840" progId="Visio.Drawing.11">
                  <p:embed/>
                </p:oleObj>
              </mc:Choice>
              <mc:Fallback>
                <p:oleObj name="Visio" r:id="rId4" imgW="4328770" imgH="624840" progId="Visio.Drawing.11">
                  <p:embed/>
                  <p:pic>
                    <p:nvPicPr>
                      <p:cNvPr id="32776" name="Object 36" descr="Pink tissue paper">
                        <a:extLst>
                          <a:ext uri="{FF2B5EF4-FFF2-40B4-BE49-F238E27FC236}">
                            <a16:creationId xmlns:a16="http://schemas.microsoft.com/office/drawing/2014/main" id="{0390A674-BB3D-4C3D-8B2C-17B901571C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6788" y="4908550"/>
                        <a:ext cx="7681912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31088BB-FC0E-4B41-B610-754CEE08B75E}"/>
              </a:ext>
            </a:extLst>
          </p:cNvPr>
          <p:cNvCxnSpPr/>
          <p:nvPr/>
        </p:nvCxnSpPr>
        <p:spPr>
          <a:xfrm>
            <a:off x="8829964" y="5357091"/>
            <a:ext cx="78509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49B2B1C-12C5-46F5-B729-BCB8218CC716}"/>
              </a:ext>
            </a:extLst>
          </p:cNvPr>
          <p:cNvSpPr txBox="1"/>
          <p:nvPr/>
        </p:nvSpPr>
        <p:spPr>
          <a:xfrm>
            <a:off x="9615055" y="4156987"/>
            <a:ext cx="2159411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Where did this column come from?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C75866FD-6A85-424C-8828-0F47E3B85F47}"/>
              </a:ext>
            </a:extLst>
          </p:cNvPr>
          <p:cNvSpPr/>
          <p:nvPr/>
        </p:nvSpPr>
        <p:spPr>
          <a:xfrm rot="2865893">
            <a:off x="9370596" y="4597064"/>
            <a:ext cx="350337" cy="563671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C79C65-7757-4187-BC77-CC4F348A05B9}"/>
              </a:ext>
            </a:extLst>
          </p:cNvPr>
          <p:cNvSpPr txBox="1"/>
          <p:nvPr/>
        </p:nvSpPr>
        <p:spPr>
          <a:xfrm>
            <a:off x="8917646" y="6205549"/>
            <a:ext cx="226809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What is a synonym?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B498B8FD-2AE7-4E1A-B638-6CCB04FCC176}"/>
              </a:ext>
            </a:extLst>
          </p:cNvPr>
          <p:cNvSpPr/>
          <p:nvPr/>
        </p:nvSpPr>
        <p:spPr>
          <a:xfrm rot="5400000">
            <a:off x="8495757" y="6098882"/>
            <a:ext cx="350337" cy="563671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2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F7DA7-CF9B-4265-9B31-365ED9D5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89113"/>
          </a:xfrm>
        </p:spPr>
        <p:txBody>
          <a:bodyPr>
            <a:normAutofit/>
          </a:bodyPr>
          <a:lstStyle/>
          <a:p>
            <a:pPr algn="ctr"/>
            <a:r>
              <a:rPr lang="en-US"/>
              <a:t>What problem are we trying to solve?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EF851B-0383-47AF-B58D-3E8E22FAD5B7}"/>
              </a:ext>
            </a:extLst>
          </p:cNvPr>
          <p:cNvSpPr txBox="1"/>
          <p:nvPr/>
        </p:nvSpPr>
        <p:spPr>
          <a:xfrm>
            <a:off x="1329179" y="3044278"/>
            <a:ext cx="2654827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/>
              <a:t>ERD/EERD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2A395F-4036-4EB1-8B77-6973C0231E90}"/>
              </a:ext>
            </a:extLst>
          </p:cNvPr>
          <p:cNvSpPr txBox="1"/>
          <p:nvPr/>
        </p:nvSpPr>
        <p:spPr>
          <a:xfrm>
            <a:off x="7950723" y="3044278"/>
            <a:ext cx="2187019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/>
              <a:t>Tables</a:t>
            </a:r>
            <a:r>
              <a:rPr lang="en-US" sz="3600"/>
              <a:t> 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E9ACF0B-D814-4893-8F3A-15A64BC15D48}"/>
              </a:ext>
            </a:extLst>
          </p:cNvPr>
          <p:cNvSpPr/>
          <p:nvPr/>
        </p:nvSpPr>
        <p:spPr>
          <a:xfrm>
            <a:off x="4997779" y="2846895"/>
            <a:ext cx="1939171" cy="1289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49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1">
            <a:extLst>
              <a:ext uri="{FF2B5EF4-FFF2-40B4-BE49-F238E27FC236}">
                <a16:creationId xmlns:a16="http://schemas.microsoft.com/office/drawing/2014/main" id="{9FB79DBA-3835-4240-95FD-BA7FD2048A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972830-A469-4CF1-87CB-79436E10B3DE}" type="slidenum">
              <a:rPr lang="en-US" altLang="en-US" sz="1400">
                <a:solidFill>
                  <a:schemeClr val="accent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>
              <a:solidFill>
                <a:schemeClr val="accent2"/>
              </a:solidFill>
            </a:endParaRPr>
          </a:p>
        </p:txBody>
      </p:sp>
      <p:sp>
        <p:nvSpPr>
          <p:cNvPr id="33795" name="Text Box 87" descr="Pink tissue paper">
            <a:extLst>
              <a:ext uri="{FF2B5EF4-FFF2-40B4-BE49-F238E27FC236}">
                <a16:creationId xmlns:a16="http://schemas.microsoft.com/office/drawing/2014/main" id="{361DB791-E1F4-4986-986A-8CF50D62F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3800" y="1325564"/>
            <a:ext cx="6858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200" b="1"/>
              <a:t>FK</a:t>
            </a:r>
          </a:p>
        </p:txBody>
      </p:sp>
      <p:sp>
        <p:nvSpPr>
          <p:cNvPr id="33796" name="Text Box 88" descr="Pink tissue paper">
            <a:extLst>
              <a:ext uri="{FF2B5EF4-FFF2-40B4-BE49-F238E27FC236}">
                <a16:creationId xmlns:a16="http://schemas.microsoft.com/office/drawing/2014/main" id="{38D97006-0833-4DDB-A056-1CEAD9F98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5400" y="1325564"/>
            <a:ext cx="6858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200" b="1"/>
              <a:t>PK</a:t>
            </a:r>
          </a:p>
        </p:txBody>
      </p:sp>
      <p:sp>
        <p:nvSpPr>
          <p:cNvPr id="33797" name="Rectangle 82">
            <a:extLst>
              <a:ext uri="{FF2B5EF4-FFF2-40B4-BE49-F238E27FC236}">
                <a16:creationId xmlns:a16="http://schemas.microsoft.com/office/drawing/2014/main" id="{56A62818-8794-4898-84C9-D5F26FB7B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857875"/>
            <a:ext cx="8991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/>
              <a:t>Requires a column in the table to act as a </a:t>
            </a:r>
            <a:r>
              <a:rPr lang="en-US" altLang="en-US" sz="2800" i="1"/>
              <a:t>recursive foreign key </a:t>
            </a:r>
            <a:r>
              <a:rPr lang="en-US" altLang="en-US" sz="2800"/>
              <a:t>referencing the primary key of the table.</a:t>
            </a:r>
          </a:p>
        </p:txBody>
      </p:sp>
      <p:sp>
        <p:nvSpPr>
          <p:cNvPr id="33799" name="Text Box 3">
            <a:extLst>
              <a:ext uri="{FF2B5EF4-FFF2-40B4-BE49-F238E27FC236}">
                <a16:creationId xmlns:a16="http://schemas.microsoft.com/office/drawing/2014/main" id="{09EF9C37-A7E0-4E72-AFBD-4465D0EC6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136" y="538164"/>
            <a:ext cx="409439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1" dirty="0"/>
              <a:t>Employee example as a table</a:t>
            </a:r>
          </a:p>
        </p:txBody>
      </p:sp>
      <p:graphicFrame>
        <p:nvGraphicFramePr>
          <p:cNvPr id="221281" name="Group 97">
            <a:extLst>
              <a:ext uri="{FF2B5EF4-FFF2-40B4-BE49-F238E27FC236}">
                <a16:creationId xmlns:a16="http://schemas.microsoft.com/office/drawing/2014/main" id="{FA83A983-C7EE-45F2-A3FD-635C5A462213}"/>
              </a:ext>
            </a:extLst>
          </p:cNvPr>
          <p:cNvGraphicFramePr>
            <a:graphicFrameLocks noGrp="1"/>
          </p:cNvGraphicFramePr>
          <p:nvPr/>
        </p:nvGraphicFramePr>
        <p:xfrm>
          <a:off x="2438400" y="1687513"/>
          <a:ext cx="7289800" cy="4014790"/>
        </p:xfrm>
        <a:graphic>
          <a:graphicData uri="http://schemas.openxmlformats.org/drawingml/2006/table">
            <a:tbl>
              <a:tblPr/>
              <a:tblGrid>
                <a:gridCol w="142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8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EmployeeID</a:t>
                      </a:r>
                    </a:p>
                  </a:txBody>
                  <a:tcPr marT="45724" marB="4572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FirstName</a:t>
                      </a:r>
                    </a:p>
                  </a:txBody>
                  <a:tcPr marT="45724" marB="4572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LastName</a:t>
                      </a:r>
                    </a:p>
                  </a:txBody>
                  <a:tcPr marT="45724" marB="4572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DateOfBirth</a:t>
                      </a:r>
                    </a:p>
                  </a:txBody>
                  <a:tcPr marT="45724" marB="4572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ManagerID</a:t>
                      </a:r>
                    </a:p>
                  </a:txBody>
                  <a:tcPr marT="45724" marB="4572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137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John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Doe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03/15/1980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142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Mary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Brown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05/16/1982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137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170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George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Turner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11/04/1969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137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186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Stephen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Smith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09/17/1978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142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198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Amanda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Walters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12/17/1984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5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204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Ernest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Hodges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08/29/1972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137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8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267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Michael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Rogers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01/02/1985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08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285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Juan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Rodriguez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10/10/1968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137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08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323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Kevin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McFadden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11/11/1977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142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08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361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Charles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Robideaux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02/28/1980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142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3874" name="Line 84">
            <a:extLst>
              <a:ext uri="{FF2B5EF4-FFF2-40B4-BE49-F238E27FC236}">
                <a16:creationId xmlns:a16="http://schemas.microsoft.com/office/drawing/2014/main" id="{2868CB02-126F-431A-B40D-9B1F21FC457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5326" y="1304925"/>
            <a:ext cx="5667375" cy="0"/>
          </a:xfrm>
          <a:prstGeom prst="line">
            <a:avLst/>
          </a:prstGeom>
          <a:noFill/>
          <a:ln w="50800">
            <a:solidFill>
              <a:srgbClr val="FF381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75" name="Line 85">
            <a:extLst>
              <a:ext uri="{FF2B5EF4-FFF2-40B4-BE49-F238E27FC236}">
                <a16:creationId xmlns:a16="http://schemas.microsoft.com/office/drawing/2014/main" id="{A1055FFA-3504-4764-B68B-09283550105F}"/>
              </a:ext>
            </a:extLst>
          </p:cNvPr>
          <p:cNvSpPr>
            <a:spLocks noChangeShapeType="1"/>
          </p:cNvSpPr>
          <p:nvPr/>
        </p:nvSpPr>
        <p:spPr bwMode="auto">
          <a:xfrm>
            <a:off x="8883650" y="1295400"/>
            <a:ext cx="0" cy="381000"/>
          </a:xfrm>
          <a:prstGeom prst="line">
            <a:avLst/>
          </a:prstGeom>
          <a:noFill/>
          <a:ln w="50800">
            <a:solidFill>
              <a:srgbClr val="FF381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76" name="Line 86">
            <a:extLst>
              <a:ext uri="{FF2B5EF4-FFF2-40B4-BE49-F238E27FC236}">
                <a16:creationId xmlns:a16="http://schemas.microsoft.com/office/drawing/2014/main" id="{ECD52B0D-442E-4632-AD9A-0E9485DF260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0725" y="1295401"/>
            <a:ext cx="0" cy="384175"/>
          </a:xfrm>
          <a:prstGeom prst="line">
            <a:avLst/>
          </a:prstGeom>
          <a:noFill/>
          <a:ln w="50800">
            <a:solidFill>
              <a:srgbClr val="FF381A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24464C7-9CF0-45E3-A739-11BC49014106}"/>
              </a:ext>
            </a:extLst>
          </p:cNvPr>
          <p:cNvSpPr/>
          <p:nvPr/>
        </p:nvSpPr>
        <p:spPr>
          <a:xfrm>
            <a:off x="8813800" y="2567836"/>
            <a:ext cx="505564" cy="676405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0CDDDD09-C1A3-4496-BCD6-47DEA77A24C0}"/>
              </a:ext>
            </a:extLst>
          </p:cNvPr>
          <p:cNvSpPr/>
          <p:nvPr/>
        </p:nvSpPr>
        <p:spPr>
          <a:xfrm rot="5805735">
            <a:off x="6128198" y="71245"/>
            <a:ext cx="200965" cy="5178412"/>
          </a:xfrm>
          <a:prstGeom prst="downArrow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527B721-149C-4BC6-85C3-78CF850333C7}"/>
              </a:ext>
            </a:extLst>
          </p:cNvPr>
          <p:cNvSpPr/>
          <p:nvPr/>
        </p:nvSpPr>
        <p:spPr>
          <a:xfrm>
            <a:off x="2868460" y="2255789"/>
            <a:ext cx="712940" cy="31204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47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1">
            <a:extLst>
              <a:ext uri="{FF2B5EF4-FFF2-40B4-BE49-F238E27FC236}">
                <a16:creationId xmlns:a16="http://schemas.microsoft.com/office/drawing/2014/main" id="{F99C2FB2-3947-4A58-8C97-C506192D42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9335FAB-0B89-4A53-8060-66E20498316F}" type="slidenum">
              <a:rPr lang="en-US" altLang="en-US" sz="1400">
                <a:solidFill>
                  <a:schemeClr val="accent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>
              <a:solidFill>
                <a:schemeClr val="accent2"/>
              </a:solidFill>
            </a:endParaRPr>
          </a:p>
        </p:txBody>
      </p:sp>
      <p:sp>
        <p:nvSpPr>
          <p:cNvPr id="38915" name="Text Box 2">
            <a:extLst>
              <a:ext uri="{FF2B5EF4-FFF2-40B4-BE49-F238E27FC236}">
                <a16:creationId xmlns:a16="http://schemas.microsoft.com/office/drawing/2014/main" id="{9FC9091B-EF27-4194-B7E5-65D26DCDE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4114" y="76200"/>
            <a:ext cx="4803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/>
              <a:t>Mapping a </a:t>
            </a:r>
            <a:r>
              <a:rPr lang="en-US" altLang="en-US" sz="2400" b="1" dirty="0">
                <a:solidFill>
                  <a:srgbClr val="FF0000"/>
                </a:solidFill>
              </a:rPr>
              <a:t>Ternary</a:t>
            </a:r>
            <a:r>
              <a:rPr lang="en-US" altLang="en-US" sz="2400" b="1" dirty="0"/>
              <a:t> Relationship</a:t>
            </a:r>
          </a:p>
        </p:txBody>
      </p:sp>
      <p:sp>
        <p:nvSpPr>
          <p:cNvPr id="38916" name="Text Box 3">
            <a:extLst>
              <a:ext uri="{FF2B5EF4-FFF2-40B4-BE49-F238E27FC236}">
                <a16:creationId xmlns:a16="http://schemas.microsoft.com/office/drawing/2014/main" id="{D74F5DD6-6BDE-4B1B-BF02-4CD3B6F94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964" y="522289"/>
            <a:ext cx="840967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>
                <a:solidFill>
                  <a:srgbClr val="0070C0"/>
                </a:solidFill>
              </a:rPr>
              <a:t>Notice Relation and Data Intersection is an associative entity here</a:t>
            </a:r>
          </a:p>
        </p:txBody>
      </p:sp>
      <p:graphicFrame>
        <p:nvGraphicFramePr>
          <p:cNvPr id="38917" name="Object 7" descr="Pink tissue paper">
            <a:extLst>
              <a:ext uri="{FF2B5EF4-FFF2-40B4-BE49-F238E27FC236}">
                <a16:creationId xmlns:a16="http://schemas.microsoft.com/office/drawing/2014/main" id="{9C8E838D-02CC-43F0-9E4E-CF319A3869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1600" y="4057650"/>
          <a:ext cx="6889750" cy="276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316977" imgH="2116437" progId="Visio.Drawing.11">
                  <p:embed/>
                </p:oleObj>
              </mc:Choice>
              <mc:Fallback>
                <p:oleObj name="Visio" r:id="rId2" imgW="5316977" imgH="2116437" progId="Visio.Drawing.11">
                  <p:embed/>
                  <p:pic>
                    <p:nvPicPr>
                      <p:cNvPr id="38917" name="Object 7" descr="Pink tissue paper">
                        <a:extLst>
                          <a:ext uri="{FF2B5EF4-FFF2-40B4-BE49-F238E27FC236}">
                            <a16:creationId xmlns:a16="http://schemas.microsoft.com/office/drawing/2014/main" id="{9C8E838D-02CC-43F0-9E4E-CF319A3869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600" y="4057650"/>
                        <a:ext cx="6889750" cy="276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8" name="Text Box 8">
            <a:extLst>
              <a:ext uri="{FF2B5EF4-FFF2-40B4-BE49-F238E27FC236}">
                <a16:creationId xmlns:a16="http://schemas.microsoft.com/office/drawing/2014/main" id="{96CFE8A1-7BEE-4A17-882A-2817F8A96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7758" y="3668714"/>
            <a:ext cx="307648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1" dirty="0"/>
              <a:t>Four resulting tables</a:t>
            </a:r>
          </a:p>
        </p:txBody>
      </p:sp>
      <p:graphicFrame>
        <p:nvGraphicFramePr>
          <p:cNvPr id="38919" name="Object 9" descr="Pink tissue paper">
            <a:extLst>
              <a:ext uri="{FF2B5EF4-FFF2-40B4-BE49-F238E27FC236}">
                <a16:creationId xmlns:a16="http://schemas.microsoft.com/office/drawing/2014/main" id="{EA781231-8D9C-47C7-9B7E-5E2A151898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79726" y="952501"/>
          <a:ext cx="6403975" cy="273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5202631" imgH="2230831" progId="Visio.Drawing.11">
                  <p:embed/>
                </p:oleObj>
              </mc:Choice>
              <mc:Fallback>
                <p:oleObj name="Visio" r:id="rId4" imgW="5202631" imgH="2230831" progId="Visio.Drawing.11">
                  <p:embed/>
                  <p:pic>
                    <p:nvPicPr>
                      <p:cNvPr id="38919" name="Object 9" descr="Pink tissue paper">
                        <a:extLst>
                          <a:ext uri="{FF2B5EF4-FFF2-40B4-BE49-F238E27FC236}">
                            <a16:creationId xmlns:a16="http://schemas.microsoft.com/office/drawing/2014/main" id="{EA781231-8D9C-47C7-9B7E-5E2A151898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9726" y="952501"/>
                        <a:ext cx="6403975" cy="273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0" name="Text Box 10">
            <a:extLst>
              <a:ext uri="{FF2B5EF4-FFF2-40B4-BE49-F238E27FC236}">
                <a16:creationId xmlns:a16="http://schemas.microsoft.com/office/drawing/2014/main" id="{9B31490D-FE65-468A-B330-F4A166013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9413" y="4305024"/>
            <a:ext cx="2568575" cy="1015663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Note the CPK of the associative table (linking table).  </a:t>
            </a:r>
          </a:p>
        </p:txBody>
      </p:sp>
      <p:sp>
        <p:nvSpPr>
          <p:cNvPr id="38921" name="Text Box 11">
            <a:extLst>
              <a:ext uri="{FF2B5EF4-FFF2-40B4-BE49-F238E27FC236}">
                <a16:creationId xmlns:a16="http://schemas.microsoft.com/office/drawing/2014/main" id="{00A11ED0-3F7D-46C2-8204-90AC3943B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6172201"/>
            <a:ext cx="3683000" cy="612775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8288" bIns="1828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Remember that the CPK must represent a </a:t>
            </a:r>
            <a:r>
              <a:rPr lang="en-US" altLang="en-US" sz="1800" u="sng">
                <a:latin typeface="Tahoma" panose="020B0604030504040204" pitchFamily="34" charset="0"/>
              </a:rPr>
              <a:t>unique</a:t>
            </a:r>
            <a:r>
              <a:rPr lang="en-US" altLang="en-US" sz="1800">
                <a:latin typeface="Tahoma" panose="020B0604030504040204" pitchFamily="34" charset="0"/>
              </a:rPr>
              <a:t> set of values.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5753360-883D-49F1-ACE8-F19A5DDEED4F}"/>
              </a:ext>
            </a:extLst>
          </p:cNvPr>
          <p:cNvSpPr/>
          <p:nvPr/>
        </p:nvSpPr>
        <p:spPr>
          <a:xfrm>
            <a:off x="3943927" y="5486400"/>
            <a:ext cx="3690314" cy="61277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53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7740F0D8-681A-4D1F-89B5-255617108C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136524"/>
            <a:ext cx="9144000" cy="638003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>
                <a:solidFill>
                  <a:srgbClr val="0070C0"/>
                </a:solidFill>
              </a:rPr>
              <a:t>Functional Dependency</a:t>
            </a:r>
            <a:br>
              <a:rPr lang="en-US" altLang="en-US" dirty="0"/>
            </a:br>
            <a:r>
              <a:rPr lang="en-US" altLang="en-US" sz="2200" b="1" dirty="0">
                <a:solidFill>
                  <a:srgbClr val="FF0000"/>
                </a:solidFill>
              </a:rPr>
              <a:t>2</a:t>
            </a:r>
            <a:r>
              <a:rPr lang="en-US" altLang="en-US" sz="2200" b="1" baseline="30000" dirty="0">
                <a:solidFill>
                  <a:srgbClr val="FF0000"/>
                </a:solidFill>
              </a:rPr>
              <a:t>nd</a:t>
            </a:r>
            <a:r>
              <a:rPr lang="en-US" altLang="en-US" sz="2200" b="1" dirty="0">
                <a:solidFill>
                  <a:srgbClr val="FF0000"/>
                </a:solidFill>
              </a:rPr>
              <a:t> Normal Form</a:t>
            </a:r>
            <a:endParaRPr lang="en-US" altLang="en-US" b="1" dirty="0">
              <a:solidFill>
                <a:srgbClr val="FF0000"/>
              </a:solidFill>
            </a:endParaRPr>
          </a:p>
        </p:txBody>
      </p:sp>
      <p:sp>
        <p:nvSpPr>
          <p:cNvPr id="52227" name="Slide Number Placeholder 3">
            <a:extLst>
              <a:ext uri="{FF2B5EF4-FFF2-40B4-BE49-F238E27FC236}">
                <a16:creationId xmlns:a16="http://schemas.microsoft.com/office/drawing/2014/main" id="{0E2CBB3F-2FC4-4CDF-A2A0-1001445D97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D89B2C7-8538-410A-BC85-70E54CC5C17B}" type="slidenum">
              <a:rPr lang="en-US" altLang="en-US" sz="1400">
                <a:solidFill>
                  <a:schemeClr val="accent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>
              <a:solidFill>
                <a:schemeClr val="accent2"/>
              </a:solidFill>
            </a:endParaRPr>
          </a:p>
        </p:txBody>
      </p:sp>
      <p:sp>
        <p:nvSpPr>
          <p:cNvPr id="52228" name="Rectangle 2" descr="Pink tissue paper">
            <a:extLst>
              <a:ext uri="{FF2B5EF4-FFF2-40B4-BE49-F238E27FC236}">
                <a16:creationId xmlns:a16="http://schemas.microsoft.com/office/drawing/2014/main" id="{25E308CF-83A5-4285-AC5F-AAABFCA86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aphicFrame>
        <p:nvGraphicFramePr>
          <p:cNvPr id="52229" name="Object 1">
            <a:extLst>
              <a:ext uri="{FF2B5EF4-FFF2-40B4-BE49-F238E27FC236}">
                <a16:creationId xmlns:a16="http://schemas.microsoft.com/office/drawing/2014/main" id="{93B81964-F7C3-466F-A9FE-731FE65302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39900" y="1000298"/>
          <a:ext cx="8928100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929009" imgH="3238141" progId="Visio.Drawing.11">
                  <p:embed/>
                </p:oleObj>
              </mc:Choice>
              <mc:Fallback>
                <p:oleObj name="Visio" r:id="rId2" imgW="5929009" imgH="3238141" progId="Visio.Drawing.11">
                  <p:embed/>
                  <p:pic>
                    <p:nvPicPr>
                      <p:cNvPr id="52229" name="Object 1">
                        <a:extLst>
                          <a:ext uri="{FF2B5EF4-FFF2-40B4-BE49-F238E27FC236}">
                            <a16:creationId xmlns:a16="http://schemas.microsoft.com/office/drawing/2014/main" id="{93B81964-F7C3-466F-A9FE-731FE65302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1000298"/>
                        <a:ext cx="8928100" cy="487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BFB6EDFC-0DAB-4761-A851-24DB8E435AF0}"/>
              </a:ext>
            </a:extLst>
          </p:cNvPr>
          <p:cNvSpPr/>
          <p:nvPr/>
        </p:nvSpPr>
        <p:spPr>
          <a:xfrm>
            <a:off x="2371725" y="2843213"/>
            <a:ext cx="714375" cy="22577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00E1583-E394-4041-B577-B597F9F23654}"/>
              </a:ext>
            </a:extLst>
          </p:cNvPr>
          <p:cNvSpPr/>
          <p:nvPr/>
        </p:nvSpPr>
        <p:spPr>
          <a:xfrm>
            <a:off x="3594650" y="4911898"/>
            <a:ext cx="434009" cy="15633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5EE3D60-64CF-4EEE-8915-86B2D6B2AB1C}"/>
              </a:ext>
            </a:extLst>
          </p:cNvPr>
          <p:cNvSpPr/>
          <p:nvPr/>
        </p:nvSpPr>
        <p:spPr>
          <a:xfrm>
            <a:off x="3723858" y="1721238"/>
            <a:ext cx="304801" cy="20192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51D4D9F-D1F8-4E1A-BB7F-9766BB00969E}"/>
              </a:ext>
            </a:extLst>
          </p:cNvPr>
          <p:cNvSpPr/>
          <p:nvPr/>
        </p:nvSpPr>
        <p:spPr>
          <a:xfrm>
            <a:off x="3684101" y="2728913"/>
            <a:ext cx="344558" cy="22577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38DFF9-E0A3-420B-85A5-67542D724148}"/>
              </a:ext>
            </a:extLst>
          </p:cNvPr>
          <p:cNvSpPr txBox="1"/>
          <p:nvPr/>
        </p:nvSpPr>
        <p:spPr>
          <a:xfrm>
            <a:off x="65669" y="1822202"/>
            <a:ext cx="188595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Relational tables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EEEBE0-B9E7-44AF-820F-4CD7E80DE402}"/>
              </a:ext>
            </a:extLst>
          </p:cNvPr>
          <p:cNvCxnSpPr>
            <a:cxnSpLocks/>
          </p:cNvCxnSpPr>
          <p:nvPr/>
        </p:nvCxnSpPr>
        <p:spPr>
          <a:xfrm>
            <a:off x="7941501" y="2630466"/>
            <a:ext cx="1327759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BF2C14-056E-4F72-AFFF-1395F8E5A0FA}"/>
              </a:ext>
            </a:extLst>
          </p:cNvPr>
          <p:cNvCxnSpPr>
            <a:cxnSpLocks/>
          </p:cNvCxnSpPr>
          <p:nvPr/>
        </p:nvCxnSpPr>
        <p:spPr>
          <a:xfrm>
            <a:off x="8893479" y="3645074"/>
            <a:ext cx="1077239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18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7740F0D8-681A-4D1F-89B5-255617108C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136524"/>
            <a:ext cx="9144000" cy="638003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>
                <a:solidFill>
                  <a:srgbClr val="0070C0"/>
                </a:solidFill>
              </a:rPr>
              <a:t>Functional Dependency</a:t>
            </a:r>
            <a:br>
              <a:rPr lang="en-US" altLang="en-US" dirty="0"/>
            </a:br>
            <a:r>
              <a:rPr lang="en-US" altLang="en-US" sz="2200" b="1" dirty="0">
                <a:solidFill>
                  <a:srgbClr val="FF0000"/>
                </a:solidFill>
              </a:rPr>
              <a:t>2</a:t>
            </a:r>
            <a:r>
              <a:rPr lang="en-US" altLang="en-US" sz="2200" b="1" baseline="30000" dirty="0">
                <a:solidFill>
                  <a:srgbClr val="FF0000"/>
                </a:solidFill>
              </a:rPr>
              <a:t>nd</a:t>
            </a:r>
            <a:r>
              <a:rPr lang="en-US" altLang="en-US" sz="2200" b="1" dirty="0">
                <a:solidFill>
                  <a:srgbClr val="FF0000"/>
                </a:solidFill>
              </a:rPr>
              <a:t> Normal Form</a:t>
            </a:r>
            <a:endParaRPr lang="en-US" altLang="en-US" b="1" dirty="0">
              <a:solidFill>
                <a:srgbClr val="FF0000"/>
              </a:solidFill>
            </a:endParaRPr>
          </a:p>
        </p:txBody>
      </p:sp>
      <p:sp>
        <p:nvSpPr>
          <p:cNvPr id="52227" name="Slide Number Placeholder 3">
            <a:extLst>
              <a:ext uri="{FF2B5EF4-FFF2-40B4-BE49-F238E27FC236}">
                <a16:creationId xmlns:a16="http://schemas.microsoft.com/office/drawing/2014/main" id="{0E2CBB3F-2FC4-4CDF-A2A0-1001445D97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D89B2C7-8538-410A-BC85-70E54CC5C17B}" type="slidenum">
              <a:rPr lang="en-US" altLang="en-US" sz="1400">
                <a:solidFill>
                  <a:schemeClr val="accent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>
              <a:solidFill>
                <a:schemeClr val="accent2"/>
              </a:solidFill>
            </a:endParaRPr>
          </a:p>
        </p:txBody>
      </p:sp>
      <p:sp>
        <p:nvSpPr>
          <p:cNvPr id="52228" name="Rectangle 2" descr="Pink tissue paper">
            <a:extLst>
              <a:ext uri="{FF2B5EF4-FFF2-40B4-BE49-F238E27FC236}">
                <a16:creationId xmlns:a16="http://schemas.microsoft.com/office/drawing/2014/main" id="{25E308CF-83A5-4285-AC5F-AAABFCA86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aphicFrame>
        <p:nvGraphicFramePr>
          <p:cNvPr id="52229" name="Object 1">
            <a:extLst>
              <a:ext uri="{FF2B5EF4-FFF2-40B4-BE49-F238E27FC236}">
                <a16:creationId xmlns:a16="http://schemas.microsoft.com/office/drawing/2014/main" id="{93B81964-F7C3-466F-A9FE-731FE65302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39900" y="1000298"/>
          <a:ext cx="8928100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929009" imgH="3238141" progId="Visio.Drawing.11">
                  <p:embed/>
                </p:oleObj>
              </mc:Choice>
              <mc:Fallback>
                <p:oleObj name="Visio" r:id="rId2" imgW="5929009" imgH="3238141" progId="Visio.Drawing.11">
                  <p:embed/>
                  <p:pic>
                    <p:nvPicPr>
                      <p:cNvPr id="52229" name="Object 1">
                        <a:extLst>
                          <a:ext uri="{FF2B5EF4-FFF2-40B4-BE49-F238E27FC236}">
                            <a16:creationId xmlns:a16="http://schemas.microsoft.com/office/drawing/2014/main" id="{93B81964-F7C3-466F-A9FE-731FE65302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1000298"/>
                        <a:ext cx="8928100" cy="487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Arrow: Right 1">
            <a:extLst>
              <a:ext uri="{FF2B5EF4-FFF2-40B4-BE49-F238E27FC236}">
                <a16:creationId xmlns:a16="http://schemas.microsoft.com/office/drawing/2014/main" id="{B22C15FF-5193-4DED-BD4C-6421BB49A24E}"/>
              </a:ext>
            </a:extLst>
          </p:cNvPr>
          <p:cNvSpPr/>
          <p:nvPr/>
        </p:nvSpPr>
        <p:spPr>
          <a:xfrm>
            <a:off x="3723858" y="901268"/>
            <a:ext cx="304801" cy="225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B046DD7-B82D-49A8-965D-47913AC953B6}"/>
              </a:ext>
            </a:extLst>
          </p:cNvPr>
          <p:cNvSpPr/>
          <p:nvPr/>
        </p:nvSpPr>
        <p:spPr>
          <a:xfrm>
            <a:off x="3594650" y="2992750"/>
            <a:ext cx="304801" cy="225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2716F0A-0ABE-4B8B-BB94-10988FF585D4}"/>
              </a:ext>
            </a:extLst>
          </p:cNvPr>
          <p:cNvSpPr/>
          <p:nvPr/>
        </p:nvSpPr>
        <p:spPr>
          <a:xfrm>
            <a:off x="3684101" y="1947009"/>
            <a:ext cx="304801" cy="225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15E0E7C-6AED-47DE-8504-C03ABFBD7FD5}"/>
              </a:ext>
            </a:extLst>
          </p:cNvPr>
          <p:cNvSpPr/>
          <p:nvPr/>
        </p:nvSpPr>
        <p:spPr>
          <a:xfrm>
            <a:off x="3723858" y="4014648"/>
            <a:ext cx="304801" cy="225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9C2A4A8-D542-4508-9BE7-B47C95430EF2}"/>
              </a:ext>
            </a:extLst>
          </p:cNvPr>
          <p:cNvSpPr/>
          <p:nvPr/>
        </p:nvSpPr>
        <p:spPr>
          <a:xfrm>
            <a:off x="4415251" y="5182533"/>
            <a:ext cx="304801" cy="225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726DD3-F722-4CD0-9C80-B9817506D532}"/>
              </a:ext>
            </a:extLst>
          </p:cNvPr>
          <p:cNvSpPr txBox="1"/>
          <p:nvPr/>
        </p:nvSpPr>
        <p:spPr>
          <a:xfrm>
            <a:off x="65669" y="3719944"/>
            <a:ext cx="2128837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Functional attributes</a:t>
            </a:r>
          </a:p>
        </p:txBody>
      </p:sp>
    </p:spTree>
    <p:extLst>
      <p:ext uri="{BB962C8B-B14F-4D97-AF65-F5344CB8AC3E}">
        <p14:creationId xmlns:p14="http://schemas.microsoft.com/office/powerpoint/2010/main" val="229918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7740F0D8-681A-4D1F-89B5-255617108C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136524"/>
            <a:ext cx="9144000" cy="638003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>
                <a:solidFill>
                  <a:srgbClr val="0070C0"/>
                </a:solidFill>
              </a:rPr>
              <a:t>Functional Dependency</a:t>
            </a:r>
            <a:br>
              <a:rPr lang="en-US" altLang="en-US" dirty="0"/>
            </a:br>
            <a:r>
              <a:rPr lang="en-US" altLang="en-US" sz="2200" b="1" dirty="0">
                <a:solidFill>
                  <a:srgbClr val="FF0000"/>
                </a:solidFill>
              </a:rPr>
              <a:t>2</a:t>
            </a:r>
            <a:r>
              <a:rPr lang="en-US" altLang="en-US" sz="2200" b="1" baseline="30000" dirty="0">
                <a:solidFill>
                  <a:srgbClr val="FF0000"/>
                </a:solidFill>
              </a:rPr>
              <a:t>nd</a:t>
            </a:r>
            <a:r>
              <a:rPr lang="en-US" altLang="en-US" sz="2200" b="1" dirty="0">
                <a:solidFill>
                  <a:srgbClr val="FF0000"/>
                </a:solidFill>
              </a:rPr>
              <a:t> Normal Form</a:t>
            </a:r>
            <a:endParaRPr lang="en-US" altLang="en-US" b="1" dirty="0">
              <a:solidFill>
                <a:srgbClr val="FF0000"/>
              </a:solidFill>
            </a:endParaRPr>
          </a:p>
        </p:txBody>
      </p:sp>
      <p:sp>
        <p:nvSpPr>
          <p:cNvPr id="52227" name="Slide Number Placeholder 3">
            <a:extLst>
              <a:ext uri="{FF2B5EF4-FFF2-40B4-BE49-F238E27FC236}">
                <a16:creationId xmlns:a16="http://schemas.microsoft.com/office/drawing/2014/main" id="{0E2CBB3F-2FC4-4CDF-A2A0-1001445D97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D89B2C7-8538-410A-BC85-70E54CC5C17B}" type="slidenum">
              <a:rPr lang="en-US" altLang="en-US" sz="1400">
                <a:solidFill>
                  <a:schemeClr val="accent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>
              <a:solidFill>
                <a:schemeClr val="accent2"/>
              </a:solidFill>
            </a:endParaRPr>
          </a:p>
        </p:txBody>
      </p:sp>
      <p:sp>
        <p:nvSpPr>
          <p:cNvPr id="52228" name="Rectangle 2" descr="Pink tissue paper">
            <a:extLst>
              <a:ext uri="{FF2B5EF4-FFF2-40B4-BE49-F238E27FC236}">
                <a16:creationId xmlns:a16="http://schemas.microsoft.com/office/drawing/2014/main" id="{25E308CF-83A5-4285-AC5F-AAABFCA86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aphicFrame>
        <p:nvGraphicFramePr>
          <p:cNvPr id="52229" name="Object 1">
            <a:extLst>
              <a:ext uri="{FF2B5EF4-FFF2-40B4-BE49-F238E27FC236}">
                <a16:creationId xmlns:a16="http://schemas.microsoft.com/office/drawing/2014/main" id="{93B81964-F7C3-466F-A9FE-731FE65302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39900" y="1000298"/>
          <a:ext cx="8928100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929009" imgH="3238141" progId="Visio.Drawing.11">
                  <p:embed/>
                </p:oleObj>
              </mc:Choice>
              <mc:Fallback>
                <p:oleObj name="Visio" r:id="rId2" imgW="5929009" imgH="3238141" progId="Visio.Drawing.11">
                  <p:embed/>
                  <p:pic>
                    <p:nvPicPr>
                      <p:cNvPr id="52229" name="Object 1">
                        <a:extLst>
                          <a:ext uri="{FF2B5EF4-FFF2-40B4-BE49-F238E27FC236}">
                            <a16:creationId xmlns:a16="http://schemas.microsoft.com/office/drawing/2014/main" id="{93B81964-F7C3-466F-A9FE-731FE65302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1000298"/>
                        <a:ext cx="8928100" cy="487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Arrow: Right 1">
            <a:extLst>
              <a:ext uri="{FF2B5EF4-FFF2-40B4-BE49-F238E27FC236}">
                <a16:creationId xmlns:a16="http://schemas.microsoft.com/office/drawing/2014/main" id="{B22C15FF-5193-4DED-BD4C-6421BB49A24E}"/>
              </a:ext>
            </a:extLst>
          </p:cNvPr>
          <p:cNvSpPr/>
          <p:nvPr/>
        </p:nvSpPr>
        <p:spPr>
          <a:xfrm>
            <a:off x="3723858" y="901268"/>
            <a:ext cx="304801" cy="225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B046DD7-B82D-49A8-965D-47913AC953B6}"/>
              </a:ext>
            </a:extLst>
          </p:cNvPr>
          <p:cNvSpPr/>
          <p:nvPr/>
        </p:nvSpPr>
        <p:spPr>
          <a:xfrm>
            <a:off x="3594650" y="2992750"/>
            <a:ext cx="304801" cy="225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2716F0A-0ABE-4B8B-BB94-10988FF585D4}"/>
              </a:ext>
            </a:extLst>
          </p:cNvPr>
          <p:cNvSpPr/>
          <p:nvPr/>
        </p:nvSpPr>
        <p:spPr>
          <a:xfrm>
            <a:off x="3684101" y="1947009"/>
            <a:ext cx="304801" cy="225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15E0E7C-6AED-47DE-8504-C03ABFBD7FD5}"/>
              </a:ext>
            </a:extLst>
          </p:cNvPr>
          <p:cNvSpPr/>
          <p:nvPr/>
        </p:nvSpPr>
        <p:spPr>
          <a:xfrm>
            <a:off x="3723858" y="4014648"/>
            <a:ext cx="304801" cy="225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9C2A4A8-D542-4508-9BE7-B47C95430EF2}"/>
              </a:ext>
            </a:extLst>
          </p:cNvPr>
          <p:cNvSpPr/>
          <p:nvPr/>
        </p:nvSpPr>
        <p:spPr>
          <a:xfrm>
            <a:off x="4415251" y="5182533"/>
            <a:ext cx="304801" cy="225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FB6EDFC-0DAB-4761-A851-24DB8E435AF0}"/>
              </a:ext>
            </a:extLst>
          </p:cNvPr>
          <p:cNvSpPr/>
          <p:nvPr/>
        </p:nvSpPr>
        <p:spPr>
          <a:xfrm>
            <a:off x="2371725" y="2843213"/>
            <a:ext cx="714375" cy="22577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00E1583-E394-4041-B577-B597F9F23654}"/>
              </a:ext>
            </a:extLst>
          </p:cNvPr>
          <p:cNvSpPr/>
          <p:nvPr/>
        </p:nvSpPr>
        <p:spPr>
          <a:xfrm>
            <a:off x="3594650" y="4911898"/>
            <a:ext cx="434009" cy="15633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5EE3D60-64CF-4EEE-8915-86B2D6B2AB1C}"/>
              </a:ext>
            </a:extLst>
          </p:cNvPr>
          <p:cNvSpPr/>
          <p:nvPr/>
        </p:nvSpPr>
        <p:spPr>
          <a:xfrm>
            <a:off x="3723858" y="1721238"/>
            <a:ext cx="304801" cy="20192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51D4D9F-D1F8-4E1A-BB7F-9766BB00969E}"/>
              </a:ext>
            </a:extLst>
          </p:cNvPr>
          <p:cNvSpPr/>
          <p:nvPr/>
        </p:nvSpPr>
        <p:spPr>
          <a:xfrm>
            <a:off x="3684101" y="2728913"/>
            <a:ext cx="344558" cy="22577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38DFF9-E0A3-420B-85A5-67542D724148}"/>
              </a:ext>
            </a:extLst>
          </p:cNvPr>
          <p:cNvSpPr txBox="1"/>
          <p:nvPr/>
        </p:nvSpPr>
        <p:spPr>
          <a:xfrm>
            <a:off x="65669" y="1822202"/>
            <a:ext cx="188595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Relational tables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726DD3-F722-4CD0-9C80-B9817506D532}"/>
              </a:ext>
            </a:extLst>
          </p:cNvPr>
          <p:cNvSpPr txBox="1"/>
          <p:nvPr/>
        </p:nvSpPr>
        <p:spPr>
          <a:xfrm>
            <a:off x="65669" y="3719944"/>
            <a:ext cx="2128837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Functional attributes</a:t>
            </a:r>
          </a:p>
        </p:txBody>
      </p:sp>
    </p:spTree>
    <p:extLst>
      <p:ext uri="{BB962C8B-B14F-4D97-AF65-F5344CB8AC3E}">
        <p14:creationId xmlns:p14="http://schemas.microsoft.com/office/powerpoint/2010/main" val="1001156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56BD1-0CED-41AA-B7E9-86DDC2D0C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Examples for you to Practice with</a:t>
            </a:r>
          </a:p>
        </p:txBody>
      </p:sp>
    </p:spTree>
    <p:extLst>
      <p:ext uri="{BB962C8B-B14F-4D97-AF65-F5344CB8AC3E}">
        <p14:creationId xmlns:p14="http://schemas.microsoft.com/office/powerpoint/2010/main" val="29483800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2">
            <a:extLst>
              <a:ext uri="{FF2B5EF4-FFF2-40B4-BE49-F238E27FC236}">
                <a16:creationId xmlns:a16="http://schemas.microsoft.com/office/drawing/2014/main" id="{3D1BBFE3-6315-4F93-892C-4455AA7083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E57655-99B5-4934-96C8-6AFBC188CD5E}" type="slidenum">
              <a:rPr lang="en-US" altLang="en-US" sz="1400">
                <a:solidFill>
                  <a:schemeClr val="accent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>
              <a:solidFill>
                <a:schemeClr val="accent2"/>
              </a:solidFill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E4CF6A43-416F-4811-A709-F30767D51B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77879" y="617814"/>
            <a:ext cx="5035826" cy="1143000"/>
          </a:xfrm>
        </p:spPr>
        <p:txBody>
          <a:bodyPr vert="horz" lIns="0" tIns="45720" rIns="91440" bIns="45720" rtlCol="0" anchor="ctr">
            <a:normAutofit/>
          </a:bodyPr>
          <a:lstStyle/>
          <a:p>
            <a:pPr eaLnBrk="1" hangingPunct="1"/>
            <a:r>
              <a:rPr lang="en-US" altLang="en-US" dirty="0"/>
              <a:t>From This…</a:t>
            </a:r>
            <a:endParaRPr lang="en-US" altLang="en-US" sz="2800" dirty="0"/>
          </a:p>
        </p:txBody>
      </p:sp>
      <p:graphicFrame>
        <p:nvGraphicFramePr>
          <p:cNvPr id="45060" name="Object 1">
            <a:extLst>
              <a:ext uri="{FF2B5EF4-FFF2-40B4-BE49-F238E27FC236}">
                <a16:creationId xmlns:a16="http://schemas.microsoft.com/office/drawing/2014/main" id="{586C8396-A735-4649-A3D3-74F4D98E7B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3202322"/>
              </p:ext>
            </p:extLst>
          </p:nvPr>
        </p:nvGraphicFramePr>
        <p:xfrm>
          <a:off x="1179443" y="76201"/>
          <a:ext cx="4916557" cy="670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158574" imgH="7244841" progId="Visio.Drawing.11">
                  <p:embed/>
                </p:oleObj>
              </mc:Choice>
              <mc:Fallback>
                <p:oleObj name="Visio" r:id="rId2" imgW="4158574" imgH="7244841" progId="Visio.Drawing.11">
                  <p:embed/>
                  <p:pic>
                    <p:nvPicPr>
                      <p:cNvPr id="45060" name="Object 1">
                        <a:extLst>
                          <a:ext uri="{FF2B5EF4-FFF2-40B4-BE49-F238E27FC236}">
                            <a16:creationId xmlns:a16="http://schemas.microsoft.com/office/drawing/2014/main" id="{586C8396-A735-4649-A3D3-74F4D98E7B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443" y="76201"/>
                        <a:ext cx="4916557" cy="670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DD7AA68-1619-4742-85E0-B76B4AD38A10}"/>
              </a:ext>
            </a:extLst>
          </p:cNvPr>
          <p:cNvSpPr/>
          <p:nvPr/>
        </p:nvSpPr>
        <p:spPr>
          <a:xfrm>
            <a:off x="4457701" y="3429000"/>
            <a:ext cx="1779814" cy="24166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31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B213792E-C579-4877-8DA4-82388A4F74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4055165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To this…</a:t>
            </a:r>
          </a:p>
        </p:txBody>
      </p:sp>
      <p:sp>
        <p:nvSpPr>
          <p:cNvPr id="46083" name="Slide Number Placeholder 3">
            <a:extLst>
              <a:ext uri="{FF2B5EF4-FFF2-40B4-BE49-F238E27FC236}">
                <a16:creationId xmlns:a16="http://schemas.microsoft.com/office/drawing/2014/main" id="{24F5CB16-B812-49D6-AE65-35BCF8A998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B3D19B8-D87B-4488-92A8-B09242DF0421}" type="slidenum">
              <a:rPr lang="en-US" altLang="en-US" sz="1400">
                <a:solidFill>
                  <a:schemeClr val="accent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>
              <a:solidFill>
                <a:schemeClr val="accent2"/>
              </a:solidFill>
            </a:endParaRPr>
          </a:p>
        </p:txBody>
      </p:sp>
      <p:graphicFrame>
        <p:nvGraphicFramePr>
          <p:cNvPr id="46084" name="Object 1">
            <a:extLst>
              <a:ext uri="{FF2B5EF4-FFF2-40B4-BE49-F238E27FC236}">
                <a16:creationId xmlns:a16="http://schemas.microsoft.com/office/drawing/2014/main" id="{117CC26B-B0D6-421C-96D7-1E48B7EB8D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2744102"/>
              </p:ext>
            </p:extLst>
          </p:nvPr>
        </p:nvGraphicFramePr>
        <p:xfrm>
          <a:off x="2696818" y="795613"/>
          <a:ext cx="8831263" cy="571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402691" imgH="4303772" progId="Visio.Drawing.11">
                  <p:embed/>
                </p:oleObj>
              </mc:Choice>
              <mc:Fallback>
                <p:oleObj name="Visio" r:id="rId2" imgW="6402691" imgH="4303772" progId="Visio.Drawing.11">
                  <p:embed/>
                  <p:pic>
                    <p:nvPicPr>
                      <p:cNvPr id="46084" name="Object 1">
                        <a:extLst>
                          <a:ext uri="{FF2B5EF4-FFF2-40B4-BE49-F238E27FC236}">
                            <a16:creationId xmlns:a16="http://schemas.microsoft.com/office/drawing/2014/main" id="{117CC26B-B0D6-421C-96D7-1E48B7EB8D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6818" y="795613"/>
                        <a:ext cx="8831263" cy="5715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5" name="Text Box 48">
            <a:extLst>
              <a:ext uri="{FF2B5EF4-FFF2-40B4-BE49-F238E27FC236}">
                <a16:creationId xmlns:a16="http://schemas.microsoft.com/office/drawing/2014/main" id="{32D3C6FD-9CE0-402D-AE41-6488DB002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9165" y="210838"/>
            <a:ext cx="3107634" cy="584775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 dirty="0">
                <a:latin typeface="Tahoma" panose="020B0604030504040204" pitchFamily="34" charset="0"/>
              </a:rPr>
              <a:t>functional dependency arrows</a:t>
            </a:r>
            <a:r>
              <a:rPr lang="en-US" altLang="en-US" sz="1600" dirty="0">
                <a:latin typeface="Tahoma" panose="020B0604030504040204" pitchFamily="34" charset="0"/>
              </a:rPr>
              <a:t> along the tops of the tables</a:t>
            </a:r>
            <a:endParaRPr lang="en-US" altLang="en-US" sz="1600" b="1" dirty="0">
              <a:latin typeface="Tahoma" panose="020B060403050404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E8281D-9253-4952-ADB1-53505EC38340}"/>
              </a:ext>
            </a:extLst>
          </p:cNvPr>
          <p:cNvSpPr/>
          <p:nvPr/>
        </p:nvSpPr>
        <p:spPr>
          <a:xfrm>
            <a:off x="4392386" y="2481943"/>
            <a:ext cx="6041571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05B67E-313C-4E2B-B84A-2C88A0721209}"/>
              </a:ext>
            </a:extLst>
          </p:cNvPr>
          <p:cNvSpPr/>
          <p:nvPr/>
        </p:nvSpPr>
        <p:spPr>
          <a:xfrm>
            <a:off x="2696818" y="2988129"/>
            <a:ext cx="1466968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06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2">
            <a:extLst>
              <a:ext uri="{FF2B5EF4-FFF2-40B4-BE49-F238E27FC236}">
                <a16:creationId xmlns:a16="http://schemas.microsoft.com/office/drawing/2014/main" id="{019BBE40-12C0-469A-9DA3-B83182EC47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F62345-EA72-4F15-ACDB-7FFFF96C1E69}" type="slidenum">
              <a:rPr lang="en-US" altLang="en-US" sz="1400">
                <a:solidFill>
                  <a:srgbClr val="33339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>
              <a:solidFill>
                <a:srgbClr val="333399"/>
              </a:solidFill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9C987D9B-15BE-4733-8D54-22E5F8E346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This…</a:t>
            </a:r>
            <a:endParaRPr lang="en-US" altLang="en-US" sz="2800" dirty="0"/>
          </a:p>
        </p:txBody>
      </p:sp>
      <p:graphicFrame>
        <p:nvGraphicFramePr>
          <p:cNvPr id="47109" name="Object 1">
            <a:extLst>
              <a:ext uri="{FF2B5EF4-FFF2-40B4-BE49-F238E27FC236}">
                <a16:creationId xmlns:a16="http://schemas.microsoft.com/office/drawing/2014/main" id="{DA0EAEF9-2938-48C5-B6E4-F6E2519948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1476" y="1576389"/>
          <a:ext cx="8874125" cy="453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016074" imgH="3587241" progId="Visio.Drawing.11">
                  <p:embed/>
                </p:oleObj>
              </mc:Choice>
              <mc:Fallback>
                <p:oleObj name="Visio" r:id="rId2" imgW="7016074" imgH="3587241" progId="Visio.Drawing.11">
                  <p:embed/>
                  <p:pic>
                    <p:nvPicPr>
                      <p:cNvPr id="47109" name="Object 1">
                        <a:extLst>
                          <a:ext uri="{FF2B5EF4-FFF2-40B4-BE49-F238E27FC236}">
                            <a16:creationId xmlns:a16="http://schemas.microsoft.com/office/drawing/2014/main" id="{DA0EAEF9-2938-48C5-B6E4-F6E2519948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1476" y="1576389"/>
                        <a:ext cx="8874125" cy="453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2370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7F8C53C7-B5EB-4EAA-A0A5-C44FF153BB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4070" y="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To this…</a:t>
            </a:r>
          </a:p>
        </p:txBody>
      </p:sp>
      <p:sp>
        <p:nvSpPr>
          <p:cNvPr id="48131" name="Slide Number Placeholder 3">
            <a:extLst>
              <a:ext uri="{FF2B5EF4-FFF2-40B4-BE49-F238E27FC236}">
                <a16:creationId xmlns:a16="http://schemas.microsoft.com/office/drawing/2014/main" id="{FD5269A9-2A9D-4317-A81D-AFBF437009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8681828-CEE7-4168-9D02-F77CBB522039}" type="slidenum">
              <a:rPr lang="en-US" altLang="en-US" sz="1400">
                <a:solidFill>
                  <a:schemeClr val="accent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>
              <a:solidFill>
                <a:schemeClr val="accent2"/>
              </a:solidFill>
            </a:endParaRPr>
          </a:p>
        </p:txBody>
      </p:sp>
      <p:graphicFrame>
        <p:nvGraphicFramePr>
          <p:cNvPr id="48132" name="Object 1">
            <a:extLst>
              <a:ext uri="{FF2B5EF4-FFF2-40B4-BE49-F238E27FC236}">
                <a16:creationId xmlns:a16="http://schemas.microsoft.com/office/drawing/2014/main" id="{57606EBB-2022-4814-BCE4-6DE703AAC0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619125"/>
          <a:ext cx="7924800" cy="616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989468" imgH="4693694" progId="Visio.Drawing.11">
                  <p:embed/>
                </p:oleObj>
              </mc:Choice>
              <mc:Fallback>
                <p:oleObj name="Visio" r:id="rId2" imgW="5989468" imgH="4693694" progId="Visio.Drawing.11">
                  <p:embed/>
                  <p:pic>
                    <p:nvPicPr>
                      <p:cNvPr id="48132" name="Object 1">
                        <a:extLst>
                          <a:ext uri="{FF2B5EF4-FFF2-40B4-BE49-F238E27FC236}">
                            <a16:creationId xmlns:a16="http://schemas.microsoft.com/office/drawing/2014/main" id="{57606EBB-2022-4814-BCE4-6DE703AAC0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619125"/>
                        <a:ext cx="7924800" cy="616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3638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F7DA7-CF9B-4265-9B31-365ED9D5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89113"/>
          </a:xfrm>
        </p:spPr>
        <p:txBody>
          <a:bodyPr>
            <a:normAutofit/>
          </a:bodyPr>
          <a:lstStyle/>
          <a:p>
            <a:pPr algn="ctr"/>
            <a:r>
              <a:rPr lang="en-US"/>
              <a:t>What problem are we trying to solve:</a:t>
            </a:r>
            <a:br>
              <a:rPr lang="en-US"/>
            </a:br>
            <a:r>
              <a:rPr lang="en-US" sz="4000">
                <a:solidFill>
                  <a:srgbClr val="FF0000"/>
                </a:solidFill>
              </a:rPr>
              <a:t>How do we go from ERD to Tables?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EF851B-0383-47AF-B58D-3E8E22FAD5B7}"/>
              </a:ext>
            </a:extLst>
          </p:cNvPr>
          <p:cNvSpPr txBox="1"/>
          <p:nvPr/>
        </p:nvSpPr>
        <p:spPr>
          <a:xfrm>
            <a:off x="1329179" y="3044277"/>
            <a:ext cx="2654827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/>
              <a:t>ERD/EERD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2A395F-4036-4EB1-8B77-6973C0231E90}"/>
              </a:ext>
            </a:extLst>
          </p:cNvPr>
          <p:cNvSpPr txBox="1"/>
          <p:nvPr/>
        </p:nvSpPr>
        <p:spPr>
          <a:xfrm>
            <a:off x="7950723" y="3044278"/>
            <a:ext cx="2187019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/>
              <a:t>Tables</a:t>
            </a:r>
            <a:r>
              <a:rPr lang="en-US" sz="3600"/>
              <a:t> 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E9ACF0B-D814-4893-8F3A-15A64BC15D48}"/>
              </a:ext>
            </a:extLst>
          </p:cNvPr>
          <p:cNvSpPr/>
          <p:nvPr/>
        </p:nvSpPr>
        <p:spPr>
          <a:xfrm>
            <a:off x="4997779" y="2846895"/>
            <a:ext cx="1939171" cy="1289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588FFF-52CC-4449-B7A5-14CD872E7972}"/>
              </a:ext>
            </a:extLst>
          </p:cNvPr>
          <p:cNvSpPr txBox="1"/>
          <p:nvPr/>
        </p:nvSpPr>
        <p:spPr>
          <a:xfrm>
            <a:off x="5335572" y="2767279"/>
            <a:ext cx="10369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095136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2">
            <a:extLst>
              <a:ext uri="{FF2B5EF4-FFF2-40B4-BE49-F238E27FC236}">
                <a16:creationId xmlns:a16="http://schemas.microsoft.com/office/drawing/2014/main" id="{DC6DAE58-2D5E-4807-A76B-53F0C87561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A1E40C7-7555-457A-8F1A-A48E0E0B1F83}" type="slidenum">
              <a:rPr lang="en-US" altLang="en-US" sz="1400">
                <a:solidFill>
                  <a:srgbClr val="33339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>
              <a:solidFill>
                <a:srgbClr val="333399"/>
              </a:solidFill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E124B021-0A81-45A7-9F0C-5D286526E9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52660" y="153988"/>
            <a:ext cx="5115339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This…</a:t>
            </a:r>
            <a:endParaRPr lang="en-US" altLang="en-US" sz="2800" dirty="0"/>
          </a:p>
        </p:txBody>
      </p:sp>
      <p:graphicFrame>
        <p:nvGraphicFramePr>
          <p:cNvPr id="51204" name="Object 1">
            <a:extLst>
              <a:ext uri="{FF2B5EF4-FFF2-40B4-BE49-F238E27FC236}">
                <a16:creationId xmlns:a16="http://schemas.microsoft.com/office/drawing/2014/main" id="{F6FE8DB4-ED80-4F97-89CC-90201C4531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1950" y="90488"/>
          <a:ext cx="3625850" cy="669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244174" imgH="5987541" progId="Visio.Drawing.11">
                  <p:embed/>
                </p:oleObj>
              </mc:Choice>
              <mc:Fallback>
                <p:oleObj name="Visio" r:id="rId2" imgW="3244174" imgH="5987541" progId="Visio.Drawing.11">
                  <p:embed/>
                  <p:pic>
                    <p:nvPicPr>
                      <p:cNvPr id="51204" name="Object 1">
                        <a:extLst>
                          <a:ext uri="{FF2B5EF4-FFF2-40B4-BE49-F238E27FC236}">
                            <a16:creationId xmlns:a16="http://schemas.microsoft.com/office/drawing/2014/main" id="{F6FE8DB4-ED80-4F97-89CC-90201C4531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950" y="90488"/>
                        <a:ext cx="3625850" cy="669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01352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7740F0D8-681A-4D1F-89B5-255617108C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6591" y="197918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To this…</a:t>
            </a:r>
          </a:p>
        </p:txBody>
      </p:sp>
      <p:sp>
        <p:nvSpPr>
          <p:cNvPr id="52227" name="Slide Number Placeholder 3">
            <a:extLst>
              <a:ext uri="{FF2B5EF4-FFF2-40B4-BE49-F238E27FC236}">
                <a16:creationId xmlns:a16="http://schemas.microsoft.com/office/drawing/2014/main" id="{0E2CBB3F-2FC4-4CDF-A2A0-1001445D97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D89B2C7-8538-410A-BC85-70E54CC5C17B}" type="slidenum">
              <a:rPr lang="en-US" altLang="en-US" sz="1400">
                <a:solidFill>
                  <a:schemeClr val="accent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400">
              <a:solidFill>
                <a:schemeClr val="accent2"/>
              </a:solidFill>
            </a:endParaRPr>
          </a:p>
        </p:txBody>
      </p:sp>
      <p:sp>
        <p:nvSpPr>
          <p:cNvPr id="52228" name="Rectangle 2" descr="Pink tissue paper">
            <a:extLst>
              <a:ext uri="{FF2B5EF4-FFF2-40B4-BE49-F238E27FC236}">
                <a16:creationId xmlns:a16="http://schemas.microsoft.com/office/drawing/2014/main" id="{25E308CF-83A5-4285-AC5F-AAABFCA86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aphicFrame>
        <p:nvGraphicFramePr>
          <p:cNvPr id="52229" name="Object 1">
            <a:extLst>
              <a:ext uri="{FF2B5EF4-FFF2-40B4-BE49-F238E27FC236}">
                <a16:creationId xmlns:a16="http://schemas.microsoft.com/office/drawing/2014/main" id="{93B81964-F7C3-466F-A9FE-731FE65302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887413"/>
          <a:ext cx="8928100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929009" imgH="3238141" progId="Visio.Drawing.11">
                  <p:embed/>
                </p:oleObj>
              </mc:Choice>
              <mc:Fallback>
                <p:oleObj name="Visio" r:id="rId2" imgW="5929009" imgH="3238141" progId="Visio.Drawing.11">
                  <p:embed/>
                  <p:pic>
                    <p:nvPicPr>
                      <p:cNvPr id="52229" name="Object 1">
                        <a:extLst>
                          <a:ext uri="{FF2B5EF4-FFF2-40B4-BE49-F238E27FC236}">
                            <a16:creationId xmlns:a16="http://schemas.microsoft.com/office/drawing/2014/main" id="{93B81964-F7C3-466F-A9FE-731FE65302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887413"/>
                        <a:ext cx="8928100" cy="487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34236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46B9-CAD2-44FA-BB3D-D6153C03F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761" y="2961090"/>
            <a:ext cx="10916478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Walkthrough</a:t>
            </a:r>
            <a:r>
              <a:rPr lang="en-US"/>
              <a:t>: 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6000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50D60-68BF-429F-B7EE-58C5644D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should know by now: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5A350-0D86-4236-ABC9-09F415775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Entities, attributes, tables. </a:t>
            </a:r>
          </a:p>
          <a:p>
            <a:r>
              <a:rPr lang="en-US" sz="3600" dirty="0"/>
              <a:t>ERD</a:t>
            </a:r>
            <a:r>
              <a:rPr lang="en-US" sz="3600"/>
              <a:t>, relationships, </a:t>
            </a:r>
            <a:r>
              <a:rPr lang="en-US" sz="3600" dirty="0"/>
              <a:t>cardinality, optionality. </a:t>
            </a:r>
          </a:p>
          <a:p>
            <a:r>
              <a:rPr lang="en-US" sz="3600" dirty="0"/>
              <a:t>Relational Schema, PK, FK, CPK, Candidate, Alternate</a:t>
            </a:r>
          </a:p>
          <a:p>
            <a:r>
              <a:rPr lang="en-US" sz="3600" dirty="0"/>
              <a:t>1</a:t>
            </a:r>
            <a:r>
              <a:rPr lang="en-US" sz="3600" baseline="30000" dirty="0"/>
              <a:t>st</a:t>
            </a:r>
            <a:r>
              <a:rPr lang="en-US" sz="3600" dirty="0"/>
              <a:t> normal form.</a:t>
            </a:r>
          </a:p>
          <a:p>
            <a:r>
              <a:rPr lang="en-US" sz="3600" dirty="0"/>
              <a:t>2</a:t>
            </a:r>
            <a:r>
              <a:rPr lang="en-US" sz="3600" baseline="30000" dirty="0"/>
              <a:t>nd</a:t>
            </a:r>
            <a:r>
              <a:rPr lang="en-US" sz="3600" dirty="0"/>
              <a:t> normal form. </a:t>
            </a:r>
          </a:p>
        </p:txBody>
      </p:sp>
    </p:spTree>
    <p:extLst>
      <p:ext uri="{BB962C8B-B14F-4D97-AF65-F5344CB8AC3E}">
        <p14:creationId xmlns:p14="http://schemas.microsoft.com/office/powerpoint/2010/main" val="1167188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F7DA7-CF9B-4265-9B31-365ED9D5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89113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What problem are we trying to solve:</a:t>
            </a:r>
            <a:br>
              <a:rPr lang="en-US"/>
            </a:br>
            <a:r>
              <a:rPr lang="en-US" sz="4000"/>
              <a:t>How do we go from ERD to Tables?</a:t>
            </a:r>
            <a:br>
              <a:rPr lang="en-US" sz="4000"/>
            </a:br>
            <a:r>
              <a:rPr lang="en-US" sz="4000">
                <a:solidFill>
                  <a:srgbClr val="FF0000"/>
                </a:solidFill>
              </a:rPr>
              <a:t>Answer: Relational Schema (RS)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EF851B-0383-47AF-B58D-3E8E22FAD5B7}"/>
              </a:ext>
            </a:extLst>
          </p:cNvPr>
          <p:cNvSpPr txBox="1"/>
          <p:nvPr/>
        </p:nvSpPr>
        <p:spPr>
          <a:xfrm>
            <a:off x="1225485" y="3044278"/>
            <a:ext cx="2611225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/>
              <a:t>ERD/EERD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2A395F-4036-4EB1-8B77-6973C0231E90}"/>
              </a:ext>
            </a:extLst>
          </p:cNvPr>
          <p:cNvSpPr txBox="1"/>
          <p:nvPr/>
        </p:nvSpPr>
        <p:spPr>
          <a:xfrm>
            <a:off x="8187582" y="3044278"/>
            <a:ext cx="1950160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/>
              <a:t>Tables</a:t>
            </a:r>
            <a:r>
              <a:rPr lang="en-US" sz="3600"/>
              <a:t> 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E9ACF0B-D814-4893-8F3A-15A64BC15D48}"/>
              </a:ext>
            </a:extLst>
          </p:cNvPr>
          <p:cNvSpPr/>
          <p:nvPr/>
        </p:nvSpPr>
        <p:spPr>
          <a:xfrm>
            <a:off x="4205928" y="3044278"/>
            <a:ext cx="1242765" cy="9668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588FFF-52CC-4449-B7A5-14CD872E7972}"/>
              </a:ext>
            </a:extLst>
          </p:cNvPr>
          <p:cNvSpPr txBox="1"/>
          <p:nvPr/>
        </p:nvSpPr>
        <p:spPr>
          <a:xfrm>
            <a:off x="5598348" y="3044278"/>
            <a:ext cx="1144962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rgbClr val="FF0000"/>
                </a:solidFill>
              </a:rPr>
              <a:t>RS</a:t>
            </a:r>
            <a:endParaRPr lang="en-US" sz="8800">
              <a:solidFill>
                <a:srgbClr val="FF0000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DC08E89-C0FA-4E64-9DE7-AC0AEA6B2575}"/>
              </a:ext>
            </a:extLst>
          </p:cNvPr>
          <p:cNvSpPr/>
          <p:nvPr/>
        </p:nvSpPr>
        <p:spPr>
          <a:xfrm>
            <a:off x="6892965" y="3044278"/>
            <a:ext cx="1242765" cy="9668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5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56BD1-0CED-41AA-B7E9-86DDC2D0C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What is Relational Schema?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65BEA-8DC4-499D-8FBA-9DF71F70B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i="1">
                <a:solidFill>
                  <a:srgbClr val="FF0000"/>
                </a:solidFill>
              </a:rPr>
              <a:t>Converting, Transitioning, Mapping </a:t>
            </a:r>
            <a:r>
              <a:rPr lang="en-US" sz="3200"/>
              <a:t>entities and their relationships to </a:t>
            </a:r>
            <a:r>
              <a:rPr lang="en-US" sz="3200" u="sng"/>
              <a:t>logical design </a:t>
            </a:r>
            <a:r>
              <a:rPr lang="en-US" sz="3200"/>
              <a:t>(schema).</a:t>
            </a:r>
            <a:endParaRPr lang="en-US" sz="3200" dirty="0"/>
          </a:p>
          <a:p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Just remember to go step by step and you will </a:t>
            </a:r>
            <a:r>
              <a:rPr lang="en-US" sz="3200"/>
              <a:t>be fine.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44290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714CD-67CB-41A1-BB20-5572D9BA6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DDL</a:t>
            </a:r>
            <a:r>
              <a:rPr lang="en-US" dirty="0"/>
              <a:t>: Phase 1 </a:t>
            </a:r>
            <a:r>
              <a:rPr lang="en-US" sz="4000" dirty="0"/>
              <a:t>Design, </a:t>
            </a:r>
            <a:r>
              <a:rPr lang="en-US" dirty="0"/>
              <a:t>Phase 2 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1E051-3418-4EE3-A5C0-3713E9E69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9946"/>
            <a:ext cx="10515600" cy="4807669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ERD, EERD</a:t>
            </a:r>
          </a:p>
          <a:p>
            <a:r>
              <a:rPr lang="en-US" sz="3200" dirty="0">
                <a:solidFill>
                  <a:srgbClr val="0070C0"/>
                </a:solidFill>
              </a:rPr>
              <a:t>Relational Schema</a:t>
            </a:r>
          </a:p>
          <a:p>
            <a:r>
              <a:rPr lang="en-US" sz="3200" dirty="0">
                <a:solidFill>
                  <a:srgbClr val="0070C0"/>
                </a:solidFill>
              </a:rPr>
              <a:t>Keys (PK, FK, UN), candidate/alternate, composite (CPK)</a:t>
            </a:r>
          </a:p>
          <a:p>
            <a:r>
              <a:rPr lang="en-US" sz="3200" dirty="0">
                <a:solidFill>
                  <a:srgbClr val="0070C0"/>
                </a:solidFill>
              </a:rPr>
              <a:t>Normalization (1</a:t>
            </a:r>
            <a:r>
              <a:rPr lang="en-US" sz="3200" baseline="30000" dirty="0">
                <a:solidFill>
                  <a:srgbClr val="0070C0"/>
                </a:solidFill>
              </a:rPr>
              <a:t>st</a:t>
            </a:r>
            <a:r>
              <a:rPr lang="en-US" sz="3200" dirty="0">
                <a:solidFill>
                  <a:srgbClr val="0070C0"/>
                </a:solidFill>
              </a:rPr>
              <a:t>, 2</a:t>
            </a:r>
            <a:r>
              <a:rPr lang="en-US" sz="3200" baseline="30000" dirty="0">
                <a:solidFill>
                  <a:srgbClr val="0070C0"/>
                </a:solidFill>
              </a:rPr>
              <a:t>nd</a:t>
            </a:r>
            <a:r>
              <a:rPr lang="en-US" sz="3200" dirty="0">
                <a:solidFill>
                  <a:srgbClr val="0070C0"/>
                </a:solidFill>
              </a:rPr>
              <a:t>, 3</a:t>
            </a:r>
            <a:r>
              <a:rPr lang="en-US" sz="3200" baseline="30000" dirty="0">
                <a:solidFill>
                  <a:srgbClr val="0070C0"/>
                </a:solidFill>
              </a:rPr>
              <a:t>rd</a:t>
            </a:r>
            <a:r>
              <a:rPr lang="en-US" sz="3200" dirty="0">
                <a:solidFill>
                  <a:srgbClr val="0070C0"/>
                </a:solidFill>
              </a:rPr>
              <a:t>,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Codd, 4</a:t>
            </a:r>
            <a:r>
              <a:rPr lang="en-US" sz="3200" baseline="30000" dirty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, 5</a:t>
            </a:r>
            <a:r>
              <a:rPr lang="en-US" sz="3200" baseline="30000" dirty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US" sz="3200" dirty="0">
                <a:solidFill>
                  <a:srgbClr val="0070C0"/>
                </a:solidFill>
              </a:rPr>
              <a:t>)</a:t>
            </a:r>
          </a:p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Data Dictionary</a:t>
            </a:r>
          </a:p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Create Tables, Views</a:t>
            </a:r>
          </a:p>
          <a:p>
            <a:pPr lvl="1"/>
            <a:r>
              <a:rPr lang="en-US" sz="2800">
                <a:solidFill>
                  <a:schemeClr val="bg1">
                    <a:lumMod val="50000"/>
                  </a:schemeClr>
                </a:solidFill>
              </a:rPr>
              <a:t>SPROCs,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Rules, Defaults, Triggers</a:t>
            </a:r>
            <a:r>
              <a:rPr lang="en-US" sz="2800">
                <a:solidFill>
                  <a:schemeClr val="bg1">
                    <a:lumMod val="50000"/>
                  </a:schemeClr>
                </a:solidFill>
              </a:rPr>
              <a:t>, Checks,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Indexes</a:t>
            </a:r>
          </a:p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SQL queries, complex queries</a:t>
            </a:r>
            <a:r>
              <a:rPr lang="en-US" sz="3200">
                <a:solidFill>
                  <a:schemeClr val="bg1">
                    <a:lumMod val="50000"/>
                  </a:schemeClr>
                </a:solidFill>
              </a:rPr>
              <a:t>, joins</a:t>
            </a:r>
          </a:p>
          <a:p>
            <a:r>
              <a:rPr lang="en-US" sz="3200">
                <a:solidFill>
                  <a:schemeClr val="bg1">
                    <a:lumMod val="50000"/>
                  </a:schemeClr>
                </a:solidFill>
              </a:rPr>
              <a:t>Reports using SSRS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34BB0CD2-EF72-4BA8-8DBF-75943BA11222}"/>
              </a:ext>
            </a:extLst>
          </p:cNvPr>
          <p:cNvSpPr/>
          <p:nvPr/>
        </p:nvSpPr>
        <p:spPr>
          <a:xfrm>
            <a:off x="224852" y="2280513"/>
            <a:ext cx="613348" cy="15289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38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10167-21B9-42DA-A3E0-EBF7BE8D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4 Simple Rules to Remember for design: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4FD4B-8286-449A-9FEF-27A0D72D1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Multivalued</a:t>
            </a:r>
            <a:r>
              <a:rPr lang="en-US" dirty="0"/>
              <a:t> – Break out to a new table. PK becomes FK linking to PK of original table. New table still needs its own PK which will be the CPK of FK and the multivalued attribute. 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Many to Many </a:t>
            </a:r>
            <a:r>
              <a:rPr lang="en-US" dirty="0"/>
              <a:t>–PKs become the FKs in NEW linking table.</a:t>
            </a:r>
          </a:p>
          <a:p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One to many </a:t>
            </a:r>
            <a:r>
              <a:rPr lang="en-US" dirty="0"/>
              <a:t>– PK of one becomes FK in many. </a:t>
            </a:r>
          </a:p>
          <a:p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One to One </a:t>
            </a:r>
            <a:r>
              <a:rPr lang="en-US" dirty="0"/>
              <a:t>– PK of mandatory becomes FK in optional. </a:t>
            </a:r>
          </a:p>
          <a:p>
            <a:pPr lvl="2">
              <a:spcBef>
                <a:spcPts val="600"/>
              </a:spcBef>
            </a:pPr>
            <a:r>
              <a:rPr lang="en-US" altLang="en-US" sz="2400" dirty="0"/>
              <a:t>If both mandatory, </a:t>
            </a:r>
            <a:r>
              <a:rPr lang="en-US" altLang="en-US" sz="2400" i="1" dirty="0"/>
              <a:t>either</a:t>
            </a:r>
            <a:r>
              <a:rPr lang="en-US" altLang="en-US" sz="2400" dirty="0"/>
              <a:t> table can receive the FK. </a:t>
            </a:r>
          </a:p>
          <a:p>
            <a:pPr lvl="2">
              <a:spcBef>
                <a:spcPts val="600"/>
              </a:spcBef>
            </a:pPr>
            <a:r>
              <a:rPr lang="en-US" altLang="en-US" sz="2400" dirty="0"/>
              <a:t>If both optional, FK in table with </a:t>
            </a:r>
            <a:r>
              <a:rPr lang="en-US" altLang="en-US" sz="2400" i="1" dirty="0"/>
              <a:t>fewest</a:t>
            </a:r>
            <a:r>
              <a:rPr lang="en-US" altLang="en-US" sz="2400" dirty="0"/>
              <a:t> rows.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Object 52" descr="Pink tissue paper">
            <a:extLst>
              <a:ext uri="{FF2B5EF4-FFF2-40B4-BE49-F238E27FC236}">
                <a16:creationId xmlns:a16="http://schemas.microsoft.com/office/drawing/2014/main" id="{F9869C6A-5E50-4DBF-8E72-2AF528E799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3028212"/>
              </p:ext>
            </p:extLst>
          </p:nvPr>
        </p:nvGraphicFramePr>
        <p:xfrm>
          <a:off x="9069049" y="2578308"/>
          <a:ext cx="2962692" cy="2005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301191" imgH="900989" progId="Visio.Drawing.11">
                  <p:embed/>
                </p:oleObj>
              </mc:Choice>
              <mc:Fallback>
                <p:oleObj name="Visio" r:id="rId2" imgW="1301191" imgH="900989" progId="Visio.Drawing.11">
                  <p:embed/>
                  <p:pic>
                    <p:nvPicPr>
                      <p:cNvPr id="19463" name="Object 52" descr="Pink tissue paper">
                        <a:extLst>
                          <a:ext uri="{FF2B5EF4-FFF2-40B4-BE49-F238E27FC236}">
                            <a16:creationId xmlns:a16="http://schemas.microsoft.com/office/drawing/2014/main" id="{6C22BEB1-6FBF-424A-8555-50C4857D45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9049" y="2578308"/>
                        <a:ext cx="2962692" cy="20058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F882BCB-F00E-4BB5-97E0-72C03A06D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9049" y="4724546"/>
            <a:ext cx="2962692" cy="176832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C6616F01-1E09-49BC-96FC-1061C2EB348E}"/>
              </a:ext>
            </a:extLst>
          </p:cNvPr>
          <p:cNvSpPr/>
          <p:nvPr/>
        </p:nvSpPr>
        <p:spPr>
          <a:xfrm rot="10800000">
            <a:off x="9863528" y="4024656"/>
            <a:ext cx="569626" cy="36129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6BD4488-984C-4229-A160-2786B1E8CA58}"/>
              </a:ext>
            </a:extLst>
          </p:cNvPr>
          <p:cNvSpPr/>
          <p:nvPr/>
        </p:nvSpPr>
        <p:spPr>
          <a:xfrm rot="10800000">
            <a:off x="11353800" y="5996318"/>
            <a:ext cx="569626" cy="36129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16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D94308-882C-4893-8ED4-9FA5FE7B0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9118" cy="1199217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US" u="sng" dirty="0"/>
              <a:t>Entities</a:t>
            </a:r>
            <a:r>
              <a:rPr lang="en-US" dirty="0"/>
              <a:t> and their </a:t>
            </a:r>
            <a:r>
              <a:rPr lang="en-US" u="sng" dirty="0"/>
              <a:t>relations</a:t>
            </a:r>
            <a:r>
              <a:rPr lang="en-US" dirty="0"/>
              <a:t>, become </a:t>
            </a:r>
            <a:r>
              <a:rPr lang="en-US" u="sng" dirty="0"/>
              <a:t>tables</a:t>
            </a:r>
            <a:r>
              <a:rPr lang="en-US" dirty="0"/>
              <a:t> and their relational </a:t>
            </a:r>
            <a:r>
              <a:rPr lang="en-US" u="sng" dirty="0"/>
              <a:t>arrows</a:t>
            </a:r>
            <a:r>
              <a:rPr lang="en-US" dirty="0"/>
              <a:t>. The FK points back to the PK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E1E82A-FCE8-4AC4-9583-ABBF7AA07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29744"/>
            <a:ext cx="4691063" cy="1637484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CB1882-B03A-4235-978C-DDD9EE658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739" y="3029744"/>
            <a:ext cx="4852987" cy="1637484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8D58B8-E3C8-491E-AF66-7F622D5F30E6}"/>
              </a:ext>
            </a:extLst>
          </p:cNvPr>
          <p:cNvSpPr txBox="1"/>
          <p:nvPr/>
        </p:nvSpPr>
        <p:spPr>
          <a:xfrm>
            <a:off x="2547938" y="2204710"/>
            <a:ext cx="2043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This</a:t>
            </a:r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A958F7-9A63-4D82-8EC1-CF3C6158E2FF}"/>
              </a:ext>
            </a:extLst>
          </p:cNvPr>
          <p:cNvSpPr txBox="1"/>
          <p:nvPr/>
        </p:nvSpPr>
        <p:spPr>
          <a:xfrm>
            <a:off x="8153400" y="2204710"/>
            <a:ext cx="18716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This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6E228B-9152-4AE5-93BC-9C6827AB19EA}"/>
              </a:ext>
            </a:extLst>
          </p:cNvPr>
          <p:cNvSpPr txBox="1"/>
          <p:nvPr/>
        </p:nvSpPr>
        <p:spPr>
          <a:xfrm>
            <a:off x="5786437" y="2389376"/>
            <a:ext cx="585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B5F801-DB20-4F21-9F3B-759BCD516C81}"/>
              </a:ext>
            </a:extLst>
          </p:cNvPr>
          <p:cNvSpPr txBox="1"/>
          <p:nvPr/>
        </p:nvSpPr>
        <p:spPr>
          <a:xfrm>
            <a:off x="1394085" y="5246558"/>
            <a:ext cx="9369008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Notice how this starts to look like the header row of a spreadsheet table?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9FBF5F4F-24FC-4732-B188-DC6DFCEC40B7}"/>
              </a:ext>
            </a:extLst>
          </p:cNvPr>
          <p:cNvSpPr/>
          <p:nvPr/>
        </p:nvSpPr>
        <p:spPr>
          <a:xfrm rot="5400000">
            <a:off x="11315694" y="2950701"/>
            <a:ext cx="764499" cy="68829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C31534-DDCA-44BA-A13D-FDA92160029B}"/>
              </a:ext>
            </a:extLst>
          </p:cNvPr>
          <p:cNvSpPr txBox="1"/>
          <p:nvPr/>
        </p:nvSpPr>
        <p:spPr>
          <a:xfrm>
            <a:off x="2758440" y="1558897"/>
            <a:ext cx="6675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highlight>
                  <a:srgbClr val="FFFF00"/>
                </a:highlight>
              </a:rPr>
              <a:t>We call this “REFERENTIAL INTEGRITY”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5B17F9B-0F89-45DE-B37D-F22DB2C16BE5}"/>
              </a:ext>
            </a:extLst>
          </p:cNvPr>
          <p:cNvCxnSpPr/>
          <p:nvPr/>
        </p:nvCxnSpPr>
        <p:spPr>
          <a:xfrm>
            <a:off x="9217891" y="4479636"/>
            <a:ext cx="424873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308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90B16-6A42-4138-B8B4-67F0C1326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784" y="365125"/>
            <a:ext cx="3882452" cy="1325563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Acme Example:</a:t>
            </a:r>
            <a:br>
              <a:rPr lang="en-US" dirty="0"/>
            </a:br>
            <a:r>
              <a:rPr lang="en-US" dirty="0"/>
              <a:t>From this…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776F4A6-71DD-4500-9E00-689A4B6EC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3161" y="1339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52B4CDC-6411-4129-B45C-1147944E56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4284977"/>
              </p:ext>
            </p:extLst>
          </p:nvPr>
        </p:nvGraphicFramePr>
        <p:xfrm>
          <a:off x="2803161" y="365126"/>
          <a:ext cx="8034728" cy="612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270017" imgH="5444616" progId="Visio.Drawing.11">
                  <p:embed/>
                </p:oleObj>
              </mc:Choice>
              <mc:Fallback>
                <p:oleObj r:id="rId2" imgW="6270017" imgH="544461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3161" y="365126"/>
                        <a:ext cx="8034728" cy="6127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84B4EE8B-3B7A-40C8-AC16-E2B598C2CCEF}"/>
              </a:ext>
            </a:extLst>
          </p:cNvPr>
          <p:cNvSpPr/>
          <p:nvPr/>
        </p:nvSpPr>
        <p:spPr>
          <a:xfrm rot="10800000">
            <a:off x="11060242" y="5255828"/>
            <a:ext cx="569627" cy="52464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0F9011-BBCC-4865-87AB-610B9879D355}"/>
              </a:ext>
            </a:extLst>
          </p:cNvPr>
          <p:cNvSpPr txBox="1"/>
          <p:nvPr/>
        </p:nvSpPr>
        <p:spPr>
          <a:xfrm>
            <a:off x="10498112" y="4751881"/>
            <a:ext cx="1693888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Associate entity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2BA39E-018D-4EB1-8D17-73615B5FE03D}"/>
              </a:ext>
            </a:extLst>
          </p:cNvPr>
          <p:cNvSpPr txBox="1"/>
          <p:nvPr/>
        </p:nvSpPr>
        <p:spPr>
          <a:xfrm>
            <a:off x="4212236" y="4751881"/>
            <a:ext cx="1883764" cy="36932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Dependent entity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1299F59-6087-44EC-9769-FA24484ADCC5}"/>
              </a:ext>
            </a:extLst>
          </p:cNvPr>
          <p:cNvSpPr/>
          <p:nvPr/>
        </p:nvSpPr>
        <p:spPr>
          <a:xfrm rot="10299564">
            <a:off x="10103421" y="3590118"/>
            <a:ext cx="789380" cy="369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7B94532-460A-4BE2-877D-0B8F24B8F936}"/>
              </a:ext>
            </a:extLst>
          </p:cNvPr>
          <p:cNvSpPr/>
          <p:nvPr/>
        </p:nvSpPr>
        <p:spPr>
          <a:xfrm rot="10299564">
            <a:off x="10025897" y="5595810"/>
            <a:ext cx="789380" cy="369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66CF11C-137D-4178-93AA-29F0FD725AD1}"/>
              </a:ext>
            </a:extLst>
          </p:cNvPr>
          <p:cNvSpPr/>
          <p:nvPr/>
        </p:nvSpPr>
        <p:spPr>
          <a:xfrm rot="10299564">
            <a:off x="6986529" y="3578743"/>
            <a:ext cx="789380" cy="369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74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1045</Words>
  <Application>Microsoft Office PowerPoint</Application>
  <PresentationFormat>Widescreen</PresentationFormat>
  <Paragraphs>203</Paragraphs>
  <Slides>33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Calibri Light</vt:lpstr>
      <vt:lpstr>Tahoma</vt:lpstr>
      <vt:lpstr>Wingdings</vt:lpstr>
      <vt:lpstr>Office Theme</vt:lpstr>
      <vt:lpstr>Visio</vt:lpstr>
      <vt:lpstr>Microsoft Visio 2003-2010 Drawing</vt:lpstr>
      <vt:lpstr>Intro to Relational Schema</vt:lpstr>
      <vt:lpstr>What problem are we trying to solve?</vt:lpstr>
      <vt:lpstr>What problem are we trying to solve: How do we go from ERD to Tables?</vt:lpstr>
      <vt:lpstr>What problem are we trying to solve: How do we go from ERD to Tables? Answer: Relational Schema (RS)</vt:lpstr>
      <vt:lpstr>What is Relational Schema?</vt:lpstr>
      <vt:lpstr>DDL: Phase 1 Design, Phase 2 Build</vt:lpstr>
      <vt:lpstr>4 Simple Rules to Remember for design:</vt:lpstr>
      <vt:lpstr>Entities and their relations, become tables and their relational arrows. The FK points back to the PK</vt:lpstr>
      <vt:lpstr>Acme Example: From this…</vt:lpstr>
      <vt:lpstr>To this…</vt:lpstr>
      <vt:lpstr>Detailed Application</vt:lpstr>
      <vt:lpstr>Transforming ERDs into Schemas – “Mapping” THIS STARTS NORMALIZATION (1st form)</vt:lpstr>
      <vt:lpstr>PowerPoint Presentation</vt:lpstr>
      <vt:lpstr>PowerPoint Presentation</vt:lpstr>
      <vt:lpstr>Transforming ERDs into Schemas – “Mapping” THIS IS THE REASON CARDINALITY and OPTIONALITY MATTERS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Functional Dependency 2nd Normal Form</vt:lpstr>
      <vt:lpstr>Functional Dependency 2nd Normal Form</vt:lpstr>
      <vt:lpstr>Functional Dependency 2nd Normal Form</vt:lpstr>
      <vt:lpstr>Examples for you to Practice with</vt:lpstr>
      <vt:lpstr>From This…</vt:lpstr>
      <vt:lpstr>To this…</vt:lpstr>
      <vt:lpstr>This…</vt:lpstr>
      <vt:lpstr>To this…</vt:lpstr>
      <vt:lpstr>This…</vt:lpstr>
      <vt:lpstr>To this…</vt:lpstr>
      <vt:lpstr>Walkthrough: </vt:lpstr>
      <vt:lpstr>What you should know by now: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Pending Items:</dc:title>
  <dc:creator>Harvey Hyman</dc:creator>
  <cp:lastModifiedBy>Hyman, Harvey</cp:lastModifiedBy>
  <cp:revision>85</cp:revision>
  <dcterms:created xsi:type="dcterms:W3CDTF">2018-08-29T21:21:21Z</dcterms:created>
  <dcterms:modified xsi:type="dcterms:W3CDTF">2021-05-28T16:30:49Z</dcterms:modified>
</cp:coreProperties>
</file>