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33"/>
  </p:notesMasterIdLst>
  <p:sldIdLst>
    <p:sldId id="256" r:id="rId5"/>
    <p:sldId id="275" r:id="rId6"/>
    <p:sldId id="264" r:id="rId7"/>
    <p:sldId id="258" r:id="rId8"/>
    <p:sldId id="263" r:id="rId9"/>
    <p:sldId id="273" r:id="rId10"/>
    <p:sldId id="272" r:id="rId11"/>
    <p:sldId id="259" r:id="rId12"/>
    <p:sldId id="265" r:id="rId13"/>
    <p:sldId id="266" r:id="rId14"/>
    <p:sldId id="267" r:id="rId15"/>
    <p:sldId id="268" r:id="rId16"/>
    <p:sldId id="269" r:id="rId17"/>
    <p:sldId id="270" r:id="rId18"/>
    <p:sldId id="260" r:id="rId19"/>
    <p:sldId id="276" r:id="rId20"/>
    <p:sldId id="283" r:id="rId21"/>
    <p:sldId id="284" r:id="rId22"/>
    <p:sldId id="285" r:id="rId23"/>
    <p:sldId id="286" r:id="rId24"/>
    <p:sldId id="277" r:id="rId25"/>
    <p:sldId id="261" r:id="rId26"/>
    <p:sldId id="278" r:id="rId27"/>
    <p:sldId id="279" r:id="rId28"/>
    <p:sldId id="280" r:id="rId29"/>
    <p:sldId id="281" r:id="rId30"/>
    <p:sldId id="282" r:id="rId31"/>
    <p:sldId id="274"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4"/>
  </p:normalViewPr>
  <p:slideViewPr>
    <p:cSldViewPr snapToGrid="0">
      <p:cViewPr varScale="1">
        <p:scale>
          <a:sx n="121" d="100"/>
          <a:sy n="121" d="100"/>
        </p:scale>
        <p:origin x="74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ran Dinh Tho" userId="52df617880bd078e" providerId="LiveId" clId="{46444707-B1C4-7346-9BF8-2FA9F9E4E1D0}"/>
    <pc:docChg chg="undo custSel addSld delSld modSld">
      <pc:chgData name="Tran Dinh Tho" userId="52df617880bd078e" providerId="LiveId" clId="{46444707-B1C4-7346-9BF8-2FA9F9E4E1D0}" dt="2024-04-17T21:59:16.528" v="2268" actId="14100"/>
      <pc:docMkLst>
        <pc:docMk/>
      </pc:docMkLst>
      <pc:sldChg chg="del">
        <pc:chgData name="Tran Dinh Tho" userId="52df617880bd078e" providerId="LiveId" clId="{46444707-B1C4-7346-9BF8-2FA9F9E4E1D0}" dt="2024-04-17T20:24:13.558" v="0" actId="2696"/>
        <pc:sldMkLst>
          <pc:docMk/>
          <pc:sldMk cId="423582288" sldId="260"/>
        </pc:sldMkLst>
      </pc:sldChg>
      <pc:sldChg chg="modSp add mod">
        <pc:chgData name="Tran Dinh Tho" userId="52df617880bd078e" providerId="LiveId" clId="{46444707-B1C4-7346-9BF8-2FA9F9E4E1D0}" dt="2024-04-17T20:58:15.059" v="217"/>
        <pc:sldMkLst>
          <pc:docMk/>
          <pc:sldMk cId="2321608281" sldId="260"/>
        </pc:sldMkLst>
        <pc:graphicFrameChg chg="mod modGraphic">
          <ac:chgData name="Tran Dinh Tho" userId="52df617880bd078e" providerId="LiveId" clId="{46444707-B1C4-7346-9BF8-2FA9F9E4E1D0}" dt="2024-04-17T20:58:15.059" v="217"/>
          <ac:graphicFrameMkLst>
            <pc:docMk/>
            <pc:sldMk cId="2321608281" sldId="260"/>
            <ac:graphicFrameMk id="3" creationId="{4C3FBAC1-F1D0-2119-DD58-03C0AF3CACEB}"/>
          </ac:graphicFrameMkLst>
        </pc:graphicFrameChg>
      </pc:sldChg>
      <pc:sldChg chg="addSp delSp modSp add del mod">
        <pc:chgData name="Tran Dinh Tho" userId="52df617880bd078e" providerId="LiveId" clId="{46444707-B1C4-7346-9BF8-2FA9F9E4E1D0}" dt="2024-04-17T21:38:56.538" v="1508" actId="20577"/>
        <pc:sldMkLst>
          <pc:docMk/>
          <pc:sldMk cId="2288823024" sldId="261"/>
        </pc:sldMkLst>
        <pc:spChg chg="mod">
          <ac:chgData name="Tran Dinh Tho" userId="52df617880bd078e" providerId="LiveId" clId="{46444707-B1C4-7346-9BF8-2FA9F9E4E1D0}" dt="2024-04-17T20:28:00.481" v="62" actId="20577"/>
          <ac:spMkLst>
            <pc:docMk/>
            <pc:sldMk cId="2288823024" sldId="261"/>
            <ac:spMk id="2" creationId="{4021A335-DF66-21FD-19A8-3E26D62DD792}"/>
          </ac:spMkLst>
        </pc:spChg>
        <pc:spChg chg="add mod">
          <ac:chgData name="Tran Dinh Tho" userId="52df617880bd078e" providerId="LiveId" clId="{46444707-B1C4-7346-9BF8-2FA9F9E4E1D0}" dt="2024-04-17T21:35:02.253" v="1391" actId="20577"/>
          <ac:spMkLst>
            <pc:docMk/>
            <pc:sldMk cId="2288823024" sldId="261"/>
            <ac:spMk id="3" creationId="{06C25B45-B1F4-5BFA-FA97-D3CB78DFFF43}"/>
          </ac:spMkLst>
        </pc:spChg>
        <pc:spChg chg="add mod">
          <ac:chgData name="Tran Dinh Tho" userId="52df617880bd078e" providerId="LiveId" clId="{46444707-B1C4-7346-9BF8-2FA9F9E4E1D0}" dt="2024-04-17T21:38:56.538" v="1508" actId="20577"/>
          <ac:spMkLst>
            <pc:docMk/>
            <pc:sldMk cId="2288823024" sldId="261"/>
            <ac:spMk id="5" creationId="{8B5E1198-81BF-EB7D-885E-C2F226D9F033}"/>
          </ac:spMkLst>
        </pc:spChg>
        <pc:spChg chg="add mod">
          <ac:chgData name="Tran Dinh Tho" userId="52df617880bd078e" providerId="LiveId" clId="{46444707-B1C4-7346-9BF8-2FA9F9E4E1D0}" dt="2024-04-17T21:35:11.382" v="1409" actId="20577"/>
          <ac:spMkLst>
            <pc:docMk/>
            <pc:sldMk cId="2288823024" sldId="261"/>
            <ac:spMk id="6" creationId="{DCD5EFBB-3F4C-9A4B-3C4C-12B1A6F9D37B}"/>
          </ac:spMkLst>
        </pc:spChg>
        <pc:spChg chg="add mod">
          <ac:chgData name="Tran Dinh Tho" userId="52df617880bd078e" providerId="LiveId" clId="{46444707-B1C4-7346-9BF8-2FA9F9E4E1D0}" dt="2024-04-17T21:37:27.684" v="1495" actId="20577"/>
          <ac:spMkLst>
            <pc:docMk/>
            <pc:sldMk cId="2288823024" sldId="261"/>
            <ac:spMk id="7" creationId="{6B42DA44-3FD5-C8E2-7F38-D5A219ED8B27}"/>
          </ac:spMkLst>
        </pc:spChg>
        <pc:graphicFrameChg chg="del">
          <ac:chgData name="Tran Dinh Tho" userId="52df617880bd078e" providerId="LiveId" clId="{46444707-B1C4-7346-9BF8-2FA9F9E4E1D0}" dt="2024-04-17T20:27:41.667" v="60" actId="478"/>
          <ac:graphicFrameMkLst>
            <pc:docMk/>
            <pc:sldMk cId="2288823024" sldId="261"/>
            <ac:graphicFrameMk id="4" creationId="{DE70C962-36E3-52AA-197B-C508648EABB5}"/>
          </ac:graphicFrameMkLst>
        </pc:graphicFrameChg>
      </pc:sldChg>
      <pc:sldChg chg="addSp delSp modSp add del mod">
        <pc:chgData name="Tran Dinh Tho" userId="52df617880bd078e" providerId="LiveId" clId="{46444707-B1C4-7346-9BF8-2FA9F9E4E1D0}" dt="2024-04-17T21:03:44.882" v="558" actId="20577"/>
        <pc:sldMkLst>
          <pc:docMk/>
          <pc:sldMk cId="3427900409" sldId="276"/>
        </pc:sldMkLst>
        <pc:spChg chg="mod">
          <ac:chgData name="Tran Dinh Tho" userId="52df617880bd078e" providerId="LiveId" clId="{46444707-B1C4-7346-9BF8-2FA9F9E4E1D0}" dt="2024-04-17T21:01:08.316" v="308" actId="20577"/>
          <ac:spMkLst>
            <pc:docMk/>
            <pc:sldMk cId="3427900409" sldId="276"/>
            <ac:spMk id="2" creationId="{9F629E96-FD68-BC7A-41E4-4183B67D2FF4}"/>
          </ac:spMkLst>
        </pc:spChg>
        <pc:graphicFrameChg chg="del modGraphic">
          <ac:chgData name="Tran Dinh Tho" userId="52df617880bd078e" providerId="LiveId" clId="{46444707-B1C4-7346-9BF8-2FA9F9E4E1D0}" dt="2024-04-17T20:24:44.035" v="18" actId="478"/>
          <ac:graphicFrameMkLst>
            <pc:docMk/>
            <pc:sldMk cId="3427900409" sldId="276"/>
            <ac:graphicFrameMk id="3" creationId="{41808C2C-E5A8-D7D6-B2CC-ACCB71C7B454}"/>
          </ac:graphicFrameMkLst>
        </pc:graphicFrameChg>
        <pc:graphicFrameChg chg="add mod modGraphic">
          <ac:chgData name="Tran Dinh Tho" userId="52df617880bd078e" providerId="LiveId" clId="{46444707-B1C4-7346-9BF8-2FA9F9E4E1D0}" dt="2024-04-17T21:03:44.882" v="558" actId="20577"/>
          <ac:graphicFrameMkLst>
            <pc:docMk/>
            <pc:sldMk cId="3427900409" sldId="276"/>
            <ac:graphicFrameMk id="4" creationId="{349F2048-23C6-F6C4-F0A3-1FB93675B928}"/>
          </ac:graphicFrameMkLst>
        </pc:graphicFrameChg>
      </pc:sldChg>
      <pc:sldChg chg="addSp delSp modSp add del mod">
        <pc:chgData name="Tran Dinh Tho" userId="52df617880bd078e" providerId="LiveId" clId="{46444707-B1C4-7346-9BF8-2FA9F9E4E1D0}" dt="2024-04-17T21:49:41.193" v="1914" actId="20577"/>
        <pc:sldMkLst>
          <pc:docMk/>
          <pc:sldMk cId="2295086504" sldId="277"/>
        </pc:sldMkLst>
        <pc:spChg chg="mod">
          <ac:chgData name="Tran Dinh Tho" userId="52df617880bd078e" providerId="LiveId" clId="{46444707-B1C4-7346-9BF8-2FA9F9E4E1D0}" dt="2024-04-17T20:28:08.567" v="64" actId="20577"/>
          <ac:spMkLst>
            <pc:docMk/>
            <pc:sldMk cId="2295086504" sldId="277"/>
            <ac:spMk id="2" creationId="{D6280D28-81A3-8A8B-AFBC-A77E7D6D477A}"/>
          </ac:spMkLst>
        </pc:spChg>
        <pc:spChg chg="add mod">
          <ac:chgData name="Tran Dinh Tho" userId="52df617880bd078e" providerId="LiveId" clId="{46444707-B1C4-7346-9BF8-2FA9F9E4E1D0}" dt="2024-04-17T21:49:24.645" v="1904" actId="20577"/>
          <ac:spMkLst>
            <pc:docMk/>
            <pc:sldMk cId="2295086504" sldId="277"/>
            <ac:spMk id="5" creationId="{C1D21E15-255E-4B8A-0E59-4980D7472857}"/>
          </ac:spMkLst>
        </pc:spChg>
        <pc:spChg chg="add mod">
          <ac:chgData name="Tran Dinh Tho" userId="52df617880bd078e" providerId="LiveId" clId="{46444707-B1C4-7346-9BF8-2FA9F9E4E1D0}" dt="2024-04-17T21:47:19.409" v="1780" actId="1076"/>
          <ac:spMkLst>
            <pc:docMk/>
            <pc:sldMk cId="2295086504" sldId="277"/>
            <ac:spMk id="6" creationId="{9635F718-C79E-38CF-7B93-D22563EB40CC}"/>
          </ac:spMkLst>
        </pc:spChg>
        <pc:spChg chg="add mod">
          <ac:chgData name="Tran Dinh Tho" userId="52df617880bd078e" providerId="LiveId" clId="{46444707-B1C4-7346-9BF8-2FA9F9E4E1D0}" dt="2024-04-17T21:45:23.280" v="1748" actId="1076"/>
          <ac:spMkLst>
            <pc:docMk/>
            <pc:sldMk cId="2295086504" sldId="277"/>
            <ac:spMk id="7" creationId="{4BB0F1FF-72B0-B91C-6E69-7D44A39EE757}"/>
          </ac:spMkLst>
        </pc:spChg>
        <pc:spChg chg="add mod">
          <ac:chgData name="Tran Dinh Tho" userId="52df617880bd078e" providerId="LiveId" clId="{46444707-B1C4-7346-9BF8-2FA9F9E4E1D0}" dt="2024-04-17T21:49:41.193" v="1914" actId="20577"/>
          <ac:spMkLst>
            <pc:docMk/>
            <pc:sldMk cId="2295086504" sldId="277"/>
            <ac:spMk id="8" creationId="{CDCDA989-65E1-2AA3-F717-0F68F5188F7A}"/>
          </ac:spMkLst>
        </pc:spChg>
        <pc:spChg chg="add mod">
          <ac:chgData name="Tran Dinh Tho" userId="52df617880bd078e" providerId="LiveId" clId="{46444707-B1C4-7346-9BF8-2FA9F9E4E1D0}" dt="2024-04-17T21:45:37.839" v="1753" actId="1076"/>
          <ac:spMkLst>
            <pc:docMk/>
            <pc:sldMk cId="2295086504" sldId="277"/>
            <ac:spMk id="9" creationId="{1CC964D5-0CA6-C3DB-5688-61BF8409C342}"/>
          </ac:spMkLst>
        </pc:spChg>
        <pc:spChg chg="add del mod">
          <ac:chgData name="Tran Dinh Tho" userId="52df617880bd078e" providerId="LiveId" clId="{46444707-B1C4-7346-9BF8-2FA9F9E4E1D0}" dt="2024-04-17T21:46:58.207" v="1776" actId="478"/>
          <ac:spMkLst>
            <pc:docMk/>
            <pc:sldMk cId="2295086504" sldId="277"/>
            <ac:spMk id="10" creationId="{E17A6126-F9E4-7FDC-B0FF-A3EBDD8D5F7A}"/>
          </ac:spMkLst>
        </pc:spChg>
        <pc:spChg chg="add mod">
          <ac:chgData name="Tran Dinh Tho" userId="52df617880bd078e" providerId="LiveId" clId="{46444707-B1C4-7346-9BF8-2FA9F9E4E1D0}" dt="2024-04-17T21:48:42.464" v="1838" actId="20577"/>
          <ac:spMkLst>
            <pc:docMk/>
            <pc:sldMk cId="2295086504" sldId="277"/>
            <ac:spMk id="11" creationId="{8251158D-76E7-BA21-5240-C5A94824C567}"/>
          </ac:spMkLst>
        </pc:spChg>
        <pc:spChg chg="add mod">
          <ac:chgData name="Tran Dinh Tho" userId="52df617880bd078e" providerId="LiveId" clId="{46444707-B1C4-7346-9BF8-2FA9F9E4E1D0}" dt="2024-04-17T21:45:43.404" v="1754"/>
          <ac:spMkLst>
            <pc:docMk/>
            <pc:sldMk cId="2295086504" sldId="277"/>
            <ac:spMk id="12" creationId="{366E2B90-25B2-85CD-BCB2-261671865412}"/>
          </ac:spMkLst>
        </pc:spChg>
        <pc:spChg chg="add mod">
          <ac:chgData name="Tran Dinh Tho" userId="52df617880bd078e" providerId="LiveId" clId="{46444707-B1C4-7346-9BF8-2FA9F9E4E1D0}" dt="2024-04-17T21:45:43.404" v="1754"/>
          <ac:spMkLst>
            <pc:docMk/>
            <pc:sldMk cId="2295086504" sldId="277"/>
            <ac:spMk id="13" creationId="{426CE24D-6475-F3A8-1001-09C34CC7B844}"/>
          </ac:spMkLst>
        </pc:spChg>
        <pc:spChg chg="add mod">
          <ac:chgData name="Tran Dinh Tho" userId="52df617880bd078e" providerId="LiveId" clId="{46444707-B1C4-7346-9BF8-2FA9F9E4E1D0}" dt="2024-04-17T21:45:43.404" v="1754"/>
          <ac:spMkLst>
            <pc:docMk/>
            <pc:sldMk cId="2295086504" sldId="277"/>
            <ac:spMk id="14" creationId="{125EC26A-80B9-0773-8FDF-AA72E0916F8C}"/>
          </ac:spMkLst>
        </pc:spChg>
        <pc:spChg chg="add mod">
          <ac:chgData name="Tran Dinh Tho" userId="52df617880bd078e" providerId="LiveId" clId="{46444707-B1C4-7346-9BF8-2FA9F9E4E1D0}" dt="2024-04-17T21:45:43.404" v="1754"/>
          <ac:spMkLst>
            <pc:docMk/>
            <pc:sldMk cId="2295086504" sldId="277"/>
            <ac:spMk id="15" creationId="{37B17B56-3BE6-F143-C1E5-82488DCC94A4}"/>
          </ac:spMkLst>
        </pc:spChg>
        <pc:spChg chg="add mod">
          <ac:chgData name="Tran Dinh Tho" userId="52df617880bd078e" providerId="LiveId" clId="{46444707-B1C4-7346-9BF8-2FA9F9E4E1D0}" dt="2024-04-17T21:45:43.404" v="1754"/>
          <ac:spMkLst>
            <pc:docMk/>
            <pc:sldMk cId="2295086504" sldId="277"/>
            <ac:spMk id="16" creationId="{1117D611-2126-4B79-43CC-C043AB43C108}"/>
          </ac:spMkLst>
        </pc:spChg>
        <pc:spChg chg="add mod">
          <ac:chgData name="Tran Dinh Tho" userId="52df617880bd078e" providerId="LiveId" clId="{46444707-B1C4-7346-9BF8-2FA9F9E4E1D0}" dt="2024-04-17T21:45:43.404" v="1754"/>
          <ac:spMkLst>
            <pc:docMk/>
            <pc:sldMk cId="2295086504" sldId="277"/>
            <ac:spMk id="17" creationId="{AD85E983-ACD1-5771-5E95-D6969CD76796}"/>
          </ac:spMkLst>
        </pc:spChg>
        <pc:spChg chg="add mod">
          <ac:chgData name="Tran Dinh Tho" userId="52df617880bd078e" providerId="LiveId" clId="{46444707-B1C4-7346-9BF8-2FA9F9E4E1D0}" dt="2024-04-17T21:45:47.229" v="1755"/>
          <ac:spMkLst>
            <pc:docMk/>
            <pc:sldMk cId="2295086504" sldId="277"/>
            <ac:spMk id="18" creationId="{C9C0E848-9DF7-DA9A-3D71-7F32788D4990}"/>
          </ac:spMkLst>
        </pc:spChg>
        <pc:spChg chg="add mod">
          <ac:chgData name="Tran Dinh Tho" userId="52df617880bd078e" providerId="LiveId" clId="{46444707-B1C4-7346-9BF8-2FA9F9E4E1D0}" dt="2024-04-17T21:45:47.229" v="1755"/>
          <ac:spMkLst>
            <pc:docMk/>
            <pc:sldMk cId="2295086504" sldId="277"/>
            <ac:spMk id="19" creationId="{2649BFA5-379C-F09E-FA65-BA1CC8902CAE}"/>
          </ac:spMkLst>
        </pc:spChg>
        <pc:spChg chg="add mod">
          <ac:chgData name="Tran Dinh Tho" userId="52df617880bd078e" providerId="LiveId" clId="{46444707-B1C4-7346-9BF8-2FA9F9E4E1D0}" dt="2024-04-17T21:45:47.229" v="1755"/>
          <ac:spMkLst>
            <pc:docMk/>
            <pc:sldMk cId="2295086504" sldId="277"/>
            <ac:spMk id="20" creationId="{9C277649-1F73-1EAD-9024-1127BC753011}"/>
          </ac:spMkLst>
        </pc:spChg>
        <pc:spChg chg="add mod">
          <ac:chgData name="Tran Dinh Tho" userId="52df617880bd078e" providerId="LiveId" clId="{46444707-B1C4-7346-9BF8-2FA9F9E4E1D0}" dt="2024-04-17T21:45:47.229" v="1755"/>
          <ac:spMkLst>
            <pc:docMk/>
            <pc:sldMk cId="2295086504" sldId="277"/>
            <ac:spMk id="21" creationId="{1E0218D8-74B2-56CA-5CFA-D6DB107C2249}"/>
          </ac:spMkLst>
        </pc:spChg>
        <pc:spChg chg="add mod">
          <ac:chgData name="Tran Dinh Tho" userId="52df617880bd078e" providerId="LiveId" clId="{46444707-B1C4-7346-9BF8-2FA9F9E4E1D0}" dt="2024-04-17T21:45:47.229" v="1755"/>
          <ac:spMkLst>
            <pc:docMk/>
            <pc:sldMk cId="2295086504" sldId="277"/>
            <ac:spMk id="22" creationId="{870C2C22-40DC-9A21-E8B1-38FDADE0F853}"/>
          </ac:spMkLst>
        </pc:spChg>
        <pc:spChg chg="add mod">
          <ac:chgData name="Tran Dinh Tho" userId="52df617880bd078e" providerId="LiveId" clId="{46444707-B1C4-7346-9BF8-2FA9F9E4E1D0}" dt="2024-04-17T21:45:47.229" v="1755"/>
          <ac:spMkLst>
            <pc:docMk/>
            <pc:sldMk cId="2295086504" sldId="277"/>
            <ac:spMk id="23" creationId="{B93026C6-C2FA-51BE-9893-3EBEEBFBF93E}"/>
          </ac:spMkLst>
        </pc:spChg>
        <pc:spChg chg="add mod">
          <ac:chgData name="Tran Dinh Tho" userId="52df617880bd078e" providerId="LiveId" clId="{46444707-B1C4-7346-9BF8-2FA9F9E4E1D0}" dt="2024-04-17T21:47:10.828" v="1778" actId="1076"/>
          <ac:spMkLst>
            <pc:docMk/>
            <pc:sldMk cId="2295086504" sldId="277"/>
            <ac:spMk id="24" creationId="{D84613CB-FDA7-D914-3F41-10372FB77363}"/>
          </ac:spMkLst>
        </pc:spChg>
        <pc:spChg chg="add mod">
          <ac:chgData name="Tran Dinh Tho" userId="52df617880bd078e" providerId="LiveId" clId="{46444707-B1C4-7346-9BF8-2FA9F9E4E1D0}" dt="2024-04-17T21:47:15.799" v="1779" actId="1076"/>
          <ac:spMkLst>
            <pc:docMk/>
            <pc:sldMk cId="2295086504" sldId="277"/>
            <ac:spMk id="25" creationId="{2B1D88F5-F774-199F-D499-C0FE04338C45}"/>
          </ac:spMkLst>
        </pc:spChg>
        <pc:spChg chg="add mod">
          <ac:chgData name="Tran Dinh Tho" userId="52df617880bd078e" providerId="LiveId" clId="{46444707-B1C4-7346-9BF8-2FA9F9E4E1D0}" dt="2024-04-17T21:47:36.680" v="1785"/>
          <ac:spMkLst>
            <pc:docMk/>
            <pc:sldMk cId="2295086504" sldId="277"/>
            <ac:spMk id="26" creationId="{3BC0568C-DCE6-4E3F-6367-969D528C82A6}"/>
          </ac:spMkLst>
        </pc:spChg>
        <pc:spChg chg="add del mod">
          <ac:chgData name="Tran Dinh Tho" userId="52df617880bd078e" providerId="LiveId" clId="{46444707-B1C4-7346-9BF8-2FA9F9E4E1D0}" dt="2024-04-17T21:46:17.837" v="1767" actId="478"/>
          <ac:spMkLst>
            <pc:docMk/>
            <pc:sldMk cId="2295086504" sldId="277"/>
            <ac:spMk id="27" creationId="{FC1B47A0-4FB7-41C7-F79A-85AC22A05D9D}"/>
          </ac:spMkLst>
        </pc:spChg>
        <pc:spChg chg="add del mod">
          <ac:chgData name="Tran Dinh Tho" userId="52df617880bd078e" providerId="LiveId" clId="{46444707-B1C4-7346-9BF8-2FA9F9E4E1D0}" dt="2024-04-17T21:46:17.837" v="1767" actId="478"/>
          <ac:spMkLst>
            <pc:docMk/>
            <pc:sldMk cId="2295086504" sldId="277"/>
            <ac:spMk id="28" creationId="{A1DA6F92-3802-EA29-6EF0-A88981C0AC29}"/>
          </ac:spMkLst>
        </pc:spChg>
        <pc:spChg chg="add mod">
          <ac:chgData name="Tran Dinh Tho" userId="52df617880bd078e" providerId="LiveId" clId="{46444707-B1C4-7346-9BF8-2FA9F9E4E1D0}" dt="2024-04-17T21:48:50.010" v="1843" actId="20577"/>
          <ac:spMkLst>
            <pc:docMk/>
            <pc:sldMk cId="2295086504" sldId="277"/>
            <ac:spMk id="29" creationId="{2D3E68E5-AE14-F051-0726-E7201087CCEF}"/>
          </ac:spMkLst>
        </pc:spChg>
        <pc:spChg chg="add mod">
          <ac:chgData name="Tran Dinh Tho" userId="52df617880bd078e" providerId="LiveId" clId="{46444707-B1C4-7346-9BF8-2FA9F9E4E1D0}" dt="2024-04-17T21:48:45.763" v="1842" actId="20577"/>
          <ac:spMkLst>
            <pc:docMk/>
            <pc:sldMk cId="2295086504" sldId="277"/>
            <ac:spMk id="30" creationId="{21312A30-A96D-F3CA-DE05-69EC1086F2E6}"/>
          </ac:spMkLst>
        </pc:spChg>
        <pc:spChg chg="add mod">
          <ac:chgData name="Tran Dinh Tho" userId="52df617880bd078e" providerId="LiveId" clId="{46444707-B1C4-7346-9BF8-2FA9F9E4E1D0}" dt="2024-04-17T21:47:27.843" v="1782" actId="1076"/>
          <ac:spMkLst>
            <pc:docMk/>
            <pc:sldMk cId="2295086504" sldId="277"/>
            <ac:spMk id="31" creationId="{C2A19E46-E790-B0C3-BA30-50811C9B9626}"/>
          </ac:spMkLst>
        </pc:spChg>
        <pc:graphicFrameChg chg="add del mod modGraphic">
          <ac:chgData name="Tran Dinh Tho" userId="52df617880bd078e" providerId="LiveId" clId="{46444707-B1C4-7346-9BF8-2FA9F9E4E1D0}" dt="2024-04-17T21:21:39.872" v="960" actId="478"/>
          <ac:graphicFrameMkLst>
            <pc:docMk/>
            <pc:sldMk cId="2295086504" sldId="277"/>
            <ac:graphicFrameMk id="3" creationId="{D233F993-2B39-B917-E13D-684B92C50DDA}"/>
          </ac:graphicFrameMkLst>
        </pc:graphicFrameChg>
      </pc:sldChg>
      <pc:sldChg chg="modSp add mod">
        <pc:chgData name="Tran Dinh Tho" userId="52df617880bd078e" providerId="LiveId" clId="{46444707-B1C4-7346-9BF8-2FA9F9E4E1D0}" dt="2024-04-17T20:30:15.826" v="93" actId="20577"/>
        <pc:sldMkLst>
          <pc:docMk/>
          <pc:sldMk cId="3334329148" sldId="278"/>
        </pc:sldMkLst>
        <pc:spChg chg="mod">
          <ac:chgData name="Tran Dinh Tho" userId="52df617880bd078e" providerId="LiveId" clId="{46444707-B1C4-7346-9BF8-2FA9F9E4E1D0}" dt="2024-04-17T20:30:15.826" v="93" actId="20577"/>
          <ac:spMkLst>
            <pc:docMk/>
            <pc:sldMk cId="3334329148" sldId="278"/>
            <ac:spMk id="2" creationId="{3EFD98C7-1591-792F-10F5-6986DB397A05}"/>
          </ac:spMkLst>
        </pc:spChg>
      </pc:sldChg>
      <pc:sldChg chg="addSp modSp add mod">
        <pc:chgData name="Tran Dinh Tho" userId="52df617880bd078e" providerId="LiveId" clId="{46444707-B1C4-7346-9BF8-2FA9F9E4E1D0}" dt="2024-04-17T21:59:16.528" v="2268" actId="14100"/>
        <pc:sldMkLst>
          <pc:docMk/>
          <pc:sldMk cId="3164264906" sldId="279"/>
        </pc:sldMkLst>
        <pc:spChg chg="add mod">
          <ac:chgData name="Tran Dinh Tho" userId="52df617880bd078e" providerId="LiveId" clId="{46444707-B1C4-7346-9BF8-2FA9F9E4E1D0}" dt="2024-04-17T21:52:28.494" v="2005" actId="14100"/>
          <ac:spMkLst>
            <pc:docMk/>
            <pc:sldMk cId="3164264906" sldId="279"/>
            <ac:spMk id="3" creationId="{0E5036C8-331A-9FE4-3843-5700AFAFBC60}"/>
          </ac:spMkLst>
        </pc:spChg>
        <pc:spChg chg="add mod">
          <ac:chgData name="Tran Dinh Tho" userId="52df617880bd078e" providerId="LiveId" clId="{46444707-B1C4-7346-9BF8-2FA9F9E4E1D0}" dt="2024-04-17T21:52:33.221" v="2007" actId="14100"/>
          <ac:spMkLst>
            <pc:docMk/>
            <pc:sldMk cId="3164264906" sldId="279"/>
            <ac:spMk id="4" creationId="{236FAE6A-61ED-2A26-85D3-823C1C32977D}"/>
          </ac:spMkLst>
        </pc:spChg>
        <pc:spChg chg="add mod">
          <ac:chgData name="Tran Dinh Tho" userId="52df617880bd078e" providerId="LiveId" clId="{46444707-B1C4-7346-9BF8-2FA9F9E4E1D0}" dt="2024-04-17T21:52:13.831" v="1988" actId="14100"/>
          <ac:spMkLst>
            <pc:docMk/>
            <pc:sldMk cId="3164264906" sldId="279"/>
            <ac:spMk id="5" creationId="{7A83D23B-51F3-2179-4A16-363C1B891A88}"/>
          </ac:spMkLst>
        </pc:spChg>
        <pc:spChg chg="add mod">
          <ac:chgData name="Tran Dinh Tho" userId="52df617880bd078e" providerId="LiveId" clId="{46444707-B1C4-7346-9BF8-2FA9F9E4E1D0}" dt="2024-04-17T21:56:25.354" v="2092" actId="20577"/>
          <ac:spMkLst>
            <pc:docMk/>
            <pc:sldMk cId="3164264906" sldId="279"/>
            <ac:spMk id="6" creationId="{E9CC4A4E-1DD3-9153-EA35-120B626A692E}"/>
          </ac:spMkLst>
        </pc:spChg>
        <pc:spChg chg="add mod">
          <ac:chgData name="Tran Dinh Tho" userId="52df617880bd078e" providerId="LiveId" clId="{46444707-B1C4-7346-9BF8-2FA9F9E4E1D0}" dt="2024-04-17T21:51:51.774" v="1963" actId="207"/>
          <ac:spMkLst>
            <pc:docMk/>
            <pc:sldMk cId="3164264906" sldId="279"/>
            <ac:spMk id="7" creationId="{647B384E-F1F6-CA21-4900-1B66E047B078}"/>
          </ac:spMkLst>
        </pc:spChg>
        <pc:spChg chg="add mod">
          <ac:chgData name="Tran Dinh Tho" userId="52df617880bd078e" providerId="LiveId" clId="{46444707-B1C4-7346-9BF8-2FA9F9E4E1D0}" dt="2024-04-17T21:57:07.445" v="2121" actId="14100"/>
          <ac:spMkLst>
            <pc:docMk/>
            <pc:sldMk cId="3164264906" sldId="279"/>
            <ac:spMk id="8" creationId="{839C4D4C-F883-39D9-7CE9-28ABE3463FB4}"/>
          </ac:spMkLst>
        </pc:spChg>
        <pc:spChg chg="add mod">
          <ac:chgData name="Tran Dinh Tho" userId="52df617880bd078e" providerId="LiveId" clId="{46444707-B1C4-7346-9BF8-2FA9F9E4E1D0}" dt="2024-04-17T21:52:43.242" v="2010" actId="1076"/>
          <ac:spMkLst>
            <pc:docMk/>
            <pc:sldMk cId="3164264906" sldId="279"/>
            <ac:spMk id="9" creationId="{57964B75-8DAB-EF63-6164-68787330078E}"/>
          </ac:spMkLst>
        </pc:spChg>
        <pc:spChg chg="add mod">
          <ac:chgData name="Tran Dinh Tho" userId="52df617880bd078e" providerId="LiveId" clId="{46444707-B1C4-7346-9BF8-2FA9F9E4E1D0}" dt="2024-04-17T21:59:16.528" v="2268" actId="14100"/>
          <ac:spMkLst>
            <pc:docMk/>
            <pc:sldMk cId="3164264906" sldId="279"/>
            <ac:spMk id="10" creationId="{639A7BF7-9A14-E316-5B69-1FFC9FA50FE3}"/>
          </ac:spMkLst>
        </pc:spChg>
        <pc:spChg chg="add mod">
          <ac:chgData name="Tran Dinh Tho" userId="52df617880bd078e" providerId="LiveId" clId="{46444707-B1C4-7346-9BF8-2FA9F9E4E1D0}" dt="2024-04-17T21:57:49.420" v="2151" actId="14100"/>
          <ac:spMkLst>
            <pc:docMk/>
            <pc:sldMk cId="3164264906" sldId="279"/>
            <ac:spMk id="11" creationId="{B0B19244-2F18-144D-271F-616E365A03C2}"/>
          </ac:spMkLst>
        </pc:spChg>
        <pc:spChg chg="add mod">
          <ac:chgData name="Tran Dinh Tho" userId="52df617880bd078e" providerId="LiveId" clId="{46444707-B1C4-7346-9BF8-2FA9F9E4E1D0}" dt="2024-04-17T21:53:41.961" v="2070" actId="20577"/>
          <ac:spMkLst>
            <pc:docMk/>
            <pc:sldMk cId="3164264906" sldId="279"/>
            <ac:spMk id="12" creationId="{EEA7C781-F313-97F6-9FF7-4B12E19F4D0F}"/>
          </ac:spMkLst>
        </pc:spChg>
        <pc:spChg chg="add mod">
          <ac:chgData name="Tran Dinh Tho" userId="52df617880bd078e" providerId="LiveId" clId="{46444707-B1C4-7346-9BF8-2FA9F9E4E1D0}" dt="2024-04-17T21:56:50.976" v="2118" actId="20577"/>
          <ac:spMkLst>
            <pc:docMk/>
            <pc:sldMk cId="3164264906" sldId="279"/>
            <ac:spMk id="13" creationId="{7E69C21A-AD49-7C08-3DE2-585E3F0EB376}"/>
          </ac:spMkLst>
        </pc:spChg>
        <pc:spChg chg="add mod">
          <ac:chgData name="Tran Dinh Tho" userId="52df617880bd078e" providerId="LiveId" clId="{46444707-B1C4-7346-9BF8-2FA9F9E4E1D0}" dt="2024-04-17T21:57:35.963" v="2146" actId="20577"/>
          <ac:spMkLst>
            <pc:docMk/>
            <pc:sldMk cId="3164264906" sldId="279"/>
            <ac:spMk id="14" creationId="{596FB5C9-5240-4BD6-C52D-334712435243}"/>
          </ac:spMkLst>
        </pc:spChg>
        <pc:spChg chg="add mod">
          <ac:chgData name="Tran Dinh Tho" userId="52df617880bd078e" providerId="LiveId" clId="{46444707-B1C4-7346-9BF8-2FA9F9E4E1D0}" dt="2024-04-17T21:59:10.091" v="2267" actId="14100"/>
          <ac:spMkLst>
            <pc:docMk/>
            <pc:sldMk cId="3164264906" sldId="279"/>
            <ac:spMk id="15" creationId="{48C77CE4-0113-0BFC-D067-E09EBD6AA4FB}"/>
          </ac:spMkLst>
        </pc:spChg>
      </pc:sldChg>
      <pc:sldChg chg="modSp add mod">
        <pc:chgData name="Tran Dinh Tho" userId="52df617880bd078e" providerId="LiveId" clId="{46444707-B1C4-7346-9BF8-2FA9F9E4E1D0}" dt="2024-04-17T20:30:25.594" v="100" actId="20577"/>
        <pc:sldMkLst>
          <pc:docMk/>
          <pc:sldMk cId="2756626959" sldId="280"/>
        </pc:sldMkLst>
        <pc:spChg chg="mod">
          <ac:chgData name="Tran Dinh Tho" userId="52df617880bd078e" providerId="LiveId" clId="{46444707-B1C4-7346-9BF8-2FA9F9E4E1D0}" dt="2024-04-17T20:30:25.594" v="100" actId="20577"/>
          <ac:spMkLst>
            <pc:docMk/>
            <pc:sldMk cId="2756626959" sldId="280"/>
            <ac:spMk id="2" creationId="{3BEB51E4-8A4E-899A-C43D-AF5DFD387501}"/>
          </ac:spMkLst>
        </pc:spChg>
      </pc:sldChg>
      <pc:sldChg chg="modSp add mod">
        <pc:chgData name="Tran Dinh Tho" userId="52df617880bd078e" providerId="LiveId" clId="{46444707-B1C4-7346-9BF8-2FA9F9E4E1D0}" dt="2024-04-17T20:30:47.392" v="135" actId="20577"/>
        <pc:sldMkLst>
          <pc:docMk/>
          <pc:sldMk cId="2599087450" sldId="281"/>
        </pc:sldMkLst>
        <pc:spChg chg="mod">
          <ac:chgData name="Tran Dinh Tho" userId="52df617880bd078e" providerId="LiveId" clId="{46444707-B1C4-7346-9BF8-2FA9F9E4E1D0}" dt="2024-04-17T20:30:47.392" v="135" actId="20577"/>
          <ac:spMkLst>
            <pc:docMk/>
            <pc:sldMk cId="2599087450" sldId="281"/>
            <ac:spMk id="2" creationId="{B81E7AD7-E49D-AD3F-321E-973C5B593A3A}"/>
          </ac:spMkLst>
        </pc:spChg>
      </pc:sldChg>
      <pc:sldChg chg="modSp add mod">
        <pc:chgData name="Tran Dinh Tho" userId="52df617880bd078e" providerId="LiveId" clId="{46444707-B1C4-7346-9BF8-2FA9F9E4E1D0}" dt="2024-04-17T20:31:11.894" v="148" actId="20577"/>
        <pc:sldMkLst>
          <pc:docMk/>
          <pc:sldMk cId="4001924760" sldId="282"/>
        </pc:sldMkLst>
        <pc:spChg chg="mod">
          <ac:chgData name="Tran Dinh Tho" userId="52df617880bd078e" providerId="LiveId" clId="{46444707-B1C4-7346-9BF8-2FA9F9E4E1D0}" dt="2024-04-17T20:31:11.894" v="148" actId="20577"/>
          <ac:spMkLst>
            <pc:docMk/>
            <pc:sldMk cId="4001924760" sldId="282"/>
            <ac:spMk id="2" creationId="{0540F95C-A98D-868B-7E2D-D71CE4106BEA}"/>
          </ac:spMkLst>
        </pc:spChg>
      </pc:sldChg>
      <pc:sldChg chg="addSp delSp modSp add mod">
        <pc:chgData name="Tran Dinh Tho" userId="52df617880bd078e" providerId="LiveId" clId="{46444707-B1C4-7346-9BF8-2FA9F9E4E1D0}" dt="2024-04-17T21:44:48.489" v="1741" actId="20577"/>
        <pc:sldMkLst>
          <pc:docMk/>
          <pc:sldMk cId="2122531458" sldId="283"/>
        </pc:sldMkLst>
        <pc:spChg chg="mod">
          <ac:chgData name="Tran Dinh Tho" userId="52df617880bd078e" providerId="LiveId" clId="{46444707-B1C4-7346-9BF8-2FA9F9E4E1D0}" dt="2024-04-17T21:04:11.577" v="575" actId="20577"/>
          <ac:spMkLst>
            <pc:docMk/>
            <pc:sldMk cId="2122531458" sldId="283"/>
            <ac:spMk id="2" creationId="{71993B32-BA05-AEA1-AE63-94399453444D}"/>
          </ac:spMkLst>
        </pc:spChg>
        <pc:spChg chg="add mod">
          <ac:chgData name="Tran Dinh Tho" userId="52df617880bd078e" providerId="LiveId" clId="{46444707-B1C4-7346-9BF8-2FA9F9E4E1D0}" dt="2024-04-17T21:44:48.489" v="1741" actId="20577"/>
          <ac:spMkLst>
            <pc:docMk/>
            <pc:sldMk cId="2122531458" sldId="283"/>
            <ac:spMk id="5" creationId="{38CB3273-3B8A-5A2C-A3E4-65CC253E3716}"/>
          </ac:spMkLst>
        </pc:spChg>
        <pc:spChg chg="add mod">
          <ac:chgData name="Tran Dinh Tho" userId="52df617880bd078e" providerId="LiveId" clId="{46444707-B1C4-7346-9BF8-2FA9F9E4E1D0}" dt="2024-04-17T21:08:53.064" v="602" actId="14100"/>
          <ac:spMkLst>
            <pc:docMk/>
            <pc:sldMk cId="2122531458" sldId="283"/>
            <ac:spMk id="6" creationId="{D9B5408A-D46F-39DA-172D-59CFC3E8C8F2}"/>
          </ac:spMkLst>
        </pc:spChg>
        <pc:spChg chg="add mod">
          <ac:chgData name="Tran Dinh Tho" userId="52df617880bd078e" providerId="LiveId" clId="{46444707-B1C4-7346-9BF8-2FA9F9E4E1D0}" dt="2024-04-17T21:09:05.860" v="615" actId="1035"/>
          <ac:spMkLst>
            <pc:docMk/>
            <pc:sldMk cId="2122531458" sldId="283"/>
            <ac:spMk id="7" creationId="{CA619789-C997-6B23-AB9B-E6E910BAB86C}"/>
          </ac:spMkLst>
        </pc:spChg>
        <pc:graphicFrameChg chg="del">
          <ac:chgData name="Tran Dinh Tho" userId="52df617880bd078e" providerId="LiveId" clId="{46444707-B1C4-7346-9BF8-2FA9F9E4E1D0}" dt="2024-04-17T21:04:03.187" v="563" actId="478"/>
          <ac:graphicFrameMkLst>
            <pc:docMk/>
            <pc:sldMk cId="2122531458" sldId="283"/>
            <ac:graphicFrameMk id="4" creationId="{C9D5FF98-36D7-2D2E-0233-FF93BE0B877E}"/>
          </ac:graphicFrameMkLst>
        </pc:graphicFrameChg>
        <pc:picChg chg="add mod">
          <ac:chgData name="Tran Dinh Tho" userId="52df617880bd078e" providerId="LiveId" clId="{46444707-B1C4-7346-9BF8-2FA9F9E4E1D0}" dt="2024-04-17T21:07:01.718" v="579" actId="1076"/>
          <ac:picMkLst>
            <pc:docMk/>
            <pc:sldMk cId="2122531458" sldId="283"/>
            <ac:picMk id="3" creationId="{C2D61D0F-EC22-6752-26BA-A060A0FDF1D8}"/>
          </ac:picMkLst>
        </pc:picChg>
      </pc:sldChg>
      <pc:sldChg chg="addSp delSp modSp add mod">
        <pc:chgData name="Tran Dinh Tho" userId="52df617880bd078e" providerId="LiveId" clId="{46444707-B1C4-7346-9BF8-2FA9F9E4E1D0}" dt="2024-04-17T21:44:55.612" v="1743" actId="20577"/>
        <pc:sldMkLst>
          <pc:docMk/>
          <pc:sldMk cId="1030560989" sldId="284"/>
        </pc:sldMkLst>
        <pc:spChg chg="mod">
          <ac:chgData name="Tran Dinh Tho" userId="52df617880bd078e" providerId="LiveId" clId="{46444707-B1C4-7346-9BF8-2FA9F9E4E1D0}" dt="2024-04-17T21:09:52.763" v="658" actId="20577"/>
          <ac:spMkLst>
            <pc:docMk/>
            <pc:sldMk cId="1030560989" sldId="284"/>
            <ac:spMk id="2" creationId="{79F7E7A8-A76C-401D-4075-AD2716E95DC4}"/>
          </ac:spMkLst>
        </pc:spChg>
        <pc:spChg chg="mod">
          <ac:chgData name="Tran Dinh Tho" userId="52df617880bd078e" providerId="LiveId" clId="{46444707-B1C4-7346-9BF8-2FA9F9E4E1D0}" dt="2024-04-17T21:44:55.612" v="1743" actId="20577"/>
          <ac:spMkLst>
            <pc:docMk/>
            <pc:sldMk cId="1030560989" sldId="284"/>
            <ac:spMk id="5" creationId="{C8BD4400-CF4F-1660-9976-E0CB407635A2}"/>
          </ac:spMkLst>
        </pc:spChg>
        <pc:spChg chg="mod">
          <ac:chgData name="Tran Dinh Tho" userId="52df617880bd078e" providerId="LiveId" clId="{46444707-B1C4-7346-9BF8-2FA9F9E4E1D0}" dt="2024-04-17T21:12:39.035" v="674" actId="1076"/>
          <ac:spMkLst>
            <pc:docMk/>
            <pc:sldMk cId="1030560989" sldId="284"/>
            <ac:spMk id="6" creationId="{58593031-F5E0-371B-AE13-BD6F50D30803}"/>
          </ac:spMkLst>
        </pc:spChg>
        <pc:spChg chg="mod">
          <ac:chgData name="Tran Dinh Tho" userId="52df617880bd078e" providerId="LiveId" clId="{46444707-B1C4-7346-9BF8-2FA9F9E4E1D0}" dt="2024-04-17T21:12:39.035" v="674" actId="1076"/>
          <ac:spMkLst>
            <pc:docMk/>
            <pc:sldMk cId="1030560989" sldId="284"/>
            <ac:spMk id="7" creationId="{1F56E1B7-4E54-E362-20ED-17B23B299B94}"/>
          </ac:spMkLst>
        </pc:spChg>
        <pc:spChg chg="add mod">
          <ac:chgData name="Tran Dinh Tho" userId="52df617880bd078e" providerId="LiveId" clId="{46444707-B1C4-7346-9BF8-2FA9F9E4E1D0}" dt="2024-04-17T21:12:39.035" v="674" actId="1076"/>
          <ac:spMkLst>
            <pc:docMk/>
            <pc:sldMk cId="1030560989" sldId="284"/>
            <ac:spMk id="8" creationId="{C39216FF-438A-90C2-E02A-87892B9E9997}"/>
          </ac:spMkLst>
        </pc:spChg>
        <pc:picChg chg="del">
          <ac:chgData name="Tran Dinh Tho" userId="52df617880bd078e" providerId="LiveId" clId="{46444707-B1C4-7346-9BF8-2FA9F9E4E1D0}" dt="2024-04-17T21:10:57.321" v="659" actId="478"/>
          <ac:picMkLst>
            <pc:docMk/>
            <pc:sldMk cId="1030560989" sldId="284"/>
            <ac:picMk id="3" creationId="{090F5BCB-6CA6-176E-89AC-D0CB25D520C3}"/>
          </ac:picMkLst>
        </pc:picChg>
        <pc:picChg chg="add mod">
          <ac:chgData name="Tran Dinh Tho" userId="52df617880bd078e" providerId="LiveId" clId="{46444707-B1C4-7346-9BF8-2FA9F9E4E1D0}" dt="2024-04-17T21:12:39.035" v="674" actId="1076"/>
          <ac:picMkLst>
            <pc:docMk/>
            <pc:sldMk cId="1030560989" sldId="284"/>
            <ac:picMk id="4" creationId="{82AA7A96-611B-115E-B5F0-BC71E8317FF6}"/>
          </ac:picMkLst>
        </pc:picChg>
      </pc:sldChg>
      <pc:sldChg chg="addSp delSp modSp add mod">
        <pc:chgData name="Tran Dinh Tho" userId="52df617880bd078e" providerId="LiveId" clId="{46444707-B1C4-7346-9BF8-2FA9F9E4E1D0}" dt="2024-04-17T21:44:59.320" v="1745" actId="20577"/>
        <pc:sldMkLst>
          <pc:docMk/>
          <pc:sldMk cId="1895715855" sldId="285"/>
        </pc:sldMkLst>
        <pc:spChg chg="mod">
          <ac:chgData name="Tran Dinh Tho" userId="52df617880bd078e" providerId="LiveId" clId="{46444707-B1C4-7346-9BF8-2FA9F9E4E1D0}" dt="2024-04-17T21:15:09.533" v="878" actId="20577"/>
          <ac:spMkLst>
            <pc:docMk/>
            <pc:sldMk cId="1895715855" sldId="285"/>
            <ac:spMk id="2" creationId="{61F49BAF-BED6-EB1D-3065-8C1121E59453}"/>
          </ac:spMkLst>
        </pc:spChg>
        <pc:spChg chg="mod">
          <ac:chgData name="Tran Dinh Tho" userId="52df617880bd078e" providerId="LiveId" clId="{46444707-B1C4-7346-9BF8-2FA9F9E4E1D0}" dt="2024-04-17T21:44:59.320" v="1745" actId="20577"/>
          <ac:spMkLst>
            <pc:docMk/>
            <pc:sldMk cId="1895715855" sldId="285"/>
            <ac:spMk id="5" creationId="{2DBC60EA-EC76-8C1A-80B2-7717064D1537}"/>
          </ac:spMkLst>
        </pc:spChg>
        <pc:spChg chg="del">
          <ac:chgData name="Tran Dinh Tho" userId="52df617880bd078e" providerId="LiveId" clId="{46444707-B1C4-7346-9BF8-2FA9F9E4E1D0}" dt="2024-04-17T21:16:30.552" v="880" actId="478"/>
          <ac:spMkLst>
            <pc:docMk/>
            <pc:sldMk cId="1895715855" sldId="285"/>
            <ac:spMk id="6" creationId="{F23571E2-6BBA-9D3D-519E-73E66ABA4A03}"/>
          </ac:spMkLst>
        </pc:spChg>
        <pc:spChg chg="del">
          <ac:chgData name="Tran Dinh Tho" userId="52df617880bd078e" providerId="LiveId" clId="{46444707-B1C4-7346-9BF8-2FA9F9E4E1D0}" dt="2024-04-17T21:16:30.552" v="880" actId="478"/>
          <ac:spMkLst>
            <pc:docMk/>
            <pc:sldMk cId="1895715855" sldId="285"/>
            <ac:spMk id="7" creationId="{E0557A7F-1B51-3984-8456-5333BFF7D3BA}"/>
          </ac:spMkLst>
        </pc:spChg>
        <pc:spChg chg="del">
          <ac:chgData name="Tran Dinh Tho" userId="52df617880bd078e" providerId="LiveId" clId="{46444707-B1C4-7346-9BF8-2FA9F9E4E1D0}" dt="2024-04-17T21:16:30.552" v="880" actId="478"/>
          <ac:spMkLst>
            <pc:docMk/>
            <pc:sldMk cId="1895715855" sldId="285"/>
            <ac:spMk id="8" creationId="{E8D7381D-01F0-4E0A-E9B9-C35BF8CF3457}"/>
          </ac:spMkLst>
        </pc:spChg>
        <pc:picChg chg="add mod">
          <ac:chgData name="Tran Dinh Tho" userId="52df617880bd078e" providerId="LiveId" clId="{46444707-B1C4-7346-9BF8-2FA9F9E4E1D0}" dt="2024-04-17T21:19:00.506" v="883" actId="14100"/>
          <ac:picMkLst>
            <pc:docMk/>
            <pc:sldMk cId="1895715855" sldId="285"/>
            <ac:picMk id="3" creationId="{1428E5F1-57BF-C16D-7E26-2C4D9FD6457D}"/>
          </ac:picMkLst>
        </pc:picChg>
        <pc:picChg chg="del">
          <ac:chgData name="Tran Dinh Tho" userId="52df617880bd078e" providerId="LiveId" clId="{46444707-B1C4-7346-9BF8-2FA9F9E4E1D0}" dt="2024-04-17T21:15:14.787" v="879" actId="478"/>
          <ac:picMkLst>
            <pc:docMk/>
            <pc:sldMk cId="1895715855" sldId="285"/>
            <ac:picMk id="4" creationId="{74B31135-2ADA-F7D0-0600-89567BBC8AC5}"/>
          </ac:picMkLst>
        </pc:picChg>
      </pc:sldChg>
      <pc:sldChg chg="addSp delSp modSp add mod">
        <pc:chgData name="Tran Dinh Tho" userId="52df617880bd078e" providerId="LiveId" clId="{46444707-B1C4-7346-9BF8-2FA9F9E4E1D0}" dt="2024-04-17T21:45:03.759" v="1747" actId="20577"/>
        <pc:sldMkLst>
          <pc:docMk/>
          <pc:sldMk cId="944362940" sldId="286"/>
        </pc:sldMkLst>
        <pc:spChg chg="mod">
          <ac:chgData name="Tran Dinh Tho" userId="52df617880bd078e" providerId="LiveId" clId="{46444707-B1C4-7346-9BF8-2FA9F9E4E1D0}" dt="2024-04-17T21:27:09.962" v="1214" actId="20577"/>
          <ac:spMkLst>
            <pc:docMk/>
            <pc:sldMk cId="944362940" sldId="286"/>
            <ac:spMk id="2" creationId="{2E53A2BC-7BA9-37FB-DC1D-56C7DA2B838B}"/>
          </ac:spMkLst>
        </pc:spChg>
        <pc:spChg chg="mod">
          <ac:chgData name="Tran Dinh Tho" userId="52df617880bd078e" providerId="LiveId" clId="{46444707-B1C4-7346-9BF8-2FA9F9E4E1D0}" dt="2024-04-17T21:45:03.759" v="1747" actId="20577"/>
          <ac:spMkLst>
            <pc:docMk/>
            <pc:sldMk cId="944362940" sldId="286"/>
            <ac:spMk id="5" creationId="{03DC49A0-888F-63EF-2467-25FF70031464}"/>
          </ac:spMkLst>
        </pc:spChg>
        <pc:spChg chg="add mod">
          <ac:chgData name="Tran Dinh Tho" userId="52df617880bd078e" providerId="LiveId" clId="{46444707-B1C4-7346-9BF8-2FA9F9E4E1D0}" dt="2024-04-17T21:30:10.166" v="1231" actId="14100"/>
          <ac:spMkLst>
            <pc:docMk/>
            <pc:sldMk cId="944362940" sldId="286"/>
            <ac:spMk id="7" creationId="{60057B24-23CA-8712-5D39-CED7D40A92B4}"/>
          </ac:spMkLst>
        </pc:spChg>
        <pc:picChg chg="del">
          <ac:chgData name="Tran Dinh Tho" userId="52df617880bd078e" providerId="LiveId" clId="{46444707-B1C4-7346-9BF8-2FA9F9E4E1D0}" dt="2024-04-17T21:27:13.300" v="1215" actId="478"/>
          <ac:picMkLst>
            <pc:docMk/>
            <pc:sldMk cId="944362940" sldId="286"/>
            <ac:picMk id="3" creationId="{E876C4AB-BBCA-397E-25FD-DA5FED907657}"/>
          </ac:picMkLst>
        </pc:picChg>
        <pc:picChg chg="add mod">
          <ac:chgData name="Tran Dinh Tho" userId="52df617880bd078e" providerId="LiveId" clId="{46444707-B1C4-7346-9BF8-2FA9F9E4E1D0}" dt="2024-04-17T21:29:32.067" v="1223" actId="1076"/>
          <ac:picMkLst>
            <pc:docMk/>
            <pc:sldMk cId="944362940" sldId="286"/>
            <ac:picMk id="4" creationId="{7BACDC8E-2816-C0BA-2C0B-7A8144C15BE6}"/>
          </ac:picMkLst>
        </pc:picChg>
        <pc:picChg chg="add mod">
          <ac:chgData name="Tran Dinh Tho" userId="52df617880bd078e" providerId="LiveId" clId="{46444707-B1C4-7346-9BF8-2FA9F9E4E1D0}" dt="2024-04-17T21:29:43.456" v="1226" actId="1076"/>
          <ac:picMkLst>
            <pc:docMk/>
            <pc:sldMk cId="944362940" sldId="286"/>
            <ac:picMk id="6" creationId="{29729969-7EEF-CD18-A09A-69D17D4A8DB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94066E-1F76-4C9F-AA3C-F2E3106346A7}" type="datetimeFigureOut">
              <a:rPr lang="en-IN" smtClean="0"/>
              <a:t>17/04/24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6316B8-A4BC-41AC-A252-A5641A3488E4}" type="slidenum">
              <a:rPr lang="en-IN" smtClean="0"/>
              <a:t>‹#›</a:t>
            </a:fld>
            <a:endParaRPr lang="en-IN"/>
          </a:p>
        </p:txBody>
      </p:sp>
    </p:spTree>
    <p:extLst>
      <p:ext uri="{BB962C8B-B14F-4D97-AF65-F5344CB8AC3E}">
        <p14:creationId xmlns:p14="http://schemas.microsoft.com/office/powerpoint/2010/main" val="332457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AB6316B8-A4BC-41AC-A252-A5641A3488E4}" type="slidenum">
              <a:rPr lang="en-IN" smtClean="0"/>
              <a:t>8</a:t>
            </a:fld>
            <a:endParaRPr lang="en-IN"/>
          </a:p>
        </p:txBody>
      </p:sp>
    </p:spTree>
    <p:extLst>
      <p:ext uri="{BB962C8B-B14F-4D97-AF65-F5344CB8AC3E}">
        <p14:creationId xmlns:p14="http://schemas.microsoft.com/office/powerpoint/2010/main" val="2196956982"/>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p>
            <a:fld id="{21D2107D-ADE2-AE41-887E-C3B00C73A0EE}" type="datetimeFigureOut">
              <a:rPr lang="en-US" smtClean="0"/>
              <a:t>4/17/24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88ECEC3C-0CDD-2841-8D9E-C2BF73AED144}" type="slidenum">
              <a:rPr lang="en-US" smtClean="0"/>
              <a:t>‹#›</a:t>
            </a:fld>
            <a:endParaRPr lang="en-US"/>
          </a:p>
        </p:txBody>
      </p:sp>
    </p:spTree>
    <p:extLst>
      <p:ext uri="{BB962C8B-B14F-4D97-AF65-F5344CB8AC3E}">
        <p14:creationId xmlns:p14="http://schemas.microsoft.com/office/powerpoint/2010/main" val="1553444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1D2107D-ADE2-AE41-887E-C3B00C73A0EE}" type="datetimeFigureOut">
              <a:rPr lang="en-US" smtClean="0"/>
              <a:t>4/17/24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ECEC3C-0CDD-2841-8D9E-C2BF73AED144}" type="slidenum">
              <a:rPr lang="en-US" smtClean="0"/>
              <a:t>‹#›</a:t>
            </a:fld>
            <a:endParaRPr lang="en-US"/>
          </a:p>
        </p:txBody>
      </p:sp>
    </p:spTree>
    <p:extLst>
      <p:ext uri="{BB962C8B-B14F-4D97-AF65-F5344CB8AC3E}">
        <p14:creationId xmlns:p14="http://schemas.microsoft.com/office/powerpoint/2010/main" val="13132302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1D2107D-ADE2-AE41-887E-C3B00C73A0EE}" type="datetimeFigureOut">
              <a:rPr lang="en-US" smtClean="0"/>
              <a:t>4/17/24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ECEC3C-0CDD-2841-8D9E-C2BF73AED144}" type="slidenum">
              <a:rPr lang="en-US" smtClean="0"/>
              <a:t>‹#›</a:t>
            </a:fld>
            <a:endParaRPr lang="en-US"/>
          </a:p>
        </p:txBody>
      </p:sp>
    </p:spTree>
    <p:extLst>
      <p:ext uri="{BB962C8B-B14F-4D97-AF65-F5344CB8AC3E}">
        <p14:creationId xmlns:p14="http://schemas.microsoft.com/office/powerpoint/2010/main" val="723473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1D2107D-ADE2-AE41-887E-C3B00C73A0EE}" type="datetimeFigureOut">
              <a:rPr lang="en-US" smtClean="0"/>
              <a:t>4/17/24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ECEC3C-0CDD-2841-8D9E-C2BF73AED144}" type="slidenum">
              <a:rPr lang="en-US" smtClean="0"/>
              <a:t>‹#›</a:t>
            </a:fld>
            <a:endParaRPr lang="en-US"/>
          </a:p>
        </p:txBody>
      </p:sp>
    </p:spTree>
    <p:extLst>
      <p:ext uri="{BB962C8B-B14F-4D97-AF65-F5344CB8AC3E}">
        <p14:creationId xmlns:p14="http://schemas.microsoft.com/office/powerpoint/2010/main" val="33912540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21D2107D-ADE2-AE41-887E-C3B00C73A0EE}" type="datetimeFigureOut">
              <a:rPr lang="en-US" smtClean="0"/>
              <a:t>4/17/24</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88ECEC3C-0CDD-2841-8D9E-C2BF73AED144}" type="slidenum">
              <a:rPr lang="en-US" smtClean="0"/>
              <a:t>‹#›</a:t>
            </a:fld>
            <a:endParaRPr lang="en-US"/>
          </a:p>
        </p:txBody>
      </p:sp>
    </p:spTree>
    <p:extLst>
      <p:ext uri="{BB962C8B-B14F-4D97-AF65-F5344CB8AC3E}">
        <p14:creationId xmlns:p14="http://schemas.microsoft.com/office/powerpoint/2010/main" val="9493619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1D2107D-ADE2-AE41-887E-C3B00C73A0EE}" type="datetimeFigureOut">
              <a:rPr lang="en-US" smtClean="0"/>
              <a:t>4/17/24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ECEC3C-0CDD-2841-8D9E-C2BF73AED144}" type="slidenum">
              <a:rPr lang="en-US" smtClean="0"/>
              <a:t>‹#›</a:t>
            </a:fld>
            <a:endParaRPr lang="en-US"/>
          </a:p>
        </p:txBody>
      </p:sp>
    </p:spTree>
    <p:extLst>
      <p:ext uri="{BB962C8B-B14F-4D97-AF65-F5344CB8AC3E}">
        <p14:creationId xmlns:p14="http://schemas.microsoft.com/office/powerpoint/2010/main" val="29188358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1D2107D-ADE2-AE41-887E-C3B00C73A0EE}" type="datetimeFigureOut">
              <a:rPr lang="en-US" smtClean="0"/>
              <a:t>4/17/24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8ECEC3C-0CDD-2841-8D9E-C2BF73AED144}"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219147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1D2107D-ADE2-AE41-887E-C3B00C73A0EE}" type="datetimeFigureOut">
              <a:rPr lang="en-US" smtClean="0"/>
              <a:t>4/17/24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8ECEC3C-0CDD-2841-8D9E-C2BF73AED144}" type="slidenum">
              <a:rPr lang="en-US" smtClean="0"/>
              <a:t>‹#›</a:t>
            </a:fld>
            <a:endParaRPr lang="en-US"/>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76880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D2107D-ADE2-AE41-887E-C3B00C73A0EE}" type="datetimeFigureOut">
              <a:rPr lang="en-US" smtClean="0"/>
              <a:t>4/17/24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8ECEC3C-0CDD-2841-8D9E-C2BF73AED144}" type="slidenum">
              <a:rPr lang="en-US" smtClean="0"/>
              <a:t>‹#›</a:t>
            </a:fld>
            <a:endParaRPr lang="en-US"/>
          </a:p>
        </p:txBody>
      </p:sp>
    </p:spTree>
    <p:extLst>
      <p:ext uri="{BB962C8B-B14F-4D97-AF65-F5344CB8AC3E}">
        <p14:creationId xmlns:p14="http://schemas.microsoft.com/office/powerpoint/2010/main" val="1654561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1D2107D-ADE2-AE41-887E-C3B00C73A0EE}" type="datetimeFigureOut">
              <a:rPr lang="en-US" smtClean="0"/>
              <a:t>4/17/24</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88ECEC3C-0CDD-2841-8D9E-C2BF73AED144}" type="slidenum">
              <a:rPr lang="en-US" smtClean="0"/>
              <a:t>‹#›</a:t>
            </a:fld>
            <a:endParaRPr lang="en-US"/>
          </a:p>
        </p:txBody>
      </p:sp>
    </p:spTree>
    <p:extLst>
      <p:ext uri="{BB962C8B-B14F-4D97-AF65-F5344CB8AC3E}">
        <p14:creationId xmlns:p14="http://schemas.microsoft.com/office/powerpoint/2010/main" val="37310102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p>
        </p:txBody>
      </p:sp>
      <p:sp>
        <p:nvSpPr>
          <p:cNvPr id="3" name="Picture Placeholder 2"/>
          <p:cNvSpPr>
            <a:spLocks noGrp="1"/>
          </p:cNvSpPr>
          <p:nvPr>
            <p:ph type="pic" idx="1"/>
          </p:nvPr>
        </p:nvSpPr>
        <p:spPr>
          <a:xfrm>
            <a:off x="0" y="0"/>
            <a:ext cx="8303740"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1D2107D-ADE2-AE41-887E-C3B00C73A0EE}" type="datetimeFigureOut">
              <a:rPr lang="en-US" smtClean="0"/>
              <a:t>4/17/24</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88ECEC3C-0CDD-2841-8D9E-C2BF73AED144}" type="slidenum">
              <a:rPr lang="en-US" smtClean="0"/>
              <a:t>‹#›</a:t>
            </a:fld>
            <a:endParaRPr lang="en-US"/>
          </a:p>
        </p:txBody>
      </p:sp>
    </p:spTree>
    <p:extLst>
      <p:ext uri="{BB962C8B-B14F-4D97-AF65-F5344CB8AC3E}">
        <p14:creationId xmlns:p14="http://schemas.microsoft.com/office/powerpoint/2010/main" val="19032792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21D2107D-ADE2-AE41-887E-C3B00C73A0EE}" type="datetimeFigureOut">
              <a:rPr lang="en-US" smtClean="0"/>
              <a:t>4/17/24</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88ECEC3C-0CDD-2841-8D9E-C2BF73AED144}" type="slidenum">
              <a:rPr lang="en-US" smtClean="0"/>
              <a:t>‹#›</a:t>
            </a:fld>
            <a:endParaRPr lang="en-US"/>
          </a:p>
        </p:txBody>
      </p:sp>
    </p:spTree>
    <p:extLst>
      <p:ext uri="{BB962C8B-B14F-4D97-AF65-F5344CB8AC3E}">
        <p14:creationId xmlns:p14="http://schemas.microsoft.com/office/powerpoint/2010/main" val="5135493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image" Target="../media/image4.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2.wdp"/></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DAA20-F50B-3BF2-C3DF-A3361ED46091}"/>
              </a:ext>
            </a:extLst>
          </p:cNvPr>
          <p:cNvSpPr>
            <a:spLocks noGrp="1"/>
          </p:cNvSpPr>
          <p:nvPr>
            <p:ph type="ctrTitle"/>
          </p:nvPr>
        </p:nvSpPr>
        <p:spPr/>
        <p:txBody>
          <a:bodyPr/>
          <a:lstStyle/>
          <a:p>
            <a:r>
              <a:rPr lang="en-US"/>
              <a:t>Crime </a:t>
            </a:r>
          </a:p>
        </p:txBody>
      </p:sp>
      <p:sp>
        <p:nvSpPr>
          <p:cNvPr id="3" name="Subtitle 2">
            <a:extLst>
              <a:ext uri="{FF2B5EF4-FFF2-40B4-BE49-F238E27FC236}">
                <a16:creationId xmlns:a16="http://schemas.microsoft.com/office/drawing/2014/main" id="{C34CEA46-466E-21E1-D516-A0241C7CDBA0}"/>
              </a:ext>
            </a:extLst>
          </p:cNvPr>
          <p:cNvSpPr>
            <a:spLocks noGrp="1"/>
          </p:cNvSpPr>
          <p:nvPr>
            <p:ph type="subTitle" idx="1"/>
          </p:nvPr>
        </p:nvSpPr>
        <p:spPr/>
        <p:txBody>
          <a:bodyPr/>
          <a:lstStyle/>
          <a:p>
            <a:r>
              <a:rPr lang="en-US" sz="1800" b="0" i="0" u="none" strike="noStrike">
                <a:solidFill>
                  <a:srgbClr val="000000"/>
                </a:solidFill>
                <a:effectLst/>
                <a:latin typeface="Rockwell" panose="02060603020205020403" pitchFamily="18" charset="77"/>
              </a:rPr>
              <a:t>How Police Funding and Law Enforcement impact Crime level</a:t>
            </a:r>
            <a:endParaRPr lang="en-US"/>
          </a:p>
        </p:txBody>
      </p:sp>
    </p:spTree>
    <p:extLst>
      <p:ext uri="{BB962C8B-B14F-4D97-AF65-F5344CB8AC3E}">
        <p14:creationId xmlns:p14="http://schemas.microsoft.com/office/powerpoint/2010/main" val="4348557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tint val="75000"/>
                <a:shade val="58000"/>
                <a:satMod val="120000"/>
              </a:schemeClr>
              <a:schemeClr val="bg1">
                <a:tint val="50000"/>
                <a:shade val="96000"/>
              </a:schemeClr>
            </a:duotone>
          </a:blip>
          <a:tile tx="0" ty="0" sx="100000" sy="100000" flip="none" algn="tl"/>
        </a:blip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3E9FBC8E-8666-4442-8D7D-B250510CD4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684" y="2005"/>
            <a:ext cx="10908632" cy="6853991"/>
          </a:xfrm>
          <a:custGeom>
            <a:avLst/>
            <a:gdLst>
              <a:gd name="connsiteX0" fmla="*/ 9059740 w 10908632"/>
              <a:gd name="connsiteY0" fmla="*/ 0 h 6853991"/>
              <a:gd name="connsiteX1" fmla="*/ 9694921 w 10908632"/>
              <a:gd name="connsiteY1" fmla="*/ 0 h 6853991"/>
              <a:gd name="connsiteX2" fmla="*/ 9825053 w 10908632"/>
              <a:gd name="connsiteY2" fmla="*/ 165594 h 6853991"/>
              <a:gd name="connsiteX3" fmla="*/ 10908632 w 10908632"/>
              <a:gd name="connsiteY3" fmla="*/ 3429000 h 6853991"/>
              <a:gd name="connsiteX4" fmla="*/ 9825053 w 10908632"/>
              <a:gd name="connsiteY4" fmla="*/ 6692406 h 6853991"/>
              <a:gd name="connsiteX5" fmla="*/ 9698072 w 10908632"/>
              <a:gd name="connsiteY5" fmla="*/ 6853991 h 6853991"/>
              <a:gd name="connsiteX6" fmla="*/ 9063562 w 10908632"/>
              <a:gd name="connsiteY6" fmla="*/ 6853991 h 6853991"/>
              <a:gd name="connsiteX7" fmla="*/ 9138428 w 10908632"/>
              <a:gd name="connsiteY7" fmla="*/ 6775466 h 6853991"/>
              <a:gd name="connsiteX8" fmla="*/ 10431379 w 10908632"/>
              <a:gd name="connsiteY8" fmla="*/ 3429000 h 6853991"/>
              <a:gd name="connsiteX9" fmla="*/ 9138428 w 10908632"/>
              <a:gd name="connsiteY9" fmla="*/ 82534 h 6853991"/>
              <a:gd name="connsiteX10" fmla="*/ 2037821 w 10908632"/>
              <a:gd name="connsiteY10" fmla="*/ 0 h 6853991"/>
              <a:gd name="connsiteX11" fmla="*/ 8870811 w 10908632"/>
              <a:gd name="connsiteY11" fmla="*/ 0 h 6853991"/>
              <a:gd name="connsiteX12" fmla="*/ 8877212 w 10908632"/>
              <a:gd name="connsiteY12" fmla="*/ 6103 h 6853991"/>
              <a:gd name="connsiteX13" fmla="*/ 10295021 w 10908632"/>
              <a:gd name="connsiteY13" fmla="*/ 3429000 h 6853991"/>
              <a:gd name="connsiteX14" fmla="*/ 8877212 w 10908632"/>
              <a:gd name="connsiteY14" fmla="*/ 6851897 h 6853991"/>
              <a:gd name="connsiteX15" fmla="*/ 8875015 w 10908632"/>
              <a:gd name="connsiteY15" fmla="*/ 6853991 h 6853991"/>
              <a:gd name="connsiteX16" fmla="*/ 2033617 w 10908632"/>
              <a:gd name="connsiteY16" fmla="*/ 6853991 h 6853991"/>
              <a:gd name="connsiteX17" fmla="*/ 2031421 w 10908632"/>
              <a:gd name="connsiteY17" fmla="*/ 6851897 h 6853991"/>
              <a:gd name="connsiteX18" fmla="*/ 613611 w 10908632"/>
              <a:gd name="connsiteY18" fmla="*/ 3429000 h 6853991"/>
              <a:gd name="connsiteX19" fmla="*/ 2031420 w 10908632"/>
              <a:gd name="connsiteY19" fmla="*/ 6103 h 6853991"/>
              <a:gd name="connsiteX20" fmla="*/ 1213711 w 10908632"/>
              <a:gd name="connsiteY20" fmla="*/ 0 h 6853991"/>
              <a:gd name="connsiteX21" fmla="*/ 1848893 w 10908632"/>
              <a:gd name="connsiteY21" fmla="*/ 0 h 6853991"/>
              <a:gd name="connsiteX22" fmla="*/ 1770204 w 10908632"/>
              <a:gd name="connsiteY22" fmla="*/ 82534 h 6853991"/>
              <a:gd name="connsiteX23" fmla="*/ 477253 w 10908632"/>
              <a:gd name="connsiteY23" fmla="*/ 3429000 h 6853991"/>
              <a:gd name="connsiteX24" fmla="*/ 1770204 w 10908632"/>
              <a:gd name="connsiteY24" fmla="*/ 6775466 h 6853991"/>
              <a:gd name="connsiteX25" fmla="*/ 1845071 w 10908632"/>
              <a:gd name="connsiteY25" fmla="*/ 6853991 h 6853991"/>
              <a:gd name="connsiteX26" fmla="*/ 1210561 w 10908632"/>
              <a:gd name="connsiteY26" fmla="*/ 6853991 h 6853991"/>
              <a:gd name="connsiteX27" fmla="*/ 1083579 w 10908632"/>
              <a:gd name="connsiteY27" fmla="*/ 6692406 h 6853991"/>
              <a:gd name="connsiteX28" fmla="*/ 0 w 10908632"/>
              <a:gd name="connsiteY28" fmla="*/ 3429000 h 6853991"/>
              <a:gd name="connsiteX29" fmla="*/ 1083579 w 10908632"/>
              <a:gd name="connsiteY29" fmla="*/ 165594 h 6853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0908632" h="6853991">
                <a:moveTo>
                  <a:pt x="9059740" y="0"/>
                </a:moveTo>
                <a:lnTo>
                  <a:pt x="9694921" y="0"/>
                </a:lnTo>
                <a:lnTo>
                  <a:pt x="9825053" y="165594"/>
                </a:lnTo>
                <a:cubicBezTo>
                  <a:pt x="10505610" y="1075607"/>
                  <a:pt x="10908632" y="2205238"/>
                  <a:pt x="10908632" y="3429000"/>
                </a:cubicBezTo>
                <a:cubicBezTo>
                  <a:pt x="10908632" y="4652762"/>
                  <a:pt x="10505610" y="5782393"/>
                  <a:pt x="9825053" y="6692406"/>
                </a:cubicBezTo>
                <a:lnTo>
                  <a:pt x="9698072" y="6853991"/>
                </a:lnTo>
                <a:lnTo>
                  <a:pt x="9063562" y="6853991"/>
                </a:lnTo>
                <a:lnTo>
                  <a:pt x="9138428" y="6775466"/>
                </a:lnTo>
                <a:cubicBezTo>
                  <a:pt x="9941761" y="5891604"/>
                  <a:pt x="10431379" y="4717480"/>
                  <a:pt x="10431379" y="3429000"/>
                </a:cubicBezTo>
                <a:cubicBezTo>
                  <a:pt x="10431379" y="2140521"/>
                  <a:pt x="9941761" y="966397"/>
                  <a:pt x="9138428" y="82534"/>
                </a:cubicBezTo>
                <a:close/>
                <a:moveTo>
                  <a:pt x="2037821" y="0"/>
                </a:moveTo>
                <a:lnTo>
                  <a:pt x="8870811" y="0"/>
                </a:lnTo>
                <a:lnTo>
                  <a:pt x="8877212" y="6103"/>
                </a:lnTo>
                <a:cubicBezTo>
                  <a:pt x="9753207" y="882099"/>
                  <a:pt x="10295021" y="2092275"/>
                  <a:pt x="10295021" y="3429000"/>
                </a:cubicBezTo>
                <a:cubicBezTo>
                  <a:pt x="10295021" y="4765725"/>
                  <a:pt x="9753207" y="5975902"/>
                  <a:pt x="8877212" y="6851897"/>
                </a:cubicBezTo>
                <a:lnTo>
                  <a:pt x="8875015" y="6853991"/>
                </a:lnTo>
                <a:lnTo>
                  <a:pt x="2033617" y="6853991"/>
                </a:lnTo>
                <a:lnTo>
                  <a:pt x="2031421" y="6851897"/>
                </a:lnTo>
                <a:cubicBezTo>
                  <a:pt x="1155426" y="5975902"/>
                  <a:pt x="613611" y="4765725"/>
                  <a:pt x="613611" y="3429000"/>
                </a:cubicBezTo>
                <a:cubicBezTo>
                  <a:pt x="613611" y="2092275"/>
                  <a:pt x="1155425" y="882099"/>
                  <a:pt x="2031420" y="6103"/>
                </a:cubicBezTo>
                <a:close/>
                <a:moveTo>
                  <a:pt x="1213711" y="0"/>
                </a:moveTo>
                <a:lnTo>
                  <a:pt x="1848893" y="0"/>
                </a:lnTo>
                <a:lnTo>
                  <a:pt x="1770204" y="82534"/>
                </a:lnTo>
                <a:cubicBezTo>
                  <a:pt x="966871" y="966397"/>
                  <a:pt x="477253" y="2140521"/>
                  <a:pt x="477253" y="3429000"/>
                </a:cubicBezTo>
                <a:cubicBezTo>
                  <a:pt x="477253" y="4717480"/>
                  <a:pt x="966872" y="5891604"/>
                  <a:pt x="1770204" y="6775466"/>
                </a:cubicBezTo>
                <a:lnTo>
                  <a:pt x="1845071" y="6853991"/>
                </a:lnTo>
                <a:lnTo>
                  <a:pt x="1210561" y="6853991"/>
                </a:lnTo>
                <a:lnTo>
                  <a:pt x="1083579" y="6692406"/>
                </a:lnTo>
                <a:cubicBezTo>
                  <a:pt x="403022" y="5782393"/>
                  <a:pt x="0" y="4652762"/>
                  <a:pt x="0" y="3429000"/>
                </a:cubicBezTo>
                <a:cubicBezTo>
                  <a:pt x="0" y="2205238"/>
                  <a:pt x="403022" y="1075607"/>
                  <a:pt x="1083579" y="165594"/>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lt1"/>
              </a:solidFill>
            </a:endParaRPr>
          </a:p>
        </p:txBody>
      </p:sp>
      <p:graphicFrame>
        <p:nvGraphicFramePr>
          <p:cNvPr id="2" name="Table 1">
            <a:extLst>
              <a:ext uri="{FF2B5EF4-FFF2-40B4-BE49-F238E27FC236}">
                <a16:creationId xmlns:a16="http://schemas.microsoft.com/office/drawing/2014/main" id="{8E4CDBD4-C77C-53E0-7962-A100D7321BAB}"/>
              </a:ext>
            </a:extLst>
          </p:cNvPr>
          <p:cNvGraphicFramePr>
            <a:graphicFrameLocks noGrp="1"/>
          </p:cNvGraphicFramePr>
          <p:nvPr>
            <p:extLst>
              <p:ext uri="{D42A27DB-BD31-4B8C-83A1-F6EECF244321}">
                <p14:modId xmlns:p14="http://schemas.microsoft.com/office/powerpoint/2010/main" val="4151226640"/>
              </p:ext>
            </p:extLst>
          </p:nvPr>
        </p:nvGraphicFramePr>
        <p:xfrm>
          <a:off x="2758561" y="2350254"/>
          <a:ext cx="6674881" cy="2157493"/>
        </p:xfrm>
        <a:graphic>
          <a:graphicData uri="http://schemas.openxmlformats.org/drawingml/2006/table">
            <a:tbl>
              <a:tblPr>
                <a:tableStyleId>{8EC20E35-A176-4012-BC5E-935CFFF8708E}</a:tableStyleId>
              </a:tblPr>
              <a:tblGrid>
                <a:gridCol w="2416441">
                  <a:extLst>
                    <a:ext uri="{9D8B030D-6E8A-4147-A177-3AD203B41FA5}">
                      <a16:colId xmlns:a16="http://schemas.microsoft.com/office/drawing/2014/main" val="2557385399"/>
                    </a:ext>
                  </a:extLst>
                </a:gridCol>
                <a:gridCol w="329292">
                  <a:extLst>
                    <a:ext uri="{9D8B030D-6E8A-4147-A177-3AD203B41FA5}">
                      <a16:colId xmlns:a16="http://schemas.microsoft.com/office/drawing/2014/main" val="990156586"/>
                    </a:ext>
                  </a:extLst>
                </a:gridCol>
                <a:gridCol w="3929148">
                  <a:extLst>
                    <a:ext uri="{9D8B030D-6E8A-4147-A177-3AD203B41FA5}">
                      <a16:colId xmlns:a16="http://schemas.microsoft.com/office/drawing/2014/main" val="3398650497"/>
                    </a:ext>
                  </a:extLst>
                </a:gridCol>
              </a:tblGrid>
              <a:tr h="628787">
                <a:tc>
                  <a:txBody>
                    <a:bodyPr/>
                    <a:lstStyle/>
                    <a:p>
                      <a:pPr rtl="0" fontAlgn="b"/>
                      <a:r>
                        <a:rPr lang="en-IN" sz="1800">
                          <a:effectLst/>
                        </a:rPr>
                        <a:t>* Poverty Rate</a:t>
                      </a:r>
                    </a:p>
                  </a:txBody>
                  <a:tcPr marL="16088" marR="16088" marT="10726" marB="10726" anchor="b"/>
                </a:tc>
                <a:tc>
                  <a:txBody>
                    <a:bodyPr/>
                    <a:lstStyle/>
                    <a:p>
                      <a:pPr rtl="0" fontAlgn="b"/>
                      <a:r>
                        <a:rPr lang="en-IN" sz="1800">
                          <a:effectLst/>
                        </a:rPr>
                        <a:t>↑</a:t>
                      </a:r>
                    </a:p>
                  </a:txBody>
                  <a:tcPr marL="16088" marR="16088" marT="10726" marB="10726" anchor="b"/>
                </a:tc>
                <a:tc>
                  <a:txBody>
                    <a:bodyPr/>
                    <a:lstStyle/>
                    <a:p>
                      <a:pPr rtl="0" fontAlgn="b"/>
                      <a:r>
                        <a:rPr lang="en-US" sz="1800">
                          <a:effectLst/>
                        </a:rPr>
                        <a:t>Poverty can be a risk factor for crime due to limited opportunities.</a:t>
                      </a:r>
                    </a:p>
                  </a:txBody>
                  <a:tcPr marL="0" marR="0" marT="10726" marB="10726" anchor="b"/>
                </a:tc>
                <a:extLst>
                  <a:ext uri="{0D108BD9-81ED-4DB2-BD59-A6C34878D82A}">
                    <a16:rowId xmlns:a16="http://schemas.microsoft.com/office/drawing/2014/main" val="1317108837"/>
                  </a:ext>
                </a:extLst>
              </a:tr>
              <a:tr h="899919">
                <a:tc>
                  <a:txBody>
                    <a:bodyPr/>
                    <a:lstStyle/>
                    <a:p>
                      <a:pPr rtl="0" fontAlgn="b"/>
                      <a:r>
                        <a:rPr lang="en-IN" sz="1800">
                          <a:effectLst/>
                        </a:rPr>
                        <a:t>* Unemployment Rate</a:t>
                      </a:r>
                    </a:p>
                  </a:txBody>
                  <a:tcPr marL="16088" marR="16088" marT="10726" marB="10726" anchor="b"/>
                </a:tc>
                <a:tc>
                  <a:txBody>
                    <a:bodyPr/>
                    <a:lstStyle/>
                    <a:p>
                      <a:pPr rtl="0" fontAlgn="b"/>
                      <a:r>
                        <a:rPr lang="en-IN" sz="1800">
                          <a:effectLst/>
                        </a:rPr>
                        <a:t>↑</a:t>
                      </a:r>
                    </a:p>
                  </a:txBody>
                  <a:tcPr marL="16088" marR="16088" marT="10726" marB="10726" anchor="b"/>
                </a:tc>
                <a:tc>
                  <a:txBody>
                    <a:bodyPr/>
                    <a:lstStyle/>
                    <a:p>
                      <a:pPr rtl="0" fontAlgn="b"/>
                      <a:r>
                        <a:rPr lang="en-US" sz="1800">
                          <a:effectLst/>
                        </a:rPr>
                        <a:t>Unemployment can lead to frustration and lack of opportunities, potentially increasing crime.</a:t>
                      </a:r>
                    </a:p>
                  </a:txBody>
                  <a:tcPr marL="0" marR="0" marT="10726" marB="10726" anchor="b"/>
                </a:tc>
                <a:extLst>
                  <a:ext uri="{0D108BD9-81ED-4DB2-BD59-A6C34878D82A}">
                    <a16:rowId xmlns:a16="http://schemas.microsoft.com/office/drawing/2014/main" val="3984376309"/>
                  </a:ext>
                </a:extLst>
              </a:tr>
              <a:tr h="628787">
                <a:tc>
                  <a:txBody>
                    <a:bodyPr/>
                    <a:lstStyle/>
                    <a:p>
                      <a:pPr rtl="0" fontAlgn="b"/>
                      <a:r>
                        <a:rPr lang="en-IN" sz="1800">
                          <a:effectLst/>
                        </a:rPr>
                        <a:t>* Education Level</a:t>
                      </a:r>
                    </a:p>
                  </a:txBody>
                  <a:tcPr marL="16088" marR="16088" marT="10726" marB="10726" anchor="b"/>
                </a:tc>
                <a:tc>
                  <a:txBody>
                    <a:bodyPr/>
                    <a:lstStyle/>
                    <a:p>
                      <a:pPr rtl="0" fontAlgn="b"/>
                      <a:r>
                        <a:rPr lang="en-IN" sz="1800">
                          <a:effectLst/>
                        </a:rPr>
                        <a:t>↓</a:t>
                      </a:r>
                    </a:p>
                  </a:txBody>
                  <a:tcPr marL="16088" marR="16088" marT="10726" marB="10726" anchor="b"/>
                </a:tc>
                <a:tc>
                  <a:txBody>
                    <a:bodyPr/>
                    <a:lstStyle/>
                    <a:p>
                      <a:pPr rtl="0" fontAlgn="b"/>
                      <a:r>
                        <a:rPr lang="en-US" sz="1800">
                          <a:effectLst/>
                        </a:rPr>
                        <a:t>Higher education can provide positive alternatives to crime.</a:t>
                      </a:r>
                    </a:p>
                  </a:txBody>
                  <a:tcPr marL="0" marR="0" marT="10726" marB="10726" anchor="b"/>
                </a:tc>
                <a:extLst>
                  <a:ext uri="{0D108BD9-81ED-4DB2-BD59-A6C34878D82A}">
                    <a16:rowId xmlns:a16="http://schemas.microsoft.com/office/drawing/2014/main" val="2197355565"/>
                  </a:ext>
                </a:extLst>
              </a:tr>
            </a:tbl>
          </a:graphicData>
        </a:graphic>
      </p:graphicFrame>
      <p:sp>
        <p:nvSpPr>
          <p:cNvPr id="3" name="TextBox 2">
            <a:extLst>
              <a:ext uri="{FF2B5EF4-FFF2-40B4-BE49-F238E27FC236}">
                <a16:creationId xmlns:a16="http://schemas.microsoft.com/office/drawing/2014/main" id="{6D959E89-E63F-AE7C-4BA0-7169F72E24D5}"/>
              </a:ext>
            </a:extLst>
          </p:cNvPr>
          <p:cNvSpPr txBox="1"/>
          <p:nvPr/>
        </p:nvSpPr>
        <p:spPr>
          <a:xfrm>
            <a:off x="2880045" y="864889"/>
            <a:ext cx="6553397" cy="769441"/>
          </a:xfrm>
          <a:prstGeom prst="rect">
            <a:avLst/>
          </a:prstGeom>
          <a:noFill/>
        </p:spPr>
        <p:txBody>
          <a:bodyPr wrap="none" rtlCol="0">
            <a:spAutoFit/>
          </a:bodyPr>
          <a:lstStyle/>
          <a:p>
            <a:r>
              <a:rPr lang="en-IN" sz="4400" b="1">
                <a:solidFill>
                  <a:srgbClr val="000000"/>
                </a:solidFill>
                <a:latin typeface="Arial" panose="020B0604020202020204" pitchFamily="34" charset="0"/>
              </a:rPr>
              <a:t>Socioeconomic Factors</a:t>
            </a:r>
          </a:p>
        </p:txBody>
      </p:sp>
    </p:spTree>
    <p:extLst>
      <p:ext uri="{BB962C8B-B14F-4D97-AF65-F5344CB8AC3E}">
        <p14:creationId xmlns:p14="http://schemas.microsoft.com/office/powerpoint/2010/main" val="1451914395"/>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tint val="75000"/>
                <a:shade val="58000"/>
                <a:satMod val="120000"/>
              </a:schemeClr>
              <a:schemeClr val="bg1">
                <a:tint val="50000"/>
                <a:shade val="96000"/>
              </a:schemeClr>
            </a:duotone>
          </a:blip>
          <a:tile tx="0" ty="0" sx="100000" sy="100000" flip="none" algn="tl"/>
        </a:blip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3E9FBC8E-8666-4442-8D7D-B250510CD4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684" y="2005"/>
            <a:ext cx="10908632" cy="6853991"/>
          </a:xfrm>
          <a:custGeom>
            <a:avLst/>
            <a:gdLst>
              <a:gd name="connsiteX0" fmla="*/ 9059740 w 10908632"/>
              <a:gd name="connsiteY0" fmla="*/ 0 h 6853991"/>
              <a:gd name="connsiteX1" fmla="*/ 9694921 w 10908632"/>
              <a:gd name="connsiteY1" fmla="*/ 0 h 6853991"/>
              <a:gd name="connsiteX2" fmla="*/ 9825053 w 10908632"/>
              <a:gd name="connsiteY2" fmla="*/ 165594 h 6853991"/>
              <a:gd name="connsiteX3" fmla="*/ 10908632 w 10908632"/>
              <a:gd name="connsiteY3" fmla="*/ 3429000 h 6853991"/>
              <a:gd name="connsiteX4" fmla="*/ 9825053 w 10908632"/>
              <a:gd name="connsiteY4" fmla="*/ 6692406 h 6853991"/>
              <a:gd name="connsiteX5" fmla="*/ 9698072 w 10908632"/>
              <a:gd name="connsiteY5" fmla="*/ 6853991 h 6853991"/>
              <a:gd name="connsiteX6" fmla="*/ 9063562 w 10908632"/>
              <a:gd name="connsiteY6" fmla="*/ 6853991 h 6853991"/>
              <a:gd name="connsiteX7" fmla="*/ 9138428 w 10908632"/>
              <a:gd name="connsiteY7" fmla="*/ 6775466 h 6853991"/>
              <a:gd name="connsiteX8" fmla="*/ 10431379 w 10908632"/>
              <a:gd name="connsiteY8" fmla="*/ 3429000 h 6853991"/>
              <a:gd name="connsiteX9" fmla="*/ 9138428 w 10908632"/>
              <a:gd name="connsiteY9" fmla="*/ 82534 h 6853991"/>
              <a:gd name="connsiteX10" fmla="*/ 2037821 w 10908632"/>
              <a:gd name="connsiteY10" fmla="*/ 0 h 6853991"/>
              <a:gd name="connsiteX11" fmla="*/ 8870811 w 10908632"/>
              <a:gd name="connsiteY11" fmla="*/ 0 h 6853991"/>
              <a:gd name="connsiteX12" fmla="*/ 8877212 w 10908632"/>
              <a:gd name="connsiteY12" fmla="*/ 6103 h 6853991"/>
              <a:gd name="connsiteX13" fmla="*/ 10295021 w 10908632"/>
              <a:gd name="connsiteY13" fmla="*/ 3429000 h 6853991"/>
              <a:gd name="connsiteX14" fmla="*/ 8877212 w 10908632"/>
              <a:gd name="connsiteY14" fmla="*/ 6851897 h 6853991"/>
              <a:gd name="connsiteX15" fmla="*/ 8875015 w 10908632"/>
              <a:gd name="connsiteY15" fmla="*/ 6853991 h 6853991"/>
              <a:gd name="connsiteX16" fmla="*/ 2033617 w 10908632"/>
              <a:gd name="connsiteY16" fmla="*/ 6853991 h 6853991"/>
              <a:gd name="connsiteX17" fmla="*/ 2031421 w 10908632"/>
              <a:gd name="connsiteY17" fmla="*/ 6851897 h 6853991"/>
              <a:gd name="connsiteX18" fmla="*/ 613611 w 10908632"/>
              <a:gd name="connsiteY18" fmla="*/ 3429000 h 6853991"/>
              <a:gd name="connsiteX19" fmla="*/ 2031420 w 10908632"/>
              <a:gd name="connsiteY19" fmla="*/ 6103 h 6853991"/>
              <a:gd name="connsiteX20" fmla="*/ 1213711 w 10908632"/>
              <a:gd name="connsiteY20" fmla="*/ 0 h 6853991"/>
              <a:gd name="connsiteX21" fmla="*/ 1848893 w 10908632"/>
              <a:gd name="connsiteY21" fmla="*/ 0 h 6853991"/>
              <a:gd name="connsiteX22" fmla="*/ 1770204 w 10908632"/>
              <a:gd name="connsiteY22" fmla="*/ 82534 h 6853991"/>
              <a:gd name="connsiteX23" fmla="*/ 477253 w 10908632"/>
              <a:gd name="connsiteY23" fmla="*/ 3429000 h 6853991"/>
              <a:gd name="connsiteX24" fmla="*/ 1770204 w 10908632"/>
              <a:gd name="connsiteY24" fmla="*/ 6775466 h 6853991"/>
              <a:gd name="connsiteX25" fmla="*/ 1845071 w 10908632"/>
              <a:gd name="connsiteY25" fmla="*/ 6853991 h 6853991"/>
              <a:gd name="connsiteX26" fmla="*/ 1210561 w 10908632"/>
              <a:gd name="connsiteY26" fmla="*/ 6853991 h 6853991"/>
              <a:gd name="connsiteX27" fmla="*/ 1083579 w 10908632"/>
              <a:gd name="connsiteY27" fmla="*/ 6692406 h 6853991"/>
              <a:gd name="connsiteX28" fmla="*/ 0 w 10908632"/>
              <a:gd name="connsiteY28" fmla="*/ 3429000 h 6853991"/>
              <a:gd name="connsiteX29" fmla="*/ 1083579 w 10908632"/>
              <a:gd name="connsiteY29" fmla="*/ 165594 h 6853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0908632" h="6853991">
                <a:moveTo>
                  <a:pt x="9059740" y="0"/>
                </a:moveTo>
                <a:lnTo>
                  <a:pt x="9694921" y="0"/>
                </a:lnTo>
                <a:lnTo>
                  <a:pt x="9825053" y="165594"/>
                </a:lnTo>
                <a:cubicBezTo>
                  <a:pt x="10505610" y="1075607"/>
                  <a:pt x="10908632" y="2205238"/>
                  <a:pt x="10908632" y="3429000"/>
                </a:cubicBezTo>
                <a:cubicBezTo>
                  <a:pt x="10908632" y="4652762"/>
                  <a:pt x="10505610" y="5782393"/>
                  <a:pt x="9825053" y="6692406"/>
                </a:cubicBezTo>
                <a:lnTo>
                  <a:pt x="9698072" y="6853991"/>
                </a:lnTo>
                <a:lnTo>
                  <a:pt x="9063562" y="6853991"/>
                </a:lnTo>
                <a:lnTo>
                  <a:pt x="9138428" y="6775466"/>
                </a:lnTo>
                <a:cubicBezTo>
                  <a:pt x="9941761" y="5891604"/>
                  <a:pt x="10431379" y="4717480"/>
                  <a:pt x="10431379" y="3429000"/>
                </a:cubicBezTo>
                <a:cubicBezTo>
                  <a:pt x="10431379" y="2140521"/>
                  <a:pt x="9941761" y="966397"/>
                  <a:pt x="9138428" y="82534"/>
                </a:cubicBezTo>
                <a:close/>
                <a:moveTo>
                  <a:pt x="2037821" y="0"/>
                </a:moveTo>
                <a:lnTo>
                  <a:pt x="8870811" y="0"/>
                </a:lnTo>
                <a:lnTo>
                  <a:pt x="8877212" y="6103"/>
                </a:lnTo>
                <a:cubicBezTo>
                  <a:pt x="9753207" y="882099"/>
                  <a:pt x="10295021" y="2092275"/>
                  <a:pt x="10295021" y="3429000"/>
                </a:cubicBezTo>
                <a:cubicBezTo>
                  <a:pt x="10295021" y="4765725"/>
                  <a:pt x="9753207" y="5975902"/>
                  <a:pt x="8877212" y="6851897"/>
                </a:cubicBezTo>
                <a:lnTo>
                  <a:pt x="8875015" y="6853991"/>
                </a:lnTo>
                <a:lnTo>
                  <a:pt x="2033617" y="6853991"/>
                </a:lnTo>
                <a:lnTo>
                  <a:pt x="2031421" y="6851897"/>
                </a:lnTo>
                <a:cubicBezTo>
                  <a:pt x="1155426" y="5975902"/>
                  <a:pt x="613611" y="4765725"/>
                  <a:pt x="613611" y="3429000"/>
                </a:cubicBezTo>
                <a:cubicBezTo>
                  <a:pt x="613611" y="2092275"/>
                  <a:pt x="1155425" y="882099"/>
                  <a:pt x="2031420" y="6103"/>
                </a:cubicBezTo>
                <a:close/>
                <a:moveTo>
                  <a:pt x="1213711" y="0"/>
                </a:moveTo>
                <a:lnTo>
                  <a:pt x="1848893" y="0"/>
                </a:lnTo>
                <a:lnTo>
                  <a:pt x="1770204" y="82534"/>
                </a:lnTo>
                <a:cubicBezTo>
                  <a:pt x="966871" y="966397"/>
                  <a:pt x="477253" y="2140521"/>
                  <a:pt x="477253" y="3429000"/>
                </a:cubicBezTo>
                <a:cubicBezTo>
                  <a:pt x="477253" y="4717480"/>
                  <a:pt x="966872" y="5891604"/>
                  <a:pt x="1770204" y="6775466"/>
                </a:cubicBezTo>
                <a:lnTo>
                  <a:pt x="1845071" y="6853991"/>
                </a:lnTo>
                <a:lnTo>
                  <a:pt x="1210561" y="6853991"/>
                </a:lnTo>
                <a:lnTo>
                  <a:pt x="1083579" y="6692406"/>
                </a:lnTo>
                <a:cubicBezTo>
                  <a:pt x="403022" y="5782393"/>
                  <a:pt x="0" y="4652762"/>
                  <a:pt x="0" y="3429000"/>
                </a:cubicBezTo>
                <a:cubicBezTo>
                  <a:pt x="0" y="2205238"/>
                  <a:pt x="403022" y="1075607"/>
                  <a:pt x="1083579" y="165594"/>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lt1"/>
              </a:solidFill>
            </a:endParaRPr>
          </a:p>
        </p:txBody>
      </p:sp>
      <p:graphicFrame>
        <p:nvGraphicFramePr>
          <p:cNvPr id="2" name="Table 1">
            <a:extLst>
              <a:ext uri="{FF2B5EF4-FFF2-40B4-BE49-F238E27FC236}">
                <a16:creationId xmlns:a16="http://schemas.microsoft.com/office/drawing/2014/main" id="{0E9D0C9D-EB1F-1DEF-28FD-4F393E1E4811}"/>
              </a:ext>
            </a:extLst>
          </p:cNvPr>
          <p:cNvGraphicFramePr>
            <a:graphicFrameLocks noGrp="1"/>
          </p:cNvGraphicFramePr>
          <p:nvPr>
            <p:extLst>
              <p:ext uri="{D42A27DB-BD31-4B8C-83A1-F6EECF244321}">
                <p14:modId xmlns:p14="http://schemas.microsoft.com/office/powerpoint/2010/main" val="1457801155"/>
              </p:ext>
            </p:extLst>
          </p:nvPr>
        </p:nvGraphicFramePr>
        <p:xfrm>
          <a:off x="2758561" y="2466045"/>
          <a:ext cx="6674880" cy="1925912"/>
        </p:xfrm>
        <a:graphic>
          <a:graphicData uri="http://schemas.openxmlformats.org/drawingml/2006/table">
            <a:tbl>
              <a:tblPr>
                <a:tableStyleId>{8EC20E35-A176-4012-BC5E-935CFFF8708E}</a:tableStyleId>
              </a:tblPr>
              <a:tblGrid>
                <a:gridCol w="2169831">
                  <a:extLst>
                    <a:ext uri="{9D8B030D-6E8A-4147-A177-3AD203B41FA5}">
                      <a16:colId xmlns:a16="http://schemas.microsoft.com/office/drawing/2014/main" val="2121372825"/>
                    </a:ext>
                  </a:extLst>
                </a:gridCol>
                <a:gridCol w="1053009">
                  <a:extLst>
                    <a:ext uri="{9D8B030D-6E8A-4147-A177-3AD203B41FA5}">
                      <a16:colId xmlns:a16="http://schemas.microsoft.com/office/drawing/2014/main" val="2056156529"/>
                    </a:ext>
                  </a:extLst>
                </a:gridCol>
                <a:gridCol w="3452040">
                  <a:extLst>
                    <a:ext uri="{9D8B030D-6E8A-4147-A177-3AD203B41FA5}">
                      <a16:colId xmlns:a16="http://schemas.microsoft.com/office/drawing/2014/main" val="2356075530"/>
                    </a:ext>
                  </a:extLst>
                </a:gridCol>
              </a:tblGrid>
              <a:tr h="561115">
                <a:tc>
                  <a:txBody>
                    <a:bodyPr/>
                    <a:lstStyle/>
                    <a:p>
                      <a:pPr rtl="0" fontAlgn="b"/>
                      <a:r>
                        <a:rPr lang="en-IN" sz="1600">
                          <a:effectLst/>
                        </a:rPr>
                        <a:t>* Police Funding</a:t>
                      </a:r>
                    </a:p>
                  </a:txBody>
                  <a:tcPr marL="13322" marR="13322" marT="8881" marB="8881" anchor="b"/>
                </a:tc>
                <a:tc>
                  <a:txBody>
                    <a:bodyPr/>
                    <a:lstStyle/>
                    <a:p>
                      <a:pPr rtl="0" fontAlgn="b"/>
                      <a:r>
                        <a:rPr lang="en-IN" sz="1600">
                          <a:effectLst/>
                        </a:rPr>
                        <a:t>↓</a:t>
                      </a:r>
                    </a:p>
                  </a:txBody>
                  <a:tcPr marL="13322" marR="13322" marT="8881" marB="8881" anchor="b"/>
                </a:tc>
                <a:tc>
                  <a:txBody>
                    <a:bodyPr/>
                    <a:lstStyle/>
                    <a:p>
                      <a:pPr rtl="0" fontAlgn="b"/>
                      <a:r>
                        <a:rPr lang="en-US" sz="1600">
                          <a:effectLst/>
                        </a:rPr>
                        <a:t>More funding can strengthen law enforcement and deter crime.</a:t>
                      </a:r>
                    </a:p>
                  </a:txBody>
                  <a:tcPr marL="0" marR="0" marT="8881" marB="8881" anchor="b"/>
                </a:tc>
                <a:extLst>
                  <a:ext uri="{0D108BD9-81ED-4DB2-BD59-A6C34878D82A}">
                    <a16:rowId xmlns:a16="http://schemas.microsoft.com/office/drawing/2014/main" val="2483692455"/>
                  </a:ext>
                </a:extLst>
              </a:tr>
              <a:tr h="803682">
                <a:tc>
                  <a:txBody>
                    <a:bodyPr/>
                    <a:lstStyle/>
                    <a:p>
                      <a:pPr rtl="0" fontAlgn="b"/>
                      <a:r>
                        <a:rPr lang="en-IN" sz="1600">
                          <a:effectLst/>
                        </a:rPr>
                        <a:t>* Incarceration Rate</a:t>
                      </a:r>
                    </a:p>
                  </a:txBody>
                  <a:tcPr marL="13322" marR="13322" marT="8881" marB="8881" anchor="b"/>
                </a:tc>
                <a:tc>
                  <a:txBody>
                    <a:bodyPr/>
                    <a:lstStyle/>
                    <a:p>
                      <a:pPr rtl="0" fontAlgn="b"/>
                      <a:r>
                        <a:rPr lang="en-IN" sz="1600">
                          <a:effectLst/>
                        </a:rPr>
                        <a:t>Uncertain</a:t>
                      </a:r>
                    </a:p>
                  </a:txBody>
                  <a:tcPr marL="13322" marR="13322" marT="8881" marB="8881" anchor="b"/>
                </a:tc>
                <a:tc>
                  <a:txBody>
                    <a:bodyPr/>
                    <a:lstStyle/>
                    <a:p>
                      <a:pPr rtl="0" fontAlgn="b"/>
                      <a:r>
                        <a:rPr lang="en-US" sz="1600">
                          <a:effectLst/>
                        </a:rPr>
                        <a:t>High incarceration rates can have unintended consequences and might not effectively reduce crime.</a:t>
                      </a:r>
                    </a:p>
                  </a:txBody>
                  <a:tcPr marL="0" marR="0" marT="8881" marB="8881" anchor="b"/>
                </a:tc>
                <a:extLst>
                  <a:ext uri="{0D108BD9-81ED-4DB2-BD59-A6C34878D82A}">
                    <a16:rowId xmlns:a16="http://schemas.microsoft.com/office/drawing/2014/main" val="3576935687"/>
                  </a:ext>
                </a:extLst>
              </a:tr>
              <a:tr h="561115">
                <a:tc>
                  <a:txBody>
                    <a:bodyPr/>
                    <a:lstStyle/>
                    <a:p>
                      <a:pPr rtl="0" fontAlgn="b"/>
                      <a:r>
                        <a:rPr lang="en-US" sz="1600">
                          <a:effectLst/>
                        </a:rPr>
                        <a:t>* Proactive Policing Strategies (e.g., ROP)</a:t>
                      </a:r>
                    </a:p>
                  </a:txBody>
                  <a:tcPr marL="13322" marR="13322" marT="8881" marB="8881" anchor="b"/>
                </a:tc>
                <a:tc>
                  <a:txBody>
                    <a:bodyPr/>
                    <a:lstStyle/>
                    <a:p>
                      <a:pPr rtl="0" fontAlgn="b"/>
                      <a:r>
                        <a:rPr lang="en-IN" sz="1600">
                          <a:effectLst/>
                        </a:rPr>
                        <a:t>↓</a:t>
                      </a:r>
                    </a:p>
                  </a:txBody>
                  <a:tcPr marL="13322" marR="13322" marT="8881" marB="8881" anchor="b"/>
                </a:tc>
                <a:tc>
                  <a:txBody>
                    <a:bodyPr/>
                    <a:lstStyle/>
                    <a:p>
                      <a:pPr rtl="0" fontAlgn="b"/>
                      <a:r>
                        <a:rPr lang="en-US" sz="1600">
                          <a:effectLst/>
                        </a:rPr>
                        <a:t>Proactive policing can deter crime by increasing police presence.</a:t>
                      </a:r>
                    </a:p>
                  </a:txBody>
                  <a:tcPr marL="0" marR="0" marT="8881" marB="8881" anchor="b"/>
                </a:tc>
                <a:extLst>
                  <a:ext uri="{0D108BD9-81ED-4DB2-BD59-A6C34878D82A}">
                    <a16:rowId xmlns:a16="http://schemas.microsoft.com/office/drawing/2014/main" val="2944720238"/>
                  </a:ext>
                </a:extLst>
              </a:tr>
            </a:tbl>
          </a:graphicData>
        </a:graphic>
      </p:graphicFrame>
      <p:sp>
        <p:nvSpPr>
          <p:cNvPr id="3" name="TextBox 2">
            <a:extLst>
              <a:ext uri="{FF2B5EF4-FFF2-40B4-BE49-F238E27FC236}">
                <a16:creationId xmlns:a16="http://schemas.microsoft.com/office/drawing/2014/main" id="{92FC8D52-B2A7-CC8E-E59F-B8F1DA6F39D4}"/>
              </a:ext>
            </a:extLst>
          </p:cNvPr>
          <p:cNvSpPr txBox="1"/>
          <p:nvPr/>
        </p:nvSpPr>
        <p:spPr>
          <a:xfrm>
            <a:off x="3725603" y="849305"/>
            <a:ext cx="4889480" cy="769441"/>
          </a:xfrm>
          <a:prstGeom prst="rect">
            <a:avLst/>
          </a:prstGeom>
          <a:noFill/>
        </p:spPr>
        <p:txBody>
          <a:bodyPr wrap="none" rtlCol="0">
            <a:spAutoFit/>
          </a:bodyPr>
          <a:lstStyle/>
          <a:p>
            <a:r>
              <a:rPr lang="en-IN" sz="4400" b="1">
                <a:solidFill>
                  <a:srgbClr val="000000"/>
                </a:solidFill>
                <a:latin typeface="Arial" panose="020B0604020202020204" pitchFamily="34" charset="0"/>
              </a:rPr>
              <a:t>Law Enforcement</a:t>
            </a:r>
          </a:p>
        </p:txBody>
      </p:sp>
    </p:spTree>
    <p:extLst>
      <p:ext uri="{BB962C8B-B14F-4D97-AF65-F5344CB8AC3E}">
        <p14:creationId xmlns:p14="http://schemas.microsoft.com/office/powerpoint/2010/main" val="2188115013"/>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tint val="75000"/>
                <a:shade val="58000"/>
                <a:satMod val="120000"/>
              </a:schemeClr>
              <a:schemeClr val="bg1">
                <a:tint val="50000"/>
                <a:shade val="96000"/>
              </a:schemeClr>
            </a:duotone>
          </a:blip>
          <a:tile tx="0" ty="0" sx="100000" sy="100000" flip="none" algn="tl"/>
        </a:blip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3E9FBC8E-8666-4442-8D7D-B250510CD4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684" y="2005"/>
            <a:ext cx="10908632" cy="6853991"/>
          </a:xfrm>
          <a:custGeom>
            <a:avLst/>
            <a:gdLst>
              <a:gd name="connsiteX0" fmla="*/ 9059740 w 10908632"/>
              <a:gd name="connsiteY0" fmla="*/ 0 h 6853991"/>
              <a:gd name="connsiteX1" fmla="*/ 9694921 w 10908632"/>
              <a:gd name="connsiteY1" fmla="*/ 0 h 6853991"/>
              <a:gd name="connsiteX2" fmla="*/ 9825053 w 10908632"/>
              <a:gd name="connsiteY2" fmla="*/ 165594 h 6853991"/>
              <a:gd name="connsiteX3" fmla="*/ 10908632 w 10908632"/>
              <a:gd name="connsiteY3" fmla="*/ 3429000 h 6853991"/>
              <a:gd name="connsiteX4" fmla="*/ 9825053 w 10908632"/>
              <a:gd name="connsiteY4" fmla="*/ 6692406 h 6853991"/>
              <a:gd name="connsiteX5" fmla="*/ 9698072 w 10908632"/>
              <a:gd name="connsiteY5" fmla="*/ 6853991 h 6853991"/>
              <a:gd name="connsiteX6" fmla="*/ 9063562 w 10908632"/>
              <a:gd name="connsiteY6" fmla="*/ 6853991 h 6853991"/>
              <a:gd name="connsiteX7" fmla="*/ 9138428 w 10908632"/>
              <a:gd name="connsiteY7" fmla="*/ 6775466 h 6853991"/>
              <a:gd name="connsiteX8" fmla="*/ 10431379 w 10908632"/>
              <a:gd name="connsiteY8" fmla="*/ 3429000 h 6853991"/>
              <a:gd name="connsiteX9" fmla="*/ 9138428 w 10908632"/>
              <a:gd name="connsiteY9" fmla="*/ 82534 h 6853991"/>
              <a:gd name="connsiteX10" fmla="*/ 2037821 w 10908632"/>
              <a:gd name="connsiteY10" fmla="*/ 0 h 6853991"/>
              <a:gd name="connsiteX11" fmla="*/ 8870811 w 10908632"/>
              <a:gd name="connsiteY11" fmla="*/ 0 h 6853991"/>
              <a:gd name="connsiteX12" fmla="*/ 8877212 w 10908632"/>
              <a:gd name="connsiteY12" fmla="*/ 6103 h 6853991"/>
              <a:gd name="connsiteX13" fmla="*/ 10295021 w 10908632"/>
              <a:gd name="connsiteY13" fmla="*/ 3429000 h 6853991"/>
              <a:gd name="connsiteX14" fmla="*/ 8877212 w 10908632"/>
              <a:gd name="connsiteY14" fmla="*/ 6851897 h 6853991"/>
              <a:gd name="connsiteX15" fmla="*/ 8875015 w 10908632"/>
              <a:gd name="connsiteY15" fmla="*/ 6853991 h 6853991"/>
              <a:gd name="connsiteX16" fmla="*/ 2033617 w 10908632"/>
              <a:gd name="connsiteY16" fmla="*/ 6853991 h 6853991"/>
              <a:gd name="connsiteX17" fmla="*/ 2031421 w 10908632"/>
              <a:gd name="connsiteY17" fmla="*/ 6851897 h 6853991"/>
              <a:gd name="connsiteX18" fmla="*/ 613611 w 10908632"/>
              <a:gd name="connsiteY18" fmla="*/ 3429000 h 6853991"/>
              <a:gd name="connsiteX19" fmla="*/ 2031420 w 10908632"/>
              <a:gd name="connsiteY19" fmla="*/ 6103 h 6853991"/>
              <a:gd name="connsiteX20" fmla="*/ 1213711 w 10908632"/>
              <a:gd name="connsiteY20" fmla="*/ 0 h 6853991"/>
              <a:gd name="connsiteX21" fmla="*/ 1848893 w 10908632"/>
              <a:gd name="connsiteY21" fmla="*/ 0 h 6853991"/>
              <a:gd name="connsiteX22" fmla="*/ 1770204 w 10908632"/>
              <a:gd name="connsiteY22" fmla="*/ 82534 h 6853991"/>
              <a:gd name="connsiteX23" fmla="*/ 477253 w 10908632"/>
              <a:gd name="connsiteY23" fmla="*/ 3429000 h 6853991"/>
              <a:gd name="connsiteX24" fmla="*/ 1770204 w 10908632"/>
              <a:gd name="connsiteY24" fmla="*/ 6775466 h 6853991"/>
              <a:gd name="connsiteX25" fmla="*/ 1845071 w 10908632"/>
              <a:gd name="connsiteY25" fmla="*/ 6853991 h 6853991"/>
              <a:gd name="connsiteX26" fmla="*/ 1210561 w 10908632"/>
              <a:gd name="connsiteY26" fmla="*/ 6853991 h 6853991"/>
              <a:gd name="connsiteX27" fmla="*/ 1083579 w 10908632"/>
              <a:gd name="connsiteY27" fmla="*/ 6692406 h 6853991"/>
              <a:gd name="connsiteX28" fmla="*/ 0 w 10908632"/>
              <a:gd name="connsiteY28" fmla="*/ 3429000 h 6853991"/>
              <a:gd name="connsiteX29" fmla="*/ 1083579 w 10908632"/>
              <a:gd name="connsiteY29" fmla="*/ 165594 h 6853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0908632" h="6853991">
                <a:moveTo>
                  <a:pt x="9059740" y="0"/>
                </a:moveTo>
                <a:lnTo>
                  <a:pt x="9694921" y="0"/>
                </a:lnTo>
                <a:lnTo>
                  <a:pt x="9825053" y="165594"/>
                </a:lnTo>
                <a:cubicBezTo>
                  <a:pt x="10505610" y="1075607"/>
                  <a:pt x="10908632" y="2205238"/>
                  <a:pt x="10908632" y="3429000"/>
                </a:cubicBezTo>
                <a:cubicBezTo>
                  <a:pt x="10908632" y="4652762"/>
                  <a:pt x="10505610" y="5782393"/>
                  <a:pt x="9825053" y="6692406"/>
                </a:cubicBezTo>
                <a:lnTo>
                  <a:pt x="9698072" y="6853991"/>
                </a:lnTo>
                <a:lnTo>
                  <a:pt x="9063562" y="6853991"/>
                </a:lnTo>
                <a:lnTo>
                  <a:pt x="9138428" y="6775466"/>
                </a:lnTo>
                <a:cubicBezTo>
                  <a:pt x="9941761" y="5891604"/>
                  <a:pt x="10431379" y="4717480"/>
                  <a:pt x="10431379" y="3429000"/>
                </a:cubicBezTo>
                <a:cubicBezTo>
                  <a:pt x="10431379" y="2140521"/>
                  <a:pt x="9941761" y="966397"/>
                  <a:pt x="9138428" y="82534"/>
                </a:cubicBezTo>
                <a:close/>
                <a:moveTo>
                  <a:pt x="2037821" y="0"/>
                </a:moveTo>
                <a:lnTo>
                  <a:pt x="8870811" y="0"/>
                </a:lnTo>
                <a:lnTo>
                  <a:pt x="8877212" y="6103"/>
                </a:lnTo>
                <a:cubicBezTo>
                  <a:pt x="9753207" y="882099"/>
                  <a:pt x="10295021" y="2092275"/>
                  <a:pt x="10295021" y="3429000"/>
                </a:cubicBezTo>
                <a:cubicBezTo>
                  <a:pt x="10295021" y="4765725"/>
                  <a:pt x="9753207" y="5975902"/>
                  <a:pt x="8877212" y="6851897"/>
                </a:cubicBezTo>
                <a:lnTo>
                  <a:pt x="8875015" y="6853991"/>
                </a:lnTo>
                <a:lnTo>
                  <a:pt x="2033617" y="6853991"/>
                </a:lnTo>
                <a:lnTo>
                  <a:pt x="2031421" y="6851897"/>
                </a:lnTo>
                <a:cubicBezTo>
                  <a:pt x="1155426" y="5975902"/>
                  <a:pt x="613611" y="4765725"/>
                  <a:pt x="613611" y="3429000"/>
                </a:cubicBezTo>
                <a:cubicBezTo>
                  <a:pt x="613611" y="2092275"/>
                  <a:pt x="1155425" y="882099"/>
                  <a:pt x="2031420" y="6103"/>
                </a:cubicBezTo>
                <a:close/>
                <a:moveTo>
                  <a:pt x="1213711" y="0"/>
                </a:moveTo>
                <a:lnTo>
                  <a:pt x="1848893" y="0"/>
                </a:lnTo>
                <a:lnTo>
                  <a:pt x="1770204" y="82534"/>
                </a:lnTo>
                <a:cubicBezTo>
                  <a:pt x="966871" y="966397"/>
                  <a:pt x="477253" y="2140521"/>
                  <a:pt x="477253" y="3429000"/>
                </a:cubicBezTo>
                <a:cubicBezTo>
                  <a:pt x="477253" y="4717480"/>
                  <a:pt x="966872" y="5891604"/>
                  <a:pt x="1770204" y="6775466"/>
                </a:cubicBezTo>
                <a:lnTo>
                  <a:pt x="1845071" y="6853991"/>
                </a:lnTo>
                <a:lnTo>
                  <a:pt x="1210561" y="6853991"/>
                </a:lnTo>
                <a:lnTo>
                  <a:pt x="1083579" y="6692406"/>
                </a:lnTo>
                <a:cubicBezTo>
                  <a:pt x="403022" y="5782393"/>
                  <a:pt x="0" y="4652762"/>
                  <a:pt x="0" y="3429000"/>
                </a:cubicBezTo>
                <a:cubicBezTo>
                  <a:pt x="0" y="2205238"/>
                  <a:pt x="403022" y="1075607"/>
                  <a:pt x="1083579" y="165594"/>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lt1"/>
              </a:solidFill>
            </a:endParaRPr>
          </a:p>
        </p:txBody>
      </p:sp>
      <p:graphicFrame>
        <p:nvGraphicFramePr>
          <p:cNvPr id="2" name="Table 1">
            <a:extLst>
              <a:ext uri="{FF2B5EF4-FFF2-40B4-BE49-F238E27FC236}">
                <a16:creationId xmlns:a16="http://schemas.microsoft.com/office/drawing/2014/main" id="{184CA79A-D513-692D-73B1-DC9F26EB27D1}"/>
              </a:ext>
            </a:extLst>
          </p:cNvPr>
          <p:cNvGraphicFramePr>
            <a:graphicFrameLocks noGrp="1"/>
          </p:cNvGraphicFramePr>
          <p:nvPr>
            <p:extLst>
              <p:ext uri="{D42A27DB-BD31-4B8C-83A1-F6EECF244321}">
                <p14:modId xmlns:p14="http://schemas.microsoft.com/office/powerpoint/2010/main" val="2253984662"/>
              </p:ext>
            </p:extLst>
          </p:nvPr>
        </p:nvGraphicFramePr>
        <p:xfrm>
          <a:off x="2758561" y="2596465"/>
          <a:ext cx="6674880" cy="1665072"/>
        </p:xfrm>
        <a:graphic>
          <a:graphicData uri="http://schemas.openxmlformats.org/drawingml/2006/table">
            <a:tbl>
              <a:tblPr>
                <a:tableStyleId>{8EC20E35-A176-4012-BC5E-935CFFF8708E}</a:tableStyleId>
              </a:tblPr>
              <a:tblGrid>
                <a:gridCol w="1930409">
                  <a:extLst>
                    <a:ext uri="{9D8B030D-6E8A-4147-A177-3AD203B41FA5}">
                      <a16:colId xmlns:a16="http://schemas.microsoft.com/office/drawing/2014/main" val="1824782703"/>
                    </a:ext>
                  </a:extLst>
                </a:gridCol>
                <a:gridCol w="1091557">
                  <a:extLst>
                    <a:ext uri="{9D8B030D-6E8A-4147-A177-3AD203B41FA5}">
                      <a16:colId xmlns:a16="http://schemas.microsoft.com/office/drawing/2014/main" val="3401912544"/>
                    </a:ext>
                  </a:extLst>
                </a:gridCol>
                <a:gridCol w="3652914">
                  <a:extLst>
                    <a:ext uri="{9D8B030D-6E8A-4147-A177-3AD203B41FA5}">
                      <a16:colId xmlns:a16="http://schemas.microsoft.com/office/drawing/2014/main" val="531355455"/>
                    </a:ext>
                  </a:extLst>
                </a:gridCol>
              </a:tblGrid>
              <a:tr h="832536">
                <a:tc>
                  <a:txBody>
                    <a:bodyPr/>
                    <a:lstStyle/>
                    <a:p>
                      <a:pPr rtl="0" fontAlgn="b"/>
                      <a:r>
                        <a:rPr lang="en-IN" sz="1600">
                          <a:effectLst/>
                        </a:rPr>
                        <a:t>* Right-to-Carry Law (Yes/No)</a:t>
                      </a:r>
                    </a:p>
                  </a:txBody>
                  <a:tcPr marL="16676" marR="16676" marT="11118" marB="11118" anchor="b"/>
                </a:tc>
                <a:tc>
                  <a:txBody>
                    <a:bodyPr/>
                    <a:lstStyle/>
                    <a:p>
                      <a:pPr rtl="0" fontAlgn="b"/>
                      <a:r>
                        <a:rPr lang="en-IN" sz="1600">
                          <a:effectLst/>
                        </a:rPr>
                        <a:t>Uncertain</a:t>
                      </a:r>
                    </a:p>
                  </a:txBody>
                  <a:tcPr marL="16676" marR="16676" marT="11118" marB="11118" anchor="b"/>
                </a:tc>
                <a:tc>
                  <a:txBody>
                    <a:bodyPr/>
                    <a:lstStyle/>
                    <a:p>
                      <a:pPr rtl="0" fontAlgn="b"/>
                      <a:r>
                        <a:rPr lang="en-US" sz="1600">
                          <a:effectLst/>
                        </a:rPr>
                        <a:t>The impact of right-to-carry laws on crime is a complex issue with ongoing research.</a:t>
                      </a:r>
                    </a:p>
                  </a:txBody>
                  <a:tcPr marL="0" marR="0" marT="11118" marB="11118" anchor="b"/>
                </a:tc>
                <a:extLst>
                  <a:ext uri="{0D108BD9-81ED-4DB2-BD59-A6C34878D82A}">
                    <a16:rowId xmlns:a16="http://schemas.microsoft.com/office/drawing/2014/main" val="818504715"/>
                  </a:ext>
                </a:extLst>
              </a:tr>
              <a:tr h="832536">
                <a:tc>
                  <a:txBody>
                    <a:bodyPr/>
                    <a:lstStyle/>
                    <a:p>
                      <a:pPr rtl="0" fontAlgn="b"/>
                      <a:r>
                        <a:rPr lang="en-US" sz="1600">
                          <a:effectLst/>
                        </a:rPr>
                        <a:t>* Strictness of Gun Control Laws</a:t>
                      </a:r>
                    </a:p>
                  </a:txBody>
                  <a:tcPr marL="16676" marR="16676" marT="11118" marB="11118" anchor="b"/>
                </a:tc>
                <a:tc>
                  <a:txBody>
                    <a:bodyPr/>
                    <a:lstStyle/>
                    <a:p>
                      <a:pPr rtl="0" fontAlgn="b"/>
                      <a:r>
                        <a:rPr lang="en-IN" sz="1600">
                          <a:effectLst/>
                        </a:rPr>
                        <a:t>↓</a:t>
                      </a:r>
                    </a:p>
                  </a:txBody>
                  <a:tcPr marL="16676" marR="16676" marT="11118" marB="11118" anchor="b"/>
                </a:tc>
                <a:tc>
                  <a:txBody>
                    <a:bodyPr/>
                    <a:lstStyle/>
                    <a:p>
                      <a:pPr rtl="0" fontAlgn="b"/>
                      <a:r>
                        <a:rPr lang="en-US" sz="1600">
                          <a:effectLst/>
                        </a:rPr>
                        <a:t>Stricter gun control laws may limit access to firearms and reduce gun-related crimes.</a:t>
                      </a:r>
                    </a:p>
                  </a:txBody>
                  <a:tcPr marL="0" marR="0" marT="11118" marB="11118" anchor="b"/>
                </a:tc>
                <a:extLst>
                  <a:ext uri="{0D108BD9-81ED-4DB2-BD59-A6C34878D82A}">
                    <a16:rowId xmlns:a16="http://schemas.microsoft.com/office/drawing/2014/main" val="2383242357"/>
                  </a:ext>
                </a:extLst>
              </a:tr>
            </a:tbl>
          </a:graphicData>
        </a:graphic>
      </p:graphicFrame>
      <p:sp>
        <p:nvSpPr>
          <p:cNvPr id="3" name="TextBox 2">
            <a:extLst>
              <a:ext uri="{FF2B5EF4-FFF2-40B4-BE49-F238E27FC236}">
                <a16:creationId xmlns:a16="http://schemas.microsoft.com/office/drawing/2014/main" id="{82D42C2A-BE5E-00EA-E602-21A89C5D114F}"/>
              </a:ext>
            </a:extLst>
          </p:cNvPr>
          <p:cNvSpPr txBox="1"/>
          <p:nvPr/>
        </p:nvSpPr>
        <p:spPr>
          <a:xfrm>
            <a:off x="4015414" y="914515"/>
            <a:ext cx="3855543" cy="769441"/>
          </a:xfrm>
          <a:prstGeom prst="rect">
            <a:avLst/>
          </a:prstGeom>
          <a:noFill/>
        </p:spPr>
        <p:txBody>
          <a:bodyPr wrap="none" rtlCol="0">
            <a:spAutoFit/>
          </a:bodyPr>
          <a:lstStyle/>
          <a:p>
            <a:r>
              <a:rPr lang="en-IN" sz="4400" b="1">
                <a:solidFill>
                  <a:srgbClr val="000000"/>
                </a:solidFill>
                <a:latin typeface="Arial" panose="020B0604020202020204" pitchFamily="34" charset="0"/>
              </a:rPr>
              <a:t>Legal Factors</a:t>
            </a:r>
          </a:p>
        </p:txBody>
      </p:sp>
    </p:spTree>
    <p:extLst>
      <p:ext uri="{BB962C8B-B14F-4D97-AF65-F5344CB8AC3E}">
        <p14:creationId xmlns:p14="http://schemas.microsoft.com/office/powerpoint/2010/main" val="3787770107"/>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tint val="75000"/>
                <a:shade val="58000"/>
                <a:satMod val="120000"/>
              </a:schemeClr>
              <a:schemeClr val="bg1">
                <a:tint val="50000"/>
                <a:shade val="96000"/>
              </a:schemeClr>
            </a:duotone>
          </a:blip>
          <a:tile tx="0" ty="0" sx="100000" sy="100000" flip="none" algn="tl"/>
        </a:blip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3E9FBC8E-8666-4442-8D7D-B250510CD4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684" y="2005"/>
            <a:ext cx="10908632" cy="6853991"/>
          </a:xfrm>
          <a:custGeom>
            <a:avLst/>
            <a:gdLst>
              <a:gd name="connsiteX0" fmla="*/ 9059740 w 10908632"/>
              <a:gd name="connsiteY0" fmla="*/ 0 h 6853991"/>
              <a:gd name="connsiteX1" fmla="*/ 9694921 w 10908632"/>
              <a:gd name="connsiteY1" fmla="*/ 0 h 6853991"/>
              <a:gd name="connsiteX2" fmla="*/ 9825053 w 10908632"/>
              <a:gd name="connsiteY2" fmla="*/ 165594 h 6853991"/>
              <a:gd name="connsiteX3" fmla="*/ 10908632 w 10908632"/>
              <a:gd name="connsiteY3" fmla="*/ 3429000 h 6853991"/>
              <a:gd name="connsiteX4" fmla="*/ 9825053 w 10908632"/>
              <a:gd name="connsiteY4" fmla="*/ 6692406 h 6853991"/>
              <a:gd name="connsiteX5" fmla="*/ 9698072 w 10908632"/>
              <a:gd name="connsiteY5" fmla="*/ 6853991 h 6853991"/>
              <a:gd name="connsiteX6" fmla="*/ 9063562 w 10908632"/>
              <a:gd name="connsiteY6" fmla="*/ 6853991 h 6853991"/>
              <a:gd name="connsiteX7" fmla="*/ 9138428 w 10908632"/>
              <a:gd name="connsiteY7" fmla="*/ 6775466 h 6853991"/>
              <a:gd name="connsiteX8" fmla="*/ 10431379 w 10908632"/>
              <a:gd name="connsiteY8" fmla="*/ 3429000 h 6853991"/>
              <a:gd name="connsiteX9" fmla="*/ 9138428 w 10908632"/>
              <a:gd name="connsiteY9" fmla="*/ 82534 h 6853991"/>
              <a:gd name="connsiteX10" fmla="*/ 2037821 w 10908632"/>
              <a:gd name="connsiteY10" fmla="*/ 0 h 6853991"/>
              <a:gd name="connsiteX11" fmla="*/ 8870811 w 10908632"/>
              <a:gd name="connsiteY11" fmla="*/ 0 h 6853991"/>
              <a:gd name="connsiteX12" fmla="*/ 8877212 w 10908632"/>
              <a:gd name="connsiteY12" fmla="*/ 6103 h 6853991"/>
              <a:gd name="connsiteX13" fmla="*/ 10295021 w 10908632"/>
              <a:gd name="connsiteY13" fmla="*/ 3429000 h 6853991"/>
              <a:gd name="connsiteX14" fmla="*/ 8877212 w 10908632"/>
              <a:gd name="connsiteY14" fmla="*/ 6851897 h 6853991"/>
              <a:gd name="connsiteX15" fmla="*/ 8875015 w 10908632"/>
              <a:gd name="connsiteY15" fmla="*/ 6853991 h 6853991"/>
              <a:gd name="connsiteX16" fmla="*/ 2033617 w 10908632"/>
              <a:gd name="connsiteY16" fmla="*/ 6853991 h 6853991"/>
              <a:gd name="connsiteX17" fmla="*/ 2031421 w 10908632"/>
              <a:gd name="connsiteY17" fmla="*/ 6851897 h 6853991"/>
              <a:gd name="connsiteX18" fmla="*/ 613611 w 10908632"/>
              <a:gd name="connsiteY18" fmla="*/ 3429000 h 6853991"/>
              <a:gd name="connsiteX19" fmla="*/ 2031420 w 10908632"/>
              <a:gd name="connsiteY19" fmla="*/ 6103 h 6853991"/>
              <a:gd name="connsiteX20" fmla="*/ 1213711 w 10908632"/>
              <a:gd name="connsiteY20" fmla="*/ 0 h 6853991"/>
              <a:gd name="connsiteX21" fmla="*/ 1848893 w 10908632"/>
              <a:gd name="connsiteY21" fmla="*/ 0 h 6853991"/>
              <a:gd name="connsiteX22" fmla="*/ 1770204 w 10908632"/>
              <a:gd name="connsiteY22" fmla="*/ 82534 h 6853991"/>
              <a:gd name="connsiteX23" fmla="*/ 477253 w 10908632"/>
              <a:gd name="connsiteY23" fmla="*/ 3429000 h 6853991"/>
              <a:gd name="connsiteX24" fmla="*/ 1770204 w 10908632"/>
              <a:gd name="connsiteY24" fmla="*/ 6775466 h 6853991"/>
              <a:gd name="connsiteX25" fmla="*/ 1845071 w 10908632"/>
              <a:gd name="connsiteY25" fmla="*/ 6853991 h 6853991"/>
              <a:gd name="connsiteX26" fmla="*/ 1210561 w 10908632"/>
              <a:gd name="connsiteY26" fmla="*/ 6853991 h 6853991"/>
              <a:gd name="connsiteX27" fmla="*/ 1083579 w 10908632"/>
              <a:gd name="connsiteY27" fmla="*/ 6692406 h 6853991"/>
              <a:gd name="connsiteX28" fmla="*/ 0 w 10908632"/>
              <a:gd name="connsiteY28" fmla="*/ 3429000 h 6853991"/>
              <a:gd name="connsiteX29" fmla="*/ 1083579 w 10908632"/>
              <a:gd name="connsiteY29" fmla="*/ 165594 h 6853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0908632" h="6853991">
                <a:moveTo>
                  <a:pt x="9059740" y="0"/>
                </a:moveTo>
                <a:lnTo>
                  <a:pt x="9694921" y="0"/>
                </a:lnTo>
                <a:lnTo>
                  <a:pt x="9825053" y="165594"/>
                </a:lnTo>
                <a:cubicBezTo>
                  <a:pt x="10505610" y="1075607"/>
                  <a:pt x="10908632" y="2205238"/>
                  <a:pt x="10908632" y="3429000"/>
                </a:cubicBezTo>
                <a:cubicBezTo>
                  <a:pt x="10908632" y="4652762"/>
                  <a:pt x="10505610" y="5782393"/>
                  <a:pt x="9825053" y="6692406"/>
                </a:cubicBezTo>
                <a:lnTo>
                  <a:pt x="9698072" y="6853991"/>
                </a:lnTo>
                <a:lnTo>
                  <a:pt x="9063562" y="6853991"/>
                </a:lnTo>
                <a:lnTo>
                  <a:pt x="9138428" y="6775466"/>
                </a:lnTo>
                <a:cubicBezTo>
                  <a:pt x="9941761" y="5891604"/>
                  <a:pt x="10431379" y="4717480"/>
                  <a:pt x="10431379" y="3429000"/>
                </a:cubicBezTo>
                <a:cubicBezTo>
                  <a:pt x="10431379" y="2140521"/>
                  <a:pt x="9941761" y="966397"/>
                  <a:pt x="9138428" y="82534"/>
                </a:cubicBezTo>
                <a:close/>
                <a:moveTo>
                  <a:pt x="2037821" y="0"/>
                </a:moveTo>
                <a:lnTo>
                  <a:pt x="8870811" y="0"/>
                </a:lnTo>
                <a:lnTo>
                  <a:pt x="8877212" y="6103"/>
                </a:lnTo>
                <a:cubicBezTo>
                  <a:pt x="9753207" y="882099"/>
                  <a:pt x="10295021" y="2092275"/>
                  <a:pt x="10295021" y="3429000"/>
                </a:cubicBezTo>
                <a:cubicBezTo>
                  <a:pt x="10295021" y="4765725"/>
                  <a:pt x="9753207" y="5975902"/>
                  <a:pt x="8877212" y="6851897"/>
                </a:cubicBezTo>
                <a:lnTo>
                  <a:pt x="8875015" y="6853991"/>
                </a:lnTo>
                <a:lnTo>
                  <a:pt x="2033617" y="6853991"/>
                </a:lnTo>
                <a:lnTo>
                  <a:pt x="2031421" y="6851897"/>
                </a:lnTo>
                <a:cubicBezTo>
                  <a:pt x="1155426" y="5975902"/>
                  <a:pt x="613611" y="4765725"/>
                  <a:pt x="613611" y="3429000"/>
                </a:cubicBezTo>
                <a:cubicBezTo>
                  <a:pt x="613611" y="2092275"/>
                  <a:pt x="1155425" y="882099"/>
                  <a:pt x="2031420" y="6103"/>
                </a:cubicBezTo>
                <a:close/>
                <a:moveTo>
                  <a:pt x="1213711" y="0"/>
                </a:moveTo>
                <a:lnTo>
                  <a:pt x="1848893" y="0"/>
                </a:lnTo>
                <a:lnTo>
                  <a:pt x="1770204" y="82534"/>
                </a:lnTo>
                <a:cubicBezTo>
                  <a:pt x="966871" y="966397"/>
                  <a:pt x="477253" y="2140521"/>
                  <a:pt x="477253" y="3429000"/>
                </a:cubicBezTo>
                <a:cubicBezTo>
                  <a:pt x="477253" y="4717480"/>
                  <a:pt x="966872" y="5891604"/>
                  <a:pt x="1770204" y="6775466"/>
                </a:cubicBezTo>
                <a:lnTo>
                  <a:pt x="1845071" y="6853991"/>
                </a:lnTo>
                <a:lnTo>
                  <a:pt x="1210561" y="6853991"/>
                </a:lnTo>
                <a:lnTo>
                  <a:pt x="1083579" y="6692406"/>
                </a:lnTo>
                <a:cubicBezTo>
                  <a:pt x="403022" y="5782393"/>
                  <a:pt x="0" y="4652762"/>
                  <a:pt x="0" y="3429000"/>
                </a:cubicBezTo>
                <a:cubicBezTo>
                  <a:pt x="0" y="2205238"/>
                  <a:pt x="403022" y="1075607"/>
                  <a:pt x="1083579" y="165594"/>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lt1"/>
              </a:solidFill>
            </a:endParaRPr>
          </a:p>
        </p:txBody>
      </p:sp>
      <p:graphicFrame>
        <p:nvGraphicFramePr>
          <p:cNvPr id="2" name="Table 1">
            <a:extLst>
              <a:ext uri="{FF2B5EF4-FFF2-40B4-BE49-F238E27FC236}">
                <a16:creationId xmlns:a16="http://schemas.microsoft.com/office/drawing/2014/main" id="{698F1A7D-AF5B-4922-48A9-9141F18D3574}"/>
              </a:ext>
            </a:extLst>
          </p:cNvPr>
          <p:cNvGraphicFramePr>
            <a:graphicFrameLocks noGrp="1"/>
          </p:cNvGraphicFramePr>
          <p:nvPr>
            <p:extLst>
              <p:ext uri="{D42A27DB-BD31-4B8C-83A1-F6EECF244321}">
                <p14:modId xmlns:p14="http://schemas.microsoft.com/office/powerpoint/2010/main" val="2484870886"/>
              </p:ext>
            </p:extLst>
          </p:nvPr>
        </p:nvGraphicFramePr>
        <p:xfrm>
          <a:off x="2758561" y="2543226"/>
          <a:ext cx="6674880" cy="1771550"/>
        </p:xfrm>
        <a:graphic>
          <a:graphicData uri="http://schemas.openxmlformats.org/drawingml/2006/table">
            <a:tbl>
              <a:tblPr>
                <a:tableStyleId>{8EC20E35-A176-4012-BC5E-935CFFF8708E}</a:tableStyleId>
              </a:tblPr>
              <a:tblGrid>
                <a:gridCol w="1455163">
                  <a:extLst>
                    <a:ext uri="{9D8B030D-6E8A-4147-A177-3AD203B41FA5}">
                      <a16:colId xmlns:a16="http://schemas.microsoft.com/office/drawing/2014/main" val="575753061"/>
                    </a:ext>
                  </a:extLst>
                </a:gridCol>
                <a:gridCol w="1161360">
                  <a:extLst>
                    <a:ext uri="{9D8B030D-6E8A-4147-A177-3AD203B41FA5}">
                      <a16:colId xmlns:a16="http://schemas.microsoft.com/office/drawing/2014/main" val="3244836348"/>
                    </a:ext>
                  </a:extLst>
                </a:gridCol>
                <a:gridCol w="4058357">
                  <a:extLst>
                    <a:ext uri="{9D8B030D-6E8A-4147-A177-3AD203B41FA5}">
                      <a16:colId xmlns:a16="http://schemas.microsoft.com/office/drawing/2014/main" val="1030956654"/>
                    </a:ext>
                  </a:extLst>
                </a:gridCol>
              </a:tblGrid>
              <a:tr h="885775">
                <a:tc>
                  <a:txBody>
                    <a:bodyPr/>
                    <a:lstStyle/>
                    <a:p>
                      <a:pPr rtl="0" fontAlgn="b"/>
                      <a:r>
                        <a:rPr lang="en-IN" sz="1700">
                          <a:effectLst/>
                        </a:rPr>
                        <a:t>* Population Density</a:t>
                      </a:r>
                    </a:p>
                  </a:txBody>
                  <a:tcPr marL="17743" marR="17743" marT="11829" marB="11829" anchor="b"/>
                </a:tc>
                <a:tc>
                  <a:txBody>
                    <a:bodyPr/>
                    <a:lstStyle/>
                    <a:p>
                      <a:pPr rtl="0" fontAlgn="b"/>
                      <a:r>
                        <a:rPr lang="en-IN" sz="1700">
                          <a:effectLst/>
                        </a:rPr>
                        <a:t>Uncertain</a:t>
                      </a:r>
                    </a:p>
                  </a:txBody>
                  <a:tcPr marL="17743" marR="17743" marT="11829" marB="11829" anchor="b"/>
                </a:tc>
                <a:tc>
                  <a:txBody>
                    <a:bodyPr/>
                    <a:lstStyle/>
                    <a:p>
                      <a:pPr rtl="0" fontAlgn="b"/>
                      <a:r>
                        <a:rPr lang="en-US" sz="1700">
                          <a:effectLst/>
                        </a:rPr>
                        <a:t>Densely populated areas can have both higher crime opportunities and stronger police presence.</a:t>
                      </a:r>
                    </a:p>
                  </a:txBody>
                  <a:tcPr marL="0" marR="0" marT="11829" marB="11829" anchor="b"/>
                </a:tc>
                <a:extLst>
                  <a:ext uri="{0D108BD9-81ED-4DB2-BD59-A6C34878D82A}">
                    <a16:rowId xmlns:a16="http://schemas.microsoft.com/office/drawing/2014/main" val="3095839132"/>
                  </a:ext>
                </a:extLst>
              </a:tr>
              <a:tr h="885775">
                <a:tc>
                  <a:txBody>
                    <a:bodyPr/>
                    <a:lstStyle/>
                    <a:p>
                      <a:pPr rtl="0" fontAlgn="b"/>
                      <a:r>
                        <a:rPr lang="en-IN" sz="1700">
                          <a:effectLst/>
                        </a:rPr>
                        <a:t>* Urbanization</a:t>
                      </a:r>
                    </a:p>
                  </a:txBody>
                  <a:tcPr marL="17743" marR="17743" marT="11829" marB="11829" anchor="b"/>
                </a:tc>
                <a:tc>
                  <a:txBody>
                    <a:bodyPr/>
                    <a:lstStyle/>
                    <a:p>
                      <a:pPr rtl="0" fontAlgn="b"/>
                      <a:r>
                        <a:rPr lang="en-IN" sz="1700">
                          <a:effectLst/>
                        </a:rPr>
                        <a:t>↑</a:t>
                      </a:r>
                    </a:p>
                  </a:txBody>
                  <a:tcPr marL="17743" marR="17743" marT="11829" marB="11829" anchor="b"/>
                </a:tc>
                <a:tc>
                  <a:txBody>
                    <a:bodyPr/>
                    <a:lstStyle/>
                    <a:p>
                      <a:pPr rtl="0" fontAlgn="b"/>
                      <a:r>
                        <a:rPr lang="en-US" sz="1700">
                          <a:effectLst/>
                        </a:rPr>
                        <a:t>Urban areas may have higher crime rates due to anonymity and social disorganization.</a:t>
                      </a:r>
                    </a:p>
                  </a:txBody>
                  <a:tcPr marL="0" marR="0" marT="11829" marB="11829" anchor="b"/>
                </a:tc>
                <a:extLst>
                  <a:ext uri="{0D108BD9-81ED-4DB2-BD59-A6C34878D82A}">
                    <a16:rowId xmlns:a16="http://schemas.microsoft.com/office/drawing/2014/main" val="2487200870"/>
                  </a:ext>
                </a:extLst>
              </a:tr>
            </a:tbl>
          </a:graphicData>
        </a:graphic>
      </p:graphicFrame>
      <p:sp>
        <p:nvSpPr>
          <p:cNvPr id="4" name="TextBox 3">
            <a:extLst>
              <a:ext uri="{FF2B5EF4-FFF2-40B4-BE49-F238E27FC236}">
                <a16:creationId xmlns:a16="http://schemas.microsoft.com/office/drawing/2014/main" id="{D06CEA51-C5E5-7175-D54D-D27916270445}"/>
              </a:ext>
            </a:extLst>
          </p:cNvPr>
          <p:cNvSpPr txBox="1"/>
          <p:nvPr/>
        </p:nvSpPr>
        <p:spPr>
          <a:xfrm>
            <a:off x="2945137" y="887895"/>
            <a:ext cx="6301725" cy="769441"/>
          </a:xfrm>
          <a:prstGeom prst="rect">
            <a:avLst/>
          </a:prstGeom>
          <a:noFill/>
        </p:spPr>
        <p:txBody>
          <a:bodyPr wrap="none" rtlCol="0">
            <a:spAutoFit/>
          </a:bodyPr>
          <a:lstStyle/>
          <a:p>
            <a:r>
              <a:rPr lang="en-IN" sz="4400" b="1">
                <a:solidFill>
                  <a:srgbClr val="000000"/>
                </a:solidFill>
                <a:latin typeface="Arial" panose="020B0604020202020204" pitchFamily="34" charset="0"/>
              </a:rPr>
              <a:t>Environmental Factors</a:t>
            </a:r>
          </a:p>
        </p:txBody>
      </p:sp>
    </p:spTree>
    <p:extLst>
      <p:ext uri="{BB962C8B-B14F-4D97-AF65-F5344CB8AC3E}">
        <p14:creationId xmlns:p14="http://schemas.microsoft.com/office/powerpoint/2010/main" val="2806571906"/>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tint val="75000"/>
                <a:shade val="58000"/>
                <a:satMod val="120000"/>
              </a:schemeClr>
              <a:schemeClr val="bg1">
                <a:tint val="50000"/>
                <a:shade val="96000"/>
              </a:schemeClr>
            </a:duotone>
          </a:blip>
          <a:tile tx="0" ty="0" sx="100000" sy="100000" flip="none" algn="tl"/>
        </a:blipFill>
        <a:effectLst/>
      </p:bgPr>
    </p:bg>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3E9FBC8E-8666-4442-8D7D-B250510CD4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684" y="2005"/>
            <a:ext cx="10908632" cy="6853991"/>
          </a:xfrm>
          <a:custGeom>
            <a:avLst/>
            <a:gdLst>
              <a:gd name="connsiteX0" fmla="*/ 9059740 w 10908632"/>
              <a:gd name="connsiteY0" fmla="*/ 0 h 6853991"/>
              <a:gd name="connsiteX1" fmla="*/ 9694921 w 10908632"/>
              <a:gd name="connsiteY1" fmla="*/ 0 h 6853991"/>
              <a:gd name="connsiteX2" fmla="*/ 9825053 w 10908632"/>
              <a:gd name="connsiteY2" fmla="*/ 165594 h 6853991"/>
              <a:gd name="connsiteX3" fmla="*/ 10908632 w 10908632"/>
              <a:gd name="connsiteY3" fmla="*/ 3429000 h 6853991"/>
              <a:gd name="connsiteX4" fmla="*/ 9825053 w 10908632"/>
              <a:gd name="connsiteY4" fmla="*/ 6692406 h 6853991"/>
              <a:gd name="connsiteX5" fmla="*/ 9698072 w 10908632"/>
              <a:gd name="connsiteY5" fmla="*/ 6853991 h 6853991"/>
              <a:gd name="connsiteX6" fmla="*/ 9063562 w 10908632"/>
              <a:gd name="connsiteY6" fmla="*/ 6853991 h 6853991"/>
              <a:gd name="connsiteX7" fmla="*/ 9138428 w 10908632"/>
              <a:gd name="connsiteY7" fmla="*/ 6775466 h 6853991"/>
              <a:gd name="connsiteX8" fmla="*/ 10431379 w 10908632"/>
              <a:gd name="connsiteY8" fmla="*/ 3429000 h 6853991"/>
              <a:gd name="connsiteX9" fmla="*/ 9138428 w 10908632"/>
              <a:gd name="connsiteY9" fmla="*/ 82534 h 6853991"/>
              <a:gd name="connsiteX10" fmla="*/ 2037821 w 10908632"/>
              <a:gd name="connsiteY10" fmla="*/ 0 h 6853991"/>
              <a:gd name="connsiteX11" fmla="*/ 8870811 w 10908632"/>
              <a:gd name="connsiteY11" fmla="*/ 0 h 6853991"/>
              <a:gd name="connsiteX12" fmla="*/ 8877212 w 10908632"/>
              <a:gd name="connsiteY12" fmla="*/ 6103 h 6853991"/>
              <a:gd name="connsiteX13" fmla="*/ 10295021 w 10908632"/>
              <a:gd name="connsiteY13" fmla="*/ 3429000 h 6853991"/>
              <a:gd name="connsiteX14" fmla="*/ 8877212 w 10908632"/>
              <a:gd name="connsiteY14" fmla="*/ 6851897 h 6853991"/>
              <a:gd name="connsiteX15" fmla="*/ 8875015 w 10908632"/>
              <a:gd name="connsiteY15" fmla="*/ 6853991 h 6853991"/>
              <a:gd name="connsiteX16" fmla="*/ 2033617 w 10908632"/>
              <a:gd name="connsiteY16" fmla="*/ 6853991 h 6853991"/>
              <a:gd name="connsiteX17" fmla="*/ 2031421 w 10908632"/>
              <a:gd name="connsiteY17" fmla="*/ 6851897 h 6853991"/>
              <a:gd name="connsiteX18" fmla="*/ 613611 w 10908632"/>
              <a:gd name="connsiteY18" fmla="*/ 3429000 h 6853991"/>
              <a:gd name="connsiteX19" fmla="*/ 2031420 w 10908632"/>
              <a:gd name="connsiteY19" fmla="*/ 6103 h 6853991"/>
              <a:gd name="connsiteX20" fmla="*/ 1213711 w 10908632"/>
              <a:gd name="connsiteY20" fmla="*/ 0 h 6853991"/>
              <a:gd name="connsiteX21" fmla="*/ 1848893 w 10908632"/>
              <a:gd name="connsiteY21" fmla="*/ 0 h 6853991"/>
              <a:gd name="connsiteX22" fmla="*/ 1770204 w 10908632"/>
              <a:gd name="connsiteY22" fmla="*/ 82534 h 6853991"/>
              <a:gd name="connsiteX23" fmla="*/ 477253 w 10908632"/>
              <a:gd name="connsiteY23" fmla="*/ 3429000 h 6853991"/>
              <a:gd name="connsiteX24" fmla="*/ 1770204 w 10908632"/>
              <a:gd name="connsiteY24" fmla="*/ 6775466 h 6853991"/>
              <a:gd name="connsiteX25" fmla="*/ 1845071 w 10908632"/>
              <a:gd name="connsiteY25" fmla="*/ 6853991 h 6853991"/>
              <a:gd name="connsiteX26" fmla="*/ 1210561 w 10908632"/>
              <a:gd name="connsiteY26" fmla="*/ 6853991 h 6853991"/>
              <a:gd name="connsiteX27" fmla="*/ 1083579 w 10908632"/>
              <a:gd name="connsiteY27" fmla="*/ 6692406 h 6853991"/>
              <a:gd name="connsiteX28" fmla="*/ 0 w 10908632"/>
              <a:gd name="connsiteY28" fmla="*/ 3429000 h 6853991"/>
              <a:gd name="connsiteX29" fmla="*/ 1083579 w 10908632"/>
              <a:gd name="connsiteY29" fmla="*/ 165594 h 6853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0908632" h="6853991">
                <a:moveTo>
                  <a:pt x="9059740" y="0"/>
                </a:moveTo>
                <a:lnTo>
                  <a:pt x="9694921" y="0"/>
                </a:lnTo>
                <a:lnTo>
                  <a:pt x="9825053" y="165594"/>
                </a:lnTo>
                <a:cubicBezTo>
                  <a:pt x="10505610" y="1075607"/>
                  <a:pt x="10908632" y="2205238"/>
                  <a:pt x="10908632" y="3429000"/>
                </a:cubicBezTo>
                <a:cubicBezTo>
                  <a:pt x="10908632" y="4652762"/>
                  <a:pt x="10505610" y="5782393"/>
                  <a:pt x="9825053" y="6692406"/>
                </a:cubicBezTo>
                <a:lnTo>
                  <a:pt x="9698072" y="6853991"/>
                </a:lnTo>
                <a:lnTo>
                  <a:pt x="9063562" y="6853991"/>
                </a:lnTo>
                <a:lnTo>
                  <a:pt x="9138428" y="6775466"/>
                </a:lnTo>
                <a:cubicBezTo>
                  <a:pt x="9941761" y="5891604"/>
                  <a:pt x="10431379" y="4717480"/>
                  <a:pt x="10431379" y="3429000"/>
                </a:cubicBezTo>
                <a:cubicBezTo>
                  <a:pt x="10431379" y="2140521"/>
                  <a:pt x="9941761" y="966397"/>
                  <a:pt x="9138428" y="82534"/>
                </a:cubicBezTo>
                <a:close/>
                <a:moveTo>
                  <a:pt x="2037821" y="0"/>
                </a:moveTo>
                <a:lnTo>
                  <a:pt x="8870811" y="0"/>
                </a:lnTo>
                <a:lnTo>
                  <a:pt x="8877212" y="6103"/>
                </a:lnTo>
                <a:cubicBezTo>
                  <a:pt x="9753207" y="882099"/>
                  <a:pt x="10295021" y="2092275"/>
                  <a:pt x="10295021" y="3429000"/>
                </a:cubicBezTo>
                <a:cubicBezTo>
                  <a:pt x="10295021" y="4765725"/>
                  <a:pt x="9753207" y="5975902"/>
                  <a:pt x="8877212" y="6851897"/>
                </a:cubicBezTo>
                <a:lnTo>
                  <a:pt x="8875015" y="6853991"/>
                </a:lnTo>
                <a:lnTo>
                  <a:pt x="2033617" y="6853991"/>
                </a:lnTo>
                <a:lnTo>
                  <a:pt x="2031421" y="6851897"/>
                </a:lnTo>
                <a:cubicBezTo>
                  <a:pt x="1155426" y="5975902"/>
                  <a:pt x="613611" y="4765725"/>
                  <a:pt x="613611" y="3429000"/>
                </a:cubicBezTo>
                <a:cubicBezTo>
                  <a:pt x="613611" y="2092275"/>
                  <a:pt x="1155425" y="882099"/>
                  <a:pt x="2031420" y="6103"/>
                </a:cubicBezTo>
                <a:close/>
                <a:moveTo>
                  <a:pt x="1213711" y="0"/>
                </a:moveTo>
                <a:lnTo>
                  <a:pt x="1848893" y="0"/>
                </a:lnTo>
                <a:lnTo>
                  <a:pt x="1770204" y="82534"/>
                </a:lnTo>
                <a:cubicBezTo>
                  <a:pt x="966871" y="966397"/>
                  <a:pt x="477253" y="2140521"/>
                  <a:pt x="477253" y="3429000"/>
                </a:cubicBezTo>
                <a:cubicBezTo>
                  <a:pt x="477253" y="4717480"/>
                  <a:pt x="966872" y="5891604"/>
                  <a:pt x="1770204" y="6775466"/>
                </a:cubicBezTo>
                <a:lnTo>
                  <a:pt x="1845071" y="6853991"/>
                </a:lnTo>
                <a:lnTo>
                  <a:pt x="1210561" y="6853991"/>
                </a:lnTo>
                <a:lnTo>
                  <a:pt x="1083579" y="6692406"/>
                </a:lnTo>
                <a:cubicBezTo>
                  <a:pt x="403022" y="5782393"/>
                  <a:pt x="0" y="4652762"/>
                  <a:pt x="0" y="3429000"/>
                </a:cubicBezTo>
                <a:cubicBezTo>
                  <a:pt x="0" y="2205238"/>
                  <a:pt x="403022" y="1075607"/>
                  <a:pt x="1083579" y="165594"/>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lt1"/>
              </a:solidFill>
            </a:endParaRPr>
          </a:p>
        </p:txBody>
      </p:sp>
      <p:graphicFrame>
        <p:nvGraphicFramePr>
          <p:cNvPr id="3" name="Table 2">
            <a:extLst>
              <a:ext uri="{FF2B5EF4-FFF2-40B4-BE49-F238E27FC236}">
                <a16:creationId xmlns:a16="http://schemas.microsoft.com/office/drawing/2014/main" id="{44E5BFFC-DF1A-0B6B-940B-CA7E0FA514BC}"/>
              </a:ext>
            </a:extLst>
          </p:cNvPr>
          <p:cNvGraphicFramePr>
            <a:graphicFrameLocks noGrp="1"/>
          </p:cNvGraphicFramePr>
          <p:nvPr>
            <p:extLst>
              <p:ext uri="{D42A27DB-BD31-4B8C-83A1-F6EECF244321}">
                <p14:modId xmlns:p14="http://schemas.microsoft.com/office/powerpoint/2010/main" val="4054338199"/>
              </p:ext>
            </p:extLst>
          </p:nvPr>
        </p:nvGraphicFramePr>
        <p:xfrm>
          <a:off x="3370263" y="2096920"/>
          <a:ext cx="5451474" cy="1809120"/>
        </p:xfrm>
        <a:graphic>
          <a:graphicData uri="http://schemas.openxmlformats.org/drawingml/2006/table">
            <a:tbl>
              <a:tblPr>
                <a:tableStyleId>{8EC20E35-A176-4012-BC5E-935CFFF8708E}</a:tableStyleId>
              </a:tblPr>
              <a:tblGrid>
                <a:gridCol w="2270232">
                  <a:extLst>
                    <a:ext uri="{9D8B030D-6E8A-4147-A177-3AD203B41FA5}">
                      <a16:colId xmlns:a16="http://schemas.microsoft.com/office/drawing/2014/main" val="516192178"/>
                    </a:ext>
                  </a:extLst>
                </a:gridCol>
                <a:gridCol w="888528">
                  <a:extLst>
                    <a:ext uri="{9D8B030D-6E8A-4147-A177-3AD203B41FA5}">
                      <a16:colId xmlns:a16="http://schemas.microsoft.com/office/drawing/2014/main" val="321353602"/>
                    </a:ext>
                  </a:extLst>
                </a:gridCol>
                <a:gridCol w="2292714">
                  <a:extLst>
                    <a:ext uri="{9D8B030D-6E8A-4147-A177-3AD203B41FA5}">
                      <a16:colId xmlns:a16="http://schemas.microsoft.com/office/drawing/2014/main" val="2795590446"/>
                    </a:ext>
                  </a:extLst>
                </a:gridCol>
              </a:tblGrid>
              <a:tr h="1023352">
                <a:tc>
                  <a:txBody>
                    <a:bodyPr/>
                    <a:lstStyle/>
                    <a:p>
                      <a:pPr rtl="0" fontAlgn="b"/>
                      <a:r>
                        <a:rPr lang="en-IN" sz="1600">
                          <a:effectLst/>
                        </a:rPr>
                        <a:t>* Lagged Violent Crime Rate</a:t>
                      </a:r>
                    </a:p>
                  </a:txBody>
                  <a:tcPr marL="40686" marR="40686" marT="27124" marB="27124" anchor="b"/>
                </a:tc>
                <a:tc>
                  <a:txBody>
                    <a:bodyPr/>
                    <a:lstStyle/>
                    <a:p>
                      <a:pPr rtl="0" fontAlgn="b"/>
                      <a:r>
                        <a:rPr lang="en-IN" sz="1600">
                          <a:effectLst/>
                        </a:rPr>
                        <a:t>↑</a:t>
                      </a:r>
                    </a:p>
                  </a:txBody>
                  <a:tcPr marL="40686" marR="40686" marT="27124" marB="27124" anchor="b"/>
                </a:tc>
                <a:tc>
                  <a:txBody>
                    <a:bodyPr/>
                    <a:lstStyle/>
                    <a:p>
                      <a:pPr rtl="0" fontAlgn="b"/>
                      <a:r>
                        <a:rPr lang="en-US" sz="1600">
                          <a:effectLst/>
                        </a:rPr>
                        <a:t>Past crime rates are strong predictors of future crime.</a:t>
                      </a:r>
                    </a:p>
                  </a:txBody>
                  <a:tcPr marL="0" marR="0" marT="27124" marB="27124" anchor="b"/>
                </a:tc>
                <a:extLst>
                  <a:ext uri="{0D108BD9-81ED-4DB2-BD59-A6C34878D82A}">
                    <a16:rowId xmlns:a16="http://schemas.microsoft.com/office/drawing/2014/main" val="48252168"/>
                  </a:ext>
                </a:extLst>
              </a:tr>
              <a:tr h="582561">
                <a:tc>
                  <a:txBody>
                    <a:bodyPr/>
                    <a:lstStyle/>
                    <a:p>
                      <a:pPr rtl="0" fontAlgn="b"/>
                      <a:r>
                        <a:rPr lang="en-IN" sz="1600">
                          <a:effectLst/>
                        </a:rPr>
                        <a:t>* Substance Use Disorder Rate</a:t>
                      </a:r>
                    </a:p>
                  </a:txBody>
                  <a:tcPr marL="40686" marR="40686" marT="27124" marB="27124" anchor="b"/>
                </a:tc>
                <a:tc>
                  <a:txBody>
                    <a:bodyPr/>
                    <a:lstStyle/>
                    <a:p>
                      <a:pPr rtl="0" fontAlgn="b"/>
                      <a:r>
                        <a:rPr lang="en-IN" sz="1600">
                          <a:effectLst/>
                        </a:rPr>
                        <a:t>↑</a:t>
                      </a:r>
                    </a:p>
                  </a:txBody>
                  <a:tcPr marL="40686" marR="40686" marT="27124" marB="27124" anchor="b"/>
                </a:tc>
                <a:tc>
                  <a:txBody>
                    <a:bodyPr/>
                    <a:lstStyle/>
                    <a:p>
                      <a:pPr rtl="0" fontAlgn="b"/>
                      <a:r>
                        <a:rPr lang="en-US" sz="1600">
                          <a:effectLst/>
                        </a:rPr>
                        <a:t>Substance abuse can be linked to criminal activity.</a:t>
                      </a:r>
                    </a:p>
                  </a:txBody>
                  <a:tcPr marL="0" marR="0" marT="27124" marB="27124" anchor="b"/>
                </a:tc>
                <a:extLst>
                  <a:ext uri="{0D108BD9-81ED-4DB2-BD59-A6C34878D82A}">
                    <a16:rowId xmlns:a16="http://schemas.microsoft.com/office/drawing/2014/main" val="1060541112"/>
                  </a:ext>
                </a:extLst>
              </a:tr>
            </a:tbl>
          </a:graphicData>
        </a:graphic>
      </p:graphicFrame>
      <p:sp>
        <p:nvSpPr>
          <p:cNvPr id="4" name="TextBox 3">
            <a:extLst>
              <a:ext uri="{FF2B5EF4-FFF2-40B4-BE49-F238E27FC236}">
                <a16:creationId xmlns:a16="http://schemas.microsoft.com/office/drawing/2014/main" id="{DD9A42BE-B89C-98FB-3390-9C1D482B375F}"/>
              </a:ext>
            </a:extLst>
          </p:cNvPr>
          <p:cNvSpPr txBox="1"/>
          <p:nvPr/>
        </p:nvSpPr>
        <p:spPr>
          <a:xfrm>
            <a:off x="4153000" y="664742"/>
            <a:ext cx="3886000" cy="769441"/>
          </a:xfrm>
          <a:prstGeom prst="rect">
            <a:avLst/>
          </a:prstGeom>
          <a:noFill/>
        </p:spPr>
        <p:txBody>
          <a:bodyPr wrap="none" rtlCol="0">
            <a:spAutoFit/>
          </a:bodyPr>
          <a:lstStyle/>
          <a:p>
            <a:r>
              <a:rPr lang="en-IN" sz="4400" b="1">
                <a:solidFill>
                  <a:srgbClr val="000000"/>
                </a:solidFill>
                <a:latin typeface="Arial" panose="020B0604020202020204" pitchFamily="34" charset="0"/>
              </a:rPr>
              <a:t>Other Factors</a:t>
            </a:r>
          </a:p>
        </p:txBody>
      </p:sp>
    </p:spTree>
    <p:extLst>
      <p:ext uri="{BB962C8B-B14F-4D97-AF65-F5344CB8AC3E}">
        <p14:creationId xmlns:p14="http://schemas.microsoft.com/office/powerpoint/2010/main" val="3234325979"/>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D983C6-47BF-2FDF-3371-F1C4ACE4769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65CC2C8-CC98-0BF1-7064-D320E2A53341}"/>
              </a:ext>
            </a:extLst>
          </p:cNvPr>
          <p:cNvSpPr>
            <a:spLocks noGrp="1"/>
          </p:cNvSpPr>
          <p:nvPr>
            <p:ph type="title"/>
          </p:nvPr>
        </p:nvSpPr>
        <p:spPr/>
        <p:txBody>
          <a:bodyPr/>
          <a:lstStyle/>
          <a:p>
            <a:r>
              <a:rPr lang="en-US"/>
              <a:t>Data Source </a:t>
            </a:r>
          </a:p>
        </p:txBody>
      </p:sp>
      <p:graphicFrame>
        <p:nvGraphicFramePr>
          <p:cNvPr id="3" name="Content Placeholder 3">
            <a:extLst>
              <a:ext uri="{FF2B5EF4-FFF2-40B4-BE49-F238E27FC236}">
                <a16:creationId xmlns:a16="http://schemas.microsoft.com/office/drawing/2014/main" id="{4C3FBAC1-F1D0-2119-DD58-03C0AF3CACEB}"/>
              </a:ext>
            </a:extLst>
          </p:cNvPr>
          <p:cNvGraphicFramePr>
            <a:graphicFrameLocks/>
          </p:cNvGraphicFramePr>
          <p:nvPr>
            <p:extLst>
              <p:ext uri="{D42A27DB-BD31-4B8C-83A1-F6EECF244321}">
                <p14:modId xmlns:p14="http://schemas.microsoft.com/office/powerpoint/2010/main" val="1390835112"/>
              </p:ext>
            </p:extLst>
          </p:nvPr>
        </p:nvGraphicFramePr>
        <p:xfrm>
          <a:off x="643466" y="1747807"/>
          <a:ext cx="10905057" cy="3000695"/>
        </p:xfrm>
        <a:graphic>
          <a:graphicData uri="http://schemas.openxmlformats.org/drawingml/2006/table">
            <a:tbl>
              <a:tblPr firstRow="1" firstCol="1" bandRow="1">
                <a:tableStyleId>{3B4B98B0-60AC-42C2-AFA5-B58CD77FA1E5}</a:tableStyleId>
              </a:tblPr>
              <a:tblGrid>
                <a:gridCol w="2646482">
                  <a:extLst>
                    <a:ext uri="{9D8B030D-6E8A-4147-A177-3AD203B41FA5}">
                      <a16:colId xmlns:a16="http://schemas.microsoft.com/office/drawing/2014/main" val="3560051453"/>
                    </a:ext>
                  </a:extLst>
                </a:gridCol>
                <a:gridCol w="3111942">
                  <a:extLst>
                    <a:ext uri="{9D8B030D-6E8A-4147-A177-3AD203B41FA5}">
                      <a16:colId xmlns:a16="http://schemas.microsoft.com/office/drawing/2014/main" val="91076683"/>
                    </a:ext>
                  </a:extLst>
                </a:gridCol>
                <a:gridCol w="1737146">
                  <a:extLst>
                    <a:ext uri="{9D8B030D-6E8A-4147-A177-3AD203B41FA5}">
                      <a16:colId xmlns:a16="http://schemas.microsoft.com/office/drawing/2014/main" val="1988240242"/>
                    </a:ext>
                  </a:extLst>
                </a:gridCol>
                <a:gridCol w="3409487">
                  <a:extLst>
                    <a:ext uri="{9D8B030D-6E8A-4147-A177-3AD203B41FA5}">
                      <a16:colId xmlns:a16="http://schemas.microsoft.com/office/drawing/2014/main" val="662288696"/>
                    </a:ext>
                  </a:extLst>
                </a:gridCol>
              </a:tblGrid>
              <a:tr h="213139">
                <a:tc>
                  <a:txBody>
                    <a:bodyPr/>
                    <a:lstStyle/>
                    <a:p>
                      <a:pPr marL="0" marR="0" algn="l" fontAlgn="t">
                        <a:lnSpc>
                          <a:spcPct val="107000"/>
                        </a:lnSpc>
                        <a:spcBef>
                          <a:spcPts val="0"/>
                        </a:spcBef>
                        <a:spcAft>
                          <a:spcPts val="0"/>
                        </a:spcAft>
                      </a:pPr>
                      <a:r>
                        <a:rPr lang="en-US" sz="1200" b="1" u="none" strike="noStrike" kern="100">
                          <a:effectLst/>
                        </a:rPr>
                        <a:t>Source</a:t>
                      </a:r>
                      <a:endParaRPr lang="en-US" sz="1900" b="1" i="0" u="none" strike="noStrike">
                        <a:effectLst/>
                        <a:latin typeface="Arial" panose="020B0604020202020204" pitchFamily="34" charset="0"/>
                      </a:endParaRPr>
                    </a:p>
                  </a:txBody>
                  <a:tcPr marL="72807" marR="72807" marT="10112" marB="0"/>
                </a:tc>
                <a:tc>
                  <a:txBody>
                    <a:bodyPr/>
                    <a:lstStyle/>
                    <a:p>
                      <a:pPr marL="0" marR="0" algn="l" fontAlgn="t">
                        <a:lnSpc>
                          <a:spcPct val="107000"/>
                        </a:lnSpc>
                        <a:spcBef>
                          <a:spcPts val="0"/>
                        </a:spcBef>
                        <a:spcAft>
                          <a:spcPts val="0"/>
                        </a:spcAft>
                      </a:pPr>
                      <a:r>
                        <a:rPr lang="en-US" sz="1200" b="1" i="0" u="none" strike="noStrike" kern="100">
                          <a:effectLst/>
                          <a:latin typeface="Arial" panose="020B0604020202020204" pitchFamily="34" charset="0"/>
                        </a:rPr>
                        <a:t>Collection Process</a:t>
                      </a:r>
                      <a:endParaRPr lang="en-US" sz="1900" b="1" i="0" u="none" strike="noStrike">
                        <a:effectLst/>
                        <a:latin typeface="Arial" panose="020B0604020202020204" pitchFamily="34" charset="0"/>
                      </a:endParaRPr>
                    </a:p>
                  </a:txBody>
                  <a:tcPr marL="72807" marR="72807" marT="10112" marB="0"/>
                </a:tc>
                <a:tc>
                  <a:txBody>
                    <a:bodyPr/>
                    <a:lstStyle/>
                    <a:p>
                      <a:pPr marL="0" marR="0" algn="l" fontAlgn="t">
                        <a:lnSpc>
                          <a:spcPct val="107000"/>
                        </a:lnSpc>
                        <a:spcBef>
                          <a:spcPts val="0"/>
                        </a:spcBef>
                        <a:spcAft>
                          <a:spcPts val="0"/>
                        </a:spcAft>
                      </a:pPr>
                      <a:r>
                        <a:rPr lang="en-US" sz="1200" b="1" u="none" strike="noStrike" kern="100">
                          <a:effectLst/>
                        </a:rPr>
                        <a:t>Update Frequency</a:t>
                      </a:r>
                      <a:endParaRPr lang="en-US" sz="1900" b="1" i="0" u="none" strike="noStrike">
                        <a:effectLst/>
                        <a:latin typeface="Arial" panose="020B0604020202020204" pitchFamily="34" charset="0"/>
                      </a:endParaRPr>
                    </a:p>
                  </a:txBody>
                  <a:tcPr marL="72807" marR="72807" marT="10112" marB="0"/>
                </a:tc>
                <a:tc>
                  <a:txBody>
                    <a:bodyPr/>
                    <a:lstStyle/>
                    <a:p>
                      <a:pPr marL="0" marR="0" algn="l" fontAlgn="t">
                        <a:lnSpc>
                          <a:spcPct val="107000"/>
                        </a:lnSpc>
                        <a:spcBef>
                          <a:spcPts val="0"/>
                        </a:spcBef>
                        <a:spcAft>
                          <a:spcPts val="0"/>
                        </a:spcAft>
                      </a:pPr>
                      <a:r>
                        <a:rPr lang="en-US" sz="1200" b="1" u="none" strike="noStrike" kern="100">
                          <a:effectLst/>
                        </a:rPr>
                        <a:t>Link to Data</a:t>
                      </a:r>
                      <a:endParaRPr lang="en-US" sz="1900" b="1" i="0" u="none" strike="noStrike">
                        <a:effectLst/>
                        <a:latin typeface="Arial" panose="020B0604020202020204" pitchFamily="34" charset="0"/>
                      </a:endParaRPr>
                    </a:p>
                  </a:txBody>
                  <a:tcPr marL="72807" marR="72807" marT="10112" marB="0"/>
                </a:tc>
                <a:extLst>
                  <a:ext uri="{0D108BD9-81ED-4DB2-BD59-A6C34878D82A}">
                    <a16:rowId xmlns:a16="http://schemas.microsoft.com/office/drawing/2014/main" val="2890010685"/>
                  </a:ext>
                </a:extLst>
              </a:tr>
              <a:tr h="245541">
                <a:tc>
                  <a:txBody>
                    <a:bodyPr/>
                    <a:lstStyle/>
                    <a:p>
                      <a:pPr marL="0" marR="0" algn="l" fontAlgn="t">
                        <a:lnSpc>
                          <a:spcPct val="107000"/>
                        </a:lnSpc>
                        <a:spcBef>
                          <a:spcPts val="0"/>
                        </a:spcBef>
                        <a:spcAft>
                          <a:spcPts val="0"/>
                        </a:spcAft>
                      </a:pPr>
                      <a:r>
                        <a:rPr lang="en-US" sz="1200" b="0" u="none" strike="noStrike" kern="100">
                          <a:solidFill>
                            <a:srgbClr val="3A3A3A"/>
                          </a:solidFill>
                          <a:effectLst/>
                          <a:latin typeface="+mn-lt"/>
                          <a:ea typeface="+mn-ea"/>
                          <a:cs typeface="+mn-cs"/>
                        </a:rPr>
                        <a:t>FBI</a:t>
                      </a:r>
                    </a:p>
                  </a:txBody>
                  <a:tcPr marL="72807" marR="72807" marT="10112" marB="0"/>
                </a:tc>
                <a:tc>
                  <a:txBody>
                    <a:bodyPr/>
                    <a:lstStyle/>
                    <a:p>
                      <a:pPr marL="0" marR="0" algn="l" fontAlgn="base">
                        <a:lnSpc>
                          <a:spcPct val="107000"/>
                        </a:lnSpc>
                        <a:spcBef>
                          <a:spcPts val="0"/>
                        </a:spcBef>
                        <a:spcAft>
                          <a:spcPts val="800"/>
                        </a:spcAft>
                      </a:pPr>
                      <a:endParaRPr lang="en-US" sz="1200" b="0" u="none" strike="noStrike" kern="100" dirty="0">
                        <a:solidFill>
                          <a:srgbClr val="3A3A3A"/>
                        </a:solidFill>
                        <a:effectLst/>
                        <a:latin typeface="+mn-lt"/>
                        <a:ea typeface="+mn-ea"/>
                        <a:cs typeface="+mn-cs"/>
                      </a:endParaRPr>
                    </a:p>
                  </a:txBody>
                  <a:tcPr marL="72807" marR="72807" marT="10112" marB="0"/>
                </a:tc>
                <a:tc>
                  <a:txBody>
                    <a:bodyPr/>
                    <a:lstStyle/>
                    <a:p>
                      <a:pPr marL="0" marR="0" indent="0" algn="l" fontAlgn="t">
                        <a:lnSpc>
                          <a:spcPct val="107000"/>
                        </a:lnSpc>
                        <a:spcBef>
                          <a:spcPts val="0"/>
                        </a:spcBef>
                        <a:spcAft>
                          <a:spcPts val="0"/>
                        </a:spcAft>
                        <a:buClrTx/>
                        <a:buSzPts val="1100"/>
                        <a:buFont typeface="+mj-lt"/>
                        <a:buNone/>
                      </a:pPr>
                      <a:r>
                        <a:rPr lang="en-US" sz="1200" b="0" u="none" strike="noStrike" kern="100">
                          <a:solidFill>
                            <a:srgbClr val="3A3A3A"/>
                          </a:solidFill>
                          <a:effectLst/>
                          <a:latin typeface="+mn-lt"/>
                          <a:ea typeface="+mn-ea"/>
                          <a:cs typeface="+mn-cs"/>
                        </a:rPr>
                        <a:t>Annually</a:t>
                      </a:r>
                    </a:p>
                  </a:txBody>
                  <a:tcPr marL="72807" marR="72807" marT="10112" marB="0"/>
                </a:tc>
                <a:tc>
                  <a:txBody>
                    <a:bodyPr/>
                    <a:lstStyle/>
                    <a:p>
                      <a:pPr marL="0" marR="0" algn="l" fontAlgn="t">
                        <a:lnSpc>
                          <a:spcPct val="107000"/>
                        </a:lnSpc>
                        <a:spcBef>
                          <a:spcPts val="0"/>
                        </a:spcBef>
                        <a:spcAft>
                          <a:spcPts val="0"/>
                        </a:spcAft>
                      </a:pPr>
                      <a:r>
                        <a:rPr lang="en-US" sz="1200" b="0" u="none" strike="noStrike" kern="100">
                          <a:solidFill>
                            <a:srgbClr val="3A3A3A"/>
                          </a:solidFill>
                          <a:effectLst/>
                          <a:latin typeface="+mn-lt"/>
                          <a:ea typeface="+mn-ea"/>
                          <a:cs typeface="+mn-cs"/>
                        </a:rPr>
                        <a:t>https://ucr.fbi.gov/crime-in-the-u.s/</a:t>
                      </a:r>
                    </a:p>
                  </a:txBody>
                  <a:tcPr marL="72807" marR="72807" marT="10112" marB="0"/>
                </a:tc>
                <a:extLst>
                  <a:ext uri="{0D108BD9-81ED-4DB2-BD59-A6C34878D82A}">
                    <a16:rowId xmlns:a16="http://schemas.microsoft.com/office/drawing/2014/main" val="1170584691"/>
                  </a:ext>
                </a:extLst>
              </a:tr>
              <a:tr h="514924">
                <a:tc>
                  <a:txBody>
                    <a:bodyPr/>
                    <a:lstStyle/>
                    <a:p>
                      <a:pPr marL="0" marR="0" algn="l" fontAlgn="t">
                        <a:lnSpc>
                          <a:spcPct val="107000"/>
                        </a:lnSpc>
                        <a:spcBef>
                          <a:spcPts val="0"/>
                        </a:spcBef>
                        <a:spcAft>
                          <a:spcPts val="0"/>
                        </a:spcAft>
                      </a:pPr>
                      <a:r>
                        <a:rPr lang="en-US" sz="1200" b="0" u="none" strike="noStrike" kern="100" dirty="0">
                          <a:solidFill>
                            <a:srgbClr val="3A3A3A"/>
                          </a:solidFill>
                          <a:effectLst/>
                          <a:latin typeface="+mn-lt"/>
                          <a:ea typeface="+mn-ea"/>
                          <a:cs typeface="+mn-cs"/>
                        </a:rPr>
                        <a:t>State Firearm Laws</a:t>
                      </a:r>
                    </a:p>
                  </a:txBody>
                  <a:tcPr marL="72807" marR="72807" marT="10112" marB="0"/>
                </a:tc>
                <a:tc>
                  <a:txBody>
                    <a:bodyPr/>
                    <a:lstStyle/>
                    <a:p>
                      <a:pPr marL="0" marR="0" indent="0" algn="l" defTabSz="914400" rtl="0" eaLnBrk="1" fontAlgn="base" latinLnBrk="0" hangingPunct="1">
                        <a:lnSpc>
                          <a:spcPct val="107000"/>
                        </a:lnSpc>
                        <a:spcBef>
                          <a:spcPts val="0"/>
                        </a:spcBef>
                        <a:spcAft>
                          <a:spcPts val="800"/>
                        </a:spcAft>
                        <a:buClrTx/>
                        <a:buSzTx/>
                        <a:buFontTx/>
                        <a:buNone/>
                        <a:tabLst/>
                        <a:defRPr/>
                      </a:pPr>
                      <a:r>
                        <a:rPr lang="en-US" sz="1200" b="0" u="none" strike="noStrike" kern="100" dirty="0">
                          <a:solidFill>
                            <a:srgbClr val="3A3A3A"/>
                          </a:solidFill>
                          <a:effectLst/>
                          <a:latin typeface="+mn-lt"/>
                          <a:ea typeface="+mn-ea"/>
                          <a:cs typeface="+mn-cs"/>
                        </a:rPr>
                        <a:t>By Michael Siegel, MD, MPH</a:t>
                      </a:r>
                      <a:br>
                        <a:rPr lang="en-US" sz="1200" b="0" u="none" strike="noStrike" kern="100" dirty="0">
                          <a:solidFill>
                            <a:srgbClr val="3A3A3A"/>
                          </a:solidFill>
                          <a:effectLst/>
                          <a:latin typeface="+mn-lt"/>
                          <a:ea typeface="+mn-ea"/>
                          <a:cs typeface="+mn-cs"/>
                        </a:rPr>
                      </a:br>
                      <a:r>
                        <a:rPr lang="en-US" sz="1200" b="0" u="none" strike="noStrike" kern="100" dirty="0">
                          <a:solidFill>
                            <a:srgbClr val="3A3A3A"/>
                          </a:solidFill>
                          <a:effectLst/>
                          <a:latin typeface="+mn-lt"/>
                          <a:ea typeface="+mn-ea"/>
                          <a:cs typeface="+mn-cs"/>
                        </a:rPr>
                        <a:t>Boston University School of Public Health funded by the Robert Wood Johnson Foundation Evidence for Action Program &amp; the National Institute of Justice. </a:t>
                      </a:r>
                    </a:p>
                  </a:txBody>
                  <a:tcPr marL="72807" marR="72807" marT="10112" marB="0"/>
                </a:tc>
                <a:tc>
                  <a:txBody>
                    <a:bodyPr/>
                    <a:lstStyle/>
                    <a:p>
                      <a:pPr marL="0" marR="0" indent="0" algn="l" defTabSz="914400" rtl="0" eaLnBrk="1" fontAlgn="t" latinLnBrk="0" hangingPunct="1">
                        <a:lnSpc>
                          <a:spcPct val="107000"/>
                        </a:lnSpc>
                        <a:spcBef>
                          <a:spcPts val="0"/>
                        </a:spcBef>
                        <a:spcAft>
                          <a:spcPts val="0"/>
                        </a:spcAft>
                        <a:buClrTx/>
                        <a:buSzTx/>
                        <a:buFontTx/>
                        <a:buNone/>
                        <a:tabLst/>
                        <a:defRPr/>
                      </a:pPr>
                      <a:r>
                        <a:rPr lang="en-US" sz="1200" b="0" u="none" strike="noStrike" kern="100" dirty="0">
                          <a:solidFill>
                            <a:srgbClr val="3A3A3A"/>
                          </a:solidFill>
                          <a:effectLst/>
                          <a:latin typeface="+mn-lt"/>
                          <a:ea typeface="+mn-ea"/>
                          <a:cs typeface="+mn-cs"/>
                        </a:rPr>
                        <a:t>The database has recently been updated through 2020.</a:t>
                      </a:r>
                    </a:p>
                  </a:txBody>
                  <a:tcPr marL="72807" marR="72807" marT="10112" marB="0"/>
                </a:tc>
                <a:tc>
                  <a:txBody>
                    <a:bodyPr/>
                    <a:lstStyle/>
                    <a:p>
                      <a:pPr marL="0" marR="0" algn="l" defTabSz="914400" rtl="0" eaLnBrk="1" fontAlgn="t" latinLnBrk="0" hangingPunct="1">
                        <a:lnSpc>
                          <a:spcPct val="107000"/>
                        </a:lnSpc>
                        <a:spcBef>
                          <a:spcPts val="0"/>
                        </a:spcBef>
                        <a:spcAft>
                          <a:spcPts val="0"/>
                        </a:spcAft>
                      </a:pPr>
                      <a:r>
                        <a:rPr lang="en-US" sz="1200" b="0" u="none" strike="noStrike" kern="100" dirty="0">
                          <a:solidFill>
                            <a:srgbClr val="3A3A3A"/>
                          </a:solidFill>
                          <a:effectLst/>
                          <a:latin typeface="+mn-lt"/>
                          <a:ea typeface="+mn-ea"/>
                          <a:cs typeface="+mn-cs"/>
                        </a:rPr>
                        <a:t>https://</a:t>
                      </a:r>
                      <a:r>
                        <a:rPr lang="en-US" sz="1200" b="0" u="none" strike="noStrike" kern="100" dirty="0" err="1">
                          <a:solidFill>
                            <a:srgbClr val="3A3A3A"/>
                          </a:solidFill>
                          <a:effectLst/>
                          <a:latin typeface="+mn-lt"/>
                          <a:ea typeface="+mn-ea"/>
                          <a:cs typeface="+mn-cs"/>
                        </a:rPr>
                        <a:t>mail.statefirearmlaws.org</a:t>
                      </a:r>
                      <a:r>
                        <a:rPr lang="en-US" sz="1200" b="0" u="none" strike="noStrike" kern="100" dirty="0">
                          <a:solidFill>
                            <a:srgbClr val="3A3A3A"/>
                          </a:solidFill>
                          <a:effectLst/>
                          <a:latin typeface="+mn-lt"/>
                          <a:ea typeface="+mn-ea"/>
                          <a:cs typeface="+mn-cs"/>
                        </a:rPr>
                        <a:t>/national-data</a:t>
                      </a:r>
                    </a:p>
                  </a:txBody>
                  <a:tcPr marL="72807" marR="72807" marT="10112" marB="0"/>
                </a:tc>
                <a:extLst>
                  <a:ext uri="{0D108BD9-81ED-4DB2-BD59-A6C34878D82A}">
                    <a16:rowId xmlns:a16="http://schemas.microsoft.com/office/drawing/2014/main" val="4141943958"/>
                  </a:ext>
                </a:extLst>
              </a:tr>
              <a:tr h="650097">
                <a:tc>
                  <a:txBody>
                    <a:bodyPr/>
                    <a:lstStyle/>
                    <a:p>
                      <a:pPr marL="0" marR="0" lvl="0" indent="0" algn="l" defTabSz="914400" rtl="0" eaLnBrk="1" fontAlgn="t" latinLnBrk="0" hangingPunct="1">
                        <a:lnSpc>
                          <a:spcPct val="107000"/>
                        </a:lnSpc>
                        <a:spcBef>
                          <a:spcPts val="0"/>
                        </a:spcBef>
                        <a:spcAft>
                          <a:spcPts val="0"/>
                        </a:spcAft>
                        <a:buClrTx/>
                        <a:buSzTx/>
                        <a:buFontTx/>
                        <a:buNone/>
                        <a:tabLst/>
                        <a:defRPr/>
                      </a:pPr>
                      <a:r>
                        <a:rPr lang="en-US" sz="1200" b="0" u="none" strike="noStrike" kern="100" dirty="0">
                          <a:solidFill>
                            <a:srgbClr val="3A3A3A"/>
                          </a:solidFill>
                          <a:effectLst/>
                          <a:latin typeface="+mn-lt"/>
                          <a:ea typeface="+mn-ea"/>
                          <a:cs typeface="+mn-cs"/>
                        </a:rPr>
                        <a:t>Department of Justice</a:t>
                      </a:r>
                    </a:p>
                  </a:txBody>
                  <a:tcPr marL="72807" marR="72807" marT="10112" marB="0"/>
                </a:tc>
                <a:tc>
                  <a:txBody>
                    <a:bodyPr/>
                    <a:lstStyle/>
                    <a:p>
                      <a:pPr marL="0" marR="0" lvl="0" algn="l">
                        <a:lnSpc>
                          <a:spcPct val="107000"/>
                        </a:lnSpc>
                        <a:spcBef>
                          <a:spcPts val="0"/>
                        </a:spcBef>
                        <a:spcAft>
                          <a:spcPts val="800"/>
                        </a:spcAft>
                        <a:buNone/>
                      </a:pPr>
                      <a:r>
                        <a:rPr lang="en-US" sz="1200" b="0" i="0" u="none" strike="noStrike" kern="100" baseline="0" noProof="0">
                          <a:solidFill>
                            <a:srgbClr val="3A3A3A"/>
                          </a:solidFill>
                          <a:effectLst/>
                          <a:latin typeface="Rockwell"/>
                          <a:ea typeface="+mn-ea"/>
                          <a:cs typeface="+mn-cs"/>
                        </a:rPr>
                        <a:t>BJS collects law enforcement employment data through its periodic Census of State and Local Law Enforcement Agencies (CSLLEA)</a:t>
                      </a:r>
                      <a:endParaRPr lang="en-US" sz="1200" b="0" i="0" u="none" strike="noStrike" kern="100" baseline="0">
                        <a:solidFill>
                          <a:srgbClr val="3A3A3A"/>
                        </a:solidFill>
                        <a:effectLst/>
                        <a:latin typeface="Rockwell"/>
                        <a:ea typeface="+mn-ea"/>
                        <a:cs typeface="+mn-cs"/>
                      </a:endParaRPr>
                    </a:p>
                  </a:txBody>
                  <a:tcPr marL="72807" marR="72807" marT="10112" marB="0"/>
                </a:tc>
                <a:tc>
                  <a:txBody>
                    <a:bodyPr/>
                    <a:lstStyle/>
                    <a:p>
                      <a:pPr marL="0" marR="0" indent="0" algn="l" defTabSz="914400" rtl="0" eaLnBrk="1" fontAlgn="t" latinLnBrk="0" hangingPunct="1">
                        <a:lnSpc>
                          <a:spcPct val="107000"/>
                        </a:lnSpc>
                        <a:spcBef>
                          <a:spcPts val="0"/>
                        </a:spcBef>
                        <a:spcAft>
                          <a:spcPts val="0"/>
                        </a:spcAft>
                        <a:buClrTx/>
                        <a:buSzTx/>
                        <a:buFontTx/>
                        <a:buNone/>
                        <a:tabLst/>
                        <a:defRPr/>
                      </a:pPr>
                      <a:r>
                        <a:rPr lang="en-US" sz="1200" b="0" u="none" strike="noStrike" kern="100">
                          <a:solidFill>
                            <a:srgbClr val="3A3A3A"/>
                          </a:solidFill>
                          <a:effectLst/>
                          <a:latin typeface="+mn-lt"/>
                          <a:ea typeface="+mn-ea"/>
                          <a:cs typeface="+mn-cs"/>
                        </a:rPr>
                        <a:t>Annually</a:t>
                      </a:r>
                    </a:p>
                  </a:txBody>
                  <a:tcPr marL="72807" marR="72807" marT="10112" marB="0"/>
                </a:tc>
                <a:tc>
                  <a:txBody>
                    <a:bodyPr/>
                    <a:lstStyle/>
                    <a:p>
                      <a:pPr marL="0" marR="0" algn="l" defTabSz="914400" rtl="0" eaLnBrk="1" fontAlgn="t" latinLnBrk="0" hangingPunct="1">
                        <a:lnSpc>
                          <a:spcPct val="107000"/>
                        </a:lnSpc>
                        <a:spcBef>
                          <a:spcPts val="0"/>
                        </a:spcBef>
                        <a:spcAft>
                          <a:spcPts val="0"/>
                        </a:spcAft>
                      </a:pPr>
                      <a:r>
                        <a:rPr lang="en-US" sz="1200" b="0" u="none" strike="noStrike" kern="100">
                          <a:solidFill>
                            <a:srgbClr val="3A3A3A"/>
                          </a:solidFill>
                          <a:effectLst/>
                          <a:latin typeface="+mn-lt"/>
                          <a:ea typeface="+mn-ea"/>
                          <a:cs typeface="+mn-cs"/>
                        </a:rPr>
                        <a:t>https://bjs.ojp.gov/content/pub/pdf/nsleed.pdf</a:t>
                      </a:r>
                    </a:p>
                  </a:txBody>
                  <a:tcPr marL="72807" marR="72807" marT="10112" marB="0"/>
                </a:tc>
                <a:extLst>
                  <a:ext uri="{0D108BD9-81ED-4DB2-BD59-A6C34878D82A}">
                    <a16:rowId xmlns:a16="http://schemas.microsoft.com/office/drawing/2014/main" val="503874730"/>
                  </a:ext>
                </a:extLst>
              </a:tr>
              <a:tr h="650097">
                <a:tc>
                  <a:txBody>
                    <a:bodyPr/>
                    <a:lstStyle/>
                    <a:p>
                      <a:pPr marL="0" lvl="0" indent="0" algn="l">
                        <a:lnSpc>
                          <a:spcPct val="107000"/>
                        </a:lnSpc>
                        <a:buNone/>
                      </a:pPr>
                      <a:r>
                        <a:rPr lang="en-US" sz="1200" b="0" i="0" u="none" strike="noStrike" kern="100" baseline="0" noProof="0">
                          <a:solidFill>
                            <a:srgbClr val="3A3A3A"/>
                          </a:solidFill>
                          <a:effectLst/>
                          <a:latin typeface="Rockwell"/>
                        </a:rPr>
                        <a:t>Census.gov</a:t>
                      </a:r>
                    </a:p>
                    <a:p>
                      <a:pPr marL="0" lvl="0" indent="0" algn="l" defTabSz="914400">
                        <a:lnSpc>
                          <a:spcPct val="107000"/>
                        </a:lnSpc>
                        <a:spcBef>
                          <a:spcPts val="0"/>
                        </a:spcBef>
                        <a:spcAft>
                          <a:spcPts val="0"/>
                        </a:spcAft>
                        <a:buNone/>
                        <a:tabLst/>
                        <a:defRPr/>
                      </a:pPr>
                      <a:endParaRPr lang="en-US" sz="1200" b="0" u="none" strike="noStrike" kern="100">
                        <a:solidFill>
                          <a:srgbClr val="3A3A3A"/>
                        </a:solidFill>
                        <a:effectLst/>
                        <a:latin typeface="+mn-lt"/>
                        <a:ea typeface="+mn-ea"/>
                        <a:cs typeface="+mn-cs"/>
                      </a:endParaRPr>
                    </a:p>
                  </a:txBody>
                  <a:tcPr marL="72807" marR="72807" marT="10112" marB="0"/>
                </a:tc>
                <a:tc>
                  <a:txBody>
                    <a:bodyPr/>
                    <a:lstStyle/>
                    <a:p>
                      <a:pPr marL="0" lvl="0" indent="0" algn="l">
                        <a:lnSpc>
                          <a:spcPct val="107000"/>
                        </a:lnSpc>
                        <a:spcAft>
                          <a:spcPts val="800"/>
                        </a:spcAft>
                        <a:buNone/>
                      </a:pPr>
                      <a:r>
                        <a:rPr lang="en-US" sz="1200" b="0" i="0" u="none" strike="noStrike" kern="100" baseline="0" noProof="0">
                          <a:solidFill>
                            <a:srgbClr val="3A3A3A"/>
                          </a:solidFill>
                          <a:effectLst/>
                          <a:latin typeface="Rockwell"/>
                          <a:ea typeface="+mn-ea"/>
                          <a:cs typeface="+mn-cs"/>
                        </a:rPr>
                        <a:t>Population by state per year</a:t>
                      </a:r>
                    </a:p>
                    <a:p>
                      <a:pPr marL="0" lvl="0" indent="0" algn="l">
                        <a:lnSpc>
                          <a:spcPct val="107000"/>
                        </a:lnSpc>
                        <a:spcAft>
                          <a:spcPts val="800"/>
                        </a:spcAft>
                        <a:buNone/>
                      </a:pPr>
                      <a:r>
                        <a:rPr lang="en-US" sz="1200" b="0" i="0" u="none" strike="noStrike" kern="100" baseline="0" noProof="0">
                          <a:solidFill>
                            <a:srgbClr val="3A3A3A"/>
                          </a:solidFill>
                          <a:effectLst/>
                          <a:latin typeface="Rockwell"/>
                          <a:ea typeface="+mn-ea"/>
                          <a:cs typeface="+mn-cs"/>
                        </a:rPr>
                        <a:t>Educational attainment by state</a:t>
                      </a:r>
                    </a:p>
                    <a:p>
                      <a:pPr marL="0" lvl="0" algn="l">
                        <a:lnSpc>
                          <a:spcPct val="107000"/>
                        </a:lnSpc>
                        <a:spcBef>
                          <a:spcPts val="0"/>
                        </a:spcBef>
                        <a:spcAft>
                          <a:spcPts val="800"/>
                        </a:spcAft>
                        <a:buNone/>
                      </a:pPr>
                      <a:r>
                        <a:rPr lang="en-US" sz="1200" b="0" i="0" u="none" strike="noStrike" kern="100" baseline="0" noProof="0">
                          <a:solidFill>
                            <a:srgbClr val="3A3A3A"/>
                          </a:solidFill>
                          <a:effectLst/>
                          <a:latin typeface="Rockwell"/>
                          <a:ea typeface="+mn-ea"/>
                          <a:cs typeface="+mn-cs"/>
                        </a:rPr>
                        <a:t>Poverty levels by state </a:t>
                      </a:r>
                      <a:endParaRPr lang="en-US" sz="1200" b="0" i="0" u="none" strike="noStrike" kern="100" baseline="0">
                        <a:solidFill>
                          <a:srgbClr val="3A3A3A"/>
                        </a:solidFill>
                        <a:effectLst/>
                        <a:latin typeface="Rockwell"/>
                        <a:ea typeface="+mn-ea"/>
                        <a:cs typeface="+mn-cs"/>
                      </a:endParaRPr>
                    </a:p>
                  </a:txBody>
                  <a:tcPr marL="72807" marR="72807" marT="10112" marB="0"/>
                </a:tc>
                <a:tc>
                  <a:txBody>
                    <a:bodyPr/>
                    <a:lstStyle/>
                    <a:p>
                      <a:pPr marL="0" lvl="0" indent="0" algn="l" defTabSz="914400">
                        <a:lnSpc>
                          <a:spcPct val="107000"/>
                        </a:lnSpc>
                        <a:spcBef>
                          <a:spcPts val="0"/>
                        </a:spcBef>
                        <a:spcAft>
                          <a:spcPts val="0"/>
                        </a:spcAft>
                        <a:buNone/>
                        <a:tabLst/>
                        <a:defRPr/>
                      </a:pPr>
                      <a:r>
                        <a:rPr lang="en-US" sz="1200" b="0" u="none" strike="noStrike" kern="100">
                          <a:solidFill>
                            <a:srgbClr val="3A3A3A"/>
                          </a:solidFill>
                          <a:effectLst/>
                          <a:latin typeface="+mn-lt"/>
                          <a:ea typeface="+mn-ea"/>
                          <a:cs typeface="+mn-cs"/>
                        </a:rPr>
                        <a:t>Annually</a:t>
                      </a:r>
                      <a:endParaRPr lang="en-US"/>
                    </a:p>
                  </a:txBody>
                  <a:tcPr marL="72807" marR="72807" marT="10112" marB="0"/>
                </a:tc>
                <a:tc>
                  <a:txBody>
                    <a:bodyPr/>
                    <a:lstStyle/>
                    <a:p>
                      <a:pPr marL="0" lvl="0" indent="0" algn="l">
                        <a:lnSpc>
                          <a:spcPct val="107000"/>
                        </a:lnSpc>
                        <a:buNone/>
                      </a:pPr>
                      <a:r>
                        <a:rPr lang="en-US" sz="1200" b="0" i="0" u="none" strike="noStrike" kern="100" baseline="0" noProof="0" dirty="0">
                          <a:solidFill>
                            <a:srgbClr val="3A3A3A"/>
                          </a:solidFill>
                          <a:effectLst/>
                          <a:latin typeface="Rockwell"/>
                        </a:rPr>
                        <a:t>https://</a:t>
                      </a:r>
                      <a:r>
                        <a:rPr lang="en-US" sz="1200" b="0" i="0" u="none" strike="noStrike" kern="100" baseline="0" noProof="0" dirty="0" err="1">
                          <a:solidFill>
                            <a:srgbClr val="3A3A3A"/>
                          </a:solidFill>
                          <a:effectLst/>
                          <a:latin typeface="Rockwell"/>
                        </a:rPr>
                        <a:t>data.census.gov</a:t>
                      </a:r>
                      <a:r>
                        <a:rPr lang="en-US" sz="1200" b="0" i="0" u="none" strike="noStrike" kern="100" baseline="0" noProof="0" dirty="0">
                          <a:solidFill>
                            <a:srgbClr val="3A3A3A"/>
                          </a:solidFill>
                          <a:effectLst/>
                          <a:latin typeface="Rockwell"/>
                        </a:rPr>
                        <a:t>/</a:t>
                      </a:r>
                      <a:r>
                        <a:rPr lang="en-US" sz="1200" b="0" i="0" u="none" strike="noStrike" kern="100" baseline="0" noProof="0" dirty="0" err="1">
                          <a:solidFill>
                            <a:srgbClr val="3A3A3A"/>
                          </a:solidFill>
                          <a:effectLst/>
                          <a:latin typeface="Rockwell"/>
                        </a:rPr>
                        <a:t>table?t</a:t>
                      </a:r>
                      <a:r>
                        <a:rPr lang="en-US" sz="1200" b="0" i="0" u="none" strike="noStrike" kern="100" baseline="0" noProof="0" dirty="0">
                          <a:solidFill>
                            <a:srgbClr val="3A3A3A"/>
                          </a:solidFill>
                          <a:effectLst/>
                          <a:latin typeface="Rockwell"/>
                        </a:rPr>
                        <a:t>=</a:t>
                      </a:r>
                      <a:r>
                        <a:rPr lang="en-US" sz="1200" b="0" i="0" u="none" strike="noStrike" kern="100" baseline="0" noProof="0" dirty="0" err="1">
                          <a:solidFill>
                            <a:srgbClr val="3A3A3A"/>
                          </a:solidFill>
                          <a:effectLst/>
                          <a:latin typeface="Rockwell"/>
                        </a:rPr>
                        <a:t>Education&amp;g</a:t>
                      </a:r>
                      <a:r>
                        <a:rPr lang="en-US" sz="1200" b="0" i="0" u="none" strike="noStrike" kern="100" baseline="0" noProof="0" dirty="0">
                          <a:solidFill>
                            <a:srgbClr val="3A3A3A"/>
                          </a:solidFill>
                          <a:effectLst/>
                          <a:latin typeface="Rockwell"/>
                        </a:rPr>
                        <a:t>=010XX00US,$0400000&amp;y=2012</a:t>
                      </a:r>
                    </a:p>
                    <a:p>
                      <a:pPr marL="0" lvl="0" algn="l" defTabSz="914400">
                        <a:lnSpc>
                          <a:spcPct val="107000"/>
                        </a:lnSpc>
                        <a:spcBef>
                          <a:spcPts val="0"/>
                        </a:spcBef>
                        <a:spcAft>
                          <a:spcPts val="0"/>
                        </a:spcAft>
                        <a:buNone/>
                      </a:pPr>
                      <a:endParaRPr lang="en-US" sz="1200" b="0" u="none" strike="noStrike" kern="100" dirty="0">
                        <a:solidFill>
                          <a:srgbClr val="3A3A3A"/>
                        </a:solidFill>
                        <a:effectLst/>
                        <a:latin typeface="+mn-lt"/>
                        <a:ea typeface="+mn-ea"/>
                        <a:cs typeface="+mn-cs"/>
                      </a:endParaRPr>
                    </a:p>
                  </a:txBody>
                  <a:tcPr marL="72807" marR="72807" marT="10112" marB="0"/>
                </a:tc>
                <a:extLst>
                  <a:ext uri="{0D108BD9-81ED-4DB2-BD59-A6C34878D82A}">
                    <a16:rowId xmlns:a16="http://schemas.microsoft.com/office/drawing/2014/main" val="501323220"/>
                  </a:ext>
                </a:extLst>
              </a:tr>
            </a:tbl>
          </a:graphicData>
        </a:graphic>
      </p:graphicFrame>
    </p:spTree>
    <p:extLst>
      <p:ext uri="{BB962C8B-B14F-4D97-AF65-F5344CB8AC3E}">
        <p14:creationId xmlns:p14="http://schemas.microsoft.com/office/powerpoint/2010/main" val="23216082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D029F6-D6E6-481C-8858-61E01A1E590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F629E96-FD68-BC7A-41E4-4183B67D2FF4}"/>
              </a:ext>
            </a:extLst>
          </p:cNvPr>
          <p:cNvSpPr>
            <a:spLocks noGrp="1"/>
          </p:cNvSpPr>
          <p:nvPr>
            <p:ph type="title"/>
          </p:nvPr>
        </p:nvSpPr>
        <p:spPr/>
        <p:txBody>
          <a:bodyPr/>
          <a:lstStyle/>
          <a:p>
            <a:r>
              <a:rPr lang="en-US" dirty="0"/>
              <a:t>Data Collection  </a:t>
            </a:r>
          </a:p>
        </p:txBody>
      </p:sp>
      <p:graphicFrame>
        <p:nvGraphicFramePr>
          <p:cNvPr id="4" name="Content Placeholder 3">
            <a:extLst>
              <a:ext uri="{FF2B5EF4-FFF2-40B4-BE49-F238E27FC236}">
                <a16:creationId xmlns:a16="http://schemas.microsoft.com/office/drawing/2014/main" id="{349F2048-23C6-F6C4-F0A3-1FB93675B928}"/>
              </a:ext>
            </a:extLst>
          </p:cNvPr>
          <p:cNvGraphicFramePr>
            <a:graphicFrameLocks/>
          </p:cNvGraphicFramePr>
          <p:nvPr>
            <p:extLst>
              <p:ext uri="{D42A27DB-BD31-4B8C-83A1-F6EECF244321}">
                <p14:modId xmlns:p14="http://schemas.microsoft.com/office/powerpoint/2010/main" val="1509060202"/>
              </p:ext>
            </p:extLst>
          </p:nvPr>
        </p:nvGraphicFramePr>
        <p:xfrm>
          <a:off x="653976" y="2093976"/>
          <a:ext cx="10630224" cy="3732163"/>
        </p:xfrm>
        <a:graphic>
          <a:graphicData uri="http://schemas.openxmlformats.org/drawingml/2006/table">
            <a:tbl>
              <a:tblPr firstRow="1" firstCol="1" bandRow="1">
                <a:tableStyleId>{69CF1AB2-1976-4502-BF36-3FF5EA218861}</a:tableStyleId>
              </a:tblPr>
              <a:tblGrid>
                <a:gridCol w="10630224">
                  <a:extLst>
                    <a:ext uri="{9D8B030D-6E8A-4147-A177-3AD203B41FA5}">
                      <a16:colId xmlns:a16="http://schemas.microsoft.com/office/drawing/2014/main" val="3560051453"/>
                    </a:ext>
                  </a:extLst>
                </a:gridCol>
              </a:tblGrid>
              <a:tr h="943514">
                <a:tc>
                  <a:txBody>
                    <a:bodyPr/>
                    <a:lstStyle/>
                    <a:p>
                      <a:pPr marL="0" marR="0" algn="l" rtl="0" eaLnBrk="1" fontAlgn="t" latinLnBrk="0" hangingPunct="1">
                        <a:lnSpc>
                          <a:spcPct val="107000"/>
                        </a:lnSpc>
                        <a:spcBef>
                          <a:spcPts val="0"/>
                        </a:spcBef>
                        <a:spcAft>
                          <a:spcPts val="0"/>
                        </a:spcAft>
                      </a:pPr>
                      <a:r>
                        <a:rPr lang="en-US" sz="1600" b="0" u="none" strike="noStrike" kern="100" dirty="0">
                          <a:solidFill>
                            <a:srgbClr val="3A3A3A"/>
                          </a:solidFill>
                          <a:effectLst/>
                        </a:rPr>
                        <a:t>Crime level will be collected at State level, yearly for 10 year from 2012 to 2022. Therefore, there will be 500 data points. We will focus on felony / violent crimes such as murder, human trafficking ...</a:t>
                      </a:r>
                    </a:p>
                  </a:txBody>
                  <a:tcPr marL="72807" marR="72807" marT="10112" marB="0" anchor="ctr"/>
                </a:tc>
                <a:extLst>
                  <a:ext uri="{0D108BD9-81ED-4DB2-BD59-A6C34878D82A}">
                    <a16:rowId xmlns:a16="http://schemas.microsoft.com/office/drawing/2014/main" val="1170584691"/>
                  </a:ext>
                </a:extLst>
              </a:tr>
              <a:tr h="909429">
                <a:tc>
                  <a:txBody>
                    <a:bodyPr/>
                    <a:lstStyle/>
                    <a:p>
                      <a:pPr marL="0" marR="0" algn="l" fontAlgn="t">
                        <a:lnSpc>
                          <a:spcPct val="107000"/>
                        </a:lnSpc>
                        <a:spcBef>
                          <a:spcPts val="0"/>
                        </a:spcBef>
                        <a:spcAft>
                          <a:spcPts val="0"/>
                        </a:spcAft>
                      </a:pPr>
                      <a:r>
                        <a:rPr lang="en-US" sz="1600" b="0" u="none" strike="noStrike" kern="100" dirty="0">
                          <a:solidFill>
                            <a:srgbClr val="3A3A3A"/>
                          </a:solidFill>
                          <a:effectLst/>
                        </a:rPr>
                        <a:t>Collect data for State police programs from FBI reports. The data will be categorized, mapped and attributed to State. </a:t>
                      </a:r>
                    </a:p>
                  </a:txBody>
                  <a:tcPr marL="72807" marR="72807" marT="10112" marB="0" anchor="ctr"/>
                </a:tc>
                <a:extLst>
                  <a:ext uri="{0D108BD9-81ED-4DB2-BD59-A6C34878D82A}">
                    <a16:rowId xmlns:a16="http://schemas.microsoft.com/office/drawing/2014/main" val="4141943958"/>
                  </a:ext>
                </a:extLst>
              </a:tr>
              <a:tr h="939610">
                <a:tc>
                  <a:txBody>
                    <a:bodyPr/>
                    <a:lstStyle/>
                    <a:p>
                      <a:pPr marL="0" marR="0" lvl="0" indent="0" algn="l" defTabSz="914400" rtl="0" eaLnBrk="1" fontAlgn="t" latinLnBrk="0" hangingPunct="1">
                        <a:lnSpc>
                          <a:spcPct val="107000"/>
                        </a:lnSpc>
                        <a:spcBef>
                          <a:spcPts val="0"/>
                        </a:spcBef>
                        <a:spcAft>
                          <a:spcPts val="0"/>
                        </a:spcAft>
                        <a:buClrTx/>
                        <a:buSzTx/>
                        <a:buFontTx/>
                        <a:buNone/>
                        <a:tabLst/>
                        <a:defRPr/>
                      </a:pPr>
                      <a:r>
                        <a:rPr lang="en-US" sz="1600" b="0" u="none" strike="noStrike" kern="100" dirty="0">
                          <a:solidFill>
                            <a:srgbClr val="3A3A3A"/>
                          </a:solidFill>
                          <a:effectLst/>
                        </a:rPr>
                        <a:t>Gun enforcement laws are collected from </a:t>
                      </a:r>
                      <a:r>
                        <a:rPr lang="en-US" sz="1600" b="0" u="none" strike="noStrike" kern="100" dirty="0">
                          <a:solidFill>
                            <a:srgbClr val="3A3A3A"/>
                          </a:solidFill>
                          <a:effectLst/>
                          <a:latin typeface="+mn-lt"/>
                          <a:ea typeface="+mn-ea"/>
                          <a:cs typeface="+mn-cs"/>
                        </a:rPr>
                        <a:t>State Firearm Laws</a:t>
                      </a:r>
                    </a:p>
                  </a:txBody>
                  <a:tcPr marL="72807" marR="72807" marT="10112" marB="0" anchor="ctr"/>
                </a:tc>
                <a:extLst>
                  <a:ext uri="{0D108BD9-81ED-4DB2-BD59-A6C34878D82A}">
                    <a16:rowId xmlns:a16="http://schemas.microsoft.com/office/drawing/2014/main" val="1449260751"/>
                  </a:ext>
                </a:extLst>
              </a:tr>
              <a:tr h="939610">
                <a:tc>
                  <a:txBody>
                    <a:bodyPr/>
                    <a:lstStyle/>
                    <a:p>
                      <a:pPr marL="0" marR="0" lvl="0" indent="0" algn="l" defTabSz="914400" rtl="0" eaLnBrk="1" fontAlgn="t" latinLnBrk="0" hangingPunct="1">
                        <a:lnSpc>
                          <a:spcPct val="107000"/>
                        </a:lnSpc>
                        <a:spcBef>
                          <a:spcPts val="0"/>
                        </a:spcBef>
                        <a:spcAft>
                          <a:spcPts val="0"/>
                        </a:spcAft>
                        <a:buClrTx/>
                        <a:buSzTx/>
                        <a:buFontTx/>
                        <a:buNone/>
                        <a:tabLst/>
                        <a:defRPr/>
                      </a:pPr>
                      <a:r>
                        <a:rPr lang="en-US" sz="1600" b="0" u="none" strike="noStrike" kern="100" dirty="0">
                          <a:solidFill>
                            <a:srgbClr val="3A3A3A"/>
                          </a:solidFill>
                          <a:effectLst/>
                          <a:latin typeface="+mn-lt"/>
                          <a:ea typeface="+mn-ea"/>
                          <a:cs typeface="+mn-cs"/>
                        </a:rPr>
                        <a:t>Demographic data like: population, education attainment, poverty rate at state level for 10 years from 2012 to 2022 are collected from Census</a:t>
                      </a:r>
                    </a:p>
                  </a:txBody>
                  <a:tcPr marL="72807" marR="72807" marT="10112" marB="0" anchor="ctr"/>
                </a:tc>
                <a:extLst>
                  <a:ext uri="{0D108BD9-81ED-4DB2-BD59-A6C34878D82A}">
                    <a16:rowId xmlns:a16="http://schemas.microsoft.com/office/drawing/2014/main" val="944672588"/>
                  </a:ext>
                </a:extLst>
              </a:tr>
            </a:tbl>
          </a:graphicData>
        </a:graphic>
      </p:graphicFrame>
    </p:spTree>
    <p:extLst>
      <p:ext uri="{BB962C8B-B14F-4D97-AF65-F5344CB8AC3E}">
        <p14:creationId xmlns:p14="http://schemas.microsoft.com/office/powerpoint/2010/main" val="34279004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BCE474-198B-14D9-6E37-5B108C3FB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1993B32-BA05-AEA1-AE63-94399453444D}"/>
              </a:ext>
            </a:extLst>
          </p:cNvPr>
          <p:cNvSpPr>
            <a:spLocks noGrp="1"/>
          </p:cNvSpPr>
          <p:nvPr>
            <p:ph type="title"/>
          </p:nvPr>
        </p:nvSpPr>
        <p:spPr/>
        <p:txBody>
          <a:bodyPr/>
          <a:lstStyle/>
          <a:p>
            <a:r>
              <a:rPr lang="en-US" dirty="0"/>
              <a:t>Data Collection – Crime Rate   </a:t>
            </a:r>
          </a:p>
        </p:txBody>
      </p:sp>
      <p:pic>
        <p:nvPicPr>
          <p:cNvPr id="3" name="Picture 2">
            <a:extLst>
              <a:ext uri="{FF2B5EF4-FFF2-40B4-BE49-F238E27FC236}">
                <a16:creationId xmlns:a16="http://schemas.microsoft.com/office/drawing/2014/main" id="{C2D61D0F-EC22-6752-26BA-A060A0FDF1D8}"/>
              </a:ext>
            </a:extLst>
          </p:cNvPr>
          <p:cNvPicPr>
            <a:picLocks noChangeAspect="1"/>
          </p:cNvPicPr>
          <p:nvPr/>
        </p:nvPicPr>
        <p:blipFill>
          <a:blip r:embed="rId2"/>
          <a:stretch>
            <a:fillRect/>
          </a:stretch>
        </p:blipFill>
        <p:spPr>
          <a:xfrm>
            <a:off x="1063752" y="2093976"/>
            <a:ext cx="7772400" cy="3514547"/>
          </a:xfrm>
          <a:prstGeom prst="rect">
            <a:avLst/>
          </a:prstGeom>
        </p:spPr>
      </p:pic>
      <p:sp>
        <p:nvSpPr>
          <p:cNvPr id="5" name="TextBox 4">
            <a:extLst>
              <a:ext uri="{FF2B5EF4-FFF2-40B4-BE49-F238E27FC236}">
                <a16:creationId xmlns:a16="http://schemas.microsoft.com/office/drawing/2014/main" id="{38CB3273-3B8A-5A2C-A3E4-65CC253E3716}"/>
              </a:ext>
            </a:extLst>
          </p:cNvPr>
          <p:cNvSpPr txBox="1"/>
          <p:nvPr/>
        </p:nvSpPr>
        <p:spPr>
          <a:xfrm>
            <a:off x="9122979" y="2252475"/>
            <a:ext cx="2511972" cy="1754326"/>
          </a:xfrm>
          <a:prstGeom prst="rect">
            <a:avLst/>
          </a:prstGeom>
          <a:noFill/>
        </p:spPr>
        <p:txBody>
          <a:bodyPr wrap="square" rtlCol="0">
            <a:spAutoFit/>
          </a:bodyPr>
          <a:lstStyle/>
          <a:p>
            <a:r>
              <a:rPr lang="en-US" sz="1200" b="0" u="none" strike="noStrike" kern="100" dirty="0">
                <a:solidFill>
                  <a:srgbClr val="3A3A3A"/>
                </a:solidFill>
                <a:effectLst/>
              </a:rPr>
              <a:t>Crime level will be collected at State level, yearly for 10 year from 2012 to 2022. Therefore, there will be 500 data points. We will focus on felony / violent crimes such as murder, human trafficking ...</a:t>
            </a:r>
          </a:p>
          <a:p>
            <a:endParaRPr lang="en-US" sz="1200" kern="100" dirty="0">
              <a:solidFill>
                <a:srgbClr val="3A3A3A"/>
              </a:solidFill>
            </a:endParaRPr>
          </a:p>
          <a:p>
            <a:r>
              <a:rPr lang="en-US" sz="1200" b="0" u="none" strike="noStrike" kern="100" dirty="0">
                <a:solidFill>
                  <a:srgbClr val="3A3A3A"/>
                </a:solidFill>
                <a:effectLst/>
              </a:rPr>
              <a:t>Data range from 1979 to 2022</a:t>
            </a:r>
          </a:p>
        </p:txBody>
      </p:sp>
      <p:sp>
        <p:nvSpPr>
          <p:cNvPr id="6" name="Rectangle 5">
            <a:extLst>
              <a:ext uri="{FF2B5EF4-FFF2-40B4-BE49-F238E27FC236}">
                <a16:creationId xmlns:a16="http://schemas.microsoft.com/office/drawing/2014/main" id="{D9B5408A-D46F-39DA-172D-59CFC3E8C8F2}"/>
              </a:ext>
            </a:extLst>
          </p:cNvPr>
          <p:cNvSpPr/>
          <p:nvPr/>
        </p:nvSpPr>
        <p:spPr>
          <a:xfrm>
            <a:off x="3268717" y="2054293"/>
            <a:ext cx="672662" cy="3736908"/>
          </a:xfrm>
          <a:prstGeom prst="rect">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CA619789-C997-6B23-AB9B-E6E910BAB86C}"/>
              </a:ext>
            </a:extLst>
          </p:cNvPr>
          <p:cNvSpPr/>
          <p:nvPr/>
        </p:nvSpPr>
        <p:spPr>
          <a:xfrm>
            <a:off x="5716102" y="2028559"/>
            <a:ext cx="863373" cy="3736908"/>
          </a:xfrm>
          <a:prstGeom prst="rect">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225314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388B84-8625-2E52-DE20-EF6E077EE21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9F7E7A8-A76C-401D-4075-AD2716E95DC4}"/>
              </a:ext>
            </a:extLst>
          </p:cNvPr>
          <p:cNvSpPr>
            <a:spLocks noGrp="1"/>
          </p:cNvSpPr>
          <p:nvPr>
            <p:ph type="title"/>
          </p:nvPr>
        </p:nvSpPr>
        <p:spPr/>
        <p:txBody>
          <a:bodyPr/>
          <a:lstStyle/>
          <a:p>
            <a:r>
              <a:rPr lang="en-US" dirty="0"/>
              <a:t>Data Collection – Police force   </a:t>
            </a:r>
          </a:p>
        </p:txBody>
      </p:sp>
      <p:sp>
        <p:nvSpPr>
          <p:cNvPr id="5" name="TextBox 4">
            <a:extLst>
              <a:ext uri="{FF2B5EF4-FFF2-40B4-BE49-F238E27FC236}">
                <a16:creationId xmlns:a16="http://schemas.microsoft.com/office/drawing/2014/main" id="{C8BD4400-CF4F-1660-9976-E0CB407635A2}"/>
              </a:ext>
            </a:extLst>
          </p:cNvPr>
          <p:cNvSpPr txBox="1"/>
          <p:nvPr/>
        </p:nvSpPr>
        <p:spPr>
          <a:xfrm>
            <a:off x="9122979" y="2252475"/>
            <a:ext cx="2511972" cy="1569660"/>
          </a:xfrm>
          <a:prstGeom prst="rect">
            <a:avLst/>
          </a:prstGeom>
          <a:noFill/>
        </p:spPr>
        <p:txBody>
          <a:bodyPr wrap="square" rtlCol="0">
            <a:spAutoFit/>
          </a:bodyPr>
          <a:lstStyle/>
          <a:p>
            <a:r>
              <a:rPr lang="en-US" sz="1200" b="0" u="none" strike="noStrike" kern="100" dirty="0">
                <a:solidFill>
                  <a:srgbClr val="3A3A3A"/>
                </a:solidFill>
                <a:effectLst/>
              </a:rPr>
              <a:t>Data is collected at agency level, by year. </a:t>
            </a:r>
          </a:p>
          <a:p>
            <a:r>
              <a:rPr lang="en-US" sz="1200" kern="100" dirty="0">
                <a:solidFill>
                  <a:srgbClr val="3A3A3A"/>
                </a:solidFill>
              </a:rPr>
              <a:t>Need to aggregate to state level. </a:t>
            </a:r>
          </a:p>
          <a:p>
            <a:endParaRPr lang="en-US" sz="1200" b="0" u="none" strike="noStrike" kern="100" dirty="0">
              <a:solidFill>
                <a:srgbClr val="3A3A3A"/>
              </a:solidFill>
              <a:effectLst/>
            </a:endParaRPr>
          </a:p>
          <a:p>
            <a:r>
              <a:rPr lang="en-US" sz="1200" kern="100" dirty="0">
                <a:solidFill>
                  <a:srgbClr val="3A3A3A"/>
                </a:solidFill>
              </a:rPr>
              <a:t>May factor in officers’ gender to analyze its impact on crime rate</a:t>
            </a:r>
          </a:p>
          <a:p>
            <a:endParaRPr lang="en-US" sz="1200" b="0" u="none" strike="noStrike" kern="100" dirty="0">
              <a:solidFill>
                <a:srgbClr val="3A3A3A"/>
              </a:solidFill>
              <a:effectLst/>
            </a:endParaRPr>
          </a:p>
          <a:p>
            <a:r>
              <a:rPr lang="en-US" sz="1200" kern="100" dirty="0">
                <a:solidFill>
                  <a:srgbClr val="3A3A3A"/>
                </a:solidFill>
              </a:rPr>
              <a:t>Data range from 1960 to 2022</a:t>
            </a:r>
          </a:p>
        </p:txBody>
      </p:sp>
      <p:pic>
        <p:nvPicPr>
          <p:cNvPr id="4" name="Picture 3">
            <a:extLst>
              <a:ext uri="{FF2B5EF4-FFF2-40B4-BE49-F238E27FC236}">
                <a16:creationId xmlns:a16="http://schemas.microsoft.com/office/drawing/2014/main" id="{82AA7A96-611B-115E-B5F0-BC71E8317FF6}"/>
              </a:ext>
            </a:extLst>
          </p:cNvPr>
          <p:cNvPicPr>
            <a:picLocks noChangeAspect="1"/>
          </p:cNvPicPr>
          <p:nvPr/>
        </p:nvPicPr>
        <p:blipFill>
          <a:blip r:embed="rId2"/>
          <a:stretch>
            <a:fillRect/>
          </a:stretch>
        </p:blipFill>
        <p:spPr>
          <a:xfrm>
            <a:off x="1063752" y="2002841"/>
            <a:ext cx="7772400" cy="4008454"/>
          </a:xfrm>
          <a:prstGeom prst="rect">
            <a:avLst/>
          </a:prstGeom>
        </p:spPr>
      </p:pic>
      <p:sp>
        <p:nvSpPr>
          <p:cNvPr id="6" name="Rectangle 5">
            <a:extLst>
              <a:ext uri="{FF2B5EF4-FFF2-40B4-BE49-F238E27FC236}">
                <a16:creationId xmlns:a16="http://schemas.microsoft.com/office/drawing/2014/main" id="{58593031-F5E0-371B-AE13-BD6F50D30803}"/>
              </a:ext>
            </a:extLst>
          </p:cNvPr>
          <p:cNvSpPr/>
          <p:nvPr/>
        </p:nvSpPr>
        <p:spPr>
          <a:xfrm>
            <a:off x="4937574" y="1785514"/>
            <a:ext cx="569425" cy="4419687"/>
          </a:xfrm>
          <a:prstGeom prst="rect">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1F56E1B7-4E54-E362-20ED-17B23B299B94}"/>
              </a:ext>
            </a:extLst>
          </p:cNvPr>
          <p:cNvSpPr/>
          <p:nvPr/>
        </p:nvSpPr>
        <p:spPr>
          <a:xfrm>
            <a:off x="7806899" y="1785514"/>
            <a:ext cx="569425" cy="4419687"/>
          </a:xfrm>
          <a:prstGeom prst="rect">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C39216FF-438A-90C2-E02A-87892B9E9997}"/>
              </a:ext>
            </a:extLst>
          </p:cNvPr>
          <p:cNvSpPr/>
          <p:nvPr/>
        </p:nvSpPr>
        <p:spPr>
          <a:xfrm>
            <a:off x="6372236" y="1785513"/>
            <a:ext cx="569425" cy="4419687"/>
          </a:xfrm>
          <a:prstGeom prst="rect">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305609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47D750-59F2-CBC8-D97B-7903B183E20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1F49BAF-BED6-EB1D-3065-8C1121E59453}"/>
              </a:ext>
            </a:extLst>
          </p:cNvPr>
          <p:cNvSpPr>
            <a:spLocks noGrp="1"/>
          </p:cNvSpPr>
          <p:nvPr>
            <p:ph type="title"/>
          </p:nvPr>
        </p:nvSpPr>
        <p:spPr/>
        <p:txBody>
          <a:bodyPr/>
          <a:lstStyle/>
          <a:p>
            <a:r>
              <a:rPr lang="en-US" dirty="0"/>
              <a:t>Data Collection – Gun Law   </a:t>
            </a:r>
          </a:p>
        </p:txBody>
      </p:sp>
      <p:sp>
        <p:nvSpPr>
          <p:cNvPr id="5" name="TextBox 4">
            <a:extLst>
              <a:ext uri="{FF2B5EF4-FFF2-40B4-BE49-F238E27FC236}">
                <a16:creationId xmlns:a16="http://schemas.microsoft.com/office/drawing/2014/main" id="{2DBC60EA-EC76-8C1A-80B2-7717064D1537}"/>
              </a:ext>
            </a:extLst>
          </p:cNvPr>
          <p:cNvSpPr txBox="1"/>
          <p:nvPr/>
        </p:nvSpPr>
        <p:spPr>
          <a:xfrm>
            <a:off x="9122979" y="2252475"/>
            <a:ext cx="2511972" cy="1754326"/>
          </a:xfrm>
          <a:prstGeom prst="rect">
            <a:avLst/>
          </a:prstGeom>
          <a:noFill/>
        </p:spPr>
        <p:txBody>
          <a:bodyPr wrap="square" rtlCol="0">
            <a:spAutoFit/>
          </a:bodyPr>
          <a:lstStyle/>
          <a:p>
            <a:r>
              <a:rPr lang="en-US" sz="1200" b="0" u="none" strike="noStrike" kern="100" dirty="0">
                <a:solidFill>
                  <a:srgbClr val="3A3A3A"/>
                </a:solidFill>
                <a:effectLst/>
              </a:rPr>
              <a:t>Data is collected at State level, by year with granular level at legal terms. </a:t>
            </a:r>
          </a:p>
          <a:p>
            <a:endParaRPr lang="en-US" sz="1200" b="0" u="none" strike="noStrike" kern="100" dirty="0">
              <a:solidFill>
                <a:srgbClr val="3A3A3A"/>
              </a:solidFill>
              <a:effectLst/>
            </a:endParaRPr>
          </a:p>
          <a:p>
            <a:r>
              <a:rPr lang="en-US" sz="1200" b="0" u="none" strike="noStrike" kern="100" dirty="0">
                <a:solidFill>
                  <a:srgbClr val="3A3A3A"/>
                </a:solidFill>
                <a:effectLst/>
              </a:rPr>
              <a:t>Will need to aggre</a:t>
            </a:r>
            <a:r>
              <a:rPr lang="en-US" sz="1200" kern="100" dirty="0">
                <a:solidFill>
                  <a:srgbClr val="3A3A3A"/>
                </a:solidFill>
              </a:rPr>
              <a:t>gate features to enforcement groups like seller responsibilities, open carry … </a:t>
            </a:r>
          </a:p>
          <a:p>
            <a:endParaRPr lang="en-US" sz="1200" kern="100" dirty="0">
              <a:solidFill>
                <a:srgbClr val="3A3A3A"/>
              </a:solidFill>
            </a:endParaRPr>
          </a:p>
          <a:p>
            <a:r>
              <a:rPr lang="en-US" sz="1200" kern="100" dirty="0">
                <a:solidFill>
                  <a:srgbClr val="3A3A3A"/>
                </a:solidFill>
              </a:rPr>
              <a:t>Data range from 1991 to 2020</a:t>
            </a:r>
          </a:p>
        </p:txBody>
      </p:sp>
      <p:pic>
        <p:nvPicPr>
          <p:cNvPr id="3" name="Picture 2">
            <a:extLst>
              <a:ext uri="{FF2B5EF4-FFF2-40B4-BE49-F238E27FC236}">
                <a16:creationId xmlns:a16="http://schemas.microsoft.com/office/drawing/2014/main" id="{1428E5F1-57BF-C16D-7E26-2C4D9FD6457D}"/>
              </a:ext>
            </a:extLst>
          </p:cNvPr>
          <p:cNvPicPr>
            <a:picLocks noChangeAspect="1"/>
          </p:cNvPicPr>
          <p:nvPr/>
        </p:nvPicPr>
        <p:blipFill>
          <a:blip r:embed="rId2"/>
          <a:stretch>
            <a:fillRect/>
          </a:stretch>
        </p:blipFill>
        <p:spPr>
          <a:xfrm>
            <a:off x="1063752" y="2093976"/>
            <a:ext cx="7794402" cy="2919458"/>
          </a:xfrm>
          <a:prstGeom prst="rect">
            <a:avLst/>
          </a:prstGeom>
        </p:spPr>
      </p:pic>
    </p:spTree>
    <p:extLst>
      <p:ext uri="{BB962C8B-B14F-4D97-AF65-F5344CB8AC3E}">
        <p14:creationId xmlns:p14="http://schemas.microsoft.com/office/powerpoint/2010/main" val="18957158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CCBD99-0380-A8C3-D63D-C35CE0D90EF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F18CD9E-24CD-5F3E-9DA9-612531F83E95}"/>
              </a:ext>
            </a:extLst>
          </p:cNvPr>
          <p:cNvSpPr>
            <a:spLocks noGrp="1"/>
          </p:cNvSpPr>
          <p:nvPr>
            <p:ph type="title"/>
          </p:nvPr>
        </p:nvSpPr>
        <p:spPr/>
        <p:txBody>
          <a:bodyPr/>
          <a:lstStyle/>
          <a:p>
            <a:r>
              <a:rPr lang="en-IN" dirty="0"/>
              <a:t>Facts and figures</a:t>
            </a:r>
          </a:p>
        </p:txBody>
      </p:sp>
      <p:sp>
        <p:nvSpPr>
          <p:cNvPr id="3" name="Content Placeholder 2">
            <a:extLst>
              <a:ext uri="{FF2B5EF4-FFF2-40B4-BE49-F238E27FC236}">
                <a16:creationId xmlns:a16="http://schemas.microsoft.com/office/drawing/2014/main" id="{CCD24159-DAC1-3B4E-358F-3893735C192C}"/>
              </a:ext>
            </a:extLst>
          </p:cNvPr>
          <p:cNvSpPr>
            <a:spLocks noGrp="1"/>
          </p:cNvSpPr>
          <p:nvPr>
            <p:ph idx="1"/>
          </p:nvPr>
        </p:nvSpPr>
        <p:spPr>
          <a:xfrm>
            <a:off x="991190" y="2455705"/>
            <a:ext cx="10058400" cy="4050792"/>
          </a:xfrm>
        </p:spPr>
        <p:txBody>
          <a:bodyPr/>
          <a:lstStyle/>
          <a:p>
            <a:pPr marL="0" marR="0">
              <a:spcBef>
                <a:spcPts val="0"/>
              </a:spcBef>
              <a:spcAft>
                <a:spcPts val="0"/>
              </a:spcAft>
            </a:pPr>
            <a:r>
              <a:rPr lang="en-US" sz="1800" dirty="0">
                <a:effectLst/>
                <a:latin typeface="Calibri" panose="020F0502020204030204" pitchFamily="34" charset="0"/>
              </a:rPr>
              <a:t>In 2022, the violent crime rate was  </a:t>
            </a:r>
            <a:r>
              <a:rPr lang="en-US" sz="1800" dirty="0">
                <a:solidFill>
                  <a:srgbClr val="040C28"/>
                </a:solidFill>
                <a:effectLst/>
                <a:latin typeface="Google Sans"/>
              </a:rPr>
              <a:t>380.7 per 100,000 people ~ &gt; 1 millions violent offenses. </a:t>
            </a:r>
          </a:p>
          <a:p>
            <a:pPr marL="0" marR="0">
              <a:spcBef>
                <a:spcPts val="0"/>
              </a:spcBef>
              <a:spcAft>
                <a:spcPts val="0"/>
              </a:spcAft>
            </a:pPr>
            <a:endParaRPr lang="en-US" sz="1800" dirty="0">
              <a:solidFill>
                <a:srgbClr val="040C28"/>
              </a:solidFill>
              <a:latin typeface="Google Sans"/>
            </a:endParaRPr>
          </a:p>
          <a:p>
            <a:pPr marL="0" marR="0">
              <a:spcBef>
                <a:spcPts val="0"/>
              </a:spcBef>
              <a:spcAft>
                <a:spcPts val="0"/>
              </a:spcAft>
            </a:pPr>
            <a:r>
              <a:rPr lang="en-US" sz="1800" dirty="0">
                <a:effectLst/>
                <a:latin typeface="Calibri" panose="020F0502020204030204" pitchFamily="34" charset="0"/>
              </a:rPr>
              <a:t>6.2 murder per 100k people ~ </a:t>
            </a:r>
            <a:r>
              <a:rPr lang="en-US" sz="1800" b="1" dirty="0">
                <a:solidFill>
                  <a:srgbClr val="1F1F1F"/>
                </a:solidFill>
                <a:effectLst/>
                <a:latin typeface="Google Sans"/>
              </a:rPr>
              <a:t>19,196 death (murdered).</a:t>
            </a:r>
          </a:p>
          <a:p>
            <a:pPr marL="0" marR="0">
              <a:spcBef>
                <a:spcPts val="0"/>
              </a:spcBef>
              <a:spcAft>
                <a:spcPts val="0"/>
              </a:spcAft>
            </a:pPr>
            <a:endParaRPr lang="en-US" sz="1800" b="1" dirty="0">
              <a:solidFill>
                <a:srgbClr val="1F1F1F"/>
              </a:solidFill>
              <a:latin typeface="Google Sans"/>
            </a:endParaRPr>
          </a:p>
          <a:p>
            <a:pPr marL="0" marR="0">
              <a:spcBef>
                <a:spcPts val="0"/>
              </a:spcBef>
              <a:spcAft>
                <a:spcPts val="0"/>
              </a:spcAft>
            </a:pPr>
            <a:r>
              <a:rPr lang="en-US" sz="1800" b="1" dirty="0">
                <a:solidFill>
                  <a:srgbClr val="1F1F1F"/>
                </a:solidFill>
                <a:effectLst/>
                <a:latin typeface="Google Sans"/>
              </a:rPr>
              <a:t>~ 500 billions cost of gun violent</a:t>
            </a:r>
            <a:endParaRPr lang="en-US" sz="1800" dirty="0">
              <a:solidFill>
                <a:srgbClr val="1F1F1F"/>
              </a:solidFill>
              <a:effectLst/>
              <a:latin typeface="Google Sans"/>
            </a:endParaRPr>
          </a:p>
          <a:p>
            <a:pPr marL="0" marR="0">
              <a:spcBef>
                <a:spcPts val="0"/>
              </a:spcBef>
              <a:spcAft>
                <a:spcPts val="0"/>
              </a:spcAft>
            </a:pPr>
            <a:endParaRPr lang="en-US" sz="1800" dirty="0">
              <a:effectLst/>
              <a:latin typeface="Calibri" panose="020F0502020204030204" pitchFamily="34" charset="0"/>
            </a:endParaRPr>
          </a:p>
        </p:txBody>
      </p:sp>
    </p:spTree>
    <p:extLst>
      <p:ext uri="{BB962C8B-B14F-4D97-AF65-F5344CB8AC3E}">
        <p14:creationId xmlns:p14="http://schemas.microsoft.com/office/powerpoint/2010/main" val="1798793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B69B07-ECEC-2653-F720-D45F17D41989}"/>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29729969-7EEF-CD18-A09A-69D17D4A8DBE}"/>
              </a:ext>
            </a:extLst>
          </p:cNvPr>
          <p:cNvPicPr>
            <a:picLocks noChangeAspect="1"/>
          </p:cNvPicPr>
          <p:nvPr/>
        </p:nvPicPr>
        <p:blipFill>
          <a:blip r:embed="rId2"/>
          <a:stretch>
            <a:fillRect/>
          </a:stretch>
        </p:blipFill>
        <p:spPr>
          <a:xfrm>
            <a:off x="3335614" y="2361283"/>
            <a:ext cx="5961725" cy="3693528"/>
          </a:xfrm>
          <a:prstGeom prst="rect">
            <a:avLst/>
          </a:prstGeom>
        </p:spPr>
      </p:pic>
      <p:sp>
        <p:nvSpPr>
          <p:cNvPr id="2" name="Title 1">
            <a:extLst>
              <a:ext uri="{FF2B5EF4-FFF2-40B4-BE49-F238E27FC236}">
                <a16:creationId xmlns:a16="http://schemas.microsoft.com/office/drawing/2014/main" id="{2E53A2BC-7BA9-37FB-DC1D-56C7DA2B838B}"/>
              </a:ext>
            </a:extLst>
          </p:cNvPr>
          <p:cNvSpPr>
            <a:spLocks noGrp="1"/>
          </p:cNvSpPr>
          <p:nvPr>
            <p:ph type="title"/>
          </p:nvPr>
        </p:nvSpPr>
        <p:spPr/>
        <p:txBody>
          <a:bodyPr/>
          <a:lstStyle/>
          <a:p>
            <a:r>
              <a:rPr lang="en-US" dirty="0"/>
              <a:t>Data Collection – Demographic   </a:t>
            </a:r>
          </a:p>
        </p:txBody>
      </p:sp>
      <p:sp>
        <p:nvSpPr>
          <p:cNvPr id="5" name="TextBox 4">
            <a:extLst>
              <a:ext uri="{FF2B5EF4-FFF2-40B4-BE49-F238E27FC236}">
                <a16:creationId xmlns:a16="http://schemas.microsoft.com/office/drawing/2014/main" id="{03DC49A0-888F-63EF-2467-25FF70031464}"/>
              </a:ext>
            </a:extLst>
          </p:cNvPr>
          <p:cNvSpPr txBox="1"/>
          <p:nvPr/>
        </p:nvSpPr>
        <p:spPr>
          <a:xfrm>
            <a:off x="9403710" y="2771459"/>
            <a:ext cx="2511972" cy="1015663"/>
          </a:xfrm>
          <a:prstGeom prst="rect">
            <a:avLst/>
          </a:prstGeom>
          <a:noFill/>
        </p:spPr>
        <p:txBody>
          <a:bodyPr wrap="square" rtlCol="0">
            <a:spAutoFit/>
          </a:bodyPr>
          <a:lstStyle/>
          <a:p>
            <a:r>
              <a:rPr lang="en-US" sz="1200" b="0" u="none" strike="noStrike" kern="100" dirty="0">
                <a:solidFill>
                  <a:srgbClr val="3A3A3A"/>
                </a:solidFill>
                <a:effectLst/>
              </a:rPr>
              <a:t>Data is collected at State level, by year with very granular level. </a:t>
            </a:r>
          </a:p>
          <a:p>
            <a:endParaRPr lang="en-US" sz="1200" b="0" u="none" strike="noStrike" kern="100" dirty="0">
              <a:solidFill>
                <a:srgbClr val="3A3A3A"/>
              </a:solidFill>
              <a:effectLst/>
            </a:endParaRPr>
          </a:p>
          <a:p>
            <a:r>
              <a:rPr lang="en-US" sz="1200" b="0" u="none" strike="noStrike" kern="100" dirty="0">
                <a:solidFill>
                  <a:srgbClr val="3A3A3A"/>
                </a:solidFill>
                <a:effectLst/>
              </a:rPr>
              <a:t>Data is not presented </a:t>
            </a:r>
            <a:r>
              <a:rPr lang="en-US" sz="1200" kern="100" dirty="0">
                <a:solidFill>
                  <a:srgbClr val="3A3A3A"/>
                </a:solidFill>
              </a:rPr>
              <a:t>processable format</a:t>
            </a:r>
          </a:p>
        </p:txBody>
      </p:sp>
      <p:pic>
        <p:nvPicPr>
          <p:cNvPr id="4" name="Picture 3">
            <a:extLst>
              <a:ext uri="{FF2B5EF4-FFF2-40B4-BE49-F238E27FC236}">
                <a16:creationId xmlns:a16="http://schemas.microsoft.com/office/drawing/2014/main" id="{7BACDC8E-2816-C0BA-2C0B-7A8144C15BE6}"/>
              </a:ext>
            </a:extLst>
          </p:cNvPr>
          <p:cNvPicPr>
            <a:picLocks noChangeAspect="1"/>
          </p:cNvPicPr>
          <p:nvPr/>
        </p:nvPicPr>
        <p:blipFill>
          <a:blip r:embed="rId3"/>
          <a:stretch>
            <a:fillRect/>
          </a:stretch>
        </p:blipFill>
        <p:spPr>
          <a:xfrm>
            <a:off x="557049" y="1783112"/>
            <a:ext cx="3347652" cy="3139353"/>
          </a:xfrm>
          <a:prstGeom prst="rect">
            <a:avLst/>
          </a:prstGeom>
        </p:spPr>
      </p:pic>
      <p:sp>
        <p:nvSpPr>
          <p:cNvPr id="7" name="Rectangle 6">
            <a:extLst>
              <a:ext uri="{FF2B5EF4-FFF2-40B4-BE49-F238E27FC236}">
                <a16:creationId xmlns:a16="http://schemas.microsoft.com/office/drawing/2014/main" id="{60057B24-23CA-8712-5D39-CED7D40A92B4}"/>
              </a:ext>
            </a:extLst>
          </p:cNvPr>
          <p:cNvSpPr/>
          <p:nvPr/>
        </p:nvSpPr>
        <p:spPr>
          <a:xfrm>
            <a:off x="778477" y="2977979"/>
            <a:ext cx="2817340" cy="414478"/>
          </a:xfrm>
          <a:prstGeom prst="rect">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443629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85380B-5121-A6BE-F388-BCD8122730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6280D28-81A3-8A8B-AFBC-A77E7D6D477A}"/>
              </a:ext>
            </a:extLst>
          </p:cNvPr>
          <p:cNvSpPr>
            <a:spLocks noGrp="1"/>
          </p:cNvSpPr>
          <p:nvPr>
            <p:ph type="title"/>
          </p:nvPr>
        </p:nvSpPr>
        <p:spPr/>
        <p:txBody>
          <a:bodyPr/>
          <a:lstStyle/>
          <a:p>
            <a:r>
              <a:rPr lang="en-US" dirty="0"/>
              <a:t>Data Cleansing </a:t>
            </a:r>
          </a:p>
        </p:txBody>
      </p:sp>
      <p:sp>
        <p:nvSpPr>
          <p:cNvPr id="5" name="TextBox 4">
            <a:extLst>
              <a:ext uri="{FF2B5EF4-FFF2-40B4-BE49-F238E27FC236}">
                <a16:creationId xmlns:a16="http://schemas.microsoft.com/office/drawing/2014/main" id="{C1D21E15-255E-4B8A-0E59-4980D7472857}"/>
              </a:ext>
            </a:extLst>
          </p:cNvPr>
          <p:cNvSpPr txBox="1"/>
          <p:nvPr/>
        </p:nvSpPr>
        <p:spPr>
          <a:xfrm>
            <a:off x="1063751" y="1838367"/>
            <a:ext cx="10245379" cy="685059"/>
          </a:xfrm>
          <a:prstGeom prst="rect">
            <a:avLst/>
          </a:prstGeom>
          <a:noFill/>
        </p:spPr>
        <p:txBody>
          <a:bodyPr wrap="square">
            <a:spAutoFit/>
          </a:bodyPr>
          <a:lstStyle/>
          <a:p>
            <a:pPr marL="0" marR="0" lvl="0" indent="0" algn="l" defTabSz="914400" rtl="0" eaLnBrk="1" fontAlgn="t" latinLnBrk="0" hangingPunct="1">
              <a:lnSpc>
                <a:spcPct val="107000"/>
              </a:lnSpc>
              <a:spcBef>
                <a:spcPts val="0"/>
              </a:spcBef>
              <a:spcAft>
                <a:spcPts val="0"/>
              </a:spcAft>
              <a:buClrTx/>
              <a:buSzTx/>
              <a:buFontTx/>
              <a:buNone/>
              <a:tabLst/>
              <a:defRPr/>
            </a:pPr>
            <a:r>
              <a:rPr lang="en-US" sz="1800" b="0" u="none" strike="noStrike" kern="100" dirty="0">
                <a:solidFill>
                  <a:srgbClr val="3A3A3A"/>
                </a:solidFill>
                <a:effectLst/>
              </a:rPr>
              <a:t>Cleaning data and ensure the source data match to State level and the same yearly time-scale from 2012 to 2020 (as the latest we can get from Gun Law)</a:t>
            </a:r>
          </a:p>
        </p:txBody>
      </p:sp>
      <p:sp>
        <p:nvSpPr>
          <p:cNvPr id="6" name="TextBox 5">
            <a:extLst>
              <a:ext uri="{FF2B5EF4-FFF2-40B4-BE49-F238E27FC236}">
                <a16:creationId xmlns:a16="http://schemas.microsoft.com/office/drawing/2014/main" id="{9635F718-C79E-38CF-7B93-D22563EB40CC}"/>
              </a:ext>
            </a:extLst>
          </p:cNvPr>
          <p:cNvSpPr txBox="1"/>
          <p:nvPr/>
        </p:nvSpPr>
        <p:spPr>
          <a:xfrm>
            <a:off x="6313667" y="4091676"/>
            <a:ext cx="2511972" cy="338554"/>
          </a:xfrm>
          <a:prstGeom prst="rect">
            <a:avLst/>
          </a:prstGeom>
          <a:noFill/>
        </p:spPr>
        <p:txBody>
          <a:bodyPr wrap="square" rtlCol="0">
            <a:spAutoFit/>
          </a:bodyPr>
          <a:lstStyle/>
          <a:p>
            <a:r>
              <a:rPr lang="en-US" sz="1600" b="1" u="none" strike="noStrike" kern="100" dirty="0">
                <a:solidFill>
                  <a:srgbClr val="3A3A3A"/>
                </a:solidFill>
                <a:effectLst/>
              </a:rPr>
              <a:t>Police force</a:t>
            </a:r>
          </a:p>
        </p:txBody>
      </p:sp>
      <p:sp>
        <p:nvSpPr>
          <p:cNvPr id="7" name="TextBox 6">
            <a:extLst>
              <a:ext uri="{FF2B5EF4-FFF2-40B4-BE49-F238E27FC236}">
                <a16:creationId xmlns:a16="http://schemas.microsoft.com/office/drawing/2014/main" id="{4BB0F1FF-72B0-B91C-6E69-7D44A39EE757}"/>
              </a:ext>
            </a:extLst>
          </p:cNvPr>
          <p:cNvSpPr txBox="1"/>
          <p:nvPr/>
        </p:nvSpPr>
        <p:spPr>
          <a:xfrm>
            <a:off x="1063751" y="4091676"/>
            <a:ext cx="2511972" cy="338554"/>
          </a:xfrm>
          <a:prstGeom prst="rect">
            <a:avLst/>
          </a:prstGeom>
          <a:noFill/>
        </p:spPr>
        <p:txBody>
          <a:bodyPr wrap="square" rtlCol="0">
            <a:spAutoFit/>
          </a:bodyPr>
          <a:lstStyle/>
          <a:p>
            <a:r>
              <a:rPr lang="en-US" sz="1600" b="1" kern="100" dirty="0">
                <a:solidFill>
                  <a:srgbClr val="3A3A3A"/>
                </a:solidFill>
              </a:rPr>
              <a:t>Demographic</a:t>
            </a:r>
            <a:endParaRPr lang="en-US" sz="1600" b="1" u="none" strike="noStrike" kern="100" dirty="0">
              <a:solidFill>
                <a:srgbClr val="3A3A3A"/>
              </a:solidFill>
              <a:effectLst/>
            </a:endParaRPr>
          </a:p>
        </p:txBody>
      </p:sp>
      <p:sp>
        <p:nvSpPr>
          <p:cNvPr id="8" name="Rectangle 7">
            <a:extLst>
              <a:ext uri="{FF2B5EF4-FFF2-40B4-BE49-F238E27FC236}">
                <a16:creationId xmlns:a16="http://schemas.microsoft.com/office/drawing/2014/main" id="{CDCDA989-65E1-2AA3-F717-0F68F5188F7A}"/>
              </a:ext>
            </a:extLst>
          </p:cNvPr>
          <p:cNvSpPr/>
          <p:nvPr/>
        </p:nvSpPr>
        <p:spPr>
          <a:xfrm>
            <a:off x="3363310" y="4205963"/>
            <a:ext cx="1629104" cy="102850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Re-format data sources (by year)</a:t>
            </a:r>
          </a:p>
        </p:txBody>
      </p:sp>
      <p:sp>
        <p:nvSpPr>
          <p:cNvPr id="9" name="Rectangle 8">
            <a:extLst>
              <a:ext uri="{FF2B5EF4-FFF2-40B4-BE49-F238E27FC236}">
                <a16:creationId xmlns:a16="http://schemas.microsoft.com/office/drawing/2014/main" id="{1CC964D5-0CA6-C3DB-5688-61BF8409C342}"/>
              </a:ext>
            </a:extLst>
          </p:cNvPr>
          <p:cNvSpPr/>
          <p:nvPr/>
        </p:nvSpPr>
        <p:spPr>
          <a:xfrm>
            <a:off x="3410606" y="5804803"/>
            <a:ext cx="1629104" cy="102850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Merge data sources to single file</a:t>
            </a:r>
          </a:p>
        </p:txBody>
      </p:sp>
      <p:sp>
        <p:nvSpPr>
          <p:cNvPr id="10" name="Right Arrow 9">
            <a:extLst>
              <a:ext uri="{FF2B5EF4-FFF2-40B4-BE49-F238E27FC236}">
                <a16:creationId xmlns:a16="http://schemas.microsoft.com/office/drawing/2014/main" id="{E17A6126-F9E4-7FDC-B0FF-A3EBDD8D5F7A}"/>
              </a:ext>
            </a:extLst>
          </p:cNvPr>
          <p:cNvSpPr/>
          <p:nvPr/>
        </p:nvSpPr>
        <p:spPr>
          <a:xfrm rot="5400000">
            <a:off x="4020085" y="5298359"/>
            <a:ext cx="315553" cy="44255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251158D-76E7-BA21-5240-C5A94824C567}"/>
              </a:ext>
            </a:extLst>
          </p:cNvPr>
          <p:cNvSpPr/>
          <p:nvPr/>
        </p:nvSpPr>
        <p:spPr>
          <a:xfrm>
            <a:off x="3363310" y="2756314"/>
            <a:ext cx="1629104" cy="102850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Trim data from 2012 to 2020</a:t>
            </a:r>
          </a:p>
        </p:txBody>
      </p:sp>
      <p:sp>
        <p:nvSpPr>
          <p:cNvPr id="24" name="TextBox 23">
            <a:extLst>
              <a:ext uri="{FF2B5EF4-FFF2-40B4-BE49-F238E27FC236}">
                <a16:creationId xmlns:a16="http://schemas.microsoft.com/office/drawing/2014/main" id="{D84613CB-FDA7-D914-3F41-10372FB77363}"/>
              </a:ext>
            </a:extLst>
          </p:cNvPr>
          <p:cNvSpPr txBox="1"/>
          <p:nvPr/>
        </p:nvSpPr>
        <p:spPr>
          <a:xfrm>
            <a:off x="1063751" y="2664309"/>
            <a:ext cx="2511972" cy="338554"/>
          </a:xfrm>
          <a:prstGeom prst="rect">
            <a:avLst/>
          </a:prstGeom>
          <a:noFill/>
        </p:spPr>
        <p:txBody>
          <a:bodyPr wrap="square" rtlCol="0">
            <a:spAutoFit/>
          </a:bodyPr>
          <a:lstStyle/>
          <a:p>
            <a:r>
              <a:rPr lang="en-US" sz="1600" b="1" u="none" strike="noStrike" kern="100" dirty="0">
                <a:solidFill>
                  <a:srgbClr val="3A3A3A"/>
                </a:solidFill>
                <a:effectLst/>
              </a:rPr>
              <a:t>Crime rate</a:t>
            </a:r>
          </a:p>
        </p:txBody>
      </p:sp>
      <p:sp>
        <p:nvSpPr>
          <p:cNvPr id="25" name="TextBox 24">
            <a:extLst>
              <a:ext uri="{FF2B5EF4-FFF2-40B4-BE49-F238E27FC236}">
                <a16:creationId xmlns:a16="http://schemas.microsoft.com/office/drawing/2014/main" id="{2B1D88F5-F774-199F-D499-C0FE04338C45}"/>
              </a:ext>
            </a:extLst>
          </p:cNvPr>
          <p:cNvSpPr txBox="1"/>
          <p:nvPr/>
        </p:nvSpPr>
        <p:spPr>
          <a:xfrm>
            <a:off x="6313667" y="2756314"/>
            <a:ext cx="2511972" cy="338554"/>
          </a:xfrm>
          <a:prstGeom prst="rect">
            <a:avLst/>
          </a:prstGeom>
          <a:noFill/>
        </p:spPr>
        <p:txBody>
          <a:bodyPr wrap="square" rtlCol="0">
            <a:spAutoFit/>
          </a:bodyPr>
          <a:lstStyle/>
          <a:p>
            <a:r>
              <a:rPr lang="en-US" sz="1600" b="1" kern="100" dirty="0">
                <a:solidFill>
                  <a:srgbClr val="3A3A3A"/>
                </a:solidFill>
              </a:rPr>
              <a:t>Gun Law</a:t>
            </a:r>
            <a:endParaRPr lang="en-US" sz="1600" b="1" u="none" strike="noStrike" kern="100" dirty="0">
              <a:solidFill>
                <a:srgbClr val="3A3A3A"/>
              </a:solidFill>
              <a:effectLst/>
            </a:endParaRPr>
          </a:p>
        </p:txBody>
      </p:sp>
      <p:sp>
        <p:nvSpPr>
          <p:cNvPr id="26" name="Rectangle 25">
            <a:extLst>
              <a:ext uri="{FF2B5EF4-FFF2-40B4-BE49-F238E27FC236}">
                <a16:creationId xmlns:a16="http://schemas.microsoft.com/office/drawing/2014/main" id="{3BC0568C-DCE6-4E3F-6367-969D528C82A6}"/>
              </a:ext>
            </a:extLst>
          </p:cNvPr>
          <p:cNvSpPr/>
          <p:nvPr/>
        </p:nvSpPr>
        <p:spPr>
          <a:xfrm>
            <a:off x="8739351" y="4205963"/>
            <a:ext cx="1629104" cy="102850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Group agency level to state level</a:t>
            </a:r>
          </a:p>
        </p:txBody>
      </p:sp>
      <p:sp>
        <p:nvSpPr>
          <p:cNvPr id="29" name="Rectangle 28">
            <a:extLst>
              <a:ext uri="{FF2B5EF4-FFF2-40B4-BE49-F238E27FC236}">
                <a16:creationId xmlns:a16="http://schemas.microsoft.com/office/drawing/2014/main" id="{2D3E68E5-AE14-F051-0726-E7201087CCEF}"/>
              </a:ext>
            </a:extLst>
          </p:cNvPr>
          <p:cNvSpPr/>
          <p:nvPr/>
        </p:nvSpPr>
        <p:spPr>
          <a:xfrm>
            <a:off x="8739351" y="2756314"/>
            <a:ext cx="1629104" cy="102850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Trim data from 2012 to 2020</a:t>
            </a:r>
          </a:p>
        </p:txBody>
      </p:sp>
      <p:sp>
        <p:nvSpPr>
          <p:cNvPr id="30" name="Rectangle 29">
            <a:extLst>
              <a:ext uri="{FF2B5EF4-FFF2-40B4-BE49-F238E27FC236}">
                <a16:creationId xmlns:a16="http://schemas.microsoft.com/office/drawing/2014/main" id="{21312A30-A96D-F3CA-DE05-69EC1086F2E6}"/>
              </a:ext>
            </a:extLst>
          </p:cNvPr>
          <p:cNvSpPr/>
          <p:nvPr/>
        </p:nvSpPr>
        <p:spPr>
          <a:xfrm>
            <a:off x="8739351" y="5804803"/>
            <a:ext cx="1629104" cy="102850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Trim data from 2012 to 2020</a:t>
            </a:r>
          </a:p>
        </p:txBody>
      </p:sp>
      <p:sp>
        <p:nvSpPr>
          <p:cNvPr id="31" name="Right Arrow 30">
            <a:extLst>
              <a:ext uri="{FF2B5EF4-FFF2-40B4-BE49-F238E27FC236}">
                <a16:creationId xmlns:a16="http://schemas.microsoft.com/office/drawing/2014/main" id="{C2A19E46-E790-B0C3-BA30-50811C9B9626}"/>
              </a:ext>
            </a:extLst>
          </p:cNvPr>
          <p:cNvSpPr/>
          <p:nvPr/>
        </p:nvSpPr>
        <p:spPr>
          <a:xfrm rot="5400000">
            <a:off x="9348830" y="5298359"/>
            <a:ext cx="315553" cy="44255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950865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4F53CD-A7D0-E11F-CF8B-BAEA611AE37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021A335-DF66-21FD-19A8-3E26D62DD792}"/>
              </a:ext>
            </a:extLst>
          </p:cNvPr>
          <p:cNvSpPr>
            <a:spLocks noGrp="1"/>
          </p:cNvSpPr>
          <p:nvPr>
            <p:ph type="title"/>
          </p:nvPr>
        </p:nvSpPr>
        <p:spPr/>
        <p:txBody>
          <a:bodyPr/>
          <a:lstStyle/>
          <a:p>
            <a:r>
              <a:rPr lang="en-US" dirty="0"/>
              <a:t>Feature Engineering</a:t>
            </a:r>
          </a:p>
        </p:txBody>
      </p:sp>
      <p:sp>
        <p:nvSpPr>
          <p:cNvPr id="3" name="Rectangle 2">
            <a:extLst>
              <a:ext uri="{FF2B5EF4-FFF2-40B4-BE49-F238E27FC236}">
                <a16:creationId xmlns:a16="http://schemas.microsoft.com/office/drawing/2014/main" id="{06C25B45-B1F4-5BFA-FA97-D3CB78DFFF43}"/>
              </a:ext>
            </a:extLst>
          </p:cNvPr>
          <p:cNvSpPr/>
          <p:nvPr/>
        </p:nvSpPr>
        <p:spPr>
          <a:xfrm>
            <a:off x="1229710" y="2175641"/>
            <a:ext cx="4645573" cy="13663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Identify Predictors</a:t>
            </a:r>
          </a:p>
        </p:txBody>
      </p:sp>
      <p:sp>
        <p:nvSpPr>
          <p:cNvPr id="5" name="Rectangle 4">
            <a:extLst>
              <a:ext uri="{FF2B5EF4-FFF2-40B4-BE49-F238E27FC236}">
                <a16:creationId xmlns:a16="http://schemas.microsoft.com/office/drawing/2014/main" id="{8B5E1198-81BF-EB7D-885E-C2F226D9F033}"/>
              </a:ext>
            </a:extLst>
          </p:cNvPr>
          <p:cNvSpPr/>
          <p:nvPr/>
        </p:nvSpPr>
        <p:spPr>
          <a:xfrm>
            <a:off x="6407579" y="2175641"/>
            <a:ext cx="4720670" cy="13663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Add Lag of Previous Crime Rates </a:t>
            </a:r>
          </a:p>
        </p:txBody>
      </p:sp>
      <p:sp>
        <p:nvSpPr>
          <p:cNvPr id="6" name="Rectangle 5">
            <a:extLst>
              <a:ext uri="{FF2B5EF4-FFF2-40B4-BE49-F238E27FC236}">
                <a16:creationId xmlns:a16="http://schemas.microsoft.com/office/drawing/2014/main" id="{DCD5EFBB-3F4C-9A4B-3C4C-12B1A6F9D37B}"/>
              </a:ext>
            </a:extLst>
          </p:cNvPr>
          <p:cNvSpPr/>
          <p:nvPr/>
        </p:nvSpPr>
        <p:spPr>
          <a:xfrm>
            <a:off x="1229710" y="3862552"/>
            <a:ext cx="4645573" cy="13663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Aggregate Features</a:t>
            </a:r>
          </a:p>
        </p:txBody>
      </p:sp>
      <p:sp>
        <p:nvSpPr>
          <p:cNvPr id="7" name="Rectangle 6">
            <a:extLst>
              <a:ext uri="{FF2B5EF4-FFF2-40B4-BE49-F238E27FC236}">
                <a16:creationId xmlns:a16="http://schemas.microsoft.com/office/drawing/2014/main" id="{6B42DA44-3FD5-C8E2-7F38-D5A219ED8B27}"/>
              </a:ext>
            </a:extLst>
          </p:cNvPr>
          <p:cNvSpPr/>
          <p:nvPr/>
        </p:nvSpPr>
        <p:spPr>
          <a:xfrm>
            <a:off x="6407578" y="3862552"/>
            <a:ext cx="4720670" cy="13663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Add Events: New Law Issues, Covid, BLM ...  </a:t>
            </a:r>
          </a:p>
        </p:txBody>
      </p:sp>
    </p:spTree>
    <p:extLst>
      <p:ext uri="{BB962C8B-B14F-4D97-AF65-F5344CB8AC3E}">
        <p14:creationId xmlns:p14="http://schemas.microsoft.com/office/powerpoint/2010/main" val="22888230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791867-6012-C9C9-7209-1A25800B1ED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EFD98C7-1591-792F-10F5-6986DB397A05}"/>
              </a:ext>
            </a:extLst>
          </p:cNvPr>
          <p:cNvSpPr>
            <a:spLocks noGrp="1"/>
          </p:cNvSpPr>
          <p:nvPr>
            <p:ph type="title"/>
          </p:nvPr>
        </p:nvSpPr>
        <p:spPr/>
        <p:txBody>
          <a:bodyPr/>
          <a:lstStyle/>
          <a:p>
            <a:r>
              <a:rPr lang="en-US" dirty="0"/>
              <a:t>Data visualization</a:t>
            </a:r>
          </a:p>
        </p:txBody>
      </p:sp>
    </p:spTree>
    <p:extLst>
      <p:ext uri="{BB962C8B-B14F-4D97-AF65-F5344CB8AC3E}">
        <p14:creationId xmlns:p14="http://schemas.microsoft.com/office/powerpoint/2010/main" val="33343291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241E1E-7F2D-5EAE-CF5F-DB272F6C9FE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EC6CA8C-6A2D-88CE-9CEE-00D3DFD53A15}"/>
              </a:ext>
            </a:extLst>
          </p:cNvPr>
          <p:cNvSpPr>
            <a:spLocks noGrp="1"/>
          </p:cNvSpPr>
          <p:nvPr>
            <p:ph type="title"/>
          </p:nvPr>
        </p:nvSpPr>
        <p:spPr/>
        <p:txBody>
          <a:bodyPr/>
          <a:lstStyle/>
          <a:p>
            <a:r>
              <a:rPr lang="en-US" dirty="0"/>
              <a:t>Modelling</a:t>
            </a:r>
          </a:p>
        </p:txBody>
      </p:sp>
      <p:sp>
        <p:nvSpPr>
          <p:cNvPr id="3" name="Rectangle 2">
            <a:extLst>
              <a:ext uri="{FF2B5EF4-FFF2-40B4-BE49-F238E27FC236}">
                <a16:creationId xmlns:a16="http://schemas.microsoft.com/office/drawing/2014/main" id="{0E5036C8-331A-9FE4-3843-5700AFAFBC60}"/>
              </a:ext>
            </a:extLst>
          </p:cNvPr>
          <p:cNvSpPr/>
          <p:nvPr/>
        </p:nvSpPr>
        <p:spPr>
          <a:xfrm>
            <a:off x="1198179" y="2745827"/>
            <a:ext cx="1839311" cy="97483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GLM</a:t>
            </a:r>
          </a:p>
        </p:txBody>
      </p:sp>
      <p:sp>
        <p:nvSpPr>
          <p:cNvPr id="4" name="Rectangle 3">
            <a:extLst>
              <a:ext uri="{FF2B5EF4-FFF2-40B4-BE49-F238E27FC236}">
                <a16:creationId xmlns:a16="http://schemas.microsoft.com/office/drawing/2014/main" id="{236FAE6A-61ED-2A26-85D3-823C1C32977D}"/>
              </a:ext>
            </a:extLst>
          </p:cNvPr>
          <p:cNvSpPr/>
          <p:nvPr/>
        </p:nvSpPr>
        <p:spPr>
          <a:xfrm>
            <a:off x="1198179" y="3928242"/>
            <a:ext cx="1839311" cy="87498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Time Series – Lag effect</a:t>
            </a:r>
          </a:p>
        </p:txBody>
      </p:sp>
      <p:sp>
        <p:nvSpPr>
          <p:cNvPr id="5" name="Rectangle 4">
            <a:extLst>
              <a:ext uri="{FF2B5EF4-FFF2-40B4-BE49-F238E27FC236}">
                <a16:creationId xmlns:a16="http://schemas.microsoft.com/office/drawing/2014/main" id="{7A83D23B-51F3-2179-4A16-363C1B891A88}"/>
              </a:ext>
            </a:extLst>
          </p:cNvPr>
          <p:cNvSpPr/>
          <p:nvPr/>
        </p:nvSpPr>
        <p:spPr>
          <a:xfrm>
            <a:off x="3557752" y="2745827"/>
            <a:ext cx="1839311" cy="97483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Education</a:t>
            </a:r>
          </a:p>
        </p:txBody>
      </p:sp>
      <p:sp>
        <p:nvSpPr>
          <p:cNvPr id="6" name="Rectangle 5">
            <a:extLst>
              <a:ext uri="{FF2B5EF4-FFF2-40B4-BE49-F238E27FC236}">
                <a16:creationId xmlns:a16="http://schemas.microsoft.com/office/drawing/2014/main" id="{E9CC4A4E-1DD3-9153-EA35-120B626A692E}"/>
              </a:ext>
            </a:extLst>
          </p:cNvPr>
          <p:cNvSpPr/>
          <p:nvPr/>
        </p:nvSpPr>
        <p:spPr>
          <a:xfrm>
            <a:off x="5617780" y="2745827"/>
            <a:ext cx="1839311" cy="97483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Male Police</a:t>
            </a:r>
          </a:p>
        </p:txBody>
      </p:sp>
      <p:sp>
        <p:nvSpPr>
          <p:cNvPr id="7" name="Rectangle 6">
            <a:extLst>
              <a:ext uri="{FF2B5EF4-FFF2-40B4-BE49-F238E27FC236}">
                <a16:creationId xmlns:a16="http://schemas.microsoft.com/office/drawing/2014/main" id="{647B384E-F1F6-CA21-4900-1B66E047B078}"/>
              </a:ext>
            </a:extLst>
          </p:cNvPr>
          <p:cNvSpPr/>
          <p:nvPr/>
        </p:nvSpPr>
        <p:spPr>
          <a:xfrm>
            <a:off x="1198179" y="1697314"/>
            <a:ext cx="1839311" cy="727947"/>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Model</a:t>
            </a:r>
          </a:p>
        </p:txBody>
      </p:sp>
      <p:sp>
        <p:nvSpPr>
          <p:cNvPr id="8" name="Rectangle 7">
            <a:extLst>
              <a:ext uri="{FF2B5EF4-FFF2-40B4-BE49-F238E27FC236}">
                <a16:creationId xmlns:a16="http://schemas.microsoft.com/office/drawing/2014/main" id="{839C4D4C-F883-39D9-7CE9-28ABE3463FB4}"/>
              </a:ext>
            </a:extLst>
          </p:cNvPr>
          <p:cNvSpPr/>
          <p:nvPr/>
        </p:nvSpPr>
        <p:spPr>
          <a:xfrm>
            <a:off x="3557751" y="1691954"/>
            <a:ext cx="7930058" cy="727947"/>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Predictors</a:t>
            </a:r>
          </a:p>
        </p:txBody>
      </p:sp>
      <p:sp>
        <p:nvSpPr>
          <p:cNvPr id="9" name="Rectangle 8">
            <a:extLst>
              <a:ext uri="{FF2B5EF4-FFF2-40B4-BE49-F238E27FC236}">
                <a16:creationId xmlns:a16="http://schemas.microsoft.com/office/drawing/2014/main" id="{57964B75-8DAB-EF63-6164-68787330078E}"/>
              </a:ext>
            </a:extLst>
          </p:cNvPr>
          <p:cNvSpPr/>
          <p:nvPr/>
        </p:nvSpPr>
        <p:spPr>
          <a:xfrm>
            <a:off x="3557751" y="3928242"/>
            <a:ext cx="1839311" cy="87498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Population</a:t>
            </a:r>
          </a:p>
        </p:txBody>
      </p:sp>
      <p:sp>
        <p:nvSpPr>
          <p:cNvPr id="10" name="Rectangle 9">
            <a:extLst>
              <a:ext uri="{FF2B5EF4-FFF2-40B4-BE49-F238E27FC236}">
                <a16:creationId xmlns:a16="http://schemas.microsoft.com/office/drawing/2014/main" id="{639A7BF7-9A14-E316-5B69-1FFC9FA50FE3}"/>
              </a:ext>
            </a:extLst>
          </p:cNvPr>
          <p:cNvSpPr/>
          <p:nvPr/>
        </p:nvSpPr>
        <p:spPr>
          <a:xfrm>
            <a:off x="5617779" y="3928244"/>
            <a:ext cx="1839311" cy="87498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Female Police</a:t>
            </a:r>
          </a:p>
        </p:txBody>
      </p:sp>
      <p:sp>
        <p:nvSpPr>
          <p:cNvPr id="11" name="Rectangle 10">
            <a:extLst>
              <a:ext uri="{FF2B5EF4-FFF2-40B4-BE49-F238E27FC236}">
                <a16:creationId xmlns:a16="http://schemas.microsoft.com/office/drawing/2014/main" id="{B0B19244-2F18-144D-271F-616E365A03C2}"/>
              </a:ext>
            </a:extLst>
          </p:cNvPr>
          <p:cNvSpPr/>
          <p:nvPr/>
        </p:nvSpPr>
        <p:spPr>
          <a:xfrm>
            <a:off x="3557750" y="5010810"/>
            <a:ext cx="1839311" cy="97483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Poverty</a:t>
            </a:r>
          </a:p>
        </p:txBody>
      </p:sp>
      <p:sp>
        <p:nvSpPr>
          <p:cNvPr id="12" name="Rectangle 11">
            <a:extLst>
              <a:ext uri="{FF2B5EF4-FFF2-40B4-BE49-F238E27FC236}">
                <a16:creationId xmlns:a16="http://schemas.microsoft.com/office/drawing/2014/main" id="{EEA7C781-F313-97F6-9FF7-4B12E19F4D0F}"/>
              </a:ext>
            </a:extLst>
          </p:cNvPr>
          <p:cNvSpPr/>
          <p:nvPr/>
        </p:nvSpPr>
        <p:spPr>
          <a:xfrm>
            <a:off x="1198179" y="5010810"/>
            <a:ext cx="1839311" cy="97483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DV: Violent Crime + </a:t>
            </a:r>
            <a:r>
              <a:rPr lang="en-US" dirty="0" err="1"/>
              <a:t>Aggrava</a:t>
            </a:r>
            <a:r>
              <a:rPr lang="en-US" dirty="0"/>
              <a:t> </a:t>
            </a:r>
          </a:p>
        </p:txBody>
      </p:sp>
      <p:sp>
        <p:nvSpPr>
          <p:cNvPr id="13" name="Rectangle 12">
            <a:extLst>
              <a:ext uri="{FF2B5EF4-FFF2-40B4-BE49-F238E27FC236}">
                <a16:creationId xmlns:a16="http://schemas.microsoft.com/office/drawing/2014/main" id="{7E69C21A-AD49-7C08-3DE2-585E3F0EB376}"/>
              </a:ext>
            </a:extLst>
          </p:cNvPr>
          <p:cNvSpPr/>
          <p:nvPr/>
        </p:nvSpPr>
        <p:spPr>
          <a:xfrm>
            <a:off x="7677808" y="2740468"/>
            <a:ext cx="1839311" cy="97483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 Total Gun Law</a:t>
            </a:r>
          </a:p>
        </p:txBody>
      </p:sp>
      <p:sp>
        <p:nvSpPr>
          <p:cNvPr id="14" name="Rectangle 13">
            <a:extLst>
              <a:ext uri="{FF2B5EF4-FFF2-40B4-BE49-F238E27FC236}">
                <a16:creationId xmlns:a16="http://schemas.microsoft.com/office/drawing/2014/main" id="{596FB5C9-5240-4BD6-C52D-334712435243}"/>
              </a:ext>
            </a:extLst>
          </p:cNvPr>
          <p:cNvSpPr/>
          <p:nvPr/>
        </p:nvSpPr>
        <p:spPr>
          <a:xfrm>
            <a:off x="9648498" y="2724650"/>
            <a:ext cx="1839311" cy="97483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Events (binary each) </a:t>
            </a:r>
          </a:p>
        </p:txBody>
      </p:sp>
      <p:sp>
        <p:nvSpPr>
          <p:cNvPr id="15" name="Rectangle 14">
            <a:extLst>
              <a:ext uri="{FF2B5EF4-FFF2-40B4-BE49-F238E27FC236}">
                <a16:creationId xmlns:a16="http://schemas.microsoft.com/office/drawing/2014/main" id="{48C77CE4-0113-0BFC-D067-E09EBD6AA4FB}"/>
              </a:ext>
            </a:extLst>
          </p:cNvPr>
          <p:cNvSpPr/>
          <p:nvPr/>
        </p:nvSpPr>
        <p:spPr>
          <a:xfrm>
            <a:off x="7677808" y="3933393"/>
            <a:ext cx="1839311" cy="192086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Availability (binary) / strictness (weighted terms) of select law</a:t>
            </a:r>
          </a:p>
        </p:txBody>
      </p:sp>
    </p:spTree>
    <p:extLst>
      <p:ext uri="{BB962C8B-B14F-4D97-AF65-F5344CB8AC3E}">
        <p14:creationId xmlns:p14="http://schemas.microsoft.com/office/powerpoint/2010/main" val="31642649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631CD2-A5E7-35E2-6C68-4C16D18433E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BEB51E4-8A4E-899A-C43D-AF5DFD387501}"/>
              </a:ext>
            </a:extLst>
          </p:cNvPr>
          <p:cNvSpPr>
            <a:spLocks noGrp="1"/>
          </p:cNvSpPr>
          <p:nvPr>
            <p:ph type="title"/>
          </p:nvPr>
        </p:nvSpPr>
        <p:spPr/>
        <p:txBody>
          <a:bodyPr/>
          <a:lstStyle/>
          <a:p>
            <a:r>
              <a:rPr lang="en-US" dirty="0"/>
              <a:t>Result</a:t>
            </a:r>
          </a:p>
        </p:txBody>
      </p:sp>
    </p:spTree>
    <p:extLst>
      <p:ext uri="{BB962C8B-B14F-4D97-AF65-F5344CB8AC3E}">
        <p14:creationId xmlns:p14="http://schemas.microsoft.com/office/powerpoint/2010/main" val="27566269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160A16-F1EB-542B-217D-B55EB616BC8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81E7AD7-E49D-AD3F-321E-973C5B593A3A}"/>
              </a:ext>
            </a:extLst>
          </p:cNvPr>
          <p:cNvSpPr>
            <a:spLocks noGrp="1"/>
          </p:cNvSpPr>
          <p:nvPr>
            <p:ph type="title"/>
          </p:nvPr>
        </p:nvSpPr>
        <p:spPr/>
        <p:txBody>
          <a:bodyPr/>
          <a:lstStyle/>
          <a:p>
            <a:r>
              <a:rPr lang="en-US" dirty="0"/>
              <a:t>Interpretation &amp; recommendation</a:t>
            </a:r>
          </a:p>
        </p:txBody>
      </p:sp>
    </p:spTree>
    <p:extLst>
      <p:ext uri="{BB962C8B-B14F-4D97-AF65-F5344CB8AC3E}">
        <p14:creationId xmlns:p14="http://schemas.microsoft.com/office/powerpoint/2010/main" val="25990874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D2A4FE-5424-4FBD-2F39-B441A3928C0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540F95C-A98D-868B-7E2D-D71CE4106BEA}"/>
              </a:ext>
            </a:extLst>
          </p:cNvPr>
          <p:cNvSpPr>
            <a:spLocks noGrp="1"/>
          </p:cNvSpPr>
          <p:nvPr>
            <p:ph type="title"/>
          </p:nvPr>
        </p:nvSpPr>
        <p:spPr/>
        <p:txBody>
          <a:bodyPr/>
          <a:lstStyle/>
          <a:p>
            <a:r>
              <a:rPr lang="en-US" dirty="0"/>
              <a:t>conclusion</a:t>
            </a:r>
          </a:p>
        </p:txBody>
      </p:sp>
    </p:spTree>
    <p:extLst>
      <p:ext uri="{BB962C8B-B14F-4D97-AF65-F5344CB8AC3E}">
        <p14:creationId xmlns:p14="http://schemas.microsoft.com/office/powerpoint/2010/main" val="40019247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0341E3-A868-1779-E107-C2D655ACF8A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ACE427A-0098-5D6C-597B-E5E05F3042E9}"/>
              </a:ext>
            </a:extLst>
          </p:cNvPr>
          <p:cNvSpPr>
            <a:spLocks noGrp="1"/>
          </p:cNvSpPr>
          <p:nvPr>
            <p:ph type="title"/>
          </p:nvPr>
        </p:nvSpPr>
        <p:spPr/>
        <p:txBody>
          <a:bodyPr/>
          <a:lstStyle/>
          <a:p>
            <a:r>
              <a:rPr lang="en-US"/>
              <a:t>Reference for Prior works </a:t>
            </a:r>
          </a:p>
        </p:txBody>
      </p:sp>
      <p:graphicFrame>
        <p:nvGraphicFramePr>
          <p:cNvPr id="4" name="Content Placeholder 3">
            <a:extLst>
              <a:ext uri="{FF2B5EF4-FFF2-40B4-BE49-F238E27FC236}">
                <a16:creationId xmlns:a16="http://schemas.microsoft.com/office/drawing/2014/main" id="{7951EF86-8EC4-C259-FD31-BFD5F17A3EDF}"/>
              </a:ext>
            </a:extLst>
          </p:cNvPr>
          <p:cNvGraphicFramePr>
            <a:graphicFrameLocks/>
          </p:cNvGraphicFramePr>
          <p:nvPr>
            <p:extLst>
              <p:ext uri="{D42A27DB-BD31-4B8C-83A1-F6EECF244321}">
                <p14:modId xmlns:p14="http://schemas.microsoft.com/office/powerpoint/2010/main" val="4210430966"/>
              </p:ext>
            </p:extLst>
          </p:nvPr>
        </p:nvGraphicFramePr>
        <p:xfrm>
          <a:off x="643466" y="1747807"/>
          <a:ext cx="10630224" cy="3404010"/>
        </p:xfrm>
        <a:graphic>
          <a:graphicData uri="http://schemas.openxmlformats.org/drawingml/2006/table">
            <a:tbl>
              <a:tblPr firstRow="1" firstCol="1" bandRow="1">
                <a:tableStyleId>{69CF1AB2-1976-4502-BF36-3FF5EA218861}</a:tableStyleId>
              </a:tblPr>
              <a:tblGrid>
                <a:gridCol w="544203">
                  <a:extLst>
                    <a:ext uri="{9D8B030D-6E8A-4147-A177-3AD203B41FA5}">
                      <a16:colId xmlns:a16="http://schemas.microsoft.com/office/drawing/2014/main" val="2656707931"/>
                    </a:ext>
                  </a:extLst>
                </a:gridCol>
                <a:gridCol w="10086021">
                  <a:extLst>
                    <a:ext uri="{9D8B030D-6E8A-4147-A177-3AD203B41FA5}">
                      <a16:colId xmlns:a16="http://schemas.microsoft.com/office/drawing/2014/main" val="3560051453"/>
                    </a:ext>
                  </a:extLst>
                </a:gridCol>
              </a:tblGrid>
              <a:tr h="627531">
                <a:tc>
                  <a:txBody>
                    <a:bodyPr/>
                    <a:lstStyle/>
                    <a:p>
                      <a:pPr marL="0" marR="0" lvl="0" indent="0" algn="ctr" defTabSz="914400" rtl="0" eaLnBrk="1" fontAlgn="t" latinLnBrk="0" hangingPunct="1">
                        <a:lnSpc>
                          <a:spcPct val="107000"/>
                        </a:lnSpc>
                        <a:spcBef>
                          <a:spcPts val="0"/>
                        </a:spcBef>
                        <a:spcAft>
                          <a:spcPts val="0"/>
                        </a:spcAft>
                        <a:buClrTx/>
                        <a:buSzTx/>
                        <a:buFontTx/>
                        <a:buNone/>
                        <a:tabLst/>
                        <a:defRPr/>
                      </a:pPr>
                      <a:r>
                        <a:rPr lang="en-US" sz="1200" b="0" u="none" strike="noStrike" kern="100" dirty="0">
                          <a:solidFill>
                            <a:srgbClr val="3A3A3A"/>
                          </a:solidFill>
                          <a:effectLst/>
                          <a:latin typeface="+mn-lt"/>
                          <a:ea typeface="+mn-ea"/>
                          <a:cs typeface="+mn-cs"/>
                        </a:rPr>
                        <a:t>1</a:t>
                      </a:r>
                    </a:p>
                  </a:txBody>
                  <a:tcPr marL="72807" marR="72807" marT="10112" marB="0" anchor="ctr"/>
                </a:tc>
                <a:tc>
                  <a:txBody>
                    <a:bodyPr/>
                    <a:lstStyle/>
                    <a:p>
                      <a:pPr marL="0" marR="0" lvl="0" indent="0" algn="l" defTabSz="914400" rtl="0" eaLnBrk="1" fontAlgn="t" latinLnBrk="0" hangingPunct="1">
                        <a:lnSpc>
                          <a:spcPct val="107000"/>
                        </a:lnSpc>
                        <a:spcBef>
                          <a:spcPts val="0"/>
                        </a:spcBef>
                        <a:spcAft>
                          <a:spcPts val="0"/>
                        </a:spcAft>
                        <a:buClrTx/>
                        <a:buSzTx/>
                        <a:buFontTx/>
                        <a:buNone/>
                        <a:tabLst/>
                        <a:defRPr/>
                      </a:pPr>
                      <a:r>
                        <a:rPr lang="en-US" sz="1200" b="0" u="none" strike="noStrike" kern="100" dirty="0">
                          <a:solidFill>
                            <a:srgbClr val="3A3A3A"/>
                          </a:solidFill>
                          <a:effectLst/>
                        </a:rPr>
                        <a:t>Donohue, John J., Abhay Aneja, and Kyle D. Weber. “Right‐to‐Carry Laws and Violent Crime: A Comprehensive Assessment Using Panel Data and a State‐Level Synthetic Control Analysis.” </a:t>
                      </a:r>
                      <a:r>
                        <a:rPr lang="en-US" sz="1200" b="0" u="none" strike="noStrike" kern="100" dirty="0">
                          <a:effectLst/>
                        </a:rPr>
                        <a:t>Journal of empirical legal studies 16.2 (2019): 198–247. Web.</a:t>
                      </a:r>
                      <a:endParaRPr lang="en-US" sz="2000" b="0" i="0" u="none" strike="noStrike" dirty="0">
                        <a:effectLst/>
                        <a:latin typeface="Arial" panose="020B0604020202020204" pitchFamily="34" charset="0"/>
                      </a:endParaRPr>
                    </a:p>
                  </a:txBody>
                  <a:tcPr marL="72807" marR="72807" marT="10112" marB="0" anchor="ctr"/>
                </a:tc>
                <a:extLst>
                  <a:ext uri="{0D108BD9-81ED-4DB2-BD59-A6C34878D82A}">
                    <a16:rowId xmlns:a16="http://schemas.microsoft.com/office/drawing/2014/main" val="1170584691"/>
                  </a:ext>
                </a:extLst>
              </a:tr>
              <a:tr h="466568">
                <a:tc>
                  <a:txBody>
                    <a:bodyPr/>
                    <a:lstStyle/>
                    <a:p>
                      <a:pPr marL="0" marR="0" lvl="0" indent="0" algn="ctr" defTabSz="914400" rtl="0" eaLnBrk="1" fontAlgn="t" latinLnBrk="0" hangingPunct="1">
                        <a:lnSpc>
                          <a:spcPct val="107000"/>
                        </a:lnSpc>
                        <a:spcBef>
                          <a:spcPts val="0"/>
                        </a:spcBef>
                        <a:spcAft>
                          <a:spcPts val="0"/>
                        </a:spcAft>
                        <a:buClrTx/>
                        <a:buSzTx/>
                        <a:buFontTx/>
                        <a:buNone/>
                        <a:tabLst/>
                        <a:defRPr/>
                      </a:pPr>
                      <a:r>
                        <a:rPr kumimoji="0" lang="en-US" sz="1200" b="0" i="0" u="none" strike="noStrike" kern="100" cap="none" spc="0" normalizeH="0" baseline="0" noProof="0" dirty="0">
                          <a:ln>
                            <a:noFill/>
                          </a:ln>
                          <a:solidFill>
                            <a:srgbClr val="3A3A3A"/>
                          </a:solidFill>
                          <a:effectLst/>
                          <a:uLnTx/>
                          <a:uFillTx/>
                          <a:latin typeface="Rockwell" panose="02060603020205020403"/>
                          <a:ea typeface="+mn-ea"/>
                          <a:cs typeface="+mn-cs"/>
                        </a:rPr>
                        <a:t>2</a:t>
                      </a:r>
                    </a:p>
                  </a:txBody>
                  <a:tcPr marL="72807" marR="72807" marT="10112" marB="0" anchor="ctr"/>
                </a:tc>
                <a:tc>
                  <a:txBody>
                    <a:bodyPr/>
                    <a:lstStyle/>
                    <a:p>
                      <a:pPr marL="0" marR="0" algn="l" fontAlgn="t">
                        <a:lnSpc>
                          <a:spcPct val="107000"/>
                        </a:lnSpc>
                        <a:spcBef>
                          <a:spcPts val="0"/>
                        </a:spcBef>
                        <a:spcAft>
                          <a:spcPts val="0"/>
                        </a:spcAft>
                      </a:pPr>
                      <a:r>
                        <a:rPr lang="en-US" sz="1200" b="0" u="none" strike="noStrike" kern="100" dirty="0">
                          <a:solidFill>
                            <a:srgbClr val="181817"/>
                          </a:solidFill>
                          <a:effectLst/>
                        </a:rPr>
                        <a:t>Grucza RA, Krueger RF, Agrawal A, et al. Declines in prevalence of adolescent substance use disorders and delinquent behaviors in the USA: a unitary trend? </a:t>
                      </a:r>
                      <a:r>
                        <a:rPr lang="en-US" sz="1200" b="0" u="none" strike="noStrike" kern="100" dirty="0">
                          <a:effectLst/>
                        </a:rPr>
                        <a:t>Psychological Medicine. 2018;48(9):1494-1503. doi:10.1017/S0033291717002999</a:t>
                      </a:r>
                      <a:endParaRPr lang="en-US" sz="2000" b="0" i="0" u="none" strike="noStrike" dirty="0">
                        <a:effectLst/>
                        <a:latin typeface="Arial" panose="020B0604020202020204" pitchFamily="34" charset="0"/>
                      </a:endParaRPr>
                    </a:p>
                  </a:txBody>
                  <a:tcPr marL="72807" marR="72807" marT="10112" marB="0" anchor="ctr"/>
                </a:tc>
                <a:extLst>
                  <a:ext uri="{0D108BD9-81ED-4DB2-BD59-A6C34878D82A}">
                    <a16:rowId xmlns:a16="http://schemas.microsoft.com/office/drawing/2014/main" val="4141943958"/>
                  </a:ext>
                </a:extLst>
              </a:tr>
              <a:tr h="443567">
                <a:tc>
                  <a:txBody>
                    <a:bodyPr/>
                    <a:lstStyle/>
                    <a:p>
                      <a:pPr marL="0" marR="0" lvl="0" indent="0" algn="ctr" defTabSz="914400" rtl="0" eaLnBrk="1" fontAlgn="t" latinLnBrk="0" hangingPunct="1">
                        <a:lnSpc>
                          <a:spcPct val="107000"/>
                        </a:lnSpc>
                        <a:spcBef>
                          <a:spcPts val="0"/>
                        </a:spcBef>
                        <a:spcAft>
                          <a:spcPts val="0"/>
                        </a:spcAft>
                        <a:buClrTx/>
                        <a:buSzTx/>
                        <a:buFontTx/>
                        <a:buNone/>
                        <a:tabLst/>
                        <a:defRPr/>
                      </a:pPr>
                      <a:r>
                        <a:rPr kumimoji="0" lang="en-US" sz="1200" b="0" i="0" u="none" strike="noStrike" kern="100" cap="none" spc="0" normalizeH="0" baseline="0" noProof="0" dirty="0">
                          <a:ln>
                            <a:noFill/>
                          </a:ln>
                          <a:solidFill>
                            <a:srgbClr val="3A3A3A"/>
                          </a:solidFill>
                          <a:effectLst/>
                          <a:uLnTx/>
                          <a:uFillTx/>
                          <a:latin typeface="Rockwell" panose="02060603020205020403"/>
                          <a:ea typeface="+mn-ea"/>
                          <a:cs typeface="+mn-cs"/>
                        </a:rPr>
                        <a:t>3</a:t>
                      </a:r>
                    </a:p>
                  </a:txBody>
                  <a:tcPr marL="72807" marR="72807" marT="10112" marB="0" anchor="ctr"/>
                </a:tc>
                <a:tc>
                  <a:txBody>
                    <a:bodyPr/>
                    <a:lstStyle/>
                    <a:p>
                      <a:pPr marL="0" marR="0" algn="l" defTabSz="914400" rtl="0" eaLnBrk="1" fontAlgn="t" latinLnBrk="0" hangingPunct="1">
                        <a:lnSpc>
                          <a:spcPct val="107000"/>
                        </a:lnSpc>
                        <a:spcBef>
                          <a:spcPts val="0"/>
                        </a:spcBef>
                        <a:spcAft>
                          <a:spcPts val="0"/>
                        </a:spcAft>
                      </a:pPr>
                      <a:r>
                        <a:rPr lang="en-US" sz="1200" b="0" u="none" strike="noStrike" kern="100" dirty="0">
                          <a:solidFill>
                            <a:srgbClr val="3A3A3A"/>
                          </a:solidFill>
                          <a:effectLst/>
                          <a:latin typeface="+mn-lt"/>
                          <a:ea typeface="+mn-ea"/>
                          <a:cs typeface="+mn-cs"/>
                        </a:rPr>
                        <a:t>Schreck, Christopher J., McGloin, Jean Marie and Kirk, David S.(2009)'On the Origins of the Violent Neighborhood:</a:t>
                      </a:r>
                    </a:p>
                    <a:p>
                      <a:pPr marL="0" marR="0" algn="l" defTabSz="914400" rtl="0" eaLnBrk="1" fontAlgn="t" latinLnBrk="0" hangingPunct="1">
                        <a:lnSpc>
                          <a:spcPct val="107000"/>
                        </a:lnSpc>
                        <a:spcBef>
                          <a:spcPts val="0"/>
                        </a:spcBef>
                        <a:spcAft>
                          <a:spcPts val="0"/>
                        </a:spcAft>
                      </a:pPr>
                      <a:r>
                        <a:rPr lang="en-US" sz="1200" b="0" u="none" strike="noStrike" kern="100" dirty="0">
                          <a:solidFill>
                            <a:srgbClr val="3A3A3A"/>
                          </a:solidFill>
                          <a:effectLst/>
                          <a:latin typeface="+mn-lt"/>
                          <a:ea typeface="+mn-ea"/>
                          <a:cs typeface="+mn-cs"/>
                        </a:rPr>
                        <a:t>A Study of the Nature and Predictors of Crime-Type Differentiation across Chicago </a:t>
                      </a:r>
                      <a:r>
                        <a:rPr lang="en-US" sz="1200" b="0" u="none" strike="noStrike" kern="100" dirty="0" err="1">
                          <a:solidFill>
                            <a:srgbClr val="3A3A3A"/>
                          </a:solidFill>
                          <a:effectLst/>
                          <a:latin typeface="+mn-lt"/>
                          <a:ea typeface="+mn-ea"/>
                          <a:cs typeface="+mn-cs"/>
                        </a:rPr>
                        <a:t>Neighborhoods',Justice</a:t>
                      </a:r>
                      <a:r>
                        <a:rPr lang="en-US" sz="1200" b="0" u="none" strike="noStrike" kern="100" dirty="0">
                          <a:solidFill>
                            <a:srgbClr val="3A3A3A"/>
                          </a:solidFill>
                          <a:effectLst/>
                          <a:latin typeface="+mn-lt"/>
                          <a:ea typeface="+mn-ea"/>
                          <a:cs typeface="+mn-cs"/>
                        </a:rPr>
                        <a:t> Quarterly,26:4,771 — 794</a:t>
                      </a:r>
                    </a:p>
                  </a:txBody>
                  <a:tcPr marL="72807" marR="72807" marT="10112" marB="0" anchor="ctr"/>
                </a:tc>
                <a:extLst>
                  <a:ext uri="{0D108BD9-81ED-4DB2-BD59-A6C34878D82A}">
                    <a16:rowId xmlns:a16="http://schemas.microsoft.com/office/drawing/2014/main" val="3966303161"/>
                  </a:ext>
                </a:extLst>
              </a:tr>
              <a:tr h="443567">
                <a:tc>
                  <a:txBody>
                    <a:bodyPr/>
                    <a:lstStyle/>
                    <a:p>
                      <a:pPr marL="0" marR="0" lvl="0" indent="0" algn="ctr" defTabSz="914400" rtl="0" eaLnBrk="1" fontAlgn="t" latinLnBrk="0" hangingPunct="1">
                        <a:lnSpc>
                          <a:spcPct val="107000"/>
                        </a:lnSpc>
                        <a:spcBef>
                          <a:spcPts val="0"/>
                        </a:spcBef>
                        <a:spcAft>
                          <a:spcPts val="0"/>
                        </a:spcAft>
                        <a:buClrTx/>
                        <a:buSzTx/>
                        <a:buFontTx/>
                        <a:buNone/>
                        <a:tabLst/>
                        <a:defRPr/>
                      </a:pPr>
                      <a:r>
                        <a:rPr kumimoji="0" lang="en-US" sz="1200" b="0" i="0" u="none" strike="noStrike" kern="100" cap="none" spc="0" normalizeH="0" baseline="0" noProof="0" dirty="0">
                          <a:ln>
                            <a:noFill/>
                          </a:ln>
                          <a:solidFill>
                            <a:srgbClr val="3A3A3A"/>
                          </a:solidFill>
                          <a:effectLst/>
                          <a:uLnTx/>
                          <a:uFillTx/>
                          <a:latin typeface="Rockwell" panose="02060603020205020403"/>
                          <a:ea typeface="+mn-ea"/>
                          <a:cs typeface="+mn-cs"/>
                        </a:rPr>
                        <a:t>4</a:t>
                      </a:r>
                    </a:p>
                  </a:txBody>
                  <a:tcPr marL="72807" marR="72807" marT="10112" marB="0" anchor="ctr"/>
                </a:tc>
                <a:tc>
                  <a:txBody>
                    <a:bodyPr/>
                    <a:lstStyle/>
                    <a:p>
                      <a:pPr marL="0" marR="0" lvl="0" indent="0" algn="l" defTabSz="914400" rtl="0" eaLnBrk="1" fontAlgn="t" latinLnBrk="0" hangingPunct="1">
                        <a:lnSpc>
                          <a:spcPct val="107000"/>
                        </a:lnSpc>
                        <a:spcBef>
                          <a:spcPts val="0"/>
                        </a:spcBef>
                        <a:spcAft>
                          <a:spcPts val="0"/>
                        </a:spcAft>
                        <a:buClrTx/>
                        <a:buSzTx/>
                        <a:buFontTx/>
                        <a:buNone/>
                        <a:tabLst/>
                        <a:defRPr/>
                      </a:pPr>
                      <a:r>
                        <a:rPr lang="en-US" sz="1200" b="0" u="none" strike="noStrike" kern="100" dirty="0">
                          <a:solidFill>
                            <a:srgbClr val="3A3A3A"/>
                          </a:solidFill>
                          <a:effectLst/>
                          <a:latin typeface="+mn-lt"/>
                          <a:ea typeface="+mn-ea"/>
                          <a:cs typeface="+mn-cs"/>
                        </a:rPr>
                        <a:t>APA 7th ed. </a:t>
                      </a:r>
                      <a:r>
                        <a:rPr lang="en-US" sz="1200" b="0" u="none" strike="noStrike" kern="100" dirty="0" err="1">
                          <a:solidFill>
                            <a:srgbClr val="3A3A3A"/>
                          </a:solidFill>
                          <a:effectLst/>
                          <a:latin typeface="+mn-lt"/>
                          <a:ea typeface="+mn-ea"/>
                          <a:cs typeface="+mn-cs"/>
                        </a:rPr>
                        <a:t>Abrahamse</a:t>
                      </a:r>
                      <a:r>
                        <a:rPr lang="en-US" sz="1200" b="0" u="none" strike="noStrike" kern="100" dirty="0">
                          <a:solidFill>
                            <a:srgbClr val="3A3A3A"/>
                          </a:solidFill>
                          <a:effectLst/>
                          <a:latin typeface="+mn-lt"/>
                          <a:ea typeface="+mn-ea"/>
                          <a:cs typeface="+mn-cs"/>
                        </a:rPr>
                        <a:t>, A. F., Ebener, P. A., Greenwood, P. W., &amp; Fitzgerald, Nora. (1991). An experimental evaluation of the phoenix repeat offender program. Justice Quarterly, 8(2), 141-168.</a:t>
                      </a:r>
                    </a:p>
                  </a:txBody>
                  <a:tcPr marL="72807" marR="72807" marT="10112" marB="0" anchor="ctr"/>
                </a:tc>
                <a:extLst>
                  <a:ext uri="{0D108BD9-81ED-4DB2-BD59-A6C34878D82A}">
                    <a16:rowId xmlns:a16="http://schemas.microsoft.com/office/drawing/2014/main" val="147094771"/>
                  </a:ext>
                </a:extLst>
              </a:tr>
              <a:tr h="258493">
                <a:tc>
                  <a:txBody>
                    <a:bodyPr/>
                    <a:lstStyle/>
                    <a:p>
                      <a:pPr marL="0" marR="0" lvl="0" indent="0" algn="ctr" defTabSz="914400" rtl="0" eaLnBrk="1" fontAlgn="t" latinLnBrk="0" hangingPunct="1">
                        <a:lnSpc>
                          <a:spcPct val="107000"/>
                        </a:lnSpc>
                        <a:spcBef>
                          <a:spcPts val="0"/>
                        </a:spcBef>
                        <a:spcAft>
                          <a:spcPts val="0"/>
                        </a:spcAft>
                        <a:buClrTx/>
                        <a:buSzTx/>
                        <a:buFontTx/>
                        <a:buNone/>
                        <a:tabLst/>
                        <a:defRPr/>
                      </a:pPr>
                      <a:r>
                        <a:rPr kumimoji="0" lang="en-US" sz="1200" b="0" i="0" u="none" strike="noStrike" kern="100" cap="none" spc="0" normalizeH="0" baseline="0" noProof="0" dirty="0">
                          <a:ln>
                            <a:noFill/>
                          </a:ln>
                          <a:solidFill>
                            <a:srgbClr val="3A3A3A"/>
                          </a:solidFill>
                          <a:effectLst/>
                          <a:uLnTx/>
                          <a:uFillTx/>
                          <a:latin typeface="Rockwell" panose="02060603020205020403"/>
                          <a:ea typeface="+mn-ea"/>
                          <a:cs typeface="+mn-cs"/>
                        </a:rPr>
                        <a:t>5</a:t>
                      </a:r>
                    </a:p>
                  </a:txBody>
                  <a:tcPr marL="72807" marR="72807" marT="10112" marB="0" anchor="ctr"/>
                </a:tc>
                <a:tc>
                  <a:txBody>
                    <a:bodyPr/>
                    <a:lstStyle/>
                    <a:p>
                      <a:pPr marL="0" marR="0" lvl="0" indent="0" algn="l">
                        <a:lnSpc>
                          <a:spcPct val="107000"/>
                        </a:lnSpc>
                        <a:spcBef>
                          <a:spcPts val="0"/>
                        </a:spcBef>
                        <a:spcAft>
                          <a:spcPts val="0"/>
                        </a:spcAft>
                        <a:buNone/>
                      </a:pPr>
                      <a:r>
                        <a:rPr lang="en-US" sz="1200" b="0" i="0" u="none" strike="noStrike" kern="100" noProof="0" dirty="0">
                          <a:solidFill>
                            <a:srgbClr val="3A3A3A"/>
                          </a:solidFill>
                          <a:effectLst/>
                          <a:latin typeface="Rockwell"/>
                        </a:rPr>
                        <a:t>Gary Kleck and J. C. Barnes "</a:t>
                      </a:r>
                      <a:r>
                        <a:rPr lang="en-US" sz="1200" b="0" u="none" strike="noStrike" kern="100" noProof="0" dirty="0">
                          <a:solidFill>
                            <a:srgbClr val="3A3A3A"/>
                          </a:solidFill>
                          <a:effectLst/>
                          <a:latin typeface="+mn-lt"/>
                          <a:ea typeface="+mn-ea"/>
                          <a:cs typeface="+mn-cs"/>
                        </a:rPr>
                        <a:t>Do More Police Lead to More Crime Deterrence?"  Crime &amp; Delinquency 2014 60: 716 originally published online 18 October 2010</a:t>
                      </a:r>
                      <a:endParaRPr lang="en-US" sz="1200" b="0" u="none" strike="noStrike" kern="100" dirty="0">
                        <a:solidFill>
                          <a:srgbClr val="3A3A3A"/>
                        </a:solidFill>
                        <a:effectLst/>
                        <a:latin typeface="+mn-lt"/>
                        <a:ea typeface="+mn-ea"/>
                        <a:cs typeface="+mn-cs"/>
                      </a:endParaRPr>
                    </a:p>
                  </a:txBody>
                  <a:tcPr marL="72807" marR="72807" marT="10112" marB="0" anchor="ctr"/>
                </a:tc>
                <a:extLst>
                  <a:ext uri="{0D108BD9-81ED-4DB2-BD59-A6C34878D82A}">
                    <a16:rowId xmlns:a16="http://schemas.microsoft.com/office/drawing/2014/main" val="1883638765"/>
                  </a:ext>
                </a:extLst>
              </a:tr>
              <a:tr h="344862">
                <a:tc>
                  <a:txBody>
                    <a:bodyPr/>
                    <a:lstStyle/>
                    <a:p>
                      <a:pPr marL="0" marR="0" lvl="0" indent="0" algn="ctr" defTabSz="914400" rtl="0" eaLnBrk="1" fontAlgn="t" latinLnBrk="0" hangingPunct="1">
                        <a:lnSpc>
                          <a:spcPct val="107000"/>
                        </a:lnSpc>
                        <a:spcBef>
                          <a:spcPts val="0"/>
                        </a:spcBef>
                        <a:spcAft>
                          <a:spcPts val="0"/>
                        </a:spcAft>
                        <a:buClrTx/>
                        <a:buSzTx/>
                        <a:buFontTx/>
                        <a:buNone/>
                        <a:tabLst/>
                        <a:defRPr/>
                      </a:pPr>
                      <a:r>
                        <a:rPr lang="en-US" sz="1200" b="0" u="none" strike="noStrike" kern="100" noProof="0" dirty="0">
                          <a:solidFill>
                            <a:srgbClr val="3A3A3A"/>
                          </a:solidFill>
                          <a:effectLst/>
                          <a:latin typeface="+mn-lt"/>
                          <a:ea typeface="+mn-ea"/>
                          <a:cs typeface="+mn-cs"/>
                        </a:rPr>
                        <a:t>6</a:t>
                      </a:r>
                    </a:p>
                  </a:txBody>
                  <a:tcPr marL="72807" marR="72807" marT="10112" marB="0" anchor="ctr"/>
                </a:tc>
                <a:tc>
                  <a:txBody>
                    <a:bodyPr/>
                    <a:lstStyle/>
                    <a:p>
                      <a:pPr marL="0" marR="0" lvl="0" indent="0" algn="l">
                        <a:lnSpc>
                          <a:spcPct val="107000"/>
                        </a:lnSpc>
                        <a:spcBef>
                          <a:spcPts val="0"/>
                        </a:spcBef>
                        <a:spcAft>
                          <a:spcPts val="0"/>
                        </a:spcAft>
                        <a:buNone/>
                      </a:pPr>
                      <a:r>
                        <a:rPr lang="en-US" sz="1200" b="0" u="none" strike="noStrike" kern="100" noProof="0" dirty="0">
                          <a:solidFill>
                            <a:srgbClr val="3A3A3A"/>
                          </a:solidFill>
                          <a:effectLst/>
                          <a:latin typeface="+mn-lt"/>
                          <a:ea typeface="+mn-ea"/>
                          <a:cs typeface="+mn-cs"/>
                        </a:rPr>
                        <a:t>David B. Mustard and John Lott "Crime, Deterrence, and Right-to-Carry Concealed Handguns"  1996</a:t>
                      </a:r>
                      <a:endParaRPr lang="en-US" sz="1200" b="0" u="none" strike="noStrike" kern="100" dirty="0">
                        <a:solidFill>
                          <a:srgbClr val="3A3A3A"/>
                        </a:solidFill>
                        <a:effectLst/>
                        <a:latin typeface="+mn-lt"/>
                        <a:ea typeface="+mn-ea"/>
                        <a:cs typeface="+mn-cs"/>
                      </a:endParaRPr>
                    </a:p>
                  </a:txBody>
                  <a:tcPr marL="72807" marR="72807" marT="10112" marB="0" anchor="ctr"/>
                </a:tc>
                <a:extLst>
                  <a:ext uri="{0D108BD9-81ED-4DB2-BD59-A6C34878D82A}">
                    <a16:rowId xmlns:a16="http://schemas.microsoft.com/office/drawing/2014/main" val="3900307470"/>
                  </a:ext>
                </a:extLst>
              </a:tr>
              <a:tr h="344862">
                <a:tc>
                  <a:txBody>
                    <a:bodyPr/>
                    <a:lstStyle/>
                    <a:p>
                      <a:pPr marL="0" marR="0" lvl="0" indent="0" algn="ctr" defTabSz="914400" rtl="0" eaLnBrk="1" fontAlgn="t" latinLnBrk="0" hangingPunct="1">
                        <a:lnSpc>
                          <a:spcPct val="107000"/>
                        </a:lnSpc>
                        <a:spcBef>
                          <a:spcPts val="0"/>
                        </a:spcBef>
                        <a:spcAft>
                          <a:spcPts val="0"/>
                        </a:spcAft>
                        <a:buClrTx/>
                        <a:buSzTx/>
                        <a:buFontTx/>
                        <a:buNone/>
                        <a:tabLst/>
                        <a:defRPr/>
                      </a:pPr>
                      <a:r>
                        <a:rPr kumimoji="0" lang="en-US" sz="1200" b="0" i="0" u="none" strike="noStrike" kern="100" cap="none" spc="0" normalizeH="0" baseline="0" noProof="0" dirty="0">
                          <a:ln>
                            <a:noFill/>
                          </a:ln>
                          <a:solidFill>
                            <a:srgbClr val="3A3A3A"/>
                          </a:solidFill>
                          <a:effectLst/>
                          <a:uLnTx/>
                          <a:uFillTx/>
                          <a:latin typeface="Rockwell" panose="02060603020205020403"/>
                          <a:ea typeface="+mn-ea"/>
                          <a:cs typeface="+mn-cs"/>
                        </a:rPr>
                        <a:t>7</a:t>
                      </a:r>
                    </a:p>
                  </a:txBody>
                  <a:tcPr marL="72807" marR="72807" marT="10112" marB="0" anchor="ctr"/>
                </a:tc>
                <a:tc>
                  <a:txBody>
                    <a:bodyPr/>
                    <a:lstStyle/>
                    <a:p>
                      <a:pPr marL="0" marR="0" lvl="0" indent="0" algn="l" rtl="0" eaLnBrk="1" fontAlgn="t" latinLnBrk="0" hangingPunct="1">
                        <a:lnSpc>
                          <a:spcPct val="107000"/>
                        </a:lnSpc>
                        <a:spcBef>
                          <a:spcPts val="0"/>
                        </a:spcBef>
                        <a:spcAft>
                          <a:spcPts val="0"/>
                        </a:spcAft>
                        <a:buClrTx/>
                        <a:buSzTx/>
                        <a:buFontTx/>
                        <a:buNone/>
                      </a:pPr>
                      <a:r>
                        <a:rPr lang="en-US" sz="1200" b="0" u="none" strike="noStrike" kern="100" dirty="0">
                          <a:solidFill>
                            <a:srgbClr val="3A3A3A"/>
                          </a:solidFill>
                          <a:effectLst/>
                          <a:latin typeface="+mn-lt"/>
                          <a:ea typeface="+mn-ea"/>
                          <a:cs typeface="+mn-cs"/>
                        </a:rPr>
                        <a:t>Nagin, D. S. (1998). Criminal Deterrence Research at the Outset of the Twenty-First Century. Crime and Justice: Review of Research, 23, 1-42. </a:t>
                      </a:r>
                    </a:p>
                  </a:txBody>
                  <a:tcPr marL="72807" marR="72807" marT="10112" marB="0" anchor="ctr"/>
                </a:tc>
                <a:extLst>
                  <a:ext uri="{0D108BD9-81ED-4DB2-BD59-A6C34878D82A}">
                    <a16:rowId xmlns:a16="http://schemas.microsoft.com/office/drawing/2014/main" val="3382552765"/>
                  </a:ext>
                </a:extLst>
              </a:tr>
              <a:tr h="344862">
                <a:tc>
                  <a:txBody>
                    <a:bodyPr/>
                    <a:lstStyle/>
                    <a:p>
                      <a:pPr marL="0" marR="0" lvl="0" indent="0" algn="ctr" defTabSz="914400" rtl="0" eaLnBrk="1" fontAlgn="t" latinLnBrk="0" hangingPunct="1">
                        <a:lnSpc>
                          <a:spcPct val="107000"/>
                        </a:lnSpc>
                        <a:spcBef>
                          <a:spcPts val="0"/>
                        </a:spcBef>
                        <a:spcAft>
                          <a:spcPts val="0"/>
                        </a:spcAft>
                        <a:buClrTx/>
                        <a:buSzTx/>
                        <a:buFontTx/>
                        <a:buNone/>
                        <a:tabLst/>
                        <a:defRPr/>
                      </a:pPr>
                      <a:r>
                        <a:rPr kumimoji="0" lang="en-US" sz="1200" b="0" i="0" u="none" strike="noStrike" kern="100" cap="none" spc="0" normalizeH="0" baseline="0" noProof="0" dirty="0">
                          <a:ln>
                            <a:noFill/>
                          </a:ln>
                          <a:solidFill>
                            <a:srgbClr val="3A3A3A"/>
                          </a:solidFill>
                          <a:effectLst/>
                          <a:uLnTx/>
                          <a:uFillTx/>
                          <a:latin typeface="Rockwell"/>
                          <a:ea typeface="+mn-ea"/>
                          <a:cs typeface="+mn-cs"/>
                        </a:rPr>
                        <a:t>8</a:t>
                      </a:r>
                    </a:p>
                  </a:txBody>
                  <a:tcPr marL="72807" marR="72807" marT="10112" marB="0" anchor="ctr"/>
                </a:tc>
                <a:tc>
                  <a:txBody>
                    <a:bodyPr/>
                    <a:lstStyle/>
                    <a:p>
                      <a:pPr marL="0" marR="0" lvl="0" indent="0" algn="l">
                        <a:lnSpc>
                          <a:spcPct val="100000"/>
                        </a:lnSpc>
                        <a:spcBef>
                          <a:spcPts val="0"/>
                        </a:spcBef>
                        <a:spcAft>
                          <a:spcPts val="0"/>
                        </a:spcAft>
                        <a:buNone/>
                      </a:pPr>
                      <a:r>
                        <a:rPr lang="en-US" sz="1300" b="0" i="0" u="none" strike="noStrike" kern="100" noProof="0" dirty="0">
                          <a:solidFill>
                            <a:srgbClr val="1B1B1B"/>
                          </a:solidFill>
                          <a:effectLst/>
                          <a:latin typeface="Rockwell"/>
                        </a:rPr>
                        <a:t>David McDowall: </a:t>
                      </a:r>
                      <a:r>
                        <a:rPr lang="en-US" sz="1300" b="0" i="1" u="none" strike="noStrike" kern="100" noProof="0" dirty="0">
                          <a:solidFill>
                            <a:srgbClr val="1B1B1B"/>
                          </a:solidFill>
                          <a:effectLst/>
                        </a:rPr>
                        <a:t>Criminology</a:t>
                      </a:r>
                      <a:r>
                        <a:rPr lang="en-US" sz="1300" b="0" i="0" u="none" strike="noStrike" kern="100" noProof="0" dirty="0">
                          <a:solidFill>
                            <a:srgbClr val="1B1B1B"/>
                          </a:solidFill>
                          <a:effectLst/>
                        </a:rPr>
                        <a:t> Volume: 40 Issue: 3 Dated: August 2002 Pages: 711-736</a:t>
                      </a:r>
                      <a:r>
                        <a:rPr lang="en-US" sz="1300" b="0" i="0" u="none" strike="noStrike" kern="100" noProof="0" dirty="0">
                          <a:solidFill>
                            <a:srgbClr val="1B1B1B"/>
                          </a:solidFill>
                          <a:effectLst/>
                          <a:latin typeface="Rockwell"/>
                        </a:rPr>
                        <a:t> (2002).</a:t>
                      </a:r>
                      <a:endParaRPr lang="en-US"/>
                    </a:p>
                  </a:txBody>
                  <a:tcPr marL="72807" marR="72807" marT="10112" marB="0" anchor="ctr"/>
                </a:tc>
                <a:extLst>
                  <a:ext uri="{0D108BD9-81ED-4DB2-BD59-A6C34878D82A}">
                    <a16:rowId xmlns:a16="http://schemas.microsoft.com/office/drawing/2014/main" val="256428370"/>
                  </a:ext>
                </a:extLst>
              </a:tr>
            </a:tbl>
          </a:graphicData>
        </a:graphic>
      </p:graphicFrame>
    </p:spTree>
    <p:extLst>
      <p:ext uri="{BB962C8B-B14F-4D97-AF65-F5344CB8AC3E}">
        <p14:creationId xmlns:p14="http://schemas.microsoft.com/office/powerpoint/2010/main" val="16034330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18777-23D9-338D-7BF5-086EE936AB39}"/>
              </a:ext>
            </a:extLst>
          </p:cNvPr>
          <p:cNvSpPr>
            <a:spLocks noGrp="1"/>
          </p:cNvSpPr>
          <p:nvPr>
            <p:ph type="title"/>
          </p:nvPr>
        </p:nvSpPr>
        <p:spPr/>
        <p:txBody>
          <a:bodyPr/>
          <a:lstStyle/>
          <a:p>
            <a:r>
              <a:rPr lang="en-IN"/>
              <a:t>Research Question</a:t>
            </a:r>
          </a:p>
        </p:txBody>
      </p:sp>
      <p:sp>
        <p:nvSpPr>
          <p:cNvPr id="3" name="Content Placeholder 2">
            <a:extLst>
              <a:ext uri="{FF2B5EF4-FFF2-40B4-BE49-F238E27FC236}">
                <a16:creationId xmlns:a16="http://schemas.microsoft.com/office/drawing/2014/main" id="{D64E2667-266F-6B47-5169-108F35E037FC}"/>
              </a:ext>
            </a:extLst>
          </p:cNvPr>
          <p:cNvSpPr>
            <a:spLocks noGrp="1"/>
          </p:cNvSpPr>
          <p:nvPr>
            <p:ph idx="1"/>
          </p:nvPr>
        </p:nvSpPr>
        <p:spPr>
          <a:xfrm>
            <a:off x="991190" y="2455705"/>
            <a:ext cx="10058400" cy="4050792"/>
          </a:xfrm>
        </p:spPr>
        <p:txBody>
          <a:bodyPr/>
          <a:lstStyle/>
          <a:p>
            <a:r>
              <a:rPr lang="en-US" b="0" i="0">
                <a:solidFill>
                  <a:srgbClr val="1F1F1F"/>
                </a:solidFill>
                <a:effectLst/>
                <a:latin typeface="Google Sans"/>
              </a:rPr>
              <a:t>To what extent can the adoption of right-to-carry laws, along with other social and economic factors, predict changes in violent crime rates over a 10-year period?</a:t>
            </a:r>
          </a:p>
          <a:p>
            <a:r>
              <a:rPr lang="en-US" b="0" i="0">
                <a:solidFill>
                  <a:srgbClr val="1F1F1F"/>
                </a:solidFill>
                <a:effectLst/>
                <a:latin typeface="Google Sans"/>
              </a:rPr>
              <a:t>How can changes in the prevalence of adolescent substance use disorders be used to predict future delinquency rates, while considering other demographic Factor?</a:t>
            </a:r>
            <a:endParaRPr lang="en-IN"/>
          </a:p>
        </p:txBody>
      </p:sp>
    </p:spTree>
    <p:extLst>
      <p:ext uri="{BB962C8B-B14F-4D97-AF65-F5344CB8AC3E}">
        <p14:creationId xmlns:p14="http://schemas.microsoft.com/office/powerpoint/2010/main" val="17622810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407E02-D42B-97C2-0C2E-9E5DF1D82CB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FFC4D0C-A8D3-7B9F-54B7-7D26AB4FB1FE}"/>
              </a:ext>
            </a:extLst>
          </p:cNvPr>
          <p:cNvSpPr>
            <a:spLocks noGrp="1"/>
          </p:cNvSpPr>
          <p:nvPr>
            <p:ph type="title"/>
          </p:nvPr>
        </p:nvSpPr>
        <p:spPr/>
        <p:txBody>
          <a:bodyPr/>
          <a:lstStyle/>
          <a:p>
            <a:r>
              <a:rPr lang="en-US"/>
              <a:t>Prior Works (1/4)</a:t>
            </a:r>
          </a:p>
        </p:txBody>
      </p:sp>
      <p:graphicFrame>
        <p:nvGraphicFramePr>
          <p:cNvPr id="3" name="Content Placeholder 3">
            <a:extLst>
              <a:ext uri="{FF2B5EF4-FFF2-40B4-BE49-F238E27FC236}">
                <a16:creationId xmlns:a16="http://schemas.microsoft.com/office/drawing/2014/main" id="{12989F07-4A99-AD44-4546-F2BBFD17DA74}"/>
              </a:ext>
            </a:extLst>
          </p:cNvPr>
          <p:cNvGraphicFramePr>
            <a:graphicFrameLocks/>
          </p:cNvGraphicFramePr>
          <p:nvPr>
            <p:extLst>
              <p:ext uri="{D42A27DB-BD31-4B8C-83A1-F6EECF244321}">
                <p14:modId xmlns:p14="http://schemas.microsoft.com/office/powerpoint/2010/main" val="1416192703"/>
              </p:ext>
            </p:extLst>
          </p:nvPr>
        </p:nvGraphicFramePr>
        <p:xfrm>
          <a:off x="643466" y="1613328"/>
          <a:ext cx="10905065" cy="4969030"/>
        </p:xfrm>
        <a:graphic>
          <a:graphicData uri="http://schemas.openxmlformats.org/drawingml/2006/table">
            <a:tbl>
              <a:tblPr firstRow="1" firstCol="1" bandRow="1">
                <a:tableStyleId>{3B4B98B0-60AC-42C2-AFA5-B58CD77FA1E5}</a:tableStyleId>
              </a:tblPr>
              <a:tblGrid>
                <a:gridCol w="899160">
                  <a:extLst>
                    <a:ext uri="{9D8B030D-6E8A-4147-A177-3AD203B41FA5}">
                      <a16:colId xmlns:a16="http://schemas.microsoft.com/office/drawing/2014/main" val="3560051453"/>
                    </a:ext>
                  </a:extLst>
                </a:gridCol>
                <a:gridCol w="2104464">
                  <a:extLst>
                    <a:ext uri="{9D8B030D-6E8A-4147-A177-3AD203B41FA5}">
                      <a16:colId xmlns:a16="http://schemas.microsoft.com/office/drawing/2014/main" val="91076683"/>
                    </a:ext>
                  </a:extLst>
                </a:gridCol>
                <a:gridCol w="3153103">
                  <a:extLst>
                    <a:ext uri="{9D8B030D-6E8A-4147-A177-3AD203B41FA5}">
                      <a16:colId xmlns:a16="http://schemas.microsoft.com/office/drawing/2014/main" val="1988240242"/>
                    </a:ext>
                  </a:extLst>
                </a:gridCol>
                <a:gridCol w="2554014">
                  <a:extLst>
                    <a:ext uri="{9D8B030D-6E8A-4147-A177-3AD203B41FA5}">
                      <a16:colId xmlns:a16="http://schemas.microsoft.com/office/drawing/2014/main" val="3100530952"/>
                    </a:ext>
                  </a:extLst>
                </a:gridCol>
                <a:gridCol w="2194324">
                  <a:extLst>
                    <a:ext uri="{9D8B030D-6E8A-4147-A177-3AD203B41FA5}">
                      <a16:colId xmlns:a16="http://schemas.microsoft.com/office/drawing/2014/main" val="662288696"/>
                    </a:ext>
                  </a:extLst>
                </a:gridCol>
              </a:tblGrid>
              <a:tr h="213139">
                <a:tc>
                  <a:txBody>
                    <a:bodyPr/>
                    <a:lstStyle/>
                    <a:p>
                      <a:pPr marL="0" marR="0" algn="l" fontAlgn="t">
                        <a:lnSpc>
                          <a:spcPct val="107000"/>
                        </a:lnSpc>
                        <a:spcBef>
                          <a:spcPts val="0"/>
                        </a:spcBef>
                        <a:spcAft>
                          <a:spcPts val="0"/>
                        </a:spcAft>
                      </a:pPr>
                      <a:r>
                        <a:rPr lang="en-US" sz="1200" b="1" u="none" strike="noStrike" kern="100" dirty="0">
                          <a:effectLst/>
                        </a:rPr>
                        <a:t>Source</a:t>
                      </a:r>
                      <a:endParaRPr lang="en-US" sz="1900" b="1" i="0" u="none" strike="noStrike" dirty="0">
                        <a:effectLst/>
                        <a:latin typeface="Arial" panose="020B0604020202020204" pitchFamily="34" charset="0"/>
                      </a:endParaRPr>
                    </a:p>
                  </a:txBody>
                  <a:tcPr marL="72807" marR="72807" marT="10112" marB="0"/>
                </a:tc>
                <a:tc>
                  <a:txBody>
                    <a:bodyPr/>
                    <a:lstStyle/>
                    <a:p>
                      <a:pPr marL="0" marR="0" algn="l" fontAlgn="t">
                        <a:lnSpc>
                          <a:spcPct val="107000"/>
                        </a:lnSpc>
                        <a:spcBef>
                          <a:spcPts val="0"/>
                        </a:spcBef>
                        <a:spcAft>
                          <a:spcPts val="0"/>
                        </a:spcAft>
                      </a:pPr>
                      <a:r>
                        <a:rPr lang="en-US" sz="1200" b="1" u="none" strike="noStrike" kern="100" dirty="0">
                          <a:effectLst/>
                        </a:rPr>
                        <a:t>Research question</a:t>
                      </a:r>
                      <a:endParaRPr lang="en-US" sz="1900" b="1" i="0" u="none" strike="noStrike" dirty="0">
                        <a:effectLst/>
                        <a:latin typeface="Arial" panose="020B0604020202020204" pitchFamily="34" charset="0"/>
                      </a:endParaRPr>
                    </a:p>
                  </a:txBody>
                  <a:tcPr marL="72807" marR="72807" marT="10112" marB="0"/>
                </a:tc>
                <a:tc>
                  <a:txBody>
                    <a:bodyPr/>
                    <a:lstStyle/>
                    <a:p>
                      <a:pPr marL="0" marR="0" algn="l" fontAlgn="t">
                        <a:lnSpc>
                          <a:spcPct val="107000"/>
                        </a:lnSpc>
                        <a:spcBef>
                          <a:spcPts val="0"/>
                        </a:spcBef>
                        <a:spcAft>
                          <a:spcPts val="0"/>
                        </a:spcAft>
                      </a:pPr>
                      <a:r>
                        <a:rPr lang="en-US" sz="1200" b="1" u="none" strike="noStrike" kern="100" dirty="0">
                          <a:effectLst/>
                        </a:rPr>
                        <a:t>Predictors</a:t>
                      </a:r>
                      <a:endParaRPr lang="en-US" sz="1900" b="1" i="0" u="none" strike="noStrike" dirty="0">
                        <a:effectLst/>
                        <a:latin typeface="Arial" panose="020B0604020202020204" pitchFamily="34" charset="0"/>
                      </a:endParaRPr>
                    </a:p>
                  </a:txBody>
                  <a:tcPr marL="72807" marR="72807" marT="10112" marB="0"/>
                </a:tc>
                <a:tc>
                  <a:txBody>
                    <a:bodyPr/>
                    <a:lstStyle/>
                    <a:p>
                      <a:pPr marL="0" marR="0" indent="0" algn="l" defTabSz="914400" rtl="0" eaLnBrk="1" fontAlgn="t" latinLnBrk="0" hangingPunct="1">
                        <a:lnSpc>
                          <a:spcPct val="107000"/>
                        </a:lnSpc>
                        <a:spcBef>
                          <a:spcPts val="0"/>
                        </a:spcBef>
                        <a:spcAft>
                          <a:spcPts val="0"/>
                        </a:spcAft>
                        <a:buClrTx/>
                        <a:buSzTx/>
                        <a:buFontTx/>
                        <a:buNone/>
                        <a:tabLst/>
                        <a:defRPr/>
                      </a:pPr>
                      <a:r>
                        <a:rPr kumimoji="0" lang="en-US" sz="1200" b="1" i="0" u="none" strike="noStrike" kern="100" cap="none" spc="0" normalizeH="0" baseline="0" noProof="0" dirty="0">
                          <a:ln>
                            <a:noFill/>
                          </a:ln>
                          <a:solidFill>
                            <a:prstClr val="black"/>
                          </a:solidFill>
                          <a:effectLst/>
                          <a:uLnTx/>
                          <a:uFillTx/>
                          <a:latin typeface="+mn-lt"/>
                          <a:ea typeface="+mn-ea"/>
                          <a:cs typeface="+mn-cs"/>
                        </a:rPr>
                        <a:t>Statistical Analysis</a:t>
                      </a:r>
                      <a:endParaRPr lang="en-US" sz="1900" b="1" i="0" u="none" strike="noStrike" dirty="0">
                        <a:effectLst/>
                        <a:latin typeface="Arial" panose="020B0604020202020204" pitchFamily="34" charset="0"/>
                      </a:endParaRPr>
                    </a:p>
                  </a:txBody>
                  <a:tcPr marL="72807" marR="72807" marT="10112" marB="0"/>
                </a:tc>
                <a:tc>
                  <a:txBody>
                    <a:bodyPr/>
                    <a:lstStyle/>
                    <a:p>
                      <a:pPr marL="0" marR="0" algn="l" fontAlgn="t">
                        <a:lnSpc>
                          <a:spcPct val="107000"/>
                        </a:lnSpc>
                        <a:spcBef>
                          <a:spcPts val="0"/>
                        </a:spcBef>
                        <a:spcAft>
                          <a:spcPts val="0"/>
                        </a:spcAft>
                      </a:pPr>
                      <a:r>
                        <a:rPr lang="en-US" sz="1200" b="1" u="none" strike="noStrike" kern="100" dirty="0">
                          <a:effectLst/>
                        </a:rPr>
                        <a:t>Findings</a:t>
                      </a:r>
                      <a:endParaRPr lang="en-US" sz="1900" b="1" i="0" u="none" strike="noStrike" dirty="0">
                        <a:effectLst/>
                        <a:latin typeface="Arial" panose="020B0604020202020204" pitchFamily="34" charset="0"/>
                      </a:endParaRPr>
                    </a:p>
                  </a:txBody>
                  <a:tcPr marL="72807" marR="72807" marT="10112" marB="0"/>
                </a:tc>
                <a:extLst>
                  <a:ext uri="{0D108BD9-81ED-4DB2-BD59-A6C34878D82A}">
                    <a16:rowId xmlns:a16="http://schemas.microsoft.com/office/drawing/2014/main" val="2890010685"/>
                  </a:ext>
                </a:extLst>
              </a:tr>
              <a:tr h="3261720">
                <a:tc>
                  <a:txBody>
                    <a:bodyPr/>
                    <a:lstStyle/>
                    <a:p>
                      <a:pPr marL="0" marR="0" algn="l" fontAlgn="t">
                        <a:lnSpc>
                          <a:spcPct val="107000"/>
                        </a:lnSpc>
                        <a:spcBef>
                          <a:spcPts val="0"/>
                        </a:spcBef>
                        <a:spcAft>
                          <a:spcPts val="0"/>
                        </a:spcAft>
                      </a:pPr>
                      <a:r>
                        <a:rPr lang="en-US" sz="1200" b="0" u="none" strike="noStrike" kern="100" dirty="0">
                          <a:solidFill>
                            <a:srgbClr val="3A3A3A"/>
                          </a:solidFill>
                          <a:effectLst/>
                        </a:rPr>
                        <a:t>Donohue et al (2019)</a:t>
                      </a:r>
                      <a:endParaRPr lang="en-US" sz="1900" b="0" i="0" u="none" strike="noStrike" dirty="0">
                        <a:effectLst/>
                        <a:latin typeface="Arial" panose="020B0604020202020204" pitchFamily="34" charset="0"/>
                      </a:endParaRPr>
                    </a:p>
                  </a:txBody>
                  <a:tcPr marL="72807" marR="72807" marT="10112" marB="0"/>
                </a:tc>
                <a:tc>
                  <a:txBody>
                    <a:bodyPr/>
                    <a:lstStyle/>
                    <a:p>
                      <a:pPr marL="0" marR="0" algn="l" fontAlgn="base">
                        <a:lnSpc>
                          <a:spcPct val="107000"/>
                        </a:lnSpc>
                        <a:spcBef>
                          <a:spcPts val="0"/>
                        </a:spcBef>
                        <a:spcAft>
                          <a:spcPts val="800"/>
                        </a:spcAft>
                      </a:pPr>
                      <a:r>
                        <a:rPr lang="en-US" sz="1200" b="0" u="none" strike="noStrike" kern="1800" dirty="0">
                          <a:solidFill>
                            <a:srgbClr val="000000"/>
                          </a:solidFill>
                          <a:effectLst/>
                        </a:rPr>
                        <a:t>E adoption of RTC laws affect the overall rate in violent crimes</a:t>
                      </a:r>
                    </a:p>
                  </a:txBody>
                  <a:tcPr marL="72807" marR="72807" marT="10112" marB="0"/>
                </a:tc>
                <a:tc>
                  <a:txBody>
                    <a:bodyPr/>
                    <a:lstStyle/>
                    <a:p>
                      <a:pPr marL="0" marR="0" indent="0" algn="l" fontAlgn="t">
                        <a:lnSpc>
                          <a:spcPct val="107000"/>
                        </a:lnSpc>
                        <a:spcBef>
                          <a:spcPts val="0"/>
                        </a:spcBef>
                        <a:spcAft>
                          <a:spcPts val="0"/>
                        </a:spcAft>
                        <a:buClrTx/>
                        <a:buSzPts val="1100"/>
                        <a:buFont typeface="+mj-lt"/>
                        <a:buNone/>
                      </a:pPr>
                      <a:r>
                        <a:rPr lang="en-US" sz="1200" b="0" u="none" strike="noStrike" kern="100" dirty="0">
                          <a:effectLst/>
                        </a:rPr>
                        <a:t>Right-to-carry law</a:t>
                      </a:r>
                      <a:endParaRPr lang="en-US" sz="1200" b="0" u="none" strike="noStrike" dirty="0">
                        <a:effectLst/>
                      </a:endParaRPr>
                    </a:p>
                    <a:p>
                      <a:pPr marL="347345" marR="0" indent="-347345" algn="l" fontAlgn="t">
                        <a:lnSpc>
                          <a:spcPct val="107000"/>
                        </a:lnSpc>
                        <a:spcBef>
                          <a:spcPts val="0"/>
                        </a:spcBef>
                        <a:spcAft>
                          <a:spcPts val="0"/>
                        </a:spcAft>
                      </a:pPr>
                      <a:r>
                        <a:rPr lang="en-US" sz="1200" b="0" u="none" strike="noStrike" kern="100" dirty="0">
                          <a:effectLst/>
                        </a:rPr>
                        <a:t>incarceration rate</a:t>
                      </a:r>
                      <a:endParaRPr lang="en-US" sz="1900" b="0" u="none" strike="noStrike" dirty="0">
                        <a:effectLst/>
                      </a:endParaRPr>
                    </a:p>
                    <a:p>
                      <a:pPr marL="347345" marR="0" indent="-347345" algn="l" fontAlgn="t">
                        <a:lnSpc>
                          <a:spcPct val="107000"/>
                        </a:lnSpc>
                        <a:spcBef>
                          <a:spcPts val="0"/>
                        </a:spcBef>
                        <a:spcAft>
                          <a:spcPts val="0"/>
                        </a:spcAft>
                      </a:pPr>
                      <a:r>
                        <a:rPr lang="en-US" sz="1200" b="0" u="none" strike="noStrike" kern="100" dirty="0">
                          <a:effectLst/>
                        </a:rPr>
                        <a:t>Police staffing </a:t>
                      </a:r>
                      <a:endParaRPr lang="en-US" sz="1900" b="0" u="none" strike="noStrike">
                        <a:effectLst/>
                      </a:endParaRPr>
                    </a:p>
                    <a:p>
                      <a:pPr marL="347345" marR="0" indent="-347345" algn="l" fontAlgn="t">
                        <a:lnSpc>
                          <a:spcPct val="107000"/>
                        </a:lnSpc>
                        <a:spcBef>
                          <a:spcPts val="0"/>
                        </a:spcBef>
                        <a:spcAft>
                          <a:spcPts val="0"/>
                        </a:spcAft>
                      </a:pPr>
                      <a:r>
                        <a:rPr lang="en-US" sz="1200" b="0" u="none" strike="noStrike" kern="100" dirty="0">
                          <a:effectLst/>
                        </a:rPr>
                        <a:t>Poverty rate</a:t>
                      </a:r>
                      <a:endParaRPr lang="en-US" sz="1900" b="0" u="none" strike="noStrike" dirty="0">
                        <a:effectLst/>
                      </a:endParaRPr>
                    </a:p>
                    <a:p>
                      <a:pPr marL="347345" marR="0" indent="-347345" algn="l" fontAlgn="t">
                        <a:lnSpc>
                          <a:spcPct val="107000"/>
                        </a:lnSpc>
                        <a:spcBef>
                          <a:spcPts val="0"/>
                        </a:spcBef>
                        <a:spcAft>
                          <a:spcPts val="0"/>
                        </a:spcAft>
                      </a:pPr>
                      <a:r>
                        <a:rPr lang="en-US" sz="1200" b="0" u="none" strike="noStrike" kern="100" dirty="0">
                          <a:effectLst/>
                        </a:rPr>
                        <a:t>Unemployment rate</a:t>
                      </a:r>
                      <a:endParaRPr lang="en-US" sz="1900" b="0" u="none" strike="noStrike" dirty="0">
                        <a:effectLst/>
                      </a:endParaRPr>
                    </a:p>
                    <a:p>
                      <a:pPr marL="347345" marR="0" indent="-347345" algn="l" fontAlgn="t">
                        <a:lnSpc>
                          <a:spcPct val="107000"/>
                        </a:lnSpc>
                        <a:spcBef>
                          <a:spcPts val="0"/>
                        </a:spcBef>
                        <a:spcAft>
                          <a:spcPts val="0"/>
                        </a:spcAft>
                      </a:pPr>
                      <a:r>
                        <a:rPr lang="en-US" sz="1200" b="0" u="none" strike="noStrike" kern="100" dirty="0">
                          <a:effectLst/>
                        </a:rPr>
                        <a:t>Per capita ethanol consumption from beer</a:t>
                      </a:r>
                      <a:endParaRPr lang="en-US" sz="1900" b="0" u="none" strike="noStrike" dirty="0">
                        <a:effectLst/>
                      </a:endParaRPr>
                    </a:p>
                    <a:p>
                      <a:pPr marL="347345" marR="0" indent="-347345" algn="l" fontAlgn="t">
                        <a:lnSpc>
                          <a:spcPct val="107000"/>
                        </a:lnSpc>
                        <a:spcBef>
                          <a:spcPts val="0"/>
                        </a:spcBef>
                        <a:spcAft>
                          <a:spcPts val="0"/>
                        </a:spcAft>
                      </a:pPr>
                      <a:r>
                        <a:rPr lang="en-US" sz="1200" b="0" u="none" strike="noStrike" kern="100" dirty="0">
                          <a:effectLst/>
                        </a:rPr>
                        <a:t>Percentage of state population living in metropolitan statistical areas (MSA)</a:t>
                      </a:r>
                      <a:endParaRPr lang="en-US" sz="1900" b="0" u="none" strike="noStrike" dirty="0">
                        <a:effectLst/>
                      </a:endParaRPr>
                    </a:p>
                    <a:p>
                      <a:pPr marL="347345" marR="0" indent="-347345" algn="l" fontAlgn="t">
                        <a:lnSpc>
                          <a:spcPct val="107000"/>
                        </a:lnSpc>
                        <a:spcBef>
                          <a:spcPts val="0"/>
                        </a:spcBef>
                        <a:spcAft>
                          <a:spcPts val="0"/>
                        </a:spcAft>
                      </a:pPr>
                      <a:r>
                        <a:rPr lang="en-US" sz="1200" b="0" u="none" strike="noStrike" kern="100" dirty="0">
                          <a:effectLst/>
                        </a:rPr>
                        <a:t>Real per capita personal income</a:t>
                      </a:r>
                      <a:endParaRPr lang="en-US" sz="1900" b="0" u="none" strike="noStrike" dirty="0">
                        <a:effectLst/>
                      </a:endParaRPr>
                    </a:p>
                    <a:p>
                      <a:pPr marL="347345" marR="0" indent="-347345" algn="l" fontAlgn="t">
                        <a:lnSpc>
                          <a:spcPct val="107000"/>
                        </a:lnSpc>
                        <a:spcBef>
                          <a:spcPts val="0"/>
                        </a:spcBef>
                        <a:spcAft>
                          <a:spcPts val="0"/>
                        </a:spcAft>
                      </a:pPr>
                      <a:r>
                        <a:rPr lang="en-US" sz="1200" b="0" u="none" strike="noStrike" kern="100" dirty="0">
                          <a:effectLst/>
                        </a:rPr>
                        <a:t>Real per capita income maintenance</a:t>
                      </a:r>
                      <a:endParaRPr lang="en-US" sz="1900" b="0" u="none" strike="noStrike" dirty="0">
                        <a:effectLst/>
                      </a:endParaRPr>
                    </a:p>
                    <a:p>
                      <a:pPr marL="347345" marR="0" indent="-347345" algn="l" fontAlgn="t">
                        <a:lnSpc>
                          <a:spcPct val="107000"/>
                        </a:lnSpc>
                        <a:spcBef>
                          <a:spcPts val="0"/>
                        </a:spcBef>
                        <a:spcAft>
                          <a:spcPts val="0"/>
                        </a:spcAft>
                      </a:pPr>
                      <a:r>
                        <a:rPr lang="en-US" sz="1200" b="0" u="none" strike="noStrike" kern="100" dirty="0">
                          <a:effectLst/>
                        </a:rPr>
                        <a:t>Real per capita retirement payments</a:t>
                      </a:r>
                      <a:endParaRPr lang="en-US" sz="1900" b="0" u="none" strike="noStrike" dirty="0">
                        <a:effectLst/>
                      </a:endParaRPr>
                    </a:p>
                    <a:p>
                      <a:pPr marL="347345" marR="0" indent="-347345" algn="l" fontAlgn="t">
                        <a:lnSpc>
                          <a:spcPct val="107000"/>
                        </a:lnSpc>
                        <a:spcBef>
                          <a:spcPts val="0"/>
                        </a:spcBef>
                        <a:spcAft>
                          <a:spcPts val="0"/>
                        </a:spcAft>
                      </a:pPr>
                      <a:r>
                        <a:rPr lang="en-US" sz="1200" b="0" u="none" strike="noStrike" kern="100" dirty="0">
                          <a:effectLst/>
                        </a:rPr>
                        <a:t>Real per capita unemployment insurance payments</a:t>
                      </a:r>
                      <a:endParaRPr lang="en-US" sz="1900" b="0" u="none" strike="noStrike" dirty="0">
                        <a:effectLst/>
                      </a:endParaRPr>
                    </a:p>
                    <a:p>
                      <a:pPr marL="347345" marR="0" indent="-347345" algn="l" fontAlgn="t">
                        <a:lnSpc>
                          <a:spcPct val="107000"/>
                        </a:lnSpc>
                        <a:spcBef>
                          <a:spcPts val="0"/>
                        </a:spcBef>
                        <a:spcAft>
                          <a:spcPts val="0"/>
                        </a:spcAft>
                      </a:pPr>
                      <a:r>
                        <a:rPr lang="en-US" sz="1200" b="0" u="none" strike="noStrike" kern="100" dirty="0">
                          <a:effectLst/>
                        </a:rPr>
                        <a:t>Population density</a:t>
                      </a:r>
                      <a:endParaRPr lang="en-US" sz="1900" b="0" u="none" strike="noStrike" dirty="0">
                        <a:effectLst/>
                      </a:endParaRPr>
                    </a:p>
                    <a:p>
                      <a:pPr marL="347345" marR="0" indent="-347345" algn="l" fontAlgn="t">
                        <a:lnSpc>
                          <a:spcPct val="107000"/>
                        </a:lnSpc>
                        <a:spcBef>
                          <a:spcPts val="0"/>
                        </a:spcBef>
                        <a:spcAft>
                          <a:spcPts val="0"/>
                        </a:spcAft>
                      </a:pPr>
                      <a:r>
                        <a:rPr lang="en-US" sz="1200" b="0" u="none" strike="noStrike" kern="100" dirty="0">
                          <a:effectLst/>
                        </a:rPr>
                        <a:t>Lagged violent or property arrest rate</a:t>
                      </a:r>
                      <a:endParaRPr lang="en-US" sz="1900" b="0" u="none" strike="noStrike" dirty="0">
                        <a:effectLst/>
                      </a:endParaRPr>
                    </a:p>
                    <a:p>
                      <a:pPr marL="347345" marR="0" indent="-347345" algn="l" fontAlgn="t">
                        <a:lnSpc>
                          <a:spcPct val="107000"/>
                        </a:lnSpc>
                        <a:spcBef>
                          <a:spcPts val="0"/>
                        </a:spcBef>
                        <a:spcAft>
                          <a:spcPts val="0"/>
                        </a:spcAft>
                      </a:pPr>
                      <a:r>
                        <a:rPr lang="en-US" sz="1200" b="0" u="none" strike="noStrike" kern="100" dirty="0">
                          <a:effectLst/>
                        </a:rPr>
                        <a:t>State population</a:t>
                      </a:r>
                      <a:endParaRPr lang="en-US" sz="1900" b="0" i="0" u="none" strike="noStrike" dirty="0">
                        <a:effectLst/>
                        <a:latin typeface="Arial" panose="020B0604020202020204" pitchFamily="34" charset="0"/>
                      </a:endParaRPr>
                    </a:p>
                  </a:txBody>
                  <a:tcPr marL="72807" marR="72807" marT="10112" marB="0"/>
                </a:tc>
                <a:tc>
                  <a:txBody>
                    <a:bodyPr/>
                    <a:lstStyle/>
                    <a:p>
                      <a:pPr marL="347345" marR="0" indent="-347345" algn="l" rtl="0" eaLnBrk="1" fontAlgn="t" latinLnBrk="0" hangingPunct="1">
                        <a:lnSpc>
                          <a:spcPct val="107000"/>
                        </a:lnSpc>
                        <a:spcBef>
                          <a:spcPts val="0"/>
                        </a:spcBef>
                        <a:spcAft>
                          <a:spcPts val="0"/>
                        </a:spcAft>
                        <a:buClrTx/>
                        <a:buSzTx/>
                        <a:buFontTx/>
                        <a:buNone/>
                      </a:pPr>
                      <a:r>
                        <a:rPr lang="en-US" sz="1200" b="0" u="none" strike="noStrike" kern="100" dirty="0">
                          <a:solidFill>
                            <a:schemeClr val="tx1"/>
                          </a:solidFill>
                          <a:effectLst/>
                          <a:latin typeface="+mn-lt"/>
                          <a:ea typeface="+mn-ea"/>
                          <a:cs typeface="+mn-cs"/>
                        </a:rPr>
                        <a:t>Time series multilevel modeling was used </a:t>
                      </a:r>
                    </a:p>
                  </a:txBody>
                  <a:tcPr marL="72807" marR="72807" marT="10112" marB="0"/>
                </a:tc>
                <a:tc>
                  <a:txBody>
                    <a:bodyPr/>
                    <a:lstStyle/>
                    <a:p>
                      <a:pPr marL="0" marR="0" algn="l" fontAlgn="t">
                        <a:lnSpc>
                          <a:spcPct val="107000"/>
                        </a:lnSpc>
                        <a:spcBef>
                          <a:spcPts val="0"/>
                        </a:spcBef>
                        <a:spcAft>
                          <a:spcPts val="0"/>
                        </a:spcAft>
                      </a:pPr>
                      <a:r>
                        <a:rPr lang="en-US" sz="1200" b="0" u="none" strike="noStrike" kern="100" dirty="0">
                          <a:effectLst/>
                        </a:rPr>
                        <a:t>The results from the study shows that the adoption of RTC laws raises overall violent crimes in the 10 years after the laws are adopted.</a:t>
                      </a:r>
                      <a:endParaRPr lang="en-US" sz="1900" b="0" i="0" u="none" strike="noStrike" dirty="0">
                        <a:effectLst/>
                        <a:latin typeface="Arial" panose="020B0604020202020204" pitchFamily="34" charset="0"/>
                      </a:endParaRPr>
                    </a:p>
                  </a:txBody>
                  <a:tcPr marL="72807" marR="72807" marT="10112" marB="0"/>
                </a:tc>
                <a:extLst>
                  <a:ext uri="{0D108BD9-81ED-4DB2-BD59-A6C34878D82A}">
                    <a16:rowId xmlns:a16="http://schemas.microsoft.com/office/drawing/2014/main" val="1170584691"/>
                  </a:ext>
                </a:extLst>
              </a:tr>
              <a:tr h="1274152">
                <a:tc>
                  <a:txBody>
                    <a:bodyPr/>
                    <a:lstStyle/>
                    <a:p>
                      <a:pPr marL="0" marR="0" algn="l" fontAlgn="t">
                        <a:lnSpc>
                          <a:spcPct val="107000"/>
                        </a:lnSpc>
                        <a:spcBef>
                          <a:spcPts val="0"/>
                        </a:spcBef>
                        <a:spcAft>
                          <a:spcPts val="0"/>
                        </a:spcAft>
                      </a:pPr>
                      <a:r>
                        <a:rPr lang="en-US" sz="1200" b="0" u="none" strike="noStrike" kern="100" dirty="0">
                          <a:solidFill>
                            <a:srgbClr val="181817"/>
                          </a:solidFill>
                          <a:effectLst/>
                        </a:rPr>
                        <a:t>Grucza RA, et al. (2018) </a:t>
                      </a:r>
                      <a:endParaRPr lang="en-US" sz="1900" b="0" i="0" u="none" strike="noStrike">
                        <a:effectLst/>
                        <a:latin typeface="Arial" panose="020B0604020202020204" pitchFamily="34" charset="0"/>
                      </a:endParaRPr>
                    </a:p>
                  </a:txBody>
                  <a:tcPr marL="72807" marR="72807" marT="10112" marB="0"/>
                </a:tc>
                <a:tc>
                  <a:txBody>
                    <a:bodyPr/>
                    <a:lstStyle/>
                    <a:p>
                      <a:pPr marL="0" marR="0" algn="l" fontAlgn="base">
                        <a:lnSpc>
                          <a:spcPct val="107000"/>
                        </a:lnSpc>
                        <a:spcBef>
                          <a:spcPts val="0"/>
                        </a:spcBef>
                        <a:spcAft>
                          <a:spcPts val="800"/>
                        </a:spcAft>
                      </a:pPr>
                      <a:r>
                        <a:rPr lang="en-US" sz="1200" b="0" u="none" strike="noStrike" kern="1800" dirty="0">
                          <a:solidFill>
                            <a:srgbClr val="333333"/>
                          </a:solidFill>
                          <a:effectLst/>
                        </a:rPr>
                        <a:t>Declines in prevalence of adolescent substance use disorders and delinquent behaviors in the USA: a unitary trend?</a:t>
                      </a:r>
                      <a:endParaRPr lang="en-US" sz="1900" b="0" u="none" strike="noStrike" dirty="0">
                        <a:effectLst/>
                      </a:endParaRPr>
                    </a:p>
                    <a:p>
                      <a:pPr marL="0" marR="0" algn="l" fontAlgn="t">
                        <a:lnSpc>
                          <a:spcPct val="107000"/>
                        </a:lnSpc>
                        <a:spcBef>
                          <a:spcPts val="0"/>
                        </a:spcBef>
                        <a:spcAft>
                          <a:spcPts val="0"/>
                        </a:spcAft>
                      </a:pPr>
                      <a:endParaRPr lang="en-US" sz="1900" b="0" i="0" u="none" strike="noStrike" dirty="0">
                        <a:effectLst/>
                        <a:latin typeface="Arial" panose="020B0604020202020204" pitchFamily="34" charset="0"/>
                      </a:endParaRPr>
                    </a:p>
                  </a:txBody>
                  <a:tcPr marL="72807" marR="72807" marT="10112" marB="0"/>
                </a:tc>
                <a:tc>
                  <a:txBody>
                    <a:bodyPr/>
                    <a:lstStyle/>
                    <a:p>
                      <a:pPr marL="0" marR="0" algn="l" fontAlgn="t">
                        <a:lnSpc>
                          <a:spcPct val="107000"/>
                        </a:lnSpc>
                        <a:spcBef>
                          <a:spcPts val="0"/>
                        </a:spcBef>
                        <a:spcAft>
                          <a:spcPts val="0"/>
                        </a:spcAft>
                      </a:pPr>
                      <a:r>
                        <a:rPr lang="en-US" sz="1200" b="0" u="none" strike="noStrike" kern="100" dirty="0">
                          <a:effectLst/>
                        </a:rPr>
                        <a:t>Gender</a:t>
                      </a:r>
                      <a:endParaRPr lang="en-US" sz="1900" b="0" u="none" strike="noStrike" dirty="0">
                        <a:effectLst/>
                      </a:endParaRPr>
                    </a:p>
                    <a:p>
                      <a:pPr marL="0" marR="0" algn="l" fontAlgn="t">
                        <a:lnSpc>
                          <a:spcPct val="107000"/>
                        </a:lnSpc>
                        <a:spcBef>
                          <a:spcPts val="0"/>
                        </a:spcBef>
                        <a:spcAft>
                          <a:spcPts val="0"/>
                        </a:spcAft>
                      </a:pPr>
                      <a:r>
                        <a:rPr lang="en-US" sz="1200" b="0" u="none" strike="noStrike" kern="100" dirty="0">
                          <a:effectLst/>
                        </a:rPr>
                        <a:t>Age</a:t>
                      </a:r>
                      <a:endParaRPr lang="en-US" sz="1900" b="0" u="none" strike="noStrike" dirty="0">
                        <a:effectLst/>
                      </a:endParaRPr>
                    </a:p>
                    <a:p>
                      <a:pPr marL="0" marR="0" algn="l" fontAlgn="t">
                        <a:lnSpc>
                          <a:spcPct val="107000"/>
                        </a:lnSpc>
                        <a:spcBef>
                          <a:spcPts val="0"/>
                        </a:spcBef>
                        <a:spcAft>
                          <a:spcPts val="0"/>
                        </a:spcAft>
                      </a:pPr>
                      <a:r>
                        <a:rPr lang="en-US" sz="1200" b="0" u="none" strike="noStrike" kern="100" dirty="0">
                          <a:effectLst/>
                        </a:rPr>
                        <a:t>Race</a:t>
                      </a:r>
                      <a:endParaRPr lang="en-US" sz="1900" b="0" u="none" strike="noStrike" dirty="0">
                        <a:effectLst/>
                      </a:endParaRPr>
                    </a:p>
                    <a:p>
                      <a:pPr marL="0" marR="0" algn="l" fontAlgn="t">
                        <a:lnSpc>
                          <a:spcPct val="107000"/>
                        </a:lnSpc>
                        <a:spcBef>
                          <a:spcPts val="0"/>
                        </a:spcBef>
                        <a:spcAft>
                          <a:spcPts val="0"/>
                        </a:spcAft>
                      </a:pPr>
                      <a:r>
                        <a:rPr lang="en-US" sz="1200" b="0" u="none" strike="noStrike" kern="100" dirty="0">
                          <a:effectLst/>
                        </a:rPr>
                        <a:t>Population density</a:t>
                      </a:r>
                      <a:endParaRPr lang="en-US" sz="1900" b="0" u="none" strike="noStrike" dirty="0">
                        <a:effectLst/>
                      </a:endParaRPr>
                    </a:p>
                    <a:p>
                      <a:pPr marL="0" marR="0" algn="l" fontAlgn="t">
                        <a:lnSpc>
                          <a:spcPct val="107000"/>
                        </a:lnSpc>
                        <a:spcBef>
                          <a:spcPts val="0"/>
                        </a:spcBef>
                        <a:spcAft>
                          <a:spcPts val="0"/>
                        </a:spcAft>
                      </a:pPr>
                      <a:r>
                        <a:rPr lang="en-US" sz="1200" b="0" u="none" strike="noStrike" kern="100" dirty="0">
                          <a:effectLst/>
                        </a:rPr>
                        <a:t>Year</a:t>
                      </a:r>
                      <a:endParaRPr lang="en-US" sz="1900" b="0" u="none" strike="noStrike" dirty="0">
                        <a:effectLst/>
                      </a:endParaRPr>
                    </a:p>
                    <a:p>
                      <a:pPr marL="0" marR="0" algn="l" fontAlgn="t">
                        <a:lnSpc>
                          <a:spcPct val="107000"/>
                        </a:lnSpc>
                        <a:spcBef>
                          <a:spcPts val="0"/>
                        </a:spcBef>
                        <a:spcAft>
                          <a:spcPts val="0"/>
                        </a:spcAft>
                      </a:pPr>
                      <a:r>
                        <a:rPr lang="en-US" sz="1200" b="0" u="none" strike="noStrike" kern="100" dirty="0">
                          <a:effectLst/>
                        </a:rPr>
                        <a:t>Poverty rate</a:t>
                      </a:r>
                      <a:endParaRPr lang="en-US" sz="1900" b="0" u="none" strike="noStrike" dirty="0">
                        <a:effectLst/>
                      </a:endParaRPr>
                    </a:p>
                    <a:p>
                      <a:pPr marL="0" marR="0" algn="l" fontAlgn="t">
                        <a:lnSpc>
                          <a:spcPct val="107000"/>
                        </a:lnSpc>
                        <a:spcBef>
                          <a:spcPts val="0"/>
                        </a:spcBef>
                        <a:spcAft>
                          <a:spcPts val="0"/>
                        </a:spcAft>
                      </a:pPr>
                      <a:endParaRPr lang="en-US" sz="1900" b="0" i="0" u="none" strike="noStrike" dirty="0">
                        <a:effectLst/>
                        <a:latin typeface="Arial" panose="020B0604020202020204" pitchFamily="34" charset="0"/>
                      </a:endParaRPr>
                    </a:p>
                  </a:txBody>
                  <a:tcPr marL="72807" marR="72807" marT="10112" marB="0"/>
                </a:tc>
                <a:tc>
                  <a:txBody>
                    <a:bodyPr/>
                    <a:lstStyle/>
                    <a:p>
                      <a:pPr marL="347345" marR="0" lvl="0" indent="-347345" algn="l" rtl="0" eaLnBrk="1" fontAlgn="t" latinLnBrk="0" hangingPunct="1">
                        <a:lnSpc>
                          <a:spcPct val="107000"/>
                        </a:lnSpc>
                        <a:spcBef>
                          <a:spcPts val="0"/>
                        </a:spcBef>
                        <a:spcAft>
                          <a:spcPts val="0"/>
                        </a:spcAft>
                        <a:buClrTx/>
                        <a:buSzTx/>
                        <a:buFontTx/>
                        <a:buNone/>
                      </a:pPr>
                      <a:r>
                        <a:rPr lang="en-US" sz="1200" b="0" i="0" u="none" strike="noStrike" kern="100" cap="none" spc="0" normalizeH="0" baseline="0" noProof="0" dirty="0">
                          <a:ln>
                            <a:noFill/>
                          </a:ln>
                          <a:solidFill>
                            <a:prstClr val="black"/>
                          </a:solidFill>
                          <a:effectLst/>
                          <a:uLnTx/>
                          <a:uFillTx/>
                          <a:latin typeface="+mn-lt"/>
                          <a:ea typeface="+mn-ea"/>
                          <a:cs typeface="+mn-cs"/>
                        </a:rPr>
                        <a:t>Multivariate regression analysis was used. </a:t>
                      </a:r>
                      <a:endParaRPr kumimoji="0" lang="en-US" sz="1200" b="0" i="0" u="none" strike="noStrike" kern="100" cap="none" spc="0" normalizeH="0" baseline="0" noProof="0" dirty="0">
                        <a:ln>
                          <a:noFill/>
                        </a:ln>
                        <a:solidFill>
                          <a:prstClr val="black"/>
                        </a:solidFill>
                        <a:effectLst/>
                        <a:uLnTx/>
                        <a:uFillTx/>
                        <a:latin typeface="+mn-lt"/>
                        <a:ea typeface="+mn-ea"/>
                        <a:cs typeface="+mn-cs"/>
                      </a:endParaRPr>
                    </a:p>
                    <a:p>
                      <a:pPr marL="0" marR="0" algn="l" fontAlgn="t">
                        <a:lnSpc>
                          <a:spcPct val="107000"/>
                        </a:lnSpc>
                        <a:spcBef>
                          <a:spcPts val="0"/>
                        </a:spcBef>
                        <a:spcAft>
                          <a:spcPts val="0"/>
                        </a:spcAft>
                      </a:pPr>
                      <a:endParaRPr lang="en-US" sz="1900" b="0" i="0" u="none" strike="noStrike">
                        <a:effectLst/>
                        <a:latin typeface="Arial" panose="020B0604020202020204" pitchFamily="34" charset="0"/>
                      </a:endParaRPr>
                    </a:p>
                  </a:txBody>
                  <a:tcPr marL="72807" marR="72807" marT="10112" marB="0"/>
                </a:tc>
                <a:tc>
                  <a:txBody>
                    <a:bodyPr/>
                    <a:lstStyle/>
                    <a:p>
                      <a:pPr marL="0" marR="0" algn="l" fontAlgn="t">
                        <a:lnSpc>
                          <a:spcPct val="107000"/>
                        </a:lnSpc>
                        <a:spcBef>
                          <a:spcPts val="0"/>
                        </a:spcBef>
                        <a:spcAft>
                          <a:spcPts val="0"/>
                        </a:spcAft>
                      </a:pPr>
                      <a:r>
                        <a:rPr lang="en-US" sz="1200" b="0" u="none" strike="noStrike" kern="100" dirty="0">
                          <a:solidFill>
                            <a:srgbClr val="333333"/>
                          </a:solidFill>
                          <a:effectLst/>
                        </a:rPr>
                        <a:t>The results show that the reduction of substance use disorder SUD by 49% among 12 to 17-year-olds significantly reduced delinquent behaviors by 34%. </a:t>
                      </a:r>
                      <a:endParaRPr lang="en-US" sz="1900" b="0" i="0" u="none" strike="noStrike" dirty="0">
                        <a:effectLst/>
                        <a:latin typeface="Arial" panose="020B0604020202020204" pitchFamily="34" charset="0"/>
                      </a:endParaRPr>
                    </a:p>
                  </a:txBody>
                  <a:tcPr marL="72807" marR="72807" marT="10112" marB="0"/>
                </a:tc>
                <a:extLst>
                  <a:ext uri="{0D108BD9-81ED-4DB2-BD59-A6C34878D82A}">
                    <a16:rowId xmlns:a16="http://schemas.microsoft.com/office/drawing/2014/main" val="4141943958"/>
                  </a:ext>
                </a:extLst>
              </a:tr>
            </a:tbl>
          </a:graphicData>
        </a:graphic>
      </p:graphicFrame>
    </p:spTree>
    <p:extLst>
      <p:ext uri="{BB962C8B-B14F-4D97-AF65-F5344CB8AC3E}">
        <p14:creationId xmlns:p14="http://schemas.microsoft.com/office/powerpoint/2010/main" val="1679801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321AB5-B855-1DC0-A804-B021B32EBD6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F350BA5-814C-E081-2265-CAED88560AFB}"/>
              </a:ext>
            </a:extLst>
          </p:cNvPr>
          <p:cNvSpPr>
            <a:spLocks noGrp="1"/>
          </p:cNvSpPr>
          <p:nvPr>
            <p:ph type="title"/>
          </p:nvPr>
        </p:nvSpPr>
        <p:spPr/>
        <p:txBody>
          <a:bodyPr/>
          <a:lstStyle/>
          <a:p>
            <a:r>
              <a:rPr lang="en-US"/>
              <a:t>Prior Works (2/4)</a:t>
            </a:r>
          </a:p>
        </p:txBody>
      </p:sp>
      <p:graphicFrame>
        <p:nvGraphicFramePr>
          <p:cNvPr id="3" name="Content Placeholder 3">
            <a:extLst>
              <a:ext uri="{FF2B5EF4-FFF2-40B4-BE49-F238E27FC236}">
                <a16:creationId xmlns:a16="http://schemas.microsoft.com/office/drawing/2014/main" id="{9F1404EA-72E3-5879-90E5-3CD253E7D148}"/>
              </a:ext>
            </a:extLst>
          </p:cNvPr>
          <p:cNvGraphicFramePr>
            <a:graphicFrameLocks/>
          </p:cNvGraphicFramePr>
          <p:nvPr>
            <p:extLst>
              <p:ext uri="{D42A27DB-BD31-4B8C-83A1-F6EECF244321}">
                <p14:modId xmlns:p14="http://schemas.microsoft.com/office/powerpoint/2010/main" val="2348853220"/>
              </p:ext>
            </p:extLst>
          </p:nvPr>
        </p:nvGraphicFramePr>
        <p:xfrm>
          <a:off x="643466" y="1613328"/>
          <a:ext cx="10905057" cy="4804191"/>
        </p:xfrm>
        <a:graphic>
          <a:graphicData uri="http://schemas.openxmlformats.org/drawingml/2006/table">
            <a:tbl>
              <a:tblPr firstRow="1" firstCol="1" bandRow="1">
                <a:tableStyleId>{3B4B98B0-60AC-42C2-AFA5-B58CD77FA1E5}</a:tableStyleId>
              </a:tblPr>
              <a:tblGrid>
                <a:gridCol w="1181995">
                  <a:extLst>
                    <a:ext uri="{9D8B030D-6E8A-4147-A177-3AD203B41FA5}">
                      <a16:colId xmlns:a16="http://schemas.microsoft.com/office/drawing/2014/main" val="3560051453"/>
                    </a:ext>
                  </a:extLst>
                </a:gridCol>
                <a:gridCol w="1694516">
                  <a:extLst>
                    <a:ext uri="{9D8B030D-6E8A-4147-A177-3AD203B41FA5}">
                      <a16:colId xmlns:a16="http://schemas.microsoft.com/office/drawing/2014/main" val="91076683"/>
                    </a:ext>
                  </a:extLst>
                </a:gridCol>
                <a:gridCol w="1577286">
                  <a:extLst>
                    <a:ext uri="{9D8B030D-6E8A-4147-A177-3AD203B41FA5}">
                      <a16:colId xmlns:a16="http://schemas.microsoft.com/office/drawing/2014/main" val="1988240242"/>
                    </a:ext>
                  </a:extLst>
                </a:gridCol>
                <a:gridCol w="2967175">
                  <a:extLst>
                    <a:ext uri="{9D8B030D-6E8A-4147-A177-3AD203B41FA5}">
                      <a16:colId xmlns:a16="http://schemas.microsoft.com/office/drawing/2014/main" val="1187190074"/>
                    </a:ext>
                  </a:extLst>
                </a:gridCol>
                <a:gridCol w="3484085">
                  <a:extLst>
                    <a:ext uri="{9D8B030D-6E8A-4147-A177-3AD203B41FA5}">
                      <a16:colId xmlns:a16="http://schemas.microsoft.com/office/drawing/2014/main" val="662288696"/>
                    </a:ext>
                  </a:extLst>
                </a:gridCol>
              </a:tblGrid>
              <a:tr h="213139">
                <a:tc>
                  <a:txBody>
                    <a:bodyPr/>
                    <a:lstStyle/>
                    <a:p>
                      <a:pPr marL="0" marR="0" algn="l" fontAlgn="t">
                        <a:lnSpc>
                          <a:spcPct val="107000"/>
                        </a:lnSpc>
                        <a:spcBef>
                          <a:spcPts val="0"/>
                        </a:spcBef>
                        <a:spcAft>
                          <a:spcPts val="0"/>
                        </a:spcAft>
                      </a:pPr>
                      <a:r>
                        <a:rPr lang="en-US" sz="1200" b="1" u="none" strike="noStrike" kern="100">
                          <a:effectLst/>
                        </a:rPr>
                        <a:t>Source</a:t>
                      </a:r>
                      <a:endParaRPr lang="en-US" sz="1900" b="1" i="0" u="none" strike="noStrike">
                        <a:effectLst/>
                        <a:latin typeface="Arial" panose="020B0604020202020204" pitchFamily="34" charset="0"/>
                      </a:endParaRPr>
                    </a:p>
                  </a:txBody>
                  <a:tcPr marL="72807" marR="72807" marT="10112" marB="0"/>
                </a:tc>
                <a:tc>
                  <a:txBody>
                    <a:bodyPr/>
                    <a:lstStyle/>
                    <a:p>
                      <a:pPr marL="0" marR="0" algn="l" fontAlgn="t">
                        <a:lnSpc>
                          <a:spcPct val="107000"/>
                        </a:lnSpc>
                        <a:spcBef>
                          <a:spcPts val="0"/>
                        </a:spcBef>
                        <a:spcAft>
                          <a:spcPts val="0"/>
                        </a:spcAft>
                      </a:pPr>
                      <a:r>
                        <a:rPr lang="en-US" sz="1200" b="1" u="none" strike="noStrike" kern="100">
                          <a:effectLst/>
                        </a:rPr>
                        <a:t>Research question</a:t>
                      </a:r>
                      <a:endParaRPr lang="en-US" sz="1900" b="1" i="0" u="none" strike="noStrike">
                        <a:effectLst/>
                        <a:latin typeface="Arial" panose="020B0604020202020204" pitchFamily="34" charset="0"/>
                      </a:endParaRPr>
                    </a:p>
                  </a:txBody>
                  <a:tcPr marL="72807" marR="72807" marT="10112" marB="0"/>
                </a:tc>
                <a:tc>
                  <a:txBody>
                    <a:bodyPr/>
                    <a:lstStyle/>
                    <a:p>
                      <a:pPr marL="0" marR="0" algn="l" fontAlgn="t">
                        <a:lnSpc>
                          <a:spcPct val="107000"/>
                        </a:lnSpc>
                        <a:spcBef>
                          <a:spcPts val="0"/>
                        </a:spcBef>
                        <a:spcAft>
                          <a:spcPts val="0"/>
                        </a:spcAft>
                      </a:pPr>
                      <a:r>
                        <a:rPr lang="en-US" sz="1200" b="1" u="none" strike="noStrike" kern="100">
                          <a:effectLst/>
                        </a:rPr>
                        <a:t>Predictors</a:t>
                      </a:r>
                      <a:endParaRPr lang="en-US" sz="1900" b="1" i="0" u="none" strike="noStrike">
                        <a:effectLst/>
                        <a:latin typeface="Arial" panose="020B0604020202020204" pitchFamily="34" charset="0"/>
                      </a:endParaRPr>
                    </a:p>
                  </a:txBody>
                  <a:tcPr marL="72807" marR="72807" marT="10112" marB="0"/>
                </a:tc>
                <a:tc>
                  <a:txBody>
                    <a:bodyPr/>
                    <a:lstStyle/>
                    <a:p>
                      <a:pPr marL="0" marR="0" lvl="0" indent="0" algn="l" defTabSz="914400" rtl="0" eaLnBrk="1" fontAlgn="t" latinLnBrk="0" hangingPunct="1">
                        <a:lnSpc>
                          <a:spcPct val="107000"/>
                        </a:lnSpc>
                        <a:spcBef>
                          <a:spcPts val="0"/>
                        </a:spcBef>
                        <a:spcAft>
                          <a:spcPts val="0"/>
                        </a:spcAft>
                        <a:buClrTx/>
                        <a:buSzTx/>
                        <a:buFontTx/>
                        <a:buNone/>
                        <a:tabLst/>
                        <a:defRPr/>
                      </a:pPr>
                      <a:r>
                        <a:rPr kumimoji="0" lang="en-US" sz="1200" b="1" i="0" u="none" strike="noStrike" kern="100" cap="none" spc="0" normalizeH="0" baseline="0" noProof="0">
                          <a:ln>
                            <a:noFill/>
                          </a:ln>
                          <a:solidFill>
                            <a:prstClr val="black"/>
                          </a:solidFill>
                          <a:effectLst/>
                          <a:uLnTx/>
                          <a:uFillTx/>
                          <a:latin typeface="+mn-lt"/>
                          <a:ea typeface="+mn-ea"/>
                          <a:cs typeface="+mn-cs"/>
                        </a:rPr>
                        <a:t>Statistical Analysis</a:t>
                      </a:r>
                      <a:endParaRPr kumimoji="0" lang="en-US" sz="1900" b="1"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a:txBody>
                  <a:tcPr marL="72807" marR="72807" marT="10112" marB="0"/>
                </a:tc>
                <a:tc>
                  <a:txBody>
                    <a:bodyPr/>
                    <a:lstStyle/>
                    <a:p>
                      <a:pPr marL="0" marR="0" algn="l" fontAlgn="t">
                        <a:lnSpc>
                          <a:spcPct val="107000"/>
                        </a:lnSpc>
                        <a:spcBef>
                          <a:spcPts val="0"/>
                        </a:spcBef>
                        <a:spcAft>
                          <a:spcPts val="0"/>
                        </a:spcAft>
                      </a:pPr>
                      <a:r>
                        <a:rPr lang="en-US" sz="1200" b="1" u="none" strike="noStrike" kern="100">
                          <a:effectLst/>
                        </a:rPr>
                        <a:t>Findings</a:t>
                      </a:r>
                      <a:endParaRPr lang="en-US" sz="1900" b="1" i="0" u="none" strike="noStrike">
                        <a:effectLst/>
                        <a:latin typeface="Arial" panose="020B0604020202020204" pitchFamily="34" charset="0"/>
                      </a:endParaRPr>
                    </a:p>
                  </a:txBody>
                  <a:tcPr marL="72807" marR="72807" marT="10112" marB="0"/>
                </a:tc>
                <a:extLst>
                  <a:ext uri="{0D108BD9-81ED-4DB2-BD59-A6C34878D82A}">
                    <a16:rowId xmlns:a16="http://schemas.microsoft.com/office/drawing/2014/main" val="2890010685"/>
                  </a:ext>
                </a:extLst>
              </a:tr>
              <a:tr h="1854377">
                <a:tc>
                  <a:txBody>
                    <a:bodyPr/>
                    <a:lstStyle/>
                    <a:p>
                      <a:pPr marL="0" marR="0" algn="l" rtl="0" eaLnBrk="1" fontAlgn="t" latinLnBrk="0" hangingPunct="1">
                        <a:lnSpc>
                          <a:spcPct val="107000"/>
                        </a:lnSpc>
                        <a:spcBef>
                          <a:spcPts val="0"/>
                        </a:spcBef>
                        <a:spcAft>
                          <a:spcPts val="0"/>
                        </a:spcAft>
                      </a:pPr>
                      <a:r>
                        <a:rPr lang="en-US" sz="1200" b="0" u="none" strike="noStrike" kern="100">
                          <a:solidFill>
                            <a:srgbClr val="3A3A3A"/>
                          </a:solidFill>
                          <a:effectLst/>
                          <a:latin typeface="+mn-lt"/>
                          <a:ea typeface="+mn-ea"/>
                          <a:cs typeface="+mn-cs"/>
                        </a:rPr>
                        <a:t>Schreck, et al.(2009) </a:t>
                      </a:r>
                    </a:p>
                  </a:txBody>
                  <a:tcPr marL="72807" marR="72807" marT="10112" marB="0"/>
                </a:tc>
                <a:tc>
                  <a:txBody>
                    <a:bodyPr/>
                    <a:lstStyle/>
                    <a:p>
                      <a:pPr marL="0" marR="0" indent="0" algn="l" defTabSz="914400" rtl="0" eaLnBrk="1" fontAlgn="t" latinLnBrk="0" hangingPunct="1">
                        <a:lnSpc>
                          <a:spcPct val="107000"/>
                        </a:lnSpc>
                        <a:spcBef>
                          <a:spcPts val="0"/>
                        </a:spcBef>
                        <a:spcAft>
                          <a:spcPts val="0"/>
                        </a:spcAft>
                        <a:buClrTx/>
                        <a:buSzTx/>
                        <a:buFontTx/>
                        <a:buNone/>
                        <a:tabLst/>
                        <a:defRPr/>
                      </a:pPr>
                      <a:r>
                        <a:rPr lang="en-US" sz="1200" b="0" u="none" strike="noStrike" kern="100">
                          <a:solidFill>
                            <a:srgbClr val="3A3A3A"/>
                          </a:solidFill>
                          <a:effectLst/>
                          <a:latin typeface="+mn-lt"/>
                          <a:ea typeface="+mn-ea"/>
                          <a:cs typeface="+mn-cs"/>
                        </a:rPr>
                        <a:t>Whether and why some crime types predominate in a given neighborhood over other types?</a:t>
                      </a:r>
                    </a:p>
                  </a:txBody>
                  <a:tcPr marL="72807" marR="72807" marT="10112" marB="0"/>
                </a:tc>
                <a:tc>
                  <a:txBody>
                    <a:bodyPr/>
                    <a:lstStyle/>
                    <a:p>
                      <a:pPr marL="0" marR="0" indent="0" algn="l" fontAlgn="t">
                        <a:lnSpc>
                          <a:spcPct val="107000"/>
                        </a:lnSpc>
                        <a:spcBef>
                          <a:spcPts val="0"/>
                        </a:spcBef>
                        <a:spcAft>
                          <a:spcPts val="0"/>
                        </a:spcAft>
                        <a:buClrTx/>
                        <a:buSzPts val="1100"/>
                        <a:buFont typeface="+mj-lt"/>
                        <a:buNone/>
                      </a:pPr>
                      <a:r>
                        <a:rPr lang="en-US" sz="1200" b="0" u="none" strike="noStrike" kern="100" dirty="0">
                          <a:solidFill>
                            <a:srgbClr val="3A3A3A"/>
                          </a:solidFill>
                          <a:effectLst/>
                          <a:latin typeface="+mn-lt"/>
                          <a:ea typeface="+mn-ea"/>
                          <a:cs typeface="+mn-cs"/>
                        </a:rPr>
                        <a:t>Immigration concentration</a:t>
                      </a:r>
                    </a:p>
                    <a:p>
                      <a:pPr marL="0" marR="0" indent="0" algn="l" fontAlgn="t">
                        <a:lnSpc>
                          <a:spcPct val="107000"/>
                        </a:lnSpc>
                        <a:spcBef>
                          <a:spcPts val="0"/>
                        </a:spcBef>
                        <a:spcAft>
                          <a:spcPts val="0"/>
                        </a:spcAft>
                        <a:buClrTx/>
                        <a:buSzPts val="1100"/>
                        <a:buFont typeface="+mj-lt"/>
                        <a:buNone/>
                      </a:pPr>
                      <a:r>
                        <a:rPr lang="en-US" sz="1200" b="0" u="none" strike="noStrike" kern="100" dirty="0">
                          <a:solidFill>
                            <a:srgbClr val="3A3A3A"/>
                          </a:solidFill>
                          <a:effectLst/>
                          <a:latin typeface="+mn-lt"/>
                          <a:ea typeface="+mn-ea"/>
                          <a:cs typeface="+mn-cs"/>
                        </a:rPr>
                        <a:t>Concentrated disadvantage</a:t>
                      </a:r>
                    </a:p>
                    <a:p>
                      <a:pPr marL="0" marR="0" indent="0" algn="l" fontAlgn="t">
                        <a:lnSpc>
                          <a:spcPct val="107000"/>
                        </a:lnSpc>
                        <a:spcBef>
                          <a:spcPts val="0"/>
                        </a:spcBef>
                        <a:spcAft>
                          <a:spcPts val="0"/>
                        </a:spcAft>
                        <a:buClrTx/>
                        <a:buSzPts val="1100"/>
                        <a:buFont typeface="+mj-lt"/>
                        <a:buNone/>
                      </a:pPr>
                      <a:r>
                        <a:rPr lang="en-US" sz="1200" b="0" u="none" strike="noStrike" kern="100" dirty="0">
                          <a:solidFill>
                            <a:srgbClr val="3A3A3A"/>
                          </a:solidFill>
                          <a:effectLst/>
                          <a:latin typeface="+mn-lt"/>
                          <a:ea typeface="+mn-ea"/>
                          <a:cs typeface="+mn-cs"/>
                        </a:rPr>
                        <a:t>Residential stability </a:t>
                      </a:r>
                    </a:p>
                    <a:p>
                      <a:pPr marL="0" marR="0" indent="0" algn="l" fontAlgn="t">
                        <a:lnSpc>
                          <a:spcPct val="107000"/>
                        </a:lnSpc>
                        <a:spcBef>
                          <a:spcPts val="0"/>
                        </a:spcBef>
                        <a:spcAft>
                          <a:spcPts val="0"/>
                        </a:spcAft>
                        <a:buClrTx/>
                        <a:buSzPts val="1100"/>
                        <a:buFont typeface="+mj-lt"/>
                        <a:buNone/>
                      </a:pPr>
                      <a:r>
                        <a:rPr lang="en-US" sz="1200" b="0" u="none" strike="noStrike" kern="100" dirty="0">
                          <a:solidFill>
                            <a:srgbClr val="3A3A3A"/>
                          </a:solidFill>
                          <a:effectLst/>
                          <a:latin typeface="+mn-lt"/>
                          <a:ea typeface="+mn-ea"/>
                          <a:cs typeface="+mn-cs"/>
                        </a:rPr>
                        <a:t>Neighborhood / network tie</a:t>
                      </a:r>
                    </a:p>
                  </a:txBody>
                  <a:tcPr marL="72807" marR="72807" marT="10112" marB="0"/>
                </a:tc>
                <a:tc>
                  <a:txBody>
                    <a:bodyPr/>
                    <a:lstStyle/>
                    <a:p>
                      <a:pPr marL="0" marR="0" indent="0" algn="l" fontAlgn="t">
                        <a:lnSpc>
                          <a:spcPct val="107000"/>
                        </a:lnSpc>
                        <a:spcBef>
                          <a:spcPts val="0"/>
                        </a:spcBef>
                        <a:spcAft>
                          <a:spcPts val="0"/>
                        </a:spcAft>
                        <a:buClrTx/>
                        <a:buSzPts val="1100"/>
                        <a:buFont typeface="+mj-lt"/>
                        <a:buNone/>
                      </a:pPr>
                      <a:r>
                        <a:rPr lang="en-US" sz="1200" b="0" i="0" u="none" strike="noStrike" kern="100" cap="none" spc="0" normalizeH="0" baseline="0" noProof="0">
                          <a:ln>
                            <a:noFill/>
                          </a:ln>
                          <a:solidFill>
                            <a:prstClr val="black"/>
                          </a:solidFill>
                          <a:effectLst/>
                          <a:uLnTx/>
                          <a:uFillTx/>
                          <a:latin typeface="+mn-lt"/>
                          <a:ea typeface="+mn-ea"/>
                          <a:cs typeface="+mn-cs"/>
                        </a:rPr>
                        <a:t>2 step methods:</a:t>
                      </a:r>
                    </a:p>
                    <a:p>
                      <a:pPr marL="228600" marR="0" lvl="0" indent="-228600" algn="l">
                        <a:lnSpc>
                          <a:spcPct val="107000"/>
                        </a:lnSpc>
                        <a:spcBef>
                          <a:spcPts val="0"/>
                        </a:spcBef>
                        <a:spcAft>
                          <a:spcPts val="0"/>
                        </a:spcAft>
                        <a:buClrTx/>
                        <a:buSzPts val="1100"/>
                        <a:buAutoNum type="arabicPeriod"/>
                      </a:pPr>
                      <a:r>
                        <a:rPr lang="en-US" sz="1200" b="0" i="0" u="none" strike="noStrike" kern="100" cap="none" spc="0" normalizeH="0" baseline="0" noProof="0">
                          <a:ln>
                            <a:noFill/>
                          </a:ln>
                          <a:solidFill>
                            <a:prstClr val="black"/>
                          </a:solidFill>
                          <a:effectLst/>
                          <a:uLnTx/>
                          <a:uFillTx/>
                          <a:latin typeface="+mn-lt"/>
                          <a:ea typeface="+mn-ea"/>
                          <a:cs typeface="+mn-cs"/>
                        </a:rPr>
                        <a:t>Multi-level regression: level 2 is neighborhood; violent and non-violent crime are separate dependent variable</a:t>
                      </a:r>
                    </a:p>
                    <a:p>
                      <a:pPr marL="228600" marR="0" lvl="0" indent="-228600" algn="l">
                        <a:lnSpc>
                          <a:spcPct val="107000"/>
                        </a:lnSpc>
                        <a:spcBef>
                          <a:spcPts val="0"/>
                        </a:spcBef>
                        <a:spcAft>
                          <a:spcPts val="0"/>
                        </a:spcAft>
                        <a:buClrTx/>
                        <a:buSzPts val="1100"/>
                        <a:buAutoNum type="arabicPeriod"/>
                      </a:pPr>
                      <a:r>
                        <a:rPr lang="en-US" sz="1200" b="0" i="0" u="none" strike="noStrike" kern="100" cap="none" spc="0" normalizeH="0" baseline="0" noProof="0" err="1">
                          <a:ln>
                            <a:noFill/>
                          </a:ln>
                          <a:solidFill>
                            <a:prstClr val="black"/>
                          </a:solidFill>
                          <a:effectLst/>
                          <a:uLnTx/>
                          <a:uFillTx/>
                          <a:latin typeface="+mn-lt"/>
                          <a:ea typeface="+mn-ea"/>
                          <a:cs typeface="+mn-cs"/>
                        </a:rPr>
                        <a:t>Spacial</a:t>
                      </a:r>
                      <a:r>
                        <a:rPr lang="en-US" sz="1200" b="0" i="0" u="none" strike="noStrike" kern="100" cap="none" spc="0" normalizeH="0" baseline="0" noProof="0">
                          <a:ln>
                            <a:noFill/>
                          </a:ln>
                          <a:solidFill>
                            <a:prstClr val="black"/>
                          </a:solidFill>
                          <a:effectLst/>
                          <a:uLnTx/>
                          <a:uFillTx/>
                          <a:latin typeface="+mn-lt"/>
                          <a:ea typeface="+mn-ea"/>
                          <a:cs typeface="+mn-cs"/>
                        </a:rPr>
                        <a:t> regression model for each neighborhood crime profile, with neighborhood structure predictors and social ties are IVs</a:t>
                      </a:r>
                    </a:p>
                  </a:txBody>
                  <a:tcPr marL="72807" marR="72807" marT="10112" marB="0"/>
                </a:tc>
                <a:tc>
                  <a:txBody>
                    <a:bodyPr/>
                    <a:lstStyle/>
                    <a:p>
                      <a:pPr marL="0" marR="0" algn="l" fontAlgn="t">
                        <a:lnSpc>
                          <a:spcPct val="107000"/>
                        </a:lnSpc>
                        <a:spcBef>
                          <a:spcPts val="0"/>
                        </a:spcBef>
                        <a:spcAft>
                          <a:spcPts val="0"/>
                        </a:spcAft>
                      </a:pPr>
                      <a:r>
                        <a:rPr lang="en-US" sz="1200" b="0" u="none" strike="noStrike" kern="100">
                          <a:solidFill>
                            <a:srgbClr val="3A3A3A"/>
                          </a:solidFill>
                          <a:effectLst/>
                          <a:latin typeface="+mn-lt"/>
                          <a:ea typeface="+mn-ea"/>
                          <a:cs typeface="+mn-cs"/>
                        </a:rPr>
                        <a:t>Violent and non-violent crime are correlated, high violent crime neighborhoods tend to have high non-violent crime too</a:t>
                      </a:r>
                    </a:p>
                    <a:p>
                      <a:pPr marL="0" marR="0" algn="l" fontAlgn="t">
                        <a:lnSpc>
                          <a:spcPct val="107000"/>
                        </a:lnSpc>
                        <a:spcBef>
                          <a:spcPts val="0"/>
                        </a:spcBef>
                        <a:spcAft>
                          <a:spcPts val="0"/>
                        </a:spcAft>
                      </a:pPr>
                      <a:r>
                        <a:rPr lang="en-US" sz="1200" b="0" u="none" strike="noStrike" kern="100">
                          <a:solidFill>
                            <a:srgbClr val="3A3A3A"/>
                          </a:solidFill>
                          <a:effectLst/>
                          <a:latin typeface="+mn-lt"/>
                          <a:ea typeface="+mn-ea"/>
                          <a:cs typeface="+mn-cs"/>
                        </a:rPr>
                        <a:t>Stronger neighborhood ties are associated with lower crime crate</a:t>
                      </a:r>
                    </a:p>
                    <a:p>
                      <a:pPr marL="0" marR="0" algn="l" fontAlgn="t">
                        <a:lnSpc>
                          <a:spcPct val="107000"/>
                        </a:lnSpc>
                        <a:spcBef>
                          <a:spcPts val="0"/>
                        </a:spcBef>
                        <a:spcAft>
                          <a:spcPts val="0"/>
                        </a:spcAft>
                      </a:pPr>
                      <a:r>
                        <a:rPr lang="en-US" sz="1200" b="0" u="none" strike="noStrike" kern="100">
                          <a:solidFill>
                            <a:srgbClr val="3A3A3A"/>
                          </a:solidFill>
                          <a:effectLst/>
                          <a:latin typeface="+mn-lt"/>
                          <a:ea typeface="+mn-ea"/>
                          <a:cs typeface="+mn-cs"/>
                        </a:rPr>
                        <a:t>Greater concentrated disadvantage and residential mobility result in noticeable differential violent types.</a:t>
                      </a:r>
                    </a:p>
                  </a:txBody>
                  <a:tcPr marL="72807" marR="72807" marT="10112" marB="0"/>
                </a:tc>
                <a:extLst>
                  <a:ext uri="{0D108BD9-81ED-4DB2-BD59-A6C34878D82A}">
                    <a16:rowId xmlns:a16="http://schemas.microsoft.com/office/drawing/2014/main" val="1170584691"/>
                  </a:ext>
                </a:extLst>
              </a:tr>
              <a:tr h="209187">
                <a:tc>
                  <a:txBody>
                    <a:bodyPr/>
                    <a:lstStyle/>
                    <a:p>
                      <a:pPr marL="0" marR="0" indent="0" algn="l" rtl="0" eaLnBrk="1" fontAlgn="t" latinLnBrk="0" hangingPunct="1">
                        <a:lnSpc>
                          <a:spcPct val="107000"/>
                        </a:lnSpc>
                        <a:spcBef>
                          <a:spcPts val="0"/>
                        </a:spcBef>
                        <a:spcAft>
                          <a:spcPts val="0"/>
                        </a:spcAft>
                        <a:buClrTx/>
                        <a:buSzTx/>
                        <a:buFontTx/>
                        <a:buNone/>
                      </a:pPr>
                      <a:r>
                        <a:rPr lang="en-US" sz="1200" b="0" u="none" strike="noStrike" kern="100" err="1">
                          <a:solidFill>
                            <a:srgbClr val="3A3A3A"/>
                          </a:solidFill>
                          <a:effectLst/>
                          <a:latin typeface="+mn-lt"/>
                          <a:ea typeface="+mn-ea"/>
                          <a:cs typeface="+mn-cs"/>
                        </a:rPr>
                        <a:t>Abrahamse</a:t>
                      </a:r>
                      <a:r>
                        <a:rPr lang="en-US" sz="1200" b="0" u="none" strike="noStrike" kern="100">
                          <a:solidFill>
                            <a:srgbClr val="3A3A3A"/>
                          </a:solidFill>
                          <a:effectLst/>
                          <a:latin typeface="+mn-lt"/>
                          <a:ea typeface="+mn-ea"/>
                          <a:cs typeface="+mn-cs"/>
                        </a:rPr>
                        <a:t>, A. F., et al (1991). </a:t>
                      </a:r>
                    </a:p>
                  </a:txBody>
                  <a:tcPr marL="72807" marR="72807" marT="10112" marB="0"/>
                </a:tc>
                <a:tc>
                  <a:txBody>
                    <a:bodyPr/>
                    <a:lstStyle/>
                    <a:p>
                      <a:pPr marL="0" marR="0" algn="l" fontAlgn="base">
                        <a:lnSpc>
                          <a:spcPct val="107000"/>
                        </a:lnSpc>
                        <a:spcBef>
                          <a:spcPts val="0"/>
                        </a:spcBef>
                        <a:spcAft>
                          <a:spcPts val="800"/>
                        </a:spcAft>
                      </a:pPr>
                      <a:r>
                        <a:rPr lang="en-US" sz="1200" b="0" u="none" strike="noStrike" kern="100">
                          <a:solidFill>
                            <a:srgbClr val="3A3A3A"/>
                          </a:solidFill>
                          <a:effectLst/>
                          <a:latin typeface="+mn-lt"/>
                          <a:ea typeface="+mn-ea"/>
                          <a:cs typeface="+mn-cs"/>
                        </a:rPr>
                        <a:t>The experiment design to evaluate impact of repeat offender program on conviction rate, severity and sentence length</a:t>
                      </a:r>
                    </a:p>
                  </a:txBody>
                  <a:tcPr marL="72807" marR="72807" marT="10112" marB="0"/>
                </a:tc>
                <a:tc>
                  <a:txBody>
                    <a:bodyPr/>
                    <a:lstStyle/>
                    <a:p>
                      <a:pPr marL="0" marR="0" algn="l" fontAlgn="t">
                        <a:lnSpc>
                          <a:spcPct val="107000"/>
                        </a:lnSpc>
                        <a:spcBef>
                          <a:spcPts val="0"/>
                        </a:spcBef>
                        <a:spcAft>
                          <a:spcPts val="0"/>
                        </a:spcAft>
                      </a:pPr>
                      <a:r>
                        <a:rPr lang="en-US" sz="1200" b="0" u="none" strike="noStrike" kern="100">
                          <a:solidFill>
                            <a:srgbClr val="3A3A3A"/>
                          </a:solidFill>
                          <a:effectLst/>
                          <a:latin typeface="+mn-lt"/>
                          <a:ea typeface="+mn-ea"/>
                          <a:cs typeface="+mn-cs"/>
                        </a:rPr>
                        <a:t>Candidate background</a:t>
                      </a:r>
                    </a:p>
                    <a:p>
                      <a:pPr marL="0" marR="0" algn="l" fontAlgn="t">
                        <a:lnSpc>
                          <a:spcPct val="107000"/>
                        </a:lnSpc>
                        <a:spcBef>
                          <a:spcPts val="0"/>
                        </a:spcBef>
                        <a:spcAft>
                          <a:spcPts val="0"/>
                        </a:spcAft>
                      </a:pPr>
                      <a:r>
                        <a:rPr lang="en-US" sz="1200" b="0" u="none" strike="noStrike" kern="100">
                          <a:solidFill>
                            <a:srgbClr val="3A3A3A"/>
                          </a:solidFill>
                          <a:effectLst/>
                          <a:latin typeface="+mn-lt"/>
                          <a:ea typeface="+mn-ea"/>
                          <a:cs typeface="+mn-cs"/>
                        </a:rPr>
                        <a:t>Current activity</a:t>
                      </a:r>
                    </a:p>
                    <a:p>
                      <a:pPr marL="0" marR="0" algn="l" fontAlgn="t">
                        <a:lnSpc>
                          <a:spcPct val="107000"/>
                        </a:lnSpc>
                        <a:spcBef>
                          <a:spcPts val="0"/>
                        </a:spcBef>
                        <a:spcAft>
                          <a:spcPts val="0"/>
                        </a:spcAft>
                      </a:pPr>
                      <a:r>
                        <a:rPr lang="en-US" sz="1200" b="0" u="none" strike="noStrike" kern="100">
                          <a:solidFill>
                            <a:srgbClr val="3A3A3A"/>
                          </a:solidFill>
                          <a:effectLst/>
                          <a:latin typeface="+mn-lt"/>
                          <a:ea typeface="+mn-ea"/>
                          <a:cs typeface="+mn-cs"/>
                        </a:rPr>
                        <a:t>Substance abuse</a:t>
                      </a:r>
                    </a:p>
                    <a:p>
                      <a:pPr marL="0" marR="0" algn="l" fontAlgn="t">
                        <a:lnSpc>
                          <a:spcPct val="107000"/>
                        </a:lnSpc>
                        <a:spcBef>
                          <a:spcPts val="0"/>
                        </a:spcBef>
                        <a:spcAft>
                          <a:spcPts val="0"/>
                        </a:spcAft>
                      </a:pPr>
                      <a:r>
                        <a:rPr lang="en-US" sz="1200" b="0" u="none" strike="noStrike" kern="100">
                          <a:solidFill>
                            <a:srgbClr val="3A3A3A"/>
                          </a:solidFill>
                          <a:effectLst/>
                          <a:latin typeface="+mn-lt"/>
                          <a:ea typeface="+mn-ea"/>
                          <a:cs typeface="+mn-cs"/>
                        </a:rPr>
                        <a:t>Probation failure</a:t>
                      </a:r>
                    </a:p>
                    <a:p>
                      <a:pPr marL="0" marR="0" algn="l" fontAlgn="t">
                        <a:lnSpc>
                          <a:spcPct val="107000"/>
                        </a:lnSpc>
                        <a:spcBef>
                          <a:spcPts val="0"/>
                        </a:spcBef>
                        <a:spcAft>
                          <a:spcPts val="0"/>
                        </a:spcAft>
                      </a:pPr>
                      <a:r>
                        <a:rPr lang="en-US" sz="1200" b="0" u="none" strike="noStrike" kern="100">
                          <a:solidFill>
                            <a:srgbClr val="3A3A3A"/>
                          </a:solidFill>
                          <a:effectLst/>
                          <a:latin typeface="+mn-lt"/>
                          <a:ea typeface="+mn-ea"/>
                          <a:cs typeface="+mn-cs"/>
                        </a:rPr>
                        <a:t>Felony Conviction</a:t>
                      </a:r>
                    </a:p>
                    <a:p>
                      <a:pPr marL="0" marR="0" algn="l" fontAlgn="t">
                        <a:lnSpc>
                          <a:spcPct val="107000"/>
                        </a:lnSpc>
                        <a:spcBef>
                          <a:spcPts val="0"/>
                        </a:spcBef>
                        <a:spcAft>
                          <a:spcPts val="0"/>
                        </a:spcAft>
                      </a:pPr>
                      <a:r>
                        <a:rPr lang="en-US" sz="1200" b="0" u="none" strike="noStrike" kern="100">
                          <a:solidFill>
                            <a:srgbClr val="3A3A3A"/>
                          </a:solidFill>
                          <a:effectLst/>
                          <a:latin typeface="+mn-lt"/>
                          <a:ea typeface="+mn-ea"/>
                          <a:cs typeface="+mn-cs"/>
                        </a:rPr>
                        <a:t>Past informant activity</a:t>
                      </a:r>
                    </a:p>
                  </a:txBody>
                  <a:tcPr marL="72807" marR="72807" marT="10112" marB="0"/>
                </a:tc>
                <a:tc>
                  <a:txBody>
                    <a:bodyPr/>
                    <a:lstStyle/>
                    <a:p>
                      <a:pPr marL="0" marR="0" algn="l" fontAlgn="t">
                        <a:lnSpc>
                          <a:spcPct val="107000"/>
                        </a:lnSpc>
                        <a:spcBef>
                          <a:spcPts val="0"/>
                        </a:spcBef>
                        <a:spcAft>
                          <a:spcPts val="0"/>
                        </a:spcAft>
                      </a:pPr>
                      <a:r>
                        <a:rPr lang="en-US" sz="1200" b="0" u="none" strike="noStrike" kern="100" noProof="0">
                          <a:solidFill>
                            <a:srgbClr val="3A3A3A"/>
                          </a:solidFill>
                          <a:effectLst/>
                          <a:latin typeface="+mn-lt"/>
                          <a:ea typeface="+mn-ea"/>
                          <a:cs typeface="+mn-cs"/>
                        </a:rPr>
                        <a:t>Experiment designed to compare the Experiment group and the Control group. </a:t>
                      </a:r>
                    </a:p>
                    <a:p>
                      <a:pPr marL="0" marR="0" lvl="0" algn="l">
                        <a:lnSpc>
                          <a:spcPct val="107000"/>
                        </a:lnSpc>
                        <a:spcBef>
                          <a:spcPts val="0"/>
                        </a:spcBef>
                        <a:spcAft>
                          <a:spcPts val="0"/>
                        </a:spcAft>
                        <a:buNone/>
                      </a:pPr>
                      <a:r>
                        <a:rPr lang="en-US" sz="1200" b="0" u="none" strike="noStrike" kern="100" noProof="0">
                          <a:solidFill>
                            <a:srgbClr val="3A3A3A"/>
                          </a:solidFill>
                          <a:effectLst/>
                          <a:latin typeface="+mn-lt"/>
                          <a:ea typeface="+mn-ea"/>
                          <a:cs typeface="+mn-cs"/>
                        </a:rPr>
                        <a:t>Comparison methods:</a:t>
                      </a:r>
                    </a:p>
                    <a:p>
                      <a:pPr marL="171450" marR="0" lvl="0" indent="-171450" algn="l">
                        <a:lnSpc>
                          <a:spcPct val="107000"/>
                        </a:lnSpc>
                        <a:spcBef>
                          <a:spcPts val="0"/>
                        </a:spcBef>
                        <a:spcAft>
                          <a:spcPts val="0"/>
                        </a:spcAft>
                        <a:buFont typeface="Calibri"/>
                        <a:buChar char="-"/>
                      </a:pPr>
                      <a:r>
                        <a:rPr lang="en-US" sz="1200" b="0" u="none" strike="noStrike" kern="100" noProof="0">
                          <a:solidFill>
                            <a:srgbClr val="3A3A3A"/>
                          </a:solidFill>
                          <a:effectLst/>
                          <a:latin typeface="+mn-lt"/>
                          <a:ea typeface="+mn-ea"/>
                          <a:cs typeface="+mn-cs"/>
                        </a:rPr>
                        <a:t>Falloff (% all cases)</a:t>
                      </a:r>
                    </a:p>
                    <a:p>
                      <a:pPr marL="171450" marR="0" lvl="0" indent="-171450" algn="l">
                        <a:lnSpc>
                          <a:spcPct val="107000"/>
                        </a:lnSpc>
                        <a:spcBef>
                          <a:spcPts val="0"/>
                        </a:spcBef>
                        <a:spcAft>
                          <a:spcPts val="0"/>
                        </a:spcAft>
                        <a:buFont typeface="Calibri"/>
                        <a:buChar char="-"/>
                      </a:pPr>
                      <a:r>
                        <a:rPr lang="en-US" sz="1200" b="0" u="none" strike="noStrike" kern="100" noProof="0">
                          <a:solidFill>
                            <a:srgbClr val="3A3A3A"/>
                          </a:solidFill>
                          <a:effectLst/>
                          <a:latin typeface="+mn-lt"/>
                          <a:ea typeface="+mn-ea"/>
                          <a:cs typeface="+mn-cs"/>
                        </a:rPr>
                        <a:t>Percentage passed on (% of passed on cases)</a:t>
                      </a:r>
                    </a:p>
                    <a:p>
                      <a:pPr marL="171450" marR="0" lvl="0" indent="-171450" algn="l">
                        <a:lnSpc>
                          <a:spcPct val="107000"/>
                        </a:lnSpc>
                        <a:spcBef>
                          <a:spcPts val="0"/>
                        </a:spcBef>
                        <a:spcAft>
                          <a:spcPts val="0"/>
                        </a:spcAft>
                        <a:buFont typeface="Calibri"/>
                        <a:buChar char="-"/>
                      </a:pPr>
                      <a:r>
                        <a:rPr lang="en-US" sz="1200" b="0" u="none" strike="noStrike" kern="100" noProof="0">
                          <a:solidFill>
                            <a:srgbClr val="3A3A3A"/>
                          </a:solidFill>
                          <a:effectLst/>
                          <a:latin typeface="+mn-lt"/>
                          <a:ea typeface="+mn-ea"/>
                          <a:cs typeface="+mn-cs"/>
                        </a:rPr>
                        <a:t>Average charge at different proceeding stages</a:t>
                      </a:r>
                    </a:p>
                    <a:p>
                      <a:pPr marL="171450" marR="0" lvl="0" indent="-171450" algn="l">
                        <a:lnSpc>
                          <a:spcPct val="107000"/>
                        </a:lnSpc>
                        <a:spcBef>
                          <a:spcPts val="0"/>
                        </a:spcBef>
                        <a:spcAft>
                          <a:spcPts val="0"/>
                        </a:spcAft>
                        <a:buFont typeface="Calibri"/>
                        <a:buChar char="-"/>
                      </a:pPr>
                      <a:r>
                        <a:rPr lang="en-US" sz="1200" b="0" u="none" strike="noStrike" kern="100" noProof="0">
                          <a:solidFill>
                            <a:srgbClr val="3A3A3A"/>
                          </a:solidFill>
                          <a:effectLst/>
                          <a:latin typeface="+mn-lt"/>
                          <a:ea typeface="+mn-ea"/>
                          <a:cs typeface="+mn-cs"/>
                        </a:rPr>
                        <a:t>Charge severity </a:t>
                      </a:r>
                    </a:p>
                  </a:txBody>
                  <a:tcPr marL="72807" marR="72807" marT="10112" marB="0"/>
                </a:tc>
                <a:tc>
                  <a:txBody>
                    <a:bodyPr/>
                    <a:lstStyle/>
                    <a:p>
                      <a:pPr marL="0" marR="0" indent="0" algn="l" rtl="0" eaLnBrk="1" fontAlgn="t" latinLnBrk="0" hangingPunct="1">
                        <a:lnSpc>
                          <a:spcPct val="107000"/>
                        </a:lnSpc>
                        <a:spcBef>
                          <a:spcPts val="0"/>
                        </a:spcBef>
                        <a:spcAft>
                          <a:spcPts val="0"/>
                        </a:spcAft>
                        <a:buClrTx/>
                        <a:buSzTx/>
                        <a:buFontTx/>
                        <a:buNone/>
                      </a:pPr>
                      <a:r>
                        <a:rPr lang="en-US" sz="1200" b="0" u="none" strike="noStrike" kern="100" dirty="0">
                          <a:solidFill>
                            <a:srgbClr val="3A3A3A"/>
                          </a:solidFill>
                          <a:effectLst/>
                          <a:latin typeface="+mn-lt"/>
                          <a:ea typeface="+mn-ea"/>
                          <a:cs typeface="+mn-cs"/>
                        </a:rPr>
                        <a:t>With falloff: arrest, prosecuted, convicted rate slight increase while imprison rate increases 12% and long sentence increases 16%</a:t>
                      </a:r>
                    </a:p>
                    <a:p>
                      <a:pPr marL="0" marR="0" lvl="0" indent="0" algn="l">
                        <a:lnSpc>
                          <a:spcPct val="107000"/>
                        </a:lnSpc>
                        <a:spcBef>
                          <a:spcPts val="0"/>
                        </a:spcBef>
                        <a:spcAft>
                          <a:spcPts val="0"/>
                        </a:spcAft>
                        <a:buClrTx/>
                        <a:buSzTx/>
                        <a:buFontTx/>
                        <a:buNone/>
                      </a:pPr>
                      <a:r>
                        <a:rPr lang="en-US" sz="1200" b="0" u="none" strike="noStrike" kern="100" dirty="0">
                          <a:solidFill>
                            <a:srgbClr val="3A3A3A"/>
                          </a:solidFill>
                          <a:effectLst/>
                          <a:latin typeface="+mn-lt"/>
                          <a:ea typeface="+mn-ea"/>
                          <a:cs typeface="+mn-cs"/>
                        </a:rPr>
                        <a:t>With passed on measurement: not much different in arrested, prosecuted, convicted rate while imprison rate increases 11%</a:t>
                      </a:r>
                    </a:p>
                    <a:p>
                      <a:pPr marL="0" marR="0" lvl="0" indent="0" algn="l">
                        <a:lnSpc>
                          <a:spcPct val="107000"/>
                        </a:lnSpc>
                        <a:spcBef>
                          <a:spcPts val="0"/>
                        </a:spcBef>
                        <a:spcAft>
                          <a:spcPts val="0"/>
                        </a:spcAft>
                        <a:buClrTx/>
                        <a:buSzTx/>
                        <a:buFontTx/>
                        <a:buNone/>
                      </a:pPr>
                      <a:r>
                        <a:rPr lang="en-US" sz="1200" b="0" u="none" strike="noStrike" kern="100" dirty="0">
                          <a:solidFill>
                            <a:srgbClr val="3A3A3A"/>
                          </a:solidFill>
                          <a:effectLst/>
                          <a:latin typeface="+mn-lt"/>
                          <a:ea typeface="+mn-ea"/>
                          <a:cs typeface="+mn-cs"/>
                        </a:rPr>
                        <a:t>Charge severity of ROP group is significantly higher than Control group at all proceeding stages</a:t>
                      </a:r>
                    </a:p>
                    <a:p>
                      <a:pPr marL="0" marR="0" lvl="0" indent="0" algn="l">
                        <a:lnSpc>
                          <a:spcPct val="107000"/>
                        </a:lnSpc>
                        <a:spcBef>
                          <a:spcPts val="0"/>
                        </a:spcBef>
                        <a:spcAft>
                          <a:spcPts val="0"/>
                        </a:spcAft>
                        <a:buClrTx/>
                        <a:buSzTx/>
                        <a:buFontTx/>
                        <a:buNone/>
                      </a:pPr>
                      <a:r>
                        <a:rPr lang="en-US" sz="1200" b="0" u="none" strike="noStrike" kern="100" dirty="0">
                          <a:solidFill>
                            <a:srgbClr val="3A3A3A"/>
                          </a:solidFill>
                          <a:effectLst/>
                          <a:latin typeface="+mn-lt"/>
                          <a:ea typeface="+mn-ea"/>
                          <a:cs typeface="+mn-cs"/>
                        </a:rPr>
                        <a:t>Actual sentence of ROP offenders are 1/3 longer than the controls. </a:t>
                      </a:r>
                    </a:p>
                    <a:p>
                      <a:pPr marL="0" marR="0" lvl="0" indent="0" algn="l">
                        <a:lnSpc>
                          <a:spcPct val="107000"/>
                        </a:lnSpc>
                        <a:spcBef>
                          <a:spcPts val="0"/>
                        </a:spcBef>
                        <a:spcAft>
                          <a:spcPts val="0"/>
                        </a:spcAft>
                        <a:buClrTx/>
                        <a:buSzTx/>
                        <a:buFontTx/>
                        <a:buNone/>
                      </a:pPr>
                      <a:r>
                        <a:rPr lang="en-US" sz="1200" b="0" u="none" strike="noStrike" kern="100" dirty="0">
                          <a:solidFill>
                            <a:srgbClr val="3A3A3A"/>
                          </a:solidFill>
                          <a:effectLst/>
                          <a:latin typeface="+mn-lt"/>
                          <a:ea typeface="+mn-ea"/>
                          <a:cs typeface="+mn-cs"/>
                        </a:rPr>
                        <a:t>Prior records attribute 40% to conviction sentence for ROP group compared to 24% for Control group</a:t>
                      </a:r>
                    </a:p>
                  </a:txBody>
                  <a:tcPr marL="72807" marR="72807" marT="10112" marB="0"/>
                </a:tc>
                <a:extLst>
                  <a:ext uri="{0D108BD9-81ED-4DB2-BD59-A6C34878D82A}">
                    <a16:rowId xmlns:a16="http://schemas.microsoft.com/office/drawing/2014/main" val="4141943958"/>
                  </a:ext>
                </a:extLst>
              </a:tr>
            </a:tbl>
          </a:graphicData>
        </a:graphic>
      </p:graphicFrame>
    </p:spTree>
    <p:extLst>
      <p:ext uri="{BB962C8B-B14F-4D97-AF65-F5344CB8AC3E}">
        <p14:creationId xmlns:p14="http://schemas.microsoft.com/office/powerpoint/2010/main" val="3633901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A76C27-4DCF-506D-DD04-943466C726A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C7A14D6-0666-244B-9267-79276E28E904}"/>
              </a:ext>
            </a:extLst>
          </p:cNvPr>
          <p:cNvSpPr>
            <a:spLocks noGrp="1"/>
          </p:cNvSpPr>
          <p:nvPr>
            <p:ph type="title"/>
          </p:nvPr>
        </p:nvSpPr>
        <p:spPr/>
        <p:txBody>
          <a:bodyPr/>
          <a:lstStyle/>
          <a:p>
            <a:r>
              <a:rPr lang="en-US"/>
              <a:t>Prior Works (3/4)</a:t>
            </a:r>
          </a:p>
        </p:txBody>
      </p:sp>
      <p:graphicFrame>
        <p:nvGraphicFramePr>
          <p:cNvPr id="3" name="Content Placeholder 3">
            <a:extLst>
              <a:ext uri="{FF2B5EF4-FFF2-40B4-BE49-F238E27FC236}">
                <a16:creationId xmlns:a16="http://schemas.microsoft.com/office/drawing/2014/main" id="{9832DA74-9E29-B8C8-CED9-DE8C9FC5991C}"/>
              </a:ext>
            </a:extLst>
          </p:cNvPr>
          <p:cNvGraphicFramePr>
            <a:graphicFrameLocks/>
          </p:cNvGraphicFramePr>
          <p:nvPr>
            <p:extLst>
              <p:ext uri="{D42A27DB-BD31-4B8C-83A1-F6EECF244321}">
                <p14:modId xmlns:p14="http://schemas.microsoft.com/office/powerpoint/2010/main" val="1792493285"/>
              </p:ext>
            </p:extLst>
          </p:nvPr>
        </p:nvGraphicFramePr>
        <p:xfrm>
          <a:off x="684695" y="1612347"/>
          <a:ext cx="10860273" cy="4828274"/>
        </p:xfrm>
        <a:graphic>
          <a:graphicData uri="http://schemas.openxmlformats.org/drawingml/2006/table">
            <a:tbl>
              <a:tblPr firstRow="1" firstCol="1" bandRow="1">
                <a:tableStyleId>{3B4B98B0-60AC-42C2-AFA5-B58CD77FA1E5}</a:tableStyleId>
              </a:tblPr>
              <a:tblGrid>
                <a:gridCol w="1476872">
                  <a:extLst>
                    <a:ext uri="{9D8B030D-6E8A-4147-A177-3AD203B41FA5}">
                      <a16:colId xmlns:a16="http://schemas.microsoft.com/office/drawing/2014/main" val="3560051453"/>
                    </a:ext>
                  </a:extLst>
                </a:gridCol>
                <a:gridCol w="2207171">
                  <a:extLst>
                    <a:ext uri="{9D8B030D-6E8A-4147-A177-3AD203B41FA5}">
                      <a16:colId xmlns:a16="http://schemas.microsoft.com/office/drawing/2014/main" val="91076683"/>
                    </a:ext>
                  </a:extLst>
                </a:gridCol>
                <a:gridCol w="1860330">
                  <a:extLst>
                    <a:ext uri="{9D8B030D-6E8A-4147-A177-3AD203B41FA5}">
                      <a16:colId xmlns:a16="http://schemas.microsoft.com/office/drawing/2014/main" val="1988240242"/>
                    </a:ext>
                  </a:extLst>
                </a:gridCol>
                <a:gridCol w="2182239">
                  <a:extLst>
                    <a:ext uri="{9D8B030D-6E8A-4147-A177-3AD203B41FA5}">
                      <a16:colId xmlns:a16="http://schemas.microsoft.com/office/drawing/2014/main" val="16097838"/>
                    </a:ext>
                  </a:extLst>
                </a:gridCol>
                <a:gridCol w="3133661">
                  <a:extLst>
                    <a:ext uri="{9D8B030D-6E8A-4147-A177-3AD203B41FA5}">
                      <a16:colId xmlns:a16="http://schemas.microsoft.com/office/drawing/2014/main" val="662288696"/>
                    </a:ext>
                  </a:extLst>
                </a:gridCol>
              </a:tblGrid>
              <a:tr h="333459">
                <a:tc>
                  <a:txBody>
                    <a:bodyPr/>
                    <a:lstStyle/>
                    <a:p>
                      <a:pPr marL="0" marR="0" algn="l" fontAlgn="t">
                        <a:lnSpc>
                          <a:spcPct val="107000"/>
                        </a:lnSpc>
                        <a:spcBef>
                          <a:spcPts val="0"/>
                        </a:spcBef>
                        <a:spcAft>
                          <a:spcPts val="0"/>
                        </a:spcAft>
                      </a:pPr>
                      <a:r>
                        <a:rPr lang="en-US" sz="1200" b="1" u="none" strike="noStrike" kern="100">
                          <a:effectLst/>
                        </a:rPr>
                        <a:t>Source</a:t>
                      </a:r>
                      <a:endParaRPr lang="en-US" sz="1900" b="1" i="0" u="none" strike="noStrike">
                        <a:effectLst/>
                        <a:latin typeface="Arial" panose="020B0604020202020204" pitchFamily="34" charset="0"/>
                      </a:endParaRPr>
                    </a:p>
                  </a:txBody>
                  <a:tcPr marL="72807" marR="72807" marT="10112" marB="0"/>
                </a:tc>
                <a:tc>
                  <a:txBody>
                    <a:bodyPr/>
                    <a:lstStyle/>
                    <a:p>
                      <a:pPr marL="0" marR="0" algn="l" fontAlgn="t">
                        <a:lnSpc>
                          <a:spcPct val="107000"/>
                        </a:lnSpc>
                        <a:spcBef>
                          <a:spcPts val="0"/>
                        </a:spcBef>
                        <a:spcAft>
                          <a:spcPts val="0"/>
                        </a:spcAft>
                      </a:pPr>
                      <a:r>
                        <a:rPr lang="en-US" sz="1200" b="1" u="none" strike="noStrike" kern="100">
                          <a:effectLst/>
                        </a:rPr>
                        <a:t>Research question</a:t>
                      </a:r>
                      <a:endParaRPr lang="en-US" sz="1900" b="1" i="0" u="none" strike="noStrike">
                        <a:effectLst/>
                        <a:latin typeface="Arial" panose="020B0604020202020204" pitchFamily="34" charset="0"/>
                      </a:endParaRPr>
                    </a:p>
                  </a:txBody>
                  <a:tcPr marL="72807" marR="72807" marT="10112" marB="0"/>
                </a:tc>
                <a:tc>
                  <a:txBody>
                    <a:bodyPr/>
                    <a:lstStyle/>
                    <a:p>
                      <a:pPr marL="0" marR="0" algn="l" fontAlgn="t">
                        <a:lnSpc>
                          <a:spcPct val="107000"/>
                        </a:lnSpc>
                        <a:spcBef>
                          <a:spcPts val="0"/>
                        </a:spcBef>
                        <a:spcAft>
                          <a:spcPts val="0"/>
                        </a:spcAft>
                      </a:pPr>
                      <a:r>
                        <a:rPr lang="en-US" sz="1200" b="1" u="none" strike="noStrike" kern="100">
                          <a:effectLst/>
                        </a:rPr>
                        <a:t>Predictors</a:t>
                      </a:r>
                      <a:endParaRPr lang="en-US" sz="1900" b="1" i="0" u="none" strike="noStrike">
                        <a:effectLst/>
                        <a:latin typeface="Arial" panose="020B0604020202020204" pitchFamily="34" charset="0"/>
                      </a:endParaRPr>
                    </a:p>
                  </a:txBody>
                  <a:tcPr marL="72807" marR="72807" marT="10112" marB="0"/>
                </a:tc>
                <a:tc>
                  <a:txBody>
                    <a:bodyPr/>
                    <a:lstStyle/>
                    <a:p>
                      <a:pPr marL="0" marR="0" lvl="0" indent="0" algn="l" defTabSz="914400" rtl="0" eaLnBrk="1" fontAlgn="t" latinLnBrk="0" hangingPunct="1">
                        <a:lnSpc>
                          <a:spcPct val="107000"/>
                        </a:lnSpc>
                        <a:spcBef>
                          <a:spcPts val="0"/>
                        </a:spcBef>
                        <a:spcAft>
                          <a:spcPts val="0"/>
                        </a:spcAft>
                        <a:buClrTx/>
                        <a:buSzTx/>
                        <a:buFontTx/>
                        <a:buNone/>
                        <a:tabLst/>
                        <a:defRPr/>
                      </a:pPr>
                      <a:r>
                        <a:rPr kumimoji="0" lang="en-US" sz="1200" b="1" i="0" u="none" strike="noStrike" kern="100" cap="none" spc="0" normalizeH="0" baseline="0" noProof="0">
                          <a:ln>
                            <a:noFill/>
                          </a:ln>
                          <a:solidFill>
                            <a:prstClr val="black"/>
                          </a:solidFill>
                          <a:effectLst/>
                          <a:uLnTx/>
                          <a:uFillTx/>
                          <a:latin typeface="+mn-lt"/>
                          <a:ea typeface="+mn-ea"/>
                          <a:cs typeface="+mn-cs"/>
                        </a:rPr>
                        <a:t>Statistical Analysis</a:t>
                      </a:r>
                      <a:endParaRPr kumimoji="0" lang="en-US" sz="1900" b="1"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a:txBody>
                  <a:tcPr marL="72807" marR="72807" marT="10112" marB="0"/>
                </a:tc>
                <a:tc>
                  <a:txBody>
                    <a:bodyPr/>
                    <a:lstStyle/>
                    <a:p>
                      <a:pPr marL="0" marR="0" algn="l" fontAlgn="t">
                        <a:lnSpc>
                          <a:spcPct val="107000"/>
                        </a:lnSpc>
                        <a:spcBef>
                          <a:spcPts val="0"/>
                        </a:spcBef>
                        <a:spcAft>
                          <a:spcPts val="0"/>
                        </a:spcAft>
                      </a:pPr>
                      <a:r>
                        <a:rPr lang="en-US" sz="1200" b="1" u="none" strike="noStrike" kern="100">
                          <a:effectLst/>
                        </a:rPr>
                        <a:t>Findings</a:t>
                      </a:r>
                      <a:endParaRPr lang="en-US" sz="1900" b="1" i="0" u="none" strike="noStrike">
                        <a:effectLst/>
                        <a:latin typeface="Arial" panose="020B0604020202020204" pitchFamily="34" charset="0"/>
                      </a:endParaRPr>
                    </a:p>
                  </a:txBody>
                  <a:tcPr marL="72807" marR="72807" marT="10112" marB="0"/>
                </a:tc>
                <a:extLst>
                  <a:ext uri="{0D108BD9-81ED-4DB2-BD59-A6C34878D82A}">
                    <a16:rowId xmlns:a16="http://schemas.microsoft.com/office/drawing/2014/main" val="2890010685"/>
                  </a:ext>
                </a:extLst>
              </a:tr>
              <a:tr h="1641987">
                <a:tc>
                  <a:txBody>
                    <a:bodyPr/>
                    <a:lstStyle/>
                    <a:p>
                      <a:pPr lvl="0">
                        <a:buNone/>
                      </a:pPr>
                      <a:r>
                        <a:rPr lang="en-US" sz="1200" b="0" i="0" u="none" strike="noStrike" kern="100" noProof="0">
                          <a:solidFill>
                            <a:srgbClr val="0D0D0D"/>
                          </a:solidFill>
                          <a:effectLst/>
                          <a:latin typeface="+mn-lt"/>
                          <a:ea typeface="+mn-ea"/>
                          <a:cs typeface="+mn-cs"/>
                        </a:rPr>
                        <a:t>Rafael Di Tella and Ernesto </a:t>
                      </a:r>
                      <a:r>
                        <a:rPr lang="en-US" sz="1200" b="0" i="0" u="none" strike="noStrike" kern="100" noProof="0" err="1">
                          <a:solidFill>
                            <a:srgbClr val="0D0D0D"/>
                          </a:solidFill>
                          <a:effectLst/>
                          <a:latin typeface="+mn-lt"/>
                          <a:ea typeface="+mn-ea"/>
                          <a:cs typeface="+mn-cs"/>
                        </a:rPr>
                        <a:t>Schargrodsky</a:t>
                      </a:r>
                      <a:endParaRPr lang="en-US" sz="1200" b="0" i="0" u="none" strike="noStrike" kern="100" noProof="0">
                        <a:solidFill>
                          <a:srgbClr val="0D0D0D"/>
                        </a:solidFill>
                        <a:effectLst/>
                        <a:latin typeface="+mn-lt"/>
                        <a:ea typeface="+mn-ea"/>
                        <a:cs typeface="+mn-cs"/>
                      </a:endParaRPr>
                    </a:p>
                    <a:p>
                      <a:pPr lvl="0">
                        <a:buNone/>
                      </a:pPr>
                      <a:r>
                        <a:rPr lang="en-US" sz="1200" b="0" i="0" u="none" strike="noStrike" kern="100" noProof="0">
                          <a:solidFill>
                            <a:srgbClr val="0D0D0D"/>
                          </a:solidFill>
                          <a:effectLst/>
                          <a:latin typeface="+mn-lt"/>
                          <a:ea typeface="+mn-ea"/>
                          <a:cs typeface="+mn-cs"/>
                        </a:rPr>
                        <a:t>2004 </a:t>
                      </a:r>
                    </a:p>
                  </a:txBody>
                  <a:tcPr marL="72807" marR="72807" marT="10112" marB="0"/>
                </a:tc>
                <a:tc>
                  <a:txBody>
                    <a:bodyPr/>
                    <a:lstStyle/>
                    <a:p>
                      <a:pPr lvl="0" algn="l">
                        <a:lnSpc>
                          <a:spcPct val="100000"/>
                        </a:lnSpc>
                        <a:spcBef>
                          <a:spcPts val="0"/>
                        </a:spcBef>
                        <a:spcAft>
                          <a:spcPts val="0"/>
                        </a:spcAft>
                        <a:buNone/>
                      </a:pPr>
                      <a:r>
                        <a:rPr lang="en-US" sz="1200" b="0" i="0" u="none" strike="noStrike" kern="100" noProof="0">
                          <a:solidFill>
                            <a:srgbClr val="0D0D0D"/>
                          </a:solidFill>
                          <a:effectLst/>
                          <a:latin typeface="+mn-lt"/>
                          <a:ea typeface="+mn-ea"/>
                          <a:cs typeface="+mn-cs"/>
                        </a:rPr>
                        <a:t>Does an increase in police officer deployment lead to deterrence of criminal activities in the short run, specifically in the context of New York City?"</a:t>
                      </a:r>
                      <a:endParaRPr lang="en-US" sz="1200" b="0" i="0" u="none" strike="noStrike" kern="100">
                        <a:solidFill>
                          <a:srgbClr val="0D0D0D"/>
                        </a:solidFill>
                        <a:effectLst/>
                        <a:latin typeface="+mn-lt"/>
                        <a:ea typeface="+mn-ea"/>
                        <a:cs typeface="+mn-cs"/>
                      </a:endParaRPr>
                    </a:p>
                  </a:txBody>
                  <a:tcPr marL="72807" marR="72807" marT="10112" marB="0"/>
                </a:tc>
                <a:tc>
                  <a:txBody>
                    <a:bodyPr/>
                    <a:lstStyle/>
                    <a:p>
                      <a:pPr marL="0" marR="0" lvl="0" indent="0" algn="l">
                        <a:lnSpc>
                          <a:spcPct val="107000"/>
                        </a:lnSpc>
                        <a:spcBef>
                          <a:spcPts val="0"/>
                        </a:spcBef>
                        <a:spcAft>
                          <a:spcPts val="0"/>
                        </a:spcAft>
                        <a:buNone/>
                      </a:pPr>
                      <a:r>
                        <a:rPr lang="en-IN" sz="1200" b="0" i="0" u="none" strike="noStrike" kern="100" noProof="0">
                          <a:solidFill>
                            <a:srgbClr val="0D0D0D"/>
                          </a:solidFill>
                          <a:effectLst/>
                          <a:latin typeface="+mn-lt"/>
                          <a:ea typeface="+mn-ea"/>
                          <a:cs typeface="+mn-cs"/>
                        </a:rPr>
                        <a:t>Police Strength</a:t>
                      </a:r>
                    </a:p>
                    <a:p>
                      <a:pPr marL="0" marR="0" lvl="0" indent="0" algn="l">
                        <a:lnSpc>
                          <a:spcPct val="107000"/>
                        </a:lnSpc>
                        <a:spcBef>
                          <a:spcPts val="0"/>
                        </a:spcBef>
                        <a:spcAft>
                          <a:spcPts val="0"/>
                        </a:spcAft>
                        <a:buNone/>
                      </a:pPr>
                      <a:r>
                        <a:rPr lang="en-IN" sz="1200" b="0" i="0" u="none" strike="noStrike" kern="100" noProof="0">
                          <a:solidFill>
                            <a:srgbClr val="0D0D0D"/>
                          </a:solidFill>
                          <a:effectLst/>
                          <a:latin typeface="+mn-lt"/>
                          <a:ea typeface="+mn-ea"/>
                          <a:cs typeface="+mn-cs"/>
                        </a:rPr>
                        <a:t>Jail Ratio</a:t>
                      </a:r>
                    </a:p>
                    <a:p>
                      <a:pPr marL="0" marR="0" lvl="0" indent="0" algn="l">
                        <a:lnSpc>
                          <a:spcPct val="107000"/>
                        </a:lnSpc>
                        <a:spcBef>
                          <a:spcPts val="0"/>
                        </a:spcBef>
                        <a:spcAft>
                          <a:spcPts val="0"/>
                        </a:spcAft>
                        <a:buNone/>
                      </a:pPr>
                      <a:r>
                        <a:rPr lang="en-IN" sz="1200" b="0" i="0" u="none" strike="noStrike" kern="100" noProof="0">
                          <a:solidFill>
                            <a:srgbClr val="0D0D0D"/>
                          </a:solidFill>
                          <a:effectLst/>
                          <a:latin typeface="+mn-lt"/>
                          <a:ea typeface="+mn-ea"/>
                          <a:cs typeface="+mn-cs"/>
                        </a:rPr>
                        <a:t>Arrest Ratio</a:t>
                      </a:r>
                    </a:p>
                    <a:p>
                      <a:pPr marL="0" marR="0" lvl="0" indent="0" algn="l">
                        <a:lnSpc>
                          <a:spcPct val="107000"/>
                        </a:lnSpc>
                        <a:spcBef>
                          <a:spcPts val="0"/>
                        </a:spcBef>
                        <a:spcAft>
                          <a:spcPts val="0"/>
                        </a:spcAft>
                        <a:buNone/>
                      </a:pPr>
                      <a:r>
                        <a:rPr lang="en-IN" sz="1200" b="0" i="0" u="none" strike="noStrike" kern="100" noProof="0">
                          <a:solidFill>
                            <a:srgbClr val="0D0D0D"/>
                          </a:solidFill>
                          <a:effectLst/>
                          <a:latin typeface="+mn-lt"/>
                          <a:ea typeface="+mn-ea"/>
                          <a:cs typeface="+mn-cs"/>
                        </a:rPr>
                        <a:t>Index Crime Rate</a:t>
                      </a:r>
                    </a:p>
                    <a:p>
                      <a:pPr marL="0" marR="0" lvl="0" indent="0" algn="l">
                        <a:lnSpc>
                          <a:spcPct val="107000"/>
                        </a:lnSpc>
                        <a:spcBef>
                          <a:spcPts val="0"/>
                        </a:spcBef>
                        <a:spcAft>
                          <a:spcPts val="0"/>
                        </a:spcAft>
                        <a:buNone/>
                      </a:pPr>
                      <a:r>
                        <a:rPr lang="en-IN" sz="1200" b="0" i="0" u="none" strike="noStrike" kern="100" noProof="0">
                          <a:solidFill>
                            <a:srgbClr val="0D0D0D"/>
                          </a:solidFill>
                          <a:effectLst/>
                          <a:latin typeface="+mn-lt"/>
                          <a:ea typeface="+mn-ea"/>
                          <a:cs typeface="+mn-cs"/>
                        </a:rPr>
                        <a:t>Individual-Level Variables like age, male, black, education etc</a:t>
                      </a:r>
                    </a:p>
                  </a:txBody>
                  <a:tcPr marL="72807" marR="72807" marT="10112" marB="0"/>
                </a:tc>
                <a:tc>
                  <a:txBody>
                    <a:bodyPr/>
                    <a:lstStyle/>
                    <a:p>
                      <a:pPr marL="0" marR="0" lvl="0" indent="0" algn="l">
                        <a:lnSpc>
                          <a:spcPct val="107000"/>
                        </a:lnSpc>
                        <a:spcBef>
                          <a:spcPts val="0"/>
                        </a:spcBef>
                        <a:spcAft>
                          <a:spcPts val="0"/>
                        </a:spcAft>
                        <a:buNone/>
                      </a:pPr>
                      <a:r>
                        <a:rPr lang="en-US" sz="1200" b="0" i="0" u="none" strike="noStrike" kern="100" noProof="0">
                          <a:solidFill>
                            <a:srgbClr val="0D0D0D"/>
                          </a:solidFill>
                          <a:effectLst/>
                          <a:latin typeface="+mn-lt"/>
                          <a:ea typeface="+mn-ea"/>
                          <a:cs typeface="+mn-cs"/>
                        </a:rPr>
                        <a:t>Model involves multilevel regression techniques, specifically random intercept models, to assess the impact of various predictors, including police strength, jail ratio, arrest ratio, and individual-level characteristics, on perceptions of arrest likelihood for different crime types</a:t>
                      </a:r>
                      <a:endParaRPr lang="en-US" sz="1200" b="0" i="0" u="none" strike="noStrike" kern="100">
                        <a:solidFill>
                          <a:srgbClr val="0D0D0D"/>
                        </a:solidFill>
                        <a:effectLst/>
                        <a:latin typeface="+mn-lt"/>
                        <a:ea typeface="+mn-ea"/>
                        <a:cs typeface="+mn-cs"/>
                      </a:endParaRPr>
                    </a:p>
                  </a:txBody>
                  <a:tcPr marL="72807" marR="72807" marT="10112" marB="0"/>
                </a:tc>
                <a:tc>
                  <a:txBody>
                    <a:bodyPr/>
                    <a:lstStyle/>
                    <a:p>
                      <a:pPr marL="0" marR="0" lvl="0" indent="0" algn="l">
                        <a:lnSpc>
                          <a:spcPct val="107000"/>
                        </a:lnSpc>
                        <a:spcBef>
                          <a:spcPts val="0"/>
                        </a:spcBef>
                        <a:spcAft>
                          <a:spcPts val="0"/>
                        </a:spcAft>
                        <a:buNone/>
                      </a:pPr>
                      <a:r>
                        <a:rPr lang="en-US" sz="1200" b="0" i="0" u="none" strike="noStrike" kern="100" noProof="0">
                          <a:solidFill>
                            <a:srgbClr val="0D0D0D"/>
                          </a:solidFill>
                          <a:effectLst/>
                        </a:rPr>
                        <a:t>the findings suggest that neither police strength nor actual arrest rates had a significant positive impact on perceptions of arrest likelihood for different crime types. Additionally, the study highlights the complex interplay of individual-level and contextual factors in shaping perceptions of arrest risk, challenging traditional interpretations of the relationship between policing, arrest rates, and perceived deterrence of crime</a:t>
                      </a:r>
                      <a:r>
                        <a:rPr lang="en-US" sz="1200" b="0" u="none" strike="noStrike" kern="100">
                          <a:solidFill>
                            <a:srgbClr val="3A3A3A"/>
                          </a:solidFill>
                          <a:effectLst/>
                          <a:latin typeface="+mn-lt"/>
                          <a:ea typeface="+mn-ea"/>
                          <a:cs typeface="+mn-cs"/>
                        </a:rPr>
                        <a:t>. </a:t>
                      </a:r>
                    </a:p>
                  </a:txBody>
                  <a:tcPr marL="72807" marR="72807" marT="10112" marB="0"/>
                </a:tc>
                <a:extLst>
                  <a:ext uri="{0D108BD9-81ED-4DB2-BD59-A6C34878D82A}">
                    <a16:rowId xmlns:a16="http://schemas.microsoft.com/office/drawing/2014/main" val="1170584691"/>
                  </a:ext>
                </a:extLst>
              </a:tr>
              <a:tr h="222597">
                <a:tc>
                  <a:txBody>
                    <a:bodyPr/>
                    <a:lstStyle/>
                    <a:p>
                      <a:pPr marL="0" marR="0" lvl="0" indent="0" algn="l">
                        <a:lnSpc>
                          <a:spcPct val="107000"/>
                        </a:lnSpc>
                        <a:spcBef>
                          <a:spcPts val="0"/>
                        </a:spcBef>
                        <a:spcAft>
                          <a:spcPts val="0"/>
                        </a:spcAft>
                        <a:buNone/>
                      </a:pPr>
                      <a:r>
                        <a:rPr lang="en-US" sz="1200" b="0" i="0" u="none" strike="noStrike" kern="100" noProof="0">
                          <a:solidFill>
                            <a:srgbClr val="0D0D0D"/>
                          </a:solidFill>
                          <a:effectLst/>
                          <a:latin typeface="+mn-lt"/>
                          <a:ea typeface="+mn-ea"/>
                          <a:cs typeface="+mn-cs"/>
                        </a:rPr>
                        <a:t>John R. Lott Jr. and David B</a:t>
                      </a:r>
                      <a:endParaRPr lang="en-US" sz="1200" b="0" i="0" u="none" strike="noStrike" kern="100">
                        <a:solidFill>
                          <a:srgbClr val="0D0D0D"/>
                        </a:solidFill>
                        <a:effectLst/>
                        <a:latin typeface="+mn-lt"/>
                        <a:ea typeface="+mn-ea"/>
                        <a:cs typeface="+mn-cs"/>
                      </a:endParaRPr>
                    </a:p>
                    <a:p>
                      <a:pPr marL="0" marR="0" lvl="0" indent="0" algn="l" defTabSz="914400">
                        <a:lnSpc>
                          <a:spcPct val="107000"/>
                        </a:lnSpc>
                        <a:spcBef>
                          <a:spcPts val="0"/>
                        </a:spcBef>
                        <a:spcAft>
                          <a:spcPts val="0"/>
                        </a:spcAft>
                        <a:buNone/>
                        <a:tabLst/>
                        <a:defRPr/>
                      </a:pPr>
                      <a:r>
                        <a:rPr lang="en-US" sz="1200" b="0" i="0" u="none" strike="noStrike" kern="100" noProof="0">
                          <a:solidFill>
                            <a:srgbClr val="0D0D0D"/>
                          </a:solidFill>
                          <a:effectLst/>
                          <a:latin typeface="+mn-lt"/>
                          <a:ea typeface="+mn-ea"/>
                          <a:cs typeface="+mn-cs"/>
                        </a:rPr>
                        <a:t>1997</a:t>
                      </a:r>
                      <a:endParaRPr lang="en-US" sz="1200" b="0" i="0" u="none" strike="noStrike" kern="100">
                        <a:solidFill>
                          <a:srgbClr val="0D0D0D"/>
                        </a:solidFill>
                        <a:effectLst/>
                        <a:latin typeface="+mn-lt"/>
                        <a:ea typeface="+mn-ea"/>
                        <a:cs typeface="+mn-cs"/>
                      </a:endParaRPr>
                    </a:p>
                    <a:p>
                      <a:pPr marL="0" marR="0" indent="0" algn="l" rtl="0" eaLnBrk="1" fontAlgn="t" latinLnBrk="0" hangingPunct="1">
                        <a:lnSpc>
                          <a:spcPct val="107000"/>
                        </a:lnSpc>
                        <a:spcBef>
                          <a:spcPts val="0"/>
                        </a:spcBef>
                        <a:spcAft>
                          <a:spcPts val="0"/>
                        </a:spcAft>
                        <a:buClrTx/>
                        <a:buSzTx/>
                        <a:buFontTx/>
                        <a:buNone/>
                      </a:pPr>
                      <a:endParaRPr lang="en-US" sz="1200" b="0" i="0" u="none" strike="noStrike" kern="100">
                        <a:solidFill>
                          <a:srgbClr val="0D0D0D"/>
                        </a:solidFill>
                        <a:effectLst/>
                        <a:latin typeface="+mn-lt"/>
                        <a:ea typeface="+mn-ea"/>
                        <a:cs typeface="+mn-cs"/>
                      </a:endParaRPr>
                    </a:p>
                  </a:txBody>
                  <a:tcPr marL="72807" marR="72807" marT="10112" marB="0"/>
                </a:tc>
                <a:tc>
                  <a:txBody>
                    <a:bodyPr/>
                    <a:lstStyle/>
                    <a:p>
                      <a:pPr marL="0" marR="0" lvl="0" algn="l">
                        <a:lnSpc>
                          <a:spcPct val="107000"/>
                        </a:lnSpc>
                        <a:spcBef>
                          <a:spcPts val="0"/>
                        </a:spcBef>
                        <a:spcAft>
                          <a:spcPts val="800"/>
                        </a:spcAft>
                        <a:buNone/>
                      </a:pPr>
                      <a:r>
                        <a:rPr lang="en-US" sz="1200" b="0" i="0" u="none" strike="noStrike" kern="100" noProof="0">
                          <a:solidFill>
                            <a:srgbClr val="0D0D0D"/>
                          </a:solidFill>
                          <a:effectLst/>
                          <a:latin typeface="+mn-lt"/>
                          <a:ea typeface="+mn-ea"/>
                          <a:cs typeface="+mn-cs"/>
                        </a:rPr>
                        <a:t>Do right-to-carry (RTC) concealed handgun laws have an impact on crime rates, specifically, do these laws deter crime or influence crime rates in any significant manner?</a:t>
                      </a:r>
                      <a:endParaRPr lang="en-US" sz="1200" b="0" i="0" u="none" strike="noStrike" kern="100">
                        <a:solidFill>
                          <a:srgbClr val="0D0D0D"/>
                        </a:solidFill>
                        <a:effectLst/>
                        <a:latin typeface="+mn-lt"/>
                        <a:ea typeface="+mn-ea"/>
                        <a:cs typeface="+mn-cs"/>
                      </a:endParaRPr>
                    </a:p>
                  </a:txBody>
                  <a:tcPr marL="72807" marR="72807" marT="10112" marB="0"/>
                </a:tc>
                <a:tc>
                  <a:txBody>
                    <a:bodyPr/>
                    <a:lstStyle/>
                    <a:p>
                      <a:pPr marL="0" marR="0" lvl="0" algn="l">
                        <a:lnSpc>
                          <a:spcPct val="107000"/>
                        </a:lnSpc>
                        <a:spcBef>
                          <a:spcPts val="0"/>
                        </a:spcBef>
                        <a:spcAft>
                          <a:spcPts val="0"/>
                        </a:spcAft>
                        <a:buNone/>
                      </a:pPr>
                      <a:r>
                        <a:rPr lang="en-IN" sz="1200" b="0" i="0" u="none" strike="noStrike" kern="100" noProof="0">
                          <a:solidFill>
                            <a:srgbClr val="0D0D0D"/>
                          </a:solidFill>
                          <a:effectLst/>
                          <a:latin typeface="+mn-lt"/>
                          <a:ea typeface="+mn-ea"/>
                          <a:cs typeface="+mn-cs"/>
                        </a:rPr>
                        <a:t>Concealed Handgun Laws</a:t>
                      </a:r>
                    </a:p>
                    <a:p>
                      <a:pPr marL="0" marR="0" lvl="0" algn="l">
                        <a:lnSpc>
                          <a:spcPct val="107000"/>
                        </a:lnSpc>
                        <a:spcBef>
                          <a:spcPts val="0"/>
                        </a:spcBef>
                        <a:spcAft>
                          <a:spcPts val="0"/>
                        </a:spcAft>
                        <a:buNone/>
                      </a:pPr>
                      <a:r>
                        <a:rPr lang="en-IN" sz="1200" b="0" i="0" u="none" strike="noStrike" kern="100" noProof="0">
                          <a:solidFill>
                            <a:srgbClr val="0D0D0D"/>
                          </a:solidFill>
                          <a:effectLst/>
                          <a:latin typeface="+mn-lt"/>
                          <a:ea typeface="+mn-ea"/>
                          <a:cs typeface="+mn-cs"/>
                        </a:rPr>
                        <a:t>Arrest Rates</a:t>
                      </a:r>
                    </a:p>
                    <a:p>
                      <a:pPr marL="0" marR="0" lvl="0" algn="l">
                        <a:lnSpc>
                          <a:spcPct val="107000"/>
                        </a:lnSpc>
                        <a:spcBef>
                          <a:spcPts val="0"/>
                        </a:spcBef>
                        <a:spcAft>
                          <a:spcPts val="0"/>
                        </a:spcAft>
                        <a:buNone/>
                      </a:pPr>
                      <a:r>
                        <a:rPr lang="en-IN" sz="1200" b="0" i="0" u="none" strike="noStrike" kern="100" noProof="0">
                          <a:solidFill>
                            <a:srgbClr val="0D0D0D"/>
                          </a:solidFill>
                          <a:effectLst/>
                          <a:latin typeface="+mn-lt"/>
                          <a:ea typeface="+mn-ea"/>
                          <a:cs typeface="+mn-cs"/>
                        </a:rPr>
                        <a:t>Conviction Rates</a:t>
                      </a:r>
                    </a:p>
                    <a:p>
                      <a:pPr marL="0" marR="0" lvl="0" algn="l">
                        <a:lnSpc>
                          <a:spcPct val="107000"/>
                        </a:lnSpc>
                        <a:spcBef>
                          <a:spcPts val="0"/>
                        </a:spcBef>
                        <a:spcAft>
                          <a:spcPts val="0"/>
                        </a:spcAft>
                        <a:buNone/>
                      </a:pPr>
                      <a:r>
                        <a:rPr lang="en-IN" sz="1200" b="0" i="0" u="none" strike="noStrike" kern="100" noProof="0">
                          <a:solidFill>
                            <a:srgbClr val="0D0D0D"/>
                          </a:solidFill>
                          <a:effectLst/>
                          <a:latin typeface="+mn-lt"/>
                          <a:ea typeface="+mn-ea"/>
                          <a:cs typeface="+mn-cs"/>
                        </a:rPr>
                        <a:t>Mean Prison Sentence Length</a:t>
                      </a:r>
                    </a:p>
                    <a:p>
                      <a:pPr marL="0" marR="0" lvl="0" algn="l">
                        <a:lnSpc>
                          <a:spcPct val="107000"/>
                        </a:lnSpc>
                        <a:spcBef>
                          <a:spcPts val="0"/>
                        </a:spcBef>
                        <a:spcAft>
                          <a:spcPts val="0"/>
                        </a:spcAft>
                        <a:buNone/>
                      </a:pPr>
                      <a:r>
                        <a:rPr lang="en-IN" sz="1200" b="0" i="0" u="none" strike="noStrike" kern="100" noProof="0">
                          <a:solidFill>
                            <a:srgbClr val="0D0D0D"/>
                          </a:solidFill>
                          <a:effectLst/>
                          <a:latin typeface="+mn-lt"/>
                          <a:ea typeface="+mn-ea"/>
                          <a:cs typeface="+mn-cs"/>
                        </a:rPr>
                        <a:t>Demographic Variables like Age, sex , Race etc</a:t>
                      </a:r>
                    </a:p>
                    <a:p>
                      <a:pPr marL="0" marR="0" lvl="0" algn="l">
                        <a:lnSpc>
                          <a:spcPct val="107000"/>
                        </a:lnSpc>
                        <a:spcBef>
                          <a:spcPts val="0"/>
                        </a:spcBef>
                        <a:spcAft>
                          <a:spcPts val="0"/>
                        </a:spcAft>
                        <a:buNone/>
                      </a:pPr>
                      <a:r>
                        <a:rPr lang="en-IN" sz="1200" b="0" i="0" u="none" strike="noStrike" kern="100" noProof="0">
                          <a:solidFill>
                            <a:srgbClr val="0D0D0D"/>
                          </a:solidFill>
                          <a:effectLst/>
                          <a:latin typeface="+mn-lt"/>
                          <a:ea typeface="+mn-ea"/>
                          <a:cs typeface="+mn-cs"/>
                        </a:rPr>
                        <a:t>Waiting Periods</a:t>
                      </a:r>
                    </a:p>
                    <a:p>
                      <a:pPr marL="0" marR="0" lvl="0" algn="l">
                        <a:lnSpc>
                          <a:spcPct val="107000"/>
                        </a:lnSpc>
                        <a:spcBef>
                          <a:spcPts val="0"/>
                        </a:spcBef>
                        <a:spcAft>
                          <a:spcPts val="0"/>
                        </a:spcAft>
                        <a:buNone/>
                      </a:pPr>
                      <a:r>
                        <a:rPr lang="en-IN" sz="1200" b="0" i="0" u="none" strike="noStrike" kern="100" noProof="0">
                          <a:solidFill>
                            <a:srgbClr val="0D0D0D"/>
                          </a:solidFill>
                          <a:effectLst/>
                          <a:latin typeface="+mn-lt"/>
                          <a:ea typeface="+mn-ea"/>
                          <a:cs typeface="+mn-cs"/>
                        </a:rPr>
                        <a:t>State-Level Control Variables</a:t>
                      </a:r>
                      <a:endParaRPr lang="en-IN" sz="1200" b="0" i="0" u="none" strike="noStrike" kern="100">
                        <a:solidFill>
                          <a:srgbClr val="0D0D0D"/>
                        </a:solidFill>
                        <a:effectLst/>
                        <a:latin typeface="+mn-lt"/>
                        <a:ea typeface="+mn-ea"/>
                        <a:cs typeface="+mn-cs"/>
                      </a:endParaRPr>
                    </a:p>
                  </a:txBody>
                  <a:tcPr marL="72807" marR="72807" marT="10112" marB="0"/>
                </a:tc>
                <a:tc>
                  <a:txBody>
                    <a:bodyPr/>
                    <a:lstStyle/>
                    <a:p>
                      <a:pPr marL="0" marR="0" lvl="0" algn="l">
                        <a:lnSpc>
                          <a:spcPct val="107000"/>
                        </a:lnSpc>
                        <a:spcBef>
                          <a:spcPts val="0"/>
                        </a:spcBef>
                        <a:spcAft>
                          <a:spcPts val="0"/>
                        </a:spcAft>
                        <a:buNone/>
                      </a:pPr>
                      <a:r>
                        <a:rPr lang="en-US" sz="1200" b="0" i="0" u="none" strike="noStrike" kern="100" noProof="0">
                          <a:solidFill>
                            <a:srgbClr val="0D0D0D"/>
                          </a:solidFill>
                          <a:effectLst/>
                          <a:latin typeface="+mn-lt"/>
                          <a:ea typeface="+mn-ea"/>
                          <a:cs typeface="+mn-cs"/>
                        </a:rPr>
                        <a:t>the researchers used  multiple regression techniques, including OLS and Tobit regression, to analyze the effects of concealed handgun laws on various outcomes while controlling for other factors</a:t>
                      </a:r>
                      <a:endParaRPr lang="en-US" sz="1200" b="0" i="0" u="none" strike="noStrike" kern="100">
                        <a:solidFill>
                          <a:srgbClr val="0D0D0D"/>
                        </a:solidFill>
                        <a:effectLst/>
                        <a:latin typeface="+mn-lt"/>
                        <a:ea typeface="+mn-ea"/>
                        <a:cs typeface="+mn-cs"/>
                      </a:endParaRPr>
                    </a:p>
                  </a:txBody>
                  <a:tcPr marL="72807" marR="72807" marT="10112" marB="0"/>
                </a:tc>
                <a:tc>
                  <a:txBody>
                    <a:bodyPr/>
                    <a:lstStyle/>
                    <a:p>
                      <a:pPr marL="0" marR="0" lvl="0" indent="0" algn="l">
                        <a:lnSpc>
                          <a:spcPct val="107000"/>
                        </a:lnSpc>
                        <a:spcBef>
                          <a:spcPts val="0"/>
                        </a:spcBef>
                        <a:spcAft>
                          <a:spcPts val="0"/>
                        </a:spcAft>
                        <a:buNone/>
                      </a:pPr>
                      <a:r>
                        <a:rPr lang="en-US" sz="1200" b="0" i="0" u="none" strike="noStrike" kern="100" noProof="0">
                          <a:solidFill>
                            <a:srgbClr val="0D0D0D"/>
                          </a:solidFill>
                          <a:effectLst/>
                        </a:rPr>
                        <a:t>while concealed handgun laws are associated with reductions in some types of crime, they also coincide with increases in others. Additionally, the impact of concealed handgun laws varies depending on factors such as population size and demographic characteristics</a:t>
                      </a:r>
                      <a:endParaRPr lang="en-US"/>
                    </a:p>
                  </a:txBody>
                  <a:tcPr marL="72807" marR="72807" marT="10112" marB="0"/>
                </a:tc>
                <a:extLst>
                  <a:ext uri="{0D108BD9-81ED-4DB2-BD59-A6C34878D82A}">
                    <a16:rowId xmlns:a16="http://schemas.microsoft.com/office/drawing/2014/main" val="4141943958"/>
                  </a:ext>
                </a:extLst>
              </a:tr>
            </a:tbl>
          </a:graphicData>
        </a:graphic>
      </p:graphicFrame>
    </p:spTree>
    <p:extLst>
      <p:ext uri="{BB962C8B-B14F-4D97-AF65-F5344CB8AC3E}">
        <p14:creationId xmlns:p14="http://schemas.microsoft.com/office/powerpoint/2010/main" val="29395266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E02D3A-5833-A21E-8E46-07E06A72EFA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77D146B-BFF3-E00B-A130-7E051427628D}"/>
              </a:ext>
            </a:extLst>
          </p:cNvPr>
          <p:cNvSpPr>
            <a:spLocks noGrp="1"/>
          </p:cNvSpPr>
          <p:nvPr>
            <p:ph type="title"/>
          </p:nvPr>
        </p:nvSpPr>
        <p:spPr>
          <a:xfrm>
            <a:off x="905091" y="-133206"/>
            <a:ext cx="10058400" cy="1609344"/>
          </a:xfrm>
        </p:spPr>
        <p:txBody>
          <a:bodyPr/>
          <a:lstStyle/>
          <a:p>
            <a:r>
              <a:rPr lang="en-US"/>
              <a:t>Prior Works (4/4)</a:t>
            </a:r>
          </a:p>
        </p:txBody>
      </p:sp>
      <p:graphicFrame>
        <p:nvGraphicFramePr>
          <p:cNvPr id="3" name="Content Placeholder 3">
            <a:extLst>
              <a:ext uri="{FF2B5EF4-FFF2-40B4-BE49-F238E27FC236}">
                <a16:creationId xmlns:a16="http://schemas.microsoft.com/office/drawing/2014/main" id="{3E61F73C-4C33-032A-90C7-B4A50B147940}"/>
              </a:ext>
            </a:extLst>
          </p:cNvPr>
          <p:cNvGraphicFramePr>
            <a:graphicFrameLocks/>
          </p:cNvGraphicFramePr>
          <p:nvPr>
            <p:extLst>
              <p:ext uri="{D42A27DB-BD31-4B8C-83A1-F6EECF244321}">
                <p14:modId xmlns:p14="http://schemas.microsoft.com/office/powerpoint/2010/main" val="273422158"/>
              </p:ext>
            </p:extLst>
          </p:nvPr>
        </p:nvGraphicFramePr>
        <p:xfrm>
          <a:off x="667663" y="974896"/>
          <a:ext cx="10860276" cy="5691874"/>
        </p:xfrm>
        <a:graphic>
          <a:graphicData uri="http://schemas.openxmlformats.org/drawingml/2006/table">
            <a:tbl>
              <a:tblPr firstRow="1" firstCol="1" bandRow="1">
                <a:tableStyleId>{3B4B98B0-60AC-42C2-AFA5-B58CD77FA1E5}</a:tableStyleId>
              </a:tblPr>
              <a:tblGrid>
                <a:gridCol w="1182583">
                  <a:extLst>
                    <a:ext uri="{9D8B030D-6E8A-4147-A177-3AD203B41FA5}">
                      <a16:colId xmlns:a16="http://schemas.microsoft.com/office/drawing/2014/main" val="3560051453"/>
                    </a:ext>
                  </a:extLst>
                </a:gridCol>
                <a:gridCol w="2091559">
                  <a:extLst>
                    <a:ext uri="{9D8B030D-6E8A-4147-A177-3AD203B41FA5}">
                      <a16:colId xmlns:a16="http://schemas.microsoft.com/office/drawing/2014/main" val="91076683"/>
                    </a:ext>
                  </a:extLst>
                </a:gridCol>
                <a:gridCol w="2543503">
                  <a:extLst>
                    <a:ext uri="{9D8B030D-6E8A-4147-A177-3AD203B41FA5}">
                      <a16:colId xmlns:a16="http://schemas.microsoft.com/office/drawing/2014/main" val="1988240242"/>
                    </a:ext>
                  </a:extLst>
                </a:gridCol>
                <a:gridCol w="2060028">
                  <a:extLst>
                    <a:ext uri="{9D8B030D-6E8A-4147-A177-3AD203B41FA5}">
                      <a16:colId xmlns:a16="http://schemas.microsoft.com/office/drawing/2014/main" val="1584877039"/>
                    </a:ext>
                  </a:extLst>
                </a:gridCol>
                <a:gridCol w="2982603">
                  <a:extLst>
                    <a:ext uri="{9D8B030D-6E8A-4147-A177-3AD203B41FA5}">
                      <a16:colId xmlns:a16="http://schemas.microsoft.com/office/drawing/2014/main" val="662288696"/>
                    </a:ext>
                  </a:extLst>
                </a:gridCol>
              </a:tblGrid>
              <a:tr h="333459">
                <a:tc>
                  <a:txBody>
                    <a:bodyPr/>
                    <a:lstStyle/>
                    <a:p>
                      <a:pPr marL="0" marR="0" algn="l" fontAlgn="t">
                        <a:lnSpc>
                          <a:spcPct val="107000"/>
                        </a:lnSpc>
                        <a:spcBef>
                          <a:spcPts val="0"/>
                        </a:spcBef>
                        <a:spcAft>
                          <a:spcPts val="0"/>
                        </a:spcAft>
                      </a:pPr>
                      <a:r>
                        <a:rPr lang="en-US" sz="1200" b="1" u="none" strike="noStrike" kern="100" dirty="0">
                          <a:effectLst/>
                        </a:rPr>
                        <a:t>Source</a:t>
                      </a:r>
                      <a:endParaRPr lang="en-US" sz="1900" b="1" i="0" u="none" strike="noStrike" dirty="0">
                        <a:effectLst/>
                        <a:latin typeface="Arial" panose="020B0604020202020204" pitchFamily="34" charset="0"/>
                      </a:endParaRPr>
                    </a:p>
                  </a:txBody>
                  <a:tcPr marL="72807" marR="72807" marT="10112" marB="0"/>
                </a:tc>
                <a:tc>
                  <a:txBody>
                    <a:bodyPr/>
                    <a:lstStyle/>
                    <a:p>
                      <a:pPr marL="0" marR="0" algn="l" fontAlgn="t">
                        <a:lnSpc>
                          <a:spcPct val="107000"/>
                        </a:lnSpc>
                        <a:spcBef>
                          <a:spcPts val="0"/>
                        </a:spcBef>
                        <a:spcAft>
                          <a:spcPts val="0"/>
                        </a:spcAft>
                      </a:pPr>
                      <a:r>
                        <a:rPr lang="en-US" sz="1200" b="1" u="none" strike="noStrike" kern="100" dirty="0">
                          <a:effectLst/>
                        </a:rPr>
                        <a:t>Research question</a:t>
                      </a:r>
                      <a:endParaRPr lang="en-US" sz="1900" b="1" i="0" u="none" strike="noStrike" dirty="0">
                        <a:effectLst/>
                        <a:latin typeface="Arial" panose="020B0604020202020204" pitchFamily="34" charset="0"/>
                      </a:endParaRPr>
                    </a:p>
                  </a:txBody>
                  <a:tcPr marL="72807" marR="72807" marT="10112" marB="0"/>
                </a:tc>
                <a:tc>
                  <a:txBody>
                    <a:bodyPr/>
                    <a:lstStyle/>
                    <a:p>
                      <a:pPr marL="0" marR="0" algn="l" fontAlgn="t">
                        <a:lnSpc>
                          <a:spcPct val="107000"/>
                        </a:lnSpc>
                        <a:spcBef>
                          <a:spcPts val="0"/>
                        </a:spcBef>
                        <a:spcAft>
                          <a:spcPts val="0"/>
                        </a:spcAft>
                      </a:pPr>
                      <a:r>
                        <a:rPr lang="en-US" sz="1200" b="1" u="none" strike="noStrike" kern="100" dirty="0">
                          <a:effectLst/>
                        </a:rPr>
                        <a:t>Predictors</a:t>
                      </a:r>
                      <a:endParaRPr lang="en-US" sz="1900" b="1" i="0" u="none" strike="noStrike" dirty="0">
                        <a:effectLst/>
                        <a:latin typeface="Arial" panose="020B0604020202020204" pitchFamily="34" charset="0"/>
                      </a:endParaRPr>
                    </a:p>
                  </a:txBody>
                  <a:tcPr marL="72807" marR="72807" marT="10112" marB="0"/>
                </a:tc>
                <a:tc>
                  <a:txBody>
                    <a:bodyPr/>
                    <a:lstStyle/>
                    <a:p>
                      <a:pPr marL="0" marR="0" lvl="0" indent="0" algn="l" defTabSz="914400" rtl="0" eaLnBrk="1" fontAlgn="t" latinLnBrk="0" hangingPunct="1">
                        <a:lnSpc>
                          <a:spcPct val="107000"/>
                        </a:lnSpc>
                        <a:spcBef>
                          <a:spcPts val="0"/>
                        </a:spcBef>
                        <a:spcAft>
                          <a:spcPts val="0"/>
                        </a:spcAft>
                        <a:buClrTx/>
                        <a:buSzTx/>
                        <a:buFontTx/>
                        <a:buNone/>
                        <a:tabLst/>
                        <a:defRPr/>
                      </a:pPr>
                      <a:r>
                        <a:rPr kumimoji="0" lang="en-US" sz="1200" b="1" i="0" u="none" strike="noStrike" kern="100" cap="none" spc="0" normalizeH="0" baseline="0" noProof="0" dirty="0">
                          <a:ln>
                            <a:noFill/>
                          </a:ln>
                          <a:solidFill>
                            <a:prstClr val="black"/>
                          </a:solidFill>
                          <a:effectLst/>
                          <a:uLnTx/>
                          <a:uFillTx/>
                          <a:latin typeface="+mn-lt"/>
                          <a:ea typeface="+mn-ea"/>
                          <a:cs typeface="+mn-cs"/>
                        </a:rPr>
                        <a:t>Statistical Analysis</a:t>
                      </a:r>
                      <a:endParaRPr kumimoji="0" lang="en-US" sz="1900" b="1"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a:txBody>
                  <a:tcPr marL="72807" marR="72807" marT="10112" marB="0"/>
                </a:tc>
                <a:tc>
                  <a:txBody>
                    <a:bodyPr/>
                    <a:lstStyle/>
                    <a:p>
                      <a:pPr marL="0" marR="0" algn="l" fontAlgn="t">
                        <a:lnSpc>
                          <a:spcPct val="107000"/>
                        </a:lnSpc>
                        <a:spcBef>
                          <a:spcPts val="0"/>
                        </a:spcBef>
                        <a:spcAft>
                          <a:spcPts val="0"/>
                        </a:spcAft>
                      </a:pPr>
                      <a:r>
                        <a:rPr lang="en-US" sz="1200" b="1" u="none" strike="noStrike" kern="100" dirty="0">
                          <a:effectLst/>
                        </a:rPr>
                        <a:t>Findings</a:t>
                      </a:r>
                      <a:endParaRPr lang="en-US" sz="1900" b="1" i="0" u="none" strike="noStrike" dirty="0">
                        <a:effectLst/>
                        <a:latin typeface="Arial" panose="020B0604020202020204" pitchFamily="34" charset="0"/>
                      </a:endParaRPr>
                    </a:p>
                  </a:txBody>
                  <a:tcPr marL="72807" marR="72807" marT="10112" marB="0"/>
                </a:tc>
                <a:extLst>
                  <a:ext uri="{0D108BD9-81ED-4DB2-BD59-A6C34878D82A}">
                    <a16:rowId xmlns:a16="http://schemas.microsoft.com/office/drawing/2014/main" val="2890010685"/>
                  </a:ext>
                </a:extLst>
              </a:tr>
              <a:tr h="1641987">
                <a:tc>
                  <a:txBody>
                    <a:bodyPr/>
                    <a:lstStyle/>
                    <a:p>
                      <a:r>
                        <a:rPr lang="en-US" sz="1200" b="0" u="none" strike="noStrike" kern="100" dirty="0">
                          <a:solidFill>
                            <a:srgbClr val="3A3A3A"/>
                          </a:solidFill>
                          <a:effectLst/>
                          <a:latin typeface="+mn-lt"/>
                          <a:ea typeface="+mn-ea"/>
                          <a:cs typeface="+mn-cs"/>
                        </a:rPr>
                        <a:t>Nagin, D. S. (1998). </a:t>
                      </a:r>
                    </a:p>
                  </a:txBody>
                  <a:tcPr marL="72807" marR="72807" marT="10112" marB="0"/>
                </a:tc>
                <a:tc>
                  <a:txBody>
                    <a:bodyPr/>
                    <a:lstStyle/>
                    <a:p>
                      <a:pPr marL="0" marR="0" indent="0" algn="l" defTabSz="914400" rtl="0" eaLnBrk="1" fontAlgn="t" latinLnBrk="0" hangingPunct="1">
                        <a:lnSpc>
                          <a:spcPct val="107000"/>
                        </a:lnSpc>
                        <a:spcBef>
                          <a:spcPts val="0"/>
                        </a:spcBef>
                        <a:spcAft>
                          <a:spcPts val="0"/>
                        </a:spcAft>
                        <a:buClrTx/>
                        <a:buSzTx/>
                        <a:buFontTx/>
                        <a:buNone/>
                        <a:tabLst/>
                        <a:defRPr/>
                      </a:pPr>
                      <a:r>
                        <a:rPr lang="en-US" sz="1200" b="0" u="none" strike="noStrike" kern="100" dirty="0">
                          <a:solidFill>
                            <a:srgbClr val="3A3A3A"/>
                          </a:solidFill>
                          <a:effectLst/>
                          <a:latin typeface="+mn-lt"/>
                          <a:ea typeface="+mn-ea"/>
                          <a:cs typeface="+mn-cs"/>
                        </a:rPr>
                        <a:t>The research reviewed and outlined future opportunities to address the difficulties in assessing the effectiveness of policies for deterring crime</a:t>
                      </a:r>
                    </a:p>
                  </a:txBody>
                  <a:tcPr marL="72807" marR="72807" marT="10112" marB="0"/>
                </a:tc>
                <a:tc>
                  <a:txBody>
                    <a:bodyPr/>
                    <a:lstStyle/>
                    <a:p>
                      <a:pPr marL="0" marR="0" indent="0" algn="l" fontAlgn="t">
                        <a:lnSpc>
                          <a:spcPct val="107000"/>
                        </a:lnSpc>
                        <a:spcBef>
                          <a:spcPts val="0"/>
                        </a:spcBef>
                        <a:spcAft>
                          <a:spcPts val="0"/>
                        </a:spcAft>
                        <a:buClrTx/>
                        <a:buSzPts val="1100"/>
                        <a:buFont typeface="+mj-lt"/>
                        <a:buNone/>
                      </a:pPr>
                      <a:r>
                        <a:rPr lang="en-US" sz="1200" b="0" u="none" strike="noStrike" kern="100" dirty="0">
                          <a:solidFill>
                            <a:srgbClr val="3A3A3A"/>
                          </a:solidFill>
                          <a:effectLst/>
                          <a:latin typeface="+mn-lt"/>
                          <a:ea typeface="+mn-ea"/>
                          <a:cs typeface="+mn-cs"/>
                        </a:rPr>
                        <a:t>Time factors of effects</a:t>
                      </a:r>
                    </a:p>
                    <a:p>
                      <a:pPr marL="0" marR="0" indent="0" algn="l" fontAlgn="t">
                        <a:lnSpc>
                          <a:spcPct val="107000"/>
                        </a:lnSpc>
                        <a:spcBef>
                          <a:spcPts val="0"/>
                        </a:spcBef>
                        <a:spcAft>
                          <a:spcPts val="0"/>
                        </a:spcAft>
                        <a:buClrTx/>
                        <a:buSzPts val="1100"/>
                        <a:buFont typeface="+mj-lt"/>
                        <a:buNone/>
                      </a:pPr>
                      <a:r>
                        <a:rPr lang="en-US" sz="1200" b="0" u="none" strike="noStrike" kern="100" dirty="0">
                          <a:solidFill>
                            <a:srgbClr val="3A3A3A"/>
                          </a:solidFill>
                          <a:effectLst/>
                          <a:latin typeface="+mn-lt"/>
                          <a:ea typeface="+mn-ea"/>
                          <a:cs typeface="+mn-cs"/>
                        </a:rPr>
                        <a:t>Sanction risks perceptions and crime behaviors</a:t>
                      </a:r>
                    </a:p>
                    <a:p>
                      <a:pPr marL="0" marR="0" indent="0" algn="l" fontAlgn="t">
                        <a:lnSpc>
                          <a:spcPct val="107000"/>
                        </a:lnSpc>
                        <a:spcBef>
                          <a:spcPts val="0"/>
                        </a:spcBef>
                        <a:spcAft>
                          <a:spcPts val="0"/>
                        </a:spcAft>
                        <a:buClrTx/>
                        <a:buSzPts val="1100"/>
                        <a:buFont typeface="+mj-lt"/>
                        <a:buNone/>
                      </a:pPr>
                      <a:r>
                        <a:rPr lang="en-US" sz="1200" b="0" u="none" strike="noStrike" kern="100" dirty="0">
                          <a:solidFill>
                            <a:srgbClr val="3A3A3A"/>
                          </a:solidFill>
                          <a:effectLst/>
                          <a:latin typeface="+mn-lt"/>
                          <a:ea typeface="+mn-ea"/>
                          <a:cs typeface="+mn-cs"/>
                        </a:rPr>
                        <a:t>Relationship of crime rate, sanction level and policy</a:t>
                      </a:r>
                    </a:p>
                    <a:p>
                      <a:pPr marL="0" marR="0" indent="0" algn="l" fontAlgn="t">
                        <a:lnSpc>
                          <a:spcPct val="107000"/>
                        </a:lnSpc>
                        <a:spcBef>
                          <a:spcPts val="0"/>
                        </a:spcBef>
                        <a:spcAft>
                          <a:spcPts val="0"/>
                        </a:spcAft>
                        <a:buClrTx/>
                        <a:buSzPts val="1100"/>
                        <a:buFont typeface="+mj-lt"/>
                        <a:buNone/>
                      </a:pPr>
                      <a:r>
                        <a:rPr lang="en-US" sz="1200" b="0" u="none" strike="noStrike" kern="100" dirty="0">
                          <a:solidFill>
                            <a:srgbClr val="3A3A3A"/>
                          </a:solidFill>
                          <a:effectLst/>
                          <a:latin typeface="+mn-lt"/>
                          <a:ea typeface="+mn-ea"/>
                          <a:cs typeface="+mn-cs"/>
                        </a:rPr>
                        <a:t>Sanction process</a:t>
                      </a:r>
                    </a:p>
                    <a:p>
                      <a:pPr marL="0" marR="0" indent="0" algn="l" fontAlgn="t">
                        <a:lnSpc>
                          <a:spcPct val="107000"/>
                        </a:lnSpc>
                        <a:spcBef>
                          <a:spcPts val="0"/>
                        </a:spcBef>
                        <a:spcAft>
                          <a:spcPts val="0"/>
                        </a:spcAft>
                        <a:buClrTx/>
                        <a:buSzPts val="1100"/>
                        <a:buFont typeface="+mj-lt"/>
                        <a:buNone/>
                      </a:pPr>
                      <a:r>
                        <a:rPr lang="en-US" sz="1200" b="0" u="none" strike="noStrike" kern="100" dirty="0">
                          <a:solidFill>
                            <a:srgbClr val="3A3A3A"/>
                          </a:solidFill>
                          <a:effectLst/>
                          <a:latin typeface="+mn-lt"/>
                          <a:ea typeface="+mn-ea"/>
                          <a:cs typeface="+mn-cs"/>
                        </a:rPr>
                        <a:t>Severity of punishment</a:t>
                      </a:r>
                    </a:p>
                    <a:p>
                      <a:pPr marL="0" marR="0" indent="0" algn="l" fontAlgn="t">
                        <a:lnSpc>
                          <a:spcPct val="107000"/>
                        </a:lnSpc>
                        <a:spcBef>
                          <a:spcPts val="0"/>
                        </a:spcBef>
                        <a:spcAft>
                          <a:spcPts val="0"/>
                        </a:spcAft>
                        <a:buClrTx/>
                        <a:buSzPts val="1100"/>
                        <a:buFont typeface="+mj-lt"/>
                        <a:buNone/>
                      </a:pPr>
                      <a:endParaRPr lang="en-US" sz="1200" b="0" u="none" strike="noStrike" kern="100">
                        <a:solidFill>
                          <a:srgbClr val="3A3A3A"/>
                        </a:solidFill>
                        <a:effectLst/>
                        <a:latin typeface="+mn-lt"/>
                        <a:ea typeface="+mn-ea"/>
                        <a:cs typeface="+mn-cs"/>
                      </a:endParaRPr>
                    </a:p>
                  </a:txBody>
                  <a:tcPr marL="72807" marR="72807" marT="10112" marB="0"/>
                </a:tc>
                <a:tc>
                  <a:txBody>
                    <a:bodyPr/>
                    <a:lstStyle/>
                    <a:p>
                      <a:pPr marL="0" marR="0" lvl="0" indent="0" algn="l">
                        <a:lnSpc>
                          <a:spcPct val="107000"/>
                        </a:lnSpc>
                        <a:spcBef>
                          <a:spcPts val="0"/>
                        </a:spcBef>
                        <a:spcAft>
                          <a:spcPts val="0"/>
                        </a:spcAft>
                        <a:buNone/>
                      </a:pPr>
                      <a:r>
                        <a:rPr kumimoji="0" lang="en-US" sz="1200" b="0" i="0" u="none" strike="noStrike" kern="100" cap="none" spc="0" normalizeH="0" baseline="0" noProof="0" dirty="0">
                          <a:ln>
                            <a:noFill/>
                          </a:ln>
                          <a:solidFill>
                            <a:prstClr val="black"/>
                          </a:solidFill>
                          <a:effectLst/>
                          <a:uLnTx/>
                          <a:uFillTx/>
                        </a:rPr>
                        <a:t>the </a:t>
                      </a:r>
                      <a:r>
                        <a:rPr lang="en-US" sz="1200" b="0" i="0" u="none" strike="noStrike" kern="100" cap="none" spc="0" normalizeH="0" baseline="0" noProof="0" dirty="0">
                          <a:ln>
                            <a:noFill/>
                          </a:ln>
                          <a:solidFill>
                            <a:prstClr val="black"/>
                          </a:solidFill>
                          <a:effectLst/>
                          <a:uLnTx/>
                          <a:uFillTx/>
                        </a:rPr>
                        <a:t>study utilized VAR (Vector Autoregression) models to explore the interconnectedness among multiple time series variables</a:t>
                      </a:r>
                      <a:r>
                        <a:rPr kumimoji="0" lang="en-US" sz="1200" b="0" i="0" u="none" strike="noStrike" kern="100" cap="none" spc="0" normalizeH="0" baseline="0" noProof="0" dirty="0">
                          <a:ln>
                            <a:noFill/>
                          </a:ln>
                          <a:solidFill>
                            <a:prstClr val="black"/>
                          </a:solidFill>
                          <a:effectLst/>
                          <a:uLnTx/>
                          <a:uFillTx/>
                        </a:rPr>
                        <a:t>, </a:t>
                      </a:r>
                      <a:r>
                        <a:rPr lang="en-US" sz="1200" b="0" i="0" u="none" strike="noStrike" kern="100" cap="none" spc="0" normalizeH="0" baseline="0" noProof="0" dirty="0">
                          <a:ln>
                            <a:noFill/>
                          </a:ln>
                          <a:solidFill>
                            <a:prstClr val="black"/>
                          </a:solidFill>
                          <a:effectLst/>
                          <a:uLnTx/>
                          <a:uFillTx/>
                        </a:rPr>
                        <a:t>thereby providing insights into the dynamic relationships between these variables over time</a:t>
                      </a:r>
                      <a:r>
                        <a:rPr kumimoji="0" lang="en-US" sz="1200" b="0" i="0" u="none" strike="noStrike" kern="100" cap="none" spc="0" normalizeH="0" baseline="0" noProof="0" dirty="0">
                          <a:ln>
                            <a:noFill/>
                          </a:ln>
                          <a:solidFill>
                            <a:prstClr val="black"/>
                          </a:solidFill>
                          <a:effectLst/>
                          <a:uLnTx/>
                          <a:uFillTx/>
                        </a:rPr>
                        <a:t>.</a:t>
                      </a:r>
                      <a:endParaRPr lang="en-US" dirty="0"/>
                    </a:p>
                  </a:txBody>
                  <a:tcPr marL="72807" marR="72807" marT="10112" marB="0"/>
                </a:tc>
                <a:tc>
                  <a:txBody>
                    <a:bodyPr/>
                    <a:lstStyle/>
                    <a:p>
                      <a:pPr marL="0" marR="0" algn="l" fontAlgn="t">
                        <a:lnSpc>
                          <a:spcPct val="107000"/>
                        </a:lnSpc>
                        <a:spcBef>
                          <a:spcPts val="0"/>
                        </a:spcBef>
                        <a:spcAft>
                          <a:spcPts val="0"/>
                        </a:spcAft>
                      </a:pPr>
                      <a:r>
                        <a:rPr lang="en-US" sz="1200" b="0" u="none" strike="noStrike" kern="100" dirty="0">
                          <a:solidFill>
                            <a:srgbClr val="3A3A3A"/>
                          </a:solidFill>
                          <a:effectLst/>
                          <a:latin typeface="+mn-lt"/>
                          <a:ea typeface="+mn-ea"/>
                          <a:cs typeface="+mn-cs"/>
                        </a:rPr>
                        <a:t>Applying several research methods: scenario-based, panel-based … , the author concluded: </a:t>
                      </a:r>
                    </a:p>
                    <a:p>
                      <a:pPr marL="0" marR="0" algn="l" fontAlgn="t">
                        <a:lnSpc>
                          <a:spcPct val="107000"/>
                        </a:lnSpc>
                        <a:spcBef>
                          <a:spcPts val="0"/>
                        </a:spcBef>
                        <a:spcAft>
                          <a:spcPts val="0"/>
                        </a:spcAft>
                      </a:pPr>
                      <a:r>
                        <a:rPr lang="en-US" sz="1200" b="0" u="none" strike="noStrike" kern="100" dirty="0">
                          <a:solidFill>
                            <a:srgbClr val="3A3A3A"/>
                          </a:solidFill>
                          <a:effectLst/>
                          <a:latin typeface="+mn-lt"/>
                          <a:ea typeface="+mn-ea"/>
                          <a:cs typeface="+mn-cs"/>
                        </a:rPr>
                        <a:t>Law enforcement exerts deterrent effects on crime level, e.g. police and prison population on crime rate. </a:t>
                      </a:r>
                    </a:p>
                    <a:p>
                      <a:pPr marL="0" marR="0" algn="l" fontAlgn="t">
                        <a:lnSpc>
                          <a:spcPct val="107000"/>
                        </a:lnSpc>
                        <a:spcBef>
                          <a:spcPts val="0"/>
                        </a:spcBef>
                        <a:spcAft>
                          <a:spcPts val="0"/>
                        </a:spcAft>
                      </a:pPr>
                      <a:r>
                        <a:rPr lang="en-US" sz="1200" b="0" u="none" strike="noStrike" kern="100" dirty="0">
                          <a:solidFill>
                            <a:srgbClr val="3A3A3A"/>
                          </a:solidFill>
                          <a:effectLst/>
                          <a:latin typeface="+mn-lt"/>
                          <a:ea typeface="+mn-ea"/>
                          <a:cs typeface="+mn-cs"/>
                        </a:rPr>
                        <a:t>There are limitation in making confident predictions, because of:</a:t>
                      </a:r>
                      <a:br>
                        <a:rPr lang="en-US" sz="1200" b="0" u="none" strike="noStrike" kern="100" dirty="0">
                          <a:solidFill>
                            <a:srgbClr val="3A3A3A"/>
                          </a:solidFill>
                          <a:effectLst/>
                          <a:latin typeface="+mn-lt"/>
                          <a:ea typeface="+mn-ea"/>
                          <a:cs typeface="+mn-cs"/>
                        </a:rPr>
                      </a:br>
                      <a:r>
                        <a:rPr lang="en-US" sz="1200" b="0" u="none" strike="noStrike" kern="100" dirty="0">
                          <a:solidFill>
                            <a:srgbClr val="3A3A3A"/>
                          </a:solidFill>
                          <a:effectLst/>
                          <a:latin typeface="+mn-lt"/>
                          <a:ea typeface="+mn-ea"/>
                          <a:cs typeface="+mn-cs"/>
                        </a:rPr>
                        <a:t>- The perceptions and response to policies</a:t>
                      </a:r>
                    </a:p>
                    <a:p>
                      <a:pPr marL="0" marR="0" algn="l" fontAlgn="t">
                        <a:lnSpc>
                          <a:spcPct val="107000"/>
                        </a:lnSpc>
                        <a:spcBef>
                          <a:spcPts val="0"/>
                        </a:spcBef>
                        <a:spcAft>
                          <a:spcPts val="0"/>
                        </a:spcAft>
                      </a:pPr>
                      <a:r>
                        <a:rPr lang="en-US" sz="1200" b="0" u="none" strike="noStrike" kern="100" dirty="0">
                          <a:solidFill>
                            <a:srgbClr val="3A3A3A"/>
                          </a:solidFill>
                          <a:effectLst/>
                          <a:latin typeface="+mn-lt"/>
                          <a:ea typeface="+mn-ea"/>
                          <a:cs typeface="+mn-cs"/>
                        </a:rPr>
                        <a:t>- Time factors of policies effectiveness</a:t>
                      </a:r>
                    </a:p>
                    <a:p>
                      <a:pPr marL="0" marR="0" algn="l" fontAlgn="t">
                        <a:lnSpc>
                          <a:spcPct val="107000"/>
                        </a:lnSpc>
                        <a:spcBef>
                          <a:spcPts val="0"/>
                        </a:spcBef>
                        <a:spcAft>
                          <a:spcPts val="0"/>
                        </a:spcAft>
                      </a:pPr>
                      <a:r>
                        <a:rPr lang="en-US" sz="1200" b="0" u="none" strike="noStrike" kern="100" dirty="0">
                          <a:solidFill>
                            <a:srgbClr val="3A3A3A"/>
                          </a:solidFill>
                          <a:effectLst/>
                          <a:latin typeface="+mn-lt"/>
                          <a:ea typeface="+mn-ea"/>
                          <a:cs typeface="+mn-cs"/>
                        </a:rPr>
                        <a:t>- Relationship of sanction risk and crime behaviors</a:t>
                      </a:r>
                    </a:p>
                    <a:p>
                      <a:pPr marL="0" marR="0" algn="l" fontAlgn="t">
                        <a:lnSpc>
                          <a:spcPct val="107000"/>
                        </a:lnSpc>
                        <a:spcBef>
                          <a:spcPts val="0"/>
                        </a:spcBef>
                        <a:spcAft>
                          <a:spcPts val="0"/>
                        </a:spcAft>
                      </a:pPr>
                      <a:r>
                        <a:rPr lang="en-US" sz="1200" b="0" u="none" strike="noStrike" kern="100" dirty="0">
                          <a:solidFill>
                            <a:srgbClr val="3A3A3A"/>
                          </a:solidFill>
                          <a:effectLst/>
                          <a:latin typeface="+mn-lt"/>
                          <a:ea typeface="+mn-ea"/>
                          <a:cs typeface="+mn-cs"/>
                        </a:rPr>
                        <a:t>- Process of sanction generation. </a:t>
                      </a:r>
                    </a:p>
                  </a:txBody>
                  <a:tcPr marL="72807" marR="72807" marT="10112" marB="0"/>
                </a:tc>
                <a:extLst>
                  <a:ext uri="{0D108BD9-81ED-4DB2-BD59-A6C34878D82A}">
                    <a16:rowId xmlns:a16="http://schemas.microsoft.com/office/drawing/2014/main" val="1170584691"/>
                  </a:ext>
                </a:extLst>
              </a:tr>
              <a:tr h="209187">
                <a:tc>
                  <a:txBody>
                    <a:bodyPr/>
                    <a:lstStyle/>
                    <a:p>
                      <a:pPr marL="0" marR="0" lvl="0" indent="0" algn="l">
                        <a:lnSpc>
                          <a:spcPct val="100000"/>
                        </a:lnSpc>
                        <a:spcBef>
                          <a:spcPts val="0"/>
                        </a:spcBef>
                        <a:spcAft>
                          <a:spcPts val="0"/>
                        </a:spcAft>
                        <a:buNone/>
                      </a:pPr>
                      <a:r>
                        <a:rPr lang="en-US" sz="1300" b="0" i="0" u="none" strike="noStrike" kern="100" noProof="0" dirty="0">
                          <a:solidFill>
                            <a:srgbClr val="1B1B1B"/>
                          </a:solidFill>
                          <a:effectLst/>
                        </a:rPr>
                        <a:t>David </a:t>
                      </a:r>
                      <a:r>
                        <a:rPr lang="en-US" sz="1300" b="0" i="0" u="none" strike="noStrike" kern="100" noProof="0">
                          <a:solidFill>
                            <a:srgbClr val="1B1B1B"/>
                          </a:solidFill>
                          <a:effectLst/>
                        </a:rPr>
                        <a:t>McDowall: </a:t>
                      </a:r>
                      <a:r>
                        <a:rPr lang="en-US" sz="1300" b="0" i="0" u="none" strike="noStrike" kern="100" noProof="0" dirty="0">
                          <a:solidFill>
                            <a:srgbClr val="1B1B1B"/>
                          </a:solidFill>
                          <a:effectLst/>
                          <a:latin typeface="Rockwell"/>
                        </a:rPr>
                        <a:t> </a:t>
                      </a:r>
                      <a:endParaRPr lang="en-US" dirty="0"/>
                    </a:p>
                    <a:p>
                      <a:pPr lvl="0" algn="l">
                        <a:lnSpc>
                          <a:spcPct val="100000"/>
                        </a:lnSpc>
                        <a:spcBef>
                          <a:spcPts val="0"/>
                        </a:spcBef>
                        <a:spcAft>
                          <a:spcPts val="0"/>
                        </a:spcAft>
                        <a:buNone/>
                      </a:pPr>
                      <a:r>
                        <a:rPr lang="en-US" sz="1300" b="0" i="1" u="none" strike="noStrike" kern="100" noProof="0">
                          <a:solidFill>
                            <a:srgbClr val="1B1B1B"/>
                          </a:solidFill>
                          <a:effectLst/>
                          <a:latin typeface="Rockwell"/>
                        </a:rPr>
                        <a:t>Criminology</a:t>
                      </a:r>
                      <a:r>
                        <a:rPr lang="en-US" sz="1300" b="0" i="0" u="none" strike="noStrike" kern="100" noProof="0" dirty="0">
                          <a:solidFill>
                            <a:srgbClr val="1B1B1B"/>
                          </a:solidFill>
                          <a:effectLst/>
                          <a:latin typeface="Rockwell"/>
                        </a:rPr>
                        <a:t> </a:t>
                      </a:r>
                      <a:r>
                        <a:rPr lang="en-US" sz="1300" b="0" i="0" u="none" strike="noStrike" kern="100" noProof="0">
                          <a:solidFill>
                            <a:srgbClr val="1B1B1B"/>
                          </a:solidFill>
                          <a:effectLst/>
                          <a:latin typeface="Rockwell"/>
                        </a:rPr>
                        <a:t>Volume: 40</a:t>
                      </a:r>
                      <a:endParaRPr lang="en-US"/>
                    </a:p>
                    <a:p>
                      <a:pPr marL="0" marR="0" lvl="0" indent="0" algn="l">
                        <a:lnSpc>
                          <a:spcPct val="107000"/>
                        </a:lnSpc>
                        <a:spcBef>
                          <a:spcPts val="0"/>
                        </a:spcBef>
                        <a:spcAft>
                          <a:spcPts val="0"/>
                        </a:spcAft>
                        <a:buNone/>
                      </a:pPr>
                      <a:r>
                        <a:rPr lang="en-US" sz="1300" b="0" i="0" u="none" strike="noStrike" kern="100" noProof="0" dirty="0">
                          <a:solidFill>
                            <a:srgbClr val="1B1B1B"/>
                          </a:solidFill>
                          <a:effectLst/>
                        </a:rPr>
                        <a:t>(2002)</a:t>
                      </a:r>
                    </a:p>
                  </a:txBody>
                  <a:tcPr marL="72807" marR="72807" marT="10112" marB="0"/>
                </a:tc>
                <a:tc>
                  <a:txBody>
                    <a:bodyPr/>
                    <a:lstStyle/>
                    <a:p>
                      <a:pPr lvl="0" algn="l">
                        <a:lnSpc>
                          <a:spcPct val="100000"/>
                        </a:lnSpc>
                        <a:spcBef>
                          <a:spcPts val="0"/>
                        </a:spcBef>
                        <a:spcAft>
                          <a:spcPts val="0"/>
                        </a:spcAft>
                        <a:buNone/>
                      </a:pPr>
                      <a:r>
                        <a:rPr lang="en-US" sz="1200" b="0" u="none" strike="noStrike" kern="100">
                          <a:solidFill>
                            <a:srgbClr val="3A3A3A"/>
                          </a:solidFill>
                          <a:effectLst/>
                          <a:latin typeface="+mn-lt"/>
                          <a:ea typeface="+mn-ea"/>
                          <a:cs typeface="+mn-cs"/>
                        </a:rPr>
                        <a:t>Tests of Nonlinear Dynamics in U.S. Homicide Time Series, and Their Implications</a:t>
                      </a:r>
                    </a:p>
                    <a:p>
                      <a:pPr marL="0" marR="0" lvl="0" algn="l">
                        <a:lnSpc>
                          <a:spcPct val="107000"/>
                        </a:lnSpc>
                        <a:spcBef>
                          <a:spcPts val="0"/>
                        </a:spcBef>
                        <a:spcAft>
                          <a:spcPts val="800"/>
                        </a:spcAft>
                        <a:buNone/>
                      </a:pPr>
                      <a:endParaRPr lang="en-US" sz="1200" b="0" i="0" u="none" strike="noStrike" kern="100" noProof="0" dirty="0">
                        <a:solidFill>
                          <a:srgbClr val="3A3A3A"/>
                        </a:solidFill>
                        <a:effectLst/>
                        <a:latin typeface="Rockwell"/>
                      </a:endParaRPr>
                    </a:p>
                  </a:txBody>
                  <a:tcPr marL="72807" marR="72807" marT="10112" marB="0"/>
                </a:tc>
                <a:tc>
                  <a:txBody>
                    <a:bodyPr/>
                    <a:lstStyle/>
                    <a:p>
                      <a:pPr lvl="0" algn="l">
                        <a:lnSpc>
                          <a:spcPct val="100000"/>
                        </a:lnSpc>
                        <a:spcBef>
                          <a:spcPts val="0"/>
                        </a:spcBef>
                        <a:spcAft>
                          <a:spcPts val="0"/>
                        </a:spcAft>
                        <a:buNone/>
                      </a:pPr>
                      <a:r>
                        <a:rPr lang="en-US" sz="1200" b="1" i="0" u="none" strike="noStrike" kern="100" noProof="0" dirty="0">
                          <a:solidFill>
                            <a:srgbClr val="3A3A3A"/>
                          </a:solidFill>
                          <a:effectLst/>
                        </a:rPr>
                        <a:t>Community Characteristics:</a:t>
                      </a:r>
                      <a:r>
                        <a:rPr lang="en-US" sz="1200" b="0" i="0" u="none" strike="noStrike" kern="100" noProof="0" dirty="0">
                          <a:solidFill>
                            <a:srgbClr val="3A3A3A"/>
                          </a:solidFill>
                          <a:effectLst/>
                        </a:rPr>
                        <a:t> Factors such as socioeconomic status, neighborhood cohesion, availability of resources</a:t>
                      </a:r>
                    </a:p>
                    <a:p>
                      <a:pPr lvl="0" algn="l">
                        <a:lnSpc>
                          <a:spcPct val="100000"/>
                        </a:lnSpc>
                        <a:spcBef>
                          <a:spcPts val="0"/>
                        </a:spcBef>
                        <a:spcAft>
                          <a:spcPts val="0"/>
                        </a:spcAft>
                        <a:buNone/>
                      </a:pPr>
                      <a:r>
                        <a:rPr lang="en-US" sz="1200" b="1" i="0" u="none" strike="noStrike" kern="100" noProof="0" dirty="0">
                          <a:solidFill>
                            <a:srgbClr val="3A3A3A"/>
                          </a:solidFill>
                          <a:effectLst/>
                        </a:rPr>
                        <a:t> </a:t>
                      </a:r>
                      <a:r>
                        <a:rPr lang="en-US" sz="1200" b="1" i="0" u="none" strike="noStrike" kern="100" noProof="0" dirty="0" err="1">
                          <a:solidFill>
                            <a:srgbClr val="3A3A3A"/>
                          </a:solidFill>
                          <a:effectLst/>
                        </a:rPr>
                        <a:t>Characteristics</a:t>
                      </a:r>
                      <a:r>
                        <a:rPr lang="en-US" sz="1200" b="0" i="0" u="none" strike="noStrike" kern="100" noProof="0" dirty="0" err="1">
                          <a:solidFill>
                            <a:srgbClr val="3A3A3A"/>
                          </a:solidFill>
                          <a:effectLst/>
                        </a:rPr>
                        <a:t>:demographic</a:t>
                      </a:r>
                      <a:r>
                        <a:rPr lang="en-US" sz="1200" b="0" i="0" u="none" strike="noStrike" kern="100" noProof="0" dirty="0">
                          <a:solidFill>
                            <a:srgbClr val="3A3A3A"/>
                          </a:solidFill>
                          <a:effectLst/>
                        </a:rPr>
                        <a:t> factors  educational attainment, employment status, substance use, mental health status, history of trauma or victimization, and involvement in risky behaviors.</a:t>
                      </a:r>
                      <a:endParaRPr lang="en-US" dirty="0"/>
                    </a:p>
                    <a:p>
                      <a:pPr marL="0" marR="0" lvl="0" algn="l">
                        <a:lnSpc>
                          <a:spcPct val="107000"/>
                        </a:lnSpc>
                        <a:spcBef>
                          <a:spcPts val="0"/>
                        </a:spcBef>
                        <a:spcAft>
                          <a:spcPts val="0"/>
                        </a:spcAft>
                        <a:buNone/>
                      </a:pPr>
                      <a:r>
                        <a:rPr lang="en-US" sz="1200" b="1" i="0" u="none" strike="noStrike" kern="100" noProof="0" dirty="0">
                          <a:solidFill>
                            <a:srgbClr val="3A3A3A"/>
                          </a:solidFill>
                          <a:effectLst/>
                        </a:rPr>
                        <a:t>Family Dynamics</a:t>
                      </a:r>
                      <a:r>
                        <a:rPr lang="en-US" sz="1200" b="0" i="0" u="none" strike="noStrike" kern="100" noProof="0" dirty="0">
                          <a:solidFill>
                            <a:srgbClr val="3A3A3A"/>
                          </a:solidFill>
                          <a:effectLst/>
                        </a:rPr>
                        <a:t>: Variables related to family structure, parenting practices, family violence</a:t>
                      </a:r>
                    </a:p>
                  </a:txBody>
                  <a:tcPr marL="72807" marR="72807" marT="10112" marB="0"/>
                </a:tc>
                <a:tc>
                  <a:txBody>
                    <a:bodyPr/>
                    <a:lstStyle/>
                    <a:p>
                      <a:pPr marL="0" marR="0" lvl="0" algn="l">
                        <a:lnSpc>
                          <a:spcPct val="107000"/>
                        </a:lnSpc>
                        <a:spcBef>
                          <a:spcPts val="0"/>
                        </a:spcBef>
                        <a:spcAft>
                          <a:spcPts val="0"/>
                        </a:spcAft>
                        <a:buNone/>
                      </a:pPr>
                      <a:r>
                        <a:rPr lang="en-US" sz="1200" b="0" i="0" u="none" strike="noStrike" kern="100" cap="none" spc="0" normalizeH="0" baseline="0" noProof="0" dirty="0">
                          <a:ln>
                            <a:noFill/>
                          </a:ln>
                          <a:solidFill>
                            <a:srgbClr val="0D0D0D"/>
                          </a:solidFill>
                          <a:effectLst/>
                          <a:uLnTx/>
                          <a:uFillTx/>
                          <a:latin typeface="Rockwell"/>
                        </a:rPr>
                        <a:t>the researchers used  multiple regression techniques, including OLS and GARCH models</a:t>
                      </a:r>
                      <a:endParaRPr lang="en-US" dirty="0"/>
                    </a:p>
                  </a:txBody>
                  <a:tcPr marL="72807" marR="72807" marT="10112" marB="0"/>
                </a:tc>
                <a:tc>
                  <a:txBody>
                    <a:bodyPr/>
                    <a:lstStyle/>
                    <a:p>
                      <a:pPr marL="0" marR="0" lvl="0" indent="0" algn="l">
                        <a:lnSpc>
                          <a:spcPct val="107000"/>
                        </a:lnSpc>
                        <a:spcBef>
                          <a:spcPts val="0"/>
                        </a:spcBef>
                        <a:spcAft>
                          <a:spcPts val="0"/>
                        </a:spcAft>
                        <a:buNone/>
                      </a:pPr>
                      <a:r>
                        <a:rPr lang="en-US" sz="1200" b="0" i="0" u="none" strike="noStrike" kern="100" noProof="0" dirty="0">
                          <a:solidFill>
                            <a:srgbClr val="3A3A3A"/>
                          </a:solidFill>
                          <a:effectLst/>
                        </a:rPr>
                        <a:t>The study likely finds that community-based interventions, empowerment initiatives, policy changes, and addressing social factors are crucial in preventing violence and reducing injuries. It emphasizes the need for interdisciplinary approaches to tackle the complex issues surrounding violence effectively.</a:t>
                      </a:r>
                      <a:endParaRPr lang="en-US" i="0" noProof="0" dirty="0"/>
                    </a:p>
                  </a:txBody>
                  <a:tcPr marL="72807" marR="72807" marT="10112" marB="0"/>
                </a:tc>
                <a:extLst>
                  <a:ext uri="{0D108BD9-81ED-4DB2-BD59-A6C34878D82A}">
                    <a16:rowId xmlns:a16="http://schemas.microsoft.com/office/drawing/2014/main" val="4141943958"/>
                  </a:ext>
                </a:extLst>
              </a:tr>
            </a:tbl>
          </a:graphicData>
        </a:graphic>
      </p:graphicFrame>
    </p:spTree>
    <p:extLst>
      <p:ext uri="{BB962C8B-B14F-4D97-AF65-F5344CB8AC3E}">
        <p14:creationId xmlns:p14="http://schemas.microsoft.com/office/powerpoint/2010/main" val="25394307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FB9604C-1384-23E0-7A45-293BB2F3FC95}"/>
            </a:ext>
          </a:extLst>
        </p:cNvPr>
        <p:cNvGrpSpPr/>
        <p:nvPr/>
      </p:nvGrpSpPr>
      <p:grpSpPr>
        <a:xfrm>
          <a:off x="0" y="0"/>
          <a:ext cx="0" cy="0"/>
          <a:chOff x="0" y="0"/>
          <a:chExt cx="0" cy="0"/>
        </a:xfrm>
      </p:grpSpPr>
      <p:sp>
        <p:nvSpPr>
          <p:cNvPr id="7" name="Rectangle 6">
            <a:extLst>
              <a:ext uri="{FF2B5EF4-FFF2-40B4-BE49-F238E27FC236}">
                <a16:creationId xmlns:a16="http://schemas.microsoft.com/office/drawing/2014/main" id="{9A3D0CE2-91FF-49B3-A5D8-181E900D7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9" name="Rectangle 8">
            <a:extLst>
              <a:ext uri="{FF2B5EF4-FFF2-40B4-BE49-F238E27FC236}">
                <a16:creationId xmlns:a16="http://schemas.microsoft.com/office/drawing/2014/main" id="{58AEBD96-C315-4F53-9D9E-0E20E993E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1" name="Rectangle 10">
            <a:extLst>
              <a:ext uri="{FF2B5EF4-FFF2-40B4-BE49-F238E27FC236}">
                <a16:creationId xmlns:a16="http://schemas.microsoft.com/office/drawing/2014/main" id="{78916AAA-66F6-4DFA-88ED-7E27CF6B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grpSp>
        <p:nvGrpSpPr>
          <p:cNvPr id="13" name="Group 12">
            <a:extLst>
              <a:ext uri="{FF2B5EF4-FFF2-40B4-BE49-F238E27FC236}">
                <a16:creationId xmlns:a16="http://schemas.microsoft.com/office/drawing/2014/main" id="{A137D43F-BAD6-47F1-AA65-AEEA38A2FF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14" name="Oval 13">
              <a:extLst>
                <a:ext uri="{FF2B5EF4-FFF2-40B4-BE49-F238E27FC236}">
                  <a16:creationId xmlns:a16="http://schemas.microsoft.com/office/drawing/2014/main" id="{D512C9B2-6B22-4211-A940-FCD7C2CD0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5">
                <a:duotone>
                  <a:schemeClr val="accent1">
                    <a:shade val="45000"/>
                    <a:satMod val="135000"/>
                  </a:schemeClr>
                  <a:prstClr val="white"/>
                </a:duotone>
                <a:extLst>
                  <a:ext uri="{BEBA8EAE-BF5A-486C-A8C5-ECC9F3942E4B}">
                    <a14:imgProps xmlns:a14="http://schemas.microsoft.com/office/drawing/2010/main">
                      <a14:imgLayer r:embed="rId6">
                        <a14:imgEffect>
                          <a14:saturation sat="95000"/>
                        </a14:imgEffect>
                      </a14:imgLayer>
                    </a14:imgProps>
                  </a:ext>
                </a:extLst>
              </a:blip>
              <a:srcRect/>
              <a:tile tx="0" ty="0" sx="85000" sy="85000" flip="none" algn="tl"/>
            </a:blipFill>
            <a:ln w="25400" cap="flat" cmpd="sng" algn="ctr">
              <a:noFill/>
              <a:prstDash val="solid"/>
            </a:ln>
            <a:effectLst/>
          </p:spPr>
          <p:txBody>
            <a:bodyPr/>
            <a:lstStyle/>
            <a:p>
              <a:endParaRPr lang="en-IN"/>
            </a:p>
          </p:txBody>
        </p:sp>
        <p:sp>
          <p:nvSpPr>
            <p:cNvPr id="15" name="Oval 14">
              <a:extLst>
                <a:ext uri="{FF2B5EF4-FFF2-40B4-BE49-F238E27FC236}">
                  <a16:creationId xmlns:a16="http://schemas.microsoft.com/office/drawing/2014/main" id="{85F7DB84-CDE7-46F8-90DD-9D048A7D52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a:lstStyle/>
            <a:p>
              <a:endParaRPr lang="en-IN"/>
            </a:p>
          </p:txBody>
        </p:sp>
      </p:grpSp>
      <p:sp useBgFill="1">
        <p:nvSpPr>
          <p:cNvPr id="17" name="Rectangle 16">
            <a:extLst>
              <a:ext uri="{FF2B5EF4-FFF2-40B4-BE49-F238E27FC236}">
                <a16:creationId xmlns:a16="http://schemas.microsoft.com/office/drawing/2014/main" id="{E8035907-EB9C-4E11-8A9B-D25B0AD8D7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3048"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19" name="Group 18">
            <a:extLst>
              <a:ext uri="{FF2B5EF4-FFF2-40B4-BE49-F238E27FC236}">
                <a16:creationId xmlns:a16="http://schemas.microsoft.com/office/drawing/2014/main" id="{B4CFDD4A-4FA1-4CD9-90D5-E253C2040BA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14818" y="720071"/>
            <a:ext cx="5417868" cy="5417858"/>
            <a:chOff x="1311770" y="720071"/>
            <a:chExt cx="5417868" cy="5417858"/>
          </a:xfrm>
        </p:grpSpPr>
        <p:sp>
          <p:nvSpPr>
            <p:cNvPr id="20" name="Oval 19">
              <a:extLst>
                <a:ext uri="{FF2B5EF4-FFF2-40B4-BE49-F238E27FC236}">
                  <a16:creationId xmlns:a16="http://schemas.microsoft.com/office/drawing/2014/main" id="{4AB5B6FA-7B4F-437A-9C78-144C7DCD1E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1770" y="720071"/>
              <a:ext cx="5417868" cy="5417858"/>
            </a:xfrm>
            <a:prstGeom prst="ellipse">
              <a:avLst/>
            </a:prstGeom>
            <a:blipFill dpi="0" rotWithShape="1">
              <a:blip r:embed="rId7">
                <a:duotone>
                  <a:schemeClr val="accent1">
                    <a:shade val="45000"/>
                    <a:satMod val="135000"/>
                  </a:schemeClr>
                  <a:prstClr val="white"/>
                </a:duotone>
                <a:extLst>
                  <a:ext uri="{BEBA8EAE-BF5A-486C-A8C5-ECC9F3942E4B}">
                    <a14:imgProps xmlns:a14="http://schemas.microsoft.com/office/drawing/2010/main">
                      <a14:imgLayer r:embed="rId8">
                        <a14:imgEffect>
                          <a14:saturation sat="400000"/>
                        </a14:imgEffect>
                        <a14:imgEffect>
                          <a14:brightnessContrast bright="-40000" contrast="40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21" name="Oval 20">
              <a:extLst>
                <a:ext uri="{FF2B5EF4-FFF2-40B4-BE49-F238E27FC236}">
                  <a16:creationId xmlns:a16="http://schemas.microsoft.com/office/drawing/2014/main" id="{A4199C21-6AE0-4F6F-AA96-6FFF97BB95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8390" y="1006688"/>
              <a:ext cx="4844628" cy="4844620"/>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sp>
        <p:nvSpPr>
          <p:cNvPr id="2" name="Title 1">
            <a:extLst>
              <a:ext uri="{FF2B5EF4-FFF2-40B4-BE49-F238E27FC236}">
                <a16:creationId xmlns:a16="http://schemas.microsoft.com/office/drawing/2014/main" id="{A7A0D232-1D56-0365-B6EF-55E25B080238}"/>
              </a:ext>
            </a:extLst>
          </p:cNvPr>
          <p:cNvSpPr>
            <a:spLocks noGrp="1"/>
          </p:cNvSpPr>
          <p:nvPr>
            <p:ph type="title"/>
          </p:nvPr>
        </p:nvSpPr>
        <p:spPr>
          <a:xfrm>
            <a:off x="1717507" y="1316890"/>
            <a:ext cx="4606394" cy="4224216"/>
          </a:xfrm>
        </p:spPr>
        <p:txBody>
          <a:bodyPr vert="horz" lIns="91440" tIns="45720" rIns="91440" bIns="45720" rtlCol="0" anchor="ctr">
            <a:normAutofit/>
          </a:bodyPr>
          <a:lstStyle/>
          <a:p>
            <a:pPr algn="ctr">
              <a:lnSpc>
                <a:spcPct val="80000"/>
              </a:lnSpc>
            </a:pPr>
            <a:r>
              <a:rPr lang="en-US" sz="6000">
                <a:solidFill>
                  <a:srgbClr val="FFFFFF"/>
                </a:solidFill>
              </a:rPr>
              <a:t>Predictor Variables </a:t>
            </a:r>
          </a:p>
        </p:txBody>
      </p:sp>
      <p:sp>
        <p:nvSpPr>
          <p:cNvPr id="23" name="Rectangle 22">
            <a:extLst>
              <a:ext uri="{FF2B5EF4-FFF2-40B4-BE49-F238E27FC236}">
                <a16:creationId xmlns:a16="http://schemas.microsoft.com/office/drawing/2014/main" id="{D9C69FA7-0958-4ED9-A0DF-E87A0C137B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45208" y="3388657"/>
            <a:ext cx="3657600"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2614088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tint val="75000"/>
                <a:shade val="58000"/>
                <a:satMod val="120000"/>
              </a:schemeClr>
              <a:schemeClr val="bg1">
                <a:tint val="50000"/>
                <a:shade val="96000"/>
              </a:schemeClr>
            </a:duotone>
          </a:blip>
          <a:tile tx="0" ty="0" sx="100000" sy="100000" flip="none" algn="tl"/>
        </a:blip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3E9FBC8E-8666-4442-8D7D-B250510CD4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684" y="2005"/>
            <a:ext cx="10908632" cy="6853991"/>
          </a:xfrm>
          <a:custGeom>
            <a:avLst/>
            <a:gdLst>
              <a:gd name="connsiteX0" fmla="*/ 9059740 w 10908632"/>
              <a:gd name="connsiteY0" fmla="*/ 0 h 6853991"/>
              <a:gd name="connsiteX1" fmla="*/ 9694921 w 10908632"/>
              <a:gd name="connsiteY1" fmla="*/ 0 h 6853991"/>
              <a:gd name="connsiteX2" fmla="*/ 9825053 w 10908632"/>
              <a:gd name="connsiteY2" fmla="*/ 165594 h 6853991"/>
              <a:gd name="connsiteX3" fmla="*/ 10908632 w 10908632"/>
              <a:gd name="connsiteY3" fmla="*/ 3429000 h 6853991"/>
              <a:gd name="connsiteX4" fmla="*/ 9825053 w 10908632"/>
              <a:gd name="connsiteY4" fmla="*/ 6692406 h 6853991"/>
              <a:gd name="connsiteX5" fmla="*/ 9698072 w 10908632"/>
              <a:gd name="connsiteY5" fmla="*/ 6853991 h 6853991"/>
              <a:gd name="connsiteX6" fmla="*/ 9063562 w 10908632"/>
              <a:gd name="connsiteY6" fmla="*/ 6853991 h 6853991"/>
              <a:gd name="connsiteX7" fmla="*/ 9138428 w 10908632"/>
              <a:gd name="connsiteY7" fmla="*/ 6775466 h 6853991"/>
              <a:gd name="connsiteX8" fmla="*/ 10431379 w 10908632"/>
              <a:gd name="connsiteY8" fmla="*/ 3429000 h 6853991"/>
              <a:gd name="connsiteX9" fmla="*/ 9138428 w 10908632"/>
              <a:gd name="connsiteY9" fmla="*/ 82534 h 6853991"/>
              <a:gd name="connsiteX10" fmla="*/ 2037821 w 10908632"/>
              <a:gd name="connsiteY10" fmla="*/ 0 h 6853991"/>
              <a:gd name="connsiteX11" fmla="*/ 8870811 w 10908632"/>
              <a:gd name="connsiteY11" fmla="*/ 0 h 6853991"/>
              <a:gd name="connsiteX12" fmla="*/ 8877212 w 10908632"/>
              <a:gd name="connsiteY12" fmla="*/ 6103 h 6853991"/>
              <a:gd name="connsiteX13" fmla="*/ 10295021 w 10908632"/>
              <a:gd name="connsiteY13" fmla="*/ 3429000 h 6853991"/>
              <a:gd name="connsiteX14" fmla="*/ 8877212 w 10908632"/>
              <a:gd name="connsiteY14" fmla="*/ 6851897 h 6853991"/>
              <a:gd name="connsiteX15" fmla="*/ 8875015 w 10908632"/>
              <a:gd name="connsiteY15" fmla="*/ 6853991 h 6853991"/>
              <a:gd name="connsiteX16" fmla="*/ 2033617 w 10908632"/>
              <a:gd name="connsiteY16" fmla="*/ 6853991 h 6853991"/>
              <a:gd name="connsiteX17" fmla="*/ 2031421 w 10908632"/>
              <a:gd name="connsiteY17" fmla="*/ 6851897 h 6853991"/>
              <a:gd name="connsiteX18" fmla="*/ 613611 w 10908632"/>
              <a:gd name="connsiteY18" fmla="*/ 3429000 h 6853991"/>
              <a:gd name="connsiteX19" fmla="*/ 2031420 w 10908632"/>
              <a:gd name="connsiteY19" fmla="*/ 6103 h 6853991"/>
              <a:gd name="connsiteX20" fmla="*/ 1213711 w 10908632"/>
              <a:gd name="connsiteY20" fmla="*/ 0 h 6853991"/>
              <a:gd name="connsiteX21" fmla="*/ 1848893 w 10908632"/>
              <a:gd name="connsiteY21" fmla="*/ 0 h 6853991"/>
              <a:gd name="connsiteX22" fmla="*/ 1770204 w 10908632"/>
              <a:gd name="connsiteY22" fmla="*/ 82534 h 6853991"/>
              <a:gd name="connsiteX23" fmla="*/ 477253 w 10908632"/>
              <a:gd name="connsiteY23" fmla="*/ 3429000 h 6853991"/>
              <a:gd name="connsiteX24" fmla="*/ 1770204 w 10908632"/>
              <a:gd name="connsiteY24" fmla="*/ 6775466 h 6853991"/>
              <a:gd name="connsiteX25" fmla="*/ 1845071 w 10908632"/>
              <a:gd name="connsiteY25" fmla="*/ 6853991 h 6853991"/>
              <a:gd name="connsiteX26" fmla="*/ 1210561 w 10908632"/>
              <a:gd name="connsiteY26" fmla="*/ 6853991 h 6853991"/>
              <a:gd name="connsiteX27" fmla="*/ 1083579 w 10908632"/>
              <a:gd name="connsiteY27" fmla="*/ 6692406 h 6853991"/>
              <a:gd name="connsiteX28" fmla="*/ 0 w 10908632"/>
              <a:gd name="connsiteY28" fmla="*/ 3429000 h 6853991"/>
              <a:gd name="connsiteX29" fmla="*/ 1083579 w 10908632"/>
              <a:gd name="connsiteY29" fmla="*/ 165594 h 6853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0908632" h="6853991">
                <a:moveTo>
                  <a:pt x="9059740" y="0"/>
                </a:moveTo>
                <a:lnTo>
                  <a:pt x="9694921" y="0"/>
                </a:lnTo>
                <a:lnTo>
                  <a:pt x="9825053" y="165594"/>
                </a:lnTo>
                <a:cubicBezTo>
                  <a:pt x="10505610" y="1075607"/>
                  <a:pt x="10908632" y="2205238"/>
                  <a:pt x="10908632" y="3429000"/>
                </a:cubicBezTo>
                <a:cubicBezTo>
                  <a:pt x="10908632" y="4652762"/>
                  <a:pt x="10505610" y="5782393"/>
                  <a:pt x="9825053" y="6692406"/>
                </a:cubicBezTo>
                <a:lnTo>
                  <a:pt x="9698072" y="6853991"/>
                </a:lnTo>
                <a:lnTo>
                  <a:pt x="9063562" y="6853991"/>
                </a:lnTo>
                <a:lnTo>
                  <a:pt x="9138428" y="6775466"/>
                </a:lnTo>
                <a:cubicBezTo>
                  <a:pt x="9941761" y="5891604"/>
                  <a:pt x="10431379" y="4717480"/>
                  <a:pt x="10431379" y="3429000"/>
                </a:cubicBezTo>
                <a:cubicBezTo>
                  <a:pt x="10431379" y="2140521"/>
                  <a:pt x="9941761" y="966397"/>
                  <a:pt x="9138428" y="82534"/>
                </a:cubicBezTo>
                <a:close/>
                <a:moveTo>
                  <a:pt x="2037821" y="0"/>
                </a:moveTo>
                <a:lnTo>
                  <a:pt x="8870811" y="0"/>
                </a:lnTo>
                <a:lnTo>
                  <a:pt x="8877212" y="6103"/>
                </a:lnTo>
                <a:cubicBezTo>
                  <a:pt x="9753207" y="882099"/>
                  <a:pt x="10295021" y="2092275"/>
                  <a:pt x="10295021" y="3429000"/>
                </a:cubicBezTo>
                <a:cubicBezTo>
                  <a:pt x="10295021" y="4765725"/>
                  <a:pt x="9753207" y="5975902"/>
                  <a:pt x="8877212" y="6851897"/>
                </a:cubicBezTo>
                <a:lnTo>
                  <a:pt x="8875015" y="6853991"/>
                </a:lnTo>
                <a:lnTo>
                  <a:pt x="2033617" y="6853991"/>
                </a:lnTo>
                <a:lnTo>
                  <a:pt x="2031421" y="6851897"/>
                </a:lnTo>
                <a:cubicBezTo>
                  <a:pt x="1155426" y="5975902"/>
                  <a:pt x="613611" y="4765725"/>
                  <a:pt x="613611" y="3429000"/>
                </a:cubicBezTo>
                <a:cubicBezTo>
                  <a:pt x="613611" y="2092275"/>
                  <a:pt x="1155425" y="882099"/>
                  <a:pt x="2031420" y="6103"/>
                </a:cubicBezTo>
                <a:close/>
                <a:moveTo>
                  <a:pt x="1213711" y="0"/>
                </a:moveTo>
                <a:lnTo>
                  <a:pt x="1848893" y="0"/>
                </a:lnTo>
                <a:lnTo>
                  <a:pt x="1770204" y="82534"/>
                </a:lnTo>
                <a:cubicBezTo>
                  <a:pt x="966871" y="966397"/>
                  <a:pt x="477253" y="2140521"/>
                  <a:pt x="477253" y="3429000"/>
                </a:cubicBezTo>
                <a:cubicBezTo>
                  <a:pt x="477253" y="4717480"/>
                  <a:pt x="966872" y="5891604"/>
                  <a:pt x="1770204" y="6775466"/>
                </a:cubicBezTo>
                <a:lnTo>
                  <a:pt x="1845071" y="6853991"/>
                </a:lnTo>
                <a:lnTo>
                  <a:pt x="1210561" y="6853991"/>
                </a:lnTo>
                <a:lnTo>
                  <a:pt x="1083579" y="6692406"/>
                </a:lnTo>
                <a:cubicBezTo>
                  <a:pt x="403022" y="5782393"/>
                  <a:pt x="0" y="4652762"/>
                  <a:pt x="0" y="3429000"/>
                </a:cubicBezTo>
                <a:cubicBezTo>
                  <a:pt x="0" y="2205238"/>
                  <a:pt x="403022" y="1075607"/>
                  <a:pt x="1083579" y="165594"/>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lt1"/>
              </a:solidFill>
            </a:endParaRPr>
          </a:p>
        </p:txBody>
      </p:sp>
      <p:graphicFrame>
        <p:nvGraphicFramePr>
          <p:cNvPr id="2" name="Table 1">
            <a:extLst>
              <a:ext uri="{FF2B5EF4-FFF2-40B4-BE49-F238E27FC236}">
                <a16:creationId xmlns:a16="http://schemas.microsoft.com/office/drawing/2014/main" id="{666EA8A2-DAD2-C4AE-5FA3-1FF59F4C2520}"/>
              </a:ext>
            </a:extLst>
          </p:cNvPr>
          <p:cNvGraphicFramePr>
            <a:graphicFrameLocks noGrp="1"/>
          </p:cNvGraphicFramePr>
          <p:nvPr>
            <p:extLst>
              <p:ext uri="{D42A27DB-BD31-4B8C-83A1-F6EECF244321}">
                <p14:modId xmlns:p14="http://schemas.microsoft.com/office/powerpoint/2010/main" val="861719715"/>
              </p:ext>
            </p:extLst>
          </p:nvPr>
        </p:nvGraphicFramePr>
        <p:xfrm>
          <a:off x="2758561" y="2437134"/>
          <a:ext cx="6674880" cy="1983733"/>
        </p:xfrm>
        <a:graphic>
          <a:graphicData uri="http://schemas.openxmlformats.org/drawingml/2006/table">
            <a:tbl>
              <a:tblPr>
                <a:tableStyleId>{8EC20E35-A176-4012-BC5E-935CFFF8708E}</a:tableStyleId>
              </a:tblPr>
              <a:tblGrid>
                <a:gridCol w="1659799">
                  <a:extLst>
                    <a:ext uri="{9D8B030D-6E8A-4147-A177-3AD203B41FA5}">
                      <a16:colId xmlns:a16="http://schemas.microsoft.com/office/drawing/2014/main" val="2291754902"/>
                    </a:ext>
                  </a:extLst>
                </a:gridCol>
                <a:gridCol w="1084624">
                  <a:extLst>
                    <a:ext uri="{9D8B030D-6E8A-4147-A177-3AD203B41FA5}">
                      <a16:colId xmlns:a16="http://schemas.microsoft.com/office/drawing/2014/main" val="3967464598"/>
                    </a:ext>
                  </a:extLst>
                </a:gridCol>
                <a:gridCol w="3930457">
                  <a:extLst>
                    <a:ext uri="{9D8B030D-6E8A-4147-A177-3AD203B41FA5}">
                      <a16:colId xmlns:a16="http://schemas.microsoft.com/office/drawing/2014/main" val="2283687509"/>
                    </a:ext>
                  </a:extLst>
                </a:gridCol>
              </a:tblGrid>
              <a:tr h="577961">
                <a:tc>
                  <a:txBody>
                    <a:bodyPr/>
                    <a:lstStyle/>
                    <a:p>
                      <a:pPr rtl="0" fontAlgn="b"/>
                      <a:r>
                        <a:rPr lang="en-IN" sz="1600">
                          <a:effectLst/>
                        </a:rPr>
                        <a:t>* Age</a:t>
                      </a:r>
                    </a:p>
                  </a:txBody>
                  <a:tcPr marL="13722" marR="13722" marT="9148" marB="9148" anchor="b"/>
                </a:tc>
                <a:tc>
                  <a:txBody>
                    <a:bodyPr/>
                    <a:lstStyle/>
                    <a:p>
                      <a:pPr rtl="0" fontAlgn="b"/>
                      <a:r>
                        <a:rPr lang="en-IN" sz="1600">
                          <a:effectLst/>
                        </a:rPr>
                        <a:t>↑</a:t>
                      </a:r>
                    </a:p>
                  </a:txBody>
                  <a:tcPr marL="13722" marR="13722" marT="9148" marB="9148" anchor="b"/>
                </a:tc>
                <a:tc>
                  <a:txBody>
                    <a:bodyPr/>
                    <a:lstStyle/>
                    <a:p>
                      <a:pPr rtl="0" fontAlgn="b"/>
                      <a:r>
                        <a:rPr lang="en-US" sz="1600">
                          <a:effectLst/>
                        </a:rPr>
                        <a:t>Younger populations may be associated with higher crime rates.</a:t>
                      </a:r>
                    </a:p>
                  </a:txBody>
                  <a:tcPr marL="0" marR="0" marT="9148" marB="9148" anchor="b"/>
                </a:tc>
                <a:extLst>
                  <a:ext uri="{0D108BD9-81ED-4DB2-BD59-A6C34878D82A}">
                    <a16:rowId xmlns:a16="http://schemas.microsoft.com/office/drawing/2014/main" val="2720062619"/>
                  </a:ext>
                </a:extLst>
              </a:tr>
              <a:tr h="827811">
                <a:tc>
                  <a:txBody>
                    <a:bodyPr/>
                    <a:lstStyle/>
                    <a:p>
                      <a:pPr rtl="0" fontAlgn="b"/>
                      <a:r>
                        <a:rPr lang="en-IN" sz="1600">
                          <a:effectLst/>
                        </a:rPr>
                        <a:t>* Race/Ethnicity</a:t>
                      </a:r>
                    </a:p>
                  </a:txBody>
                  <a:tcPr marL="13722" marR="13722" marT="9148" marB="9148" anchor="b"/>
                </a:tc>
                <a:tc>
                  <a:txBody>
                    <a:bodyPr/>
                    <a:lstStyle/>
                    <a:p>
                      <a:pPr rtl="0" fontAlgn="b"/>
                      <a:r>
                        <a:rPr lang="en-IN" sz="1600">
                          <a:effectLst/>
                        </a:rPr>
                        <a:t>Uncertain</a:t>
                      </a:r>
                    </a:p>
                  </a:txBody>
                  <a:tcPr marL="13722" marR="13722" marT="9148" marB="9148" anchor="b"/>
                </a:tc>
                <a:tc>
                  <a:txBody>
                    <a:bodyPr/>
                    <a:lstStyle/>
                    <a:p>
                      <a:pPr rtl="0" fontAlgn="b"/>
                      <a:r>
                        <a:rPr lang="en-US" sz="1600">
                          <a:effectLst/>
                        </a:rPr>
                        <a:t>Relationships between race/ethnicity and crime are complex and require careful analysis to avoid bias.</a:t>
                      </a:r>
                    </a:p>
                  </a:txBody>
                  <a:tcPr marL="0" marR="0" marT="9148" marB="9148" anchor="b"/>
                </a:tc>
                <a:extLst>
                  <a:ext uri="{0D108BD9-81ED-4DB2-BD59-A6C34878D82A}">
                    <a16:rowId xmlns:a16="http://schemas.microsoft.com/office/drawing/2014/main" val="1957039202"/>
                  </a:ext>
                </a:extLst>
              </a:tr>
              <a:tr h="577961">
                <a:tc>
                  <a:txBody>
                    <a:bodyPr/>
                    <a:lstStyle/>
                    <a:p>
                      <a:pPr rtl="0" fontAlgn="b"/>
                      <a:r>
                        <a:rPr lang="en-IN" sz="1600">
                          <a:effectLst/>
                        </a:rPr>
                        <a:t>* Gender</a:t>
                      </a:r>
                    </a:p>
                  </a:txBody>
                  <a:tcPr marL="13722" marR="13722" marT="9148" marB="9148" anchor="b"/>
                </a:tc>
                <a:tc>
                  <a:txBody>
                    <a:bodyPr/>
                    <a:lstStyle/>
                    <a:p>
                      <a:pPr rtl="0" fontAlgn="b"/>
                      <a:r>
                        <a:rPr lang="en-IN" sz="1600">
                          <a:effectLst/>
                        </a:rPr>
                        <a:t>↑ (Male)</a:t>
                      </a:r>
                    </a:p>
                  </a:txBody>
                  <a:tcPr marL="13722" marR="13722" marT="9148" marB="9148" anchor="b"/>
                </a:tc>
                <a:tc>
                  <a:txBody>
                    <a:bodyPr/>
                    <a:lstStyle/>
                    <a:p>
                      <a:pPr rtl="0" fontAlgn="b"/>
                      <a:r>
                        <a:rPr lang="en-US" sz="1600">
                          <a:effectLst/>
                        </a:rPr>
                        <a:t>Males are typically overrepresented in crime statistics.</a:t>
                      </a:r>
                    </a:p>
                  </a:txBody>
                  <a:tcPr marL="0" marR="0" marT="9148" marB="9148" anchor="b"/>
                </a:tc>
                <a:extLst>
                  <a:ext uri="{0D108BD9-81ED-4DB2-BD59-A6C34878D82A}">
                    <a16:rowId xmlns:a16="http://schemas.microsoft.com/office/drawing/2014/main" val="3363905833"/>
                  </a:ext>
                </a:extLst>
              </a:tr>
            </a:tbl>
          </a:graphicData>
        </a:graphic>
      </p:graphicFrame>
      <p:sp>
        <p:nvSpPr>
          <p:cNvPr id="3" name="TextBox 2">
            <a:extLst>
              <a:ext uri="{FF2B5EF4-FFF2-40B4-BE49-F238E27FC236}">
                <a16:creationId xmlns:a16="http://schemas.microsoft.com/office/drawing/2014/main" id="{88AF7E62-C74F-3B1E-FB7C-EE22757D8B35}"/>
              </a:ext>
            </a:extLst>
          </p:cNvPr>
          <p:cNvSpPr txBox="1"/>
          <p:nvPr/>
        </p:nvSpPr>
        <p:spPr>
          <a:xfrm>
            <a:off x="4043194" y="834849"/>
            <a:ext cx="4105611" cy="769441"/>
          </a:xfrm>
          <a:prstGeom prst="rect">
            <a:avLst/>
          </a:prstGeom>
          <a:noFill/>
        </p:spPr>
        <p:txBody>
          <a:bodyPr wrap="none" rtlCol="0">
            <a:spAutoFit/>
          </a:bodyPr>
          <a:lstStyle/>
          <a:p>
            <a:r>
              <a:rPr lang="en-IN" sz="4400" b="1" i="0">
                <a:solidFill>
                  <a:srgbClr val="000000"/>
                </a:solidFill>
                <a:effectLst/>
                <a:latin typeface="Arial" panose="020B0604020202020204" pitchFamily="34" charset="0"/>
              </a:rPr>
              <a:t>Demographics</a:t>
            </a:r>
            <a:endParaRPr lang="en-IN" sz="4400" b="1"/>
          </a:p>
        </p:txBody>
      </p:sp>
    </p:spTree>
    <p:extLst>
      <p:ext uri="{BB962C8B-B14F-4D97-AF65-F5344CB8AC3E}">
        <p14:creationId xmlns:p14="http://schemas.microsoft.com/office/powerpoint/2010/main" val="3858980046"/>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b71952fd-68d8-4d7e-afb0-e835b3d8a6db">
      <UserInfo>
        <DisplayName>ISM6137 - SDM Project Team GRP Members</DisplayName>
        <AccountId>7</AccountId>
        <AccountType/>
      </UserInfo>
    </SharedWithUser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E07309001EE51C40A36A4C4931702690" ma:contentTypeVersion="6" ma:contentTypeDescription="Create a new document." ma:contentTypeScope="" ma:versionID="6ef75bb8375ab47b78e94a49ebde18b0">
  <xsd:schema xmlns:xsd="http://www.w3.org/2001/XMLSchema" xmlns:xs="http://www.w3.org/2001/XMLSchema" xmlns:p="http://schemas.microsoft.com/office/2006/metadata/properties" xmlns:ns2="b71952fd-68d8-4d7e-afb0-e835b3d8a6db" xmlns:ns3="c0584632-7be4-4130-b72b-6625ea069cc3" targetNamespace="http://schemas.microsoft.com/office/2006/metadata/properties" ma:root="true" ma:fieldsID="ed94cb033480e2c127c08446cf1f022d" ns2:_="" ns3:_="">
    <xsd:import namespace="b71952fd-68d8-4d7e-afb0-e835b3d8a6db"/>
    <xsd:import namespace="c0584632-7be4-4130-b72b-6625ea069cc3"/>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SearchProperties"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71952fd-68d8-4d7e-afb0-e835b3d8a6db"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c0584632-7be4-4130-b72b-6625ea069cc3"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SearchProperties" ma:index="12" nillable="true" ma:displayName="MediaServiceSearchProperties" ma:hidden="true" ma:internalName="MediaServiceSearchProperties" ma:readOnly="true">
      <xsd:simpleType>
        <xsd:restriction base="dms:Note"/>
      </xsd:simpleType>
    </xsd:element>
    <xsd:element name="MediaServiceObjectDetectorVersions" ma:index="13"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D107294-1D8C-4359-B577-32C09D91E2BA}">
  <ds:schemaRefs>
    <ds:schemaRef ds:uri="b71952fd-68d8-4d7e-afb0-e835b3d8a6db"/>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3DBAE901-6660-483F-9AC6-33F7A92E50A4}">
  <ds:schemaRefs>
    <ds:schemaRef ds:uri="b71952fd-68d8-4d7e-afb0-e835b3d8a6db"/>
    <ds:schemaRef ds:uri="c0584632-7be4-4130-b72b-6625ea069cc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315A384D-E349-4254-9762-78080FAA6E0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Wood Type</Template>
  <TotalTime>106</TotalTime>
  <Words>2349</Words>
  <Application>Microsoft Macintosh PowerPoint</Application>
  <PresentationFormat>Widescreen</PresentationFormat>
  <Paragraphs>293</Paragraphs>
  <Slides>28</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Arial</vt:lpstr>
      <vt:lpstr>Calibri</vt:lpstr>
      <vt:lpstr>Google Sans</vt:lpstr>
      <vt:lpstr>Rockwell</vt:lpstr>
      <vt:lpstr>Rockwell Condensed</vt:lpstr>
      <vt:lpstr>Rockwell Extra Bold</vt:lpstr>
      <vt:lpstr>Wingdings</vt:lpstr>
      <vt:lpstr>Wood Type</vt:lpstr>
      <vt:lpstr>Crime </vt:lpstr>
      <vt:lpstr>Facts and figures</vt:lpstr>
      <vt:lpstr>Research Question</vt:lpstr>
      <vt:lpstr>Prior Works (1/4)</vt:lpstr>
      <vt:lpstr>Prior Works (2/4)</vt:lpstr>
      <vt:lpstr>Prior Works (3/4)</vt:lpstr>
      <vt:lpstr>Prior Works (4/4)</vt:lpstr>
      <vt:lpstr>Predictor Variables </vt:lpstr>
      <vt:lpstr>PowerPoint Presentation</vt:lpstr>
      <vt:lpstr>PowerPoint Presentation</vt:lpstr>
      <vt:lpstr>PowerPoint Presentation</vt:lpstr>
      <vt:lpstr>PowerPoint Presentation</vt:lpstr>
      <vt:lpstr>PowerPoint Presentation</vt:lpstr>
      <vt:lpstr>PowerPoint Presentation</vt:lpstr>
      <vt:lpstr>Data Source </vt:lpstr>
      <vt:lpstr>Data Collection  </vt:lpstr>
      <vt:lpstr>Data Collection – Crime Rate   </vt:lpstr>
      <vt:lpstr>Data Collection – Police force   </vt:lpstr>
      <vt:lpstr>Data Collection – Gun Law   </vt:lpstr>
      <vt:lpstr>Data Collection – Demographic   </vt:lpstr>
      <vt:lpstr>Data Cleansing </vt:lpstr>
      <vt:lpstr>Feature Engineering</vt:lpstr>
      <vt:lpstr>Data visualization</vt:lpstr>
      <vt:lpstr>Modelling</vt:lpstr>
      <vt:lpstr>Result</vt:lpstr>
      <vt:lpstr>Interpretation &amp; recommendation</vt:lpstr>
      <vt:lpstr>conclusion</vt:lpstr>
      <vt:lpstr>Reference for Prior works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Crime</dc:title>
  <dc:creator>Tran Dinh Tho</dc:creator>
  <cp:lastModifiedBy>Tran Dinh Tho</cp:lastModifiedBy>
  <cp:revision>33</cp:revision>
  <dcterms:created xsi:type="dcterms:W3CDTF">2024-03-05T19:30:19Z</dcterms:created>
  <dcterms:modified xsi:type="dcterms:W3CDTF">2024-04-17T21:59:19Z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0x010100E07309001EE51C40A36A4C4931702690</vt:lpwstr>
  </property>
</Properties>
</file>