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6" r:id="rId6"/>
    <p:sldId id="261" r:id="rId7"/>
    <p:sldId id="275" r:id="rId8"/>
    <p:sldId id="262" r:id="rId9"/>
    <p:sldId id="268" r:id="rId10"/>
    <p:sldId id="267" r:id="rId11"/>
    <p:sldId id="276" r:id="rId12"/>
    <p:sldId id="263" r:id="rId13"/>
    <p:sldId id="278" r:id="rId14"/>
    <p:sldId id="269" r:id="rId15"/>
    <p:sldId id="271" r:id="rId16"/>
    <p:sldId id="272" r:id="rId17"/>
    <p:sldId id="273"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1" autoAdjust="0"/>
    <p:restoredTop sz="94660"/>
  </p:normalViewPr>
  <p:slideViewPr>
    <p:cSldViewPr snapToGrid="0">
      <p:cViewPr varScale="1">
        <p:scale>
          <a:sx n="113" d="100"/>
          <a:sy n="113" d="100"/>
        </p:scale>
        <p:origin x="56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ED22-8327-E34E-5F31-ABC1CA7335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3E66BA-65A7-0B04-CC5C-5B8A07E416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F5A9D9-1AB4-D516-3C0F-3CCBDA2E9EBB}"/>
              </a:ext>
            </a:extLst>
          </p:cNvPr>
          <p:cNvSpPr>
            <a:spLocks noGrp="1"/>
          </p:cNvSpPr>
          <p:nvPr>
            <p:ph type="dt" sz="half" idx="10"/>
          </p:nvPr>
        </p:nvSpPr>
        <p:spPr/>
        <p:txBody>
          <a:bodyPr/>
          <a:lstStyle/>
          <a:p>
            <a:fld id="{99F797A1-481C-4962-87B9-742D8CE95096}" type="datetimeFigureOut">
              <a:rPr lang="en-IN" smtClean="0"/>
              <a:t>10-06-2024</a:t>
            </a:fld>
            <a:endParaRPr lang="en-IN"/>
          </a:p>
        </p:txBody>
      </p:sp>
      <p:sp>
        <p:nvSpPr>
          <p:cNvPr id="5" name="Footer Placeholder 4">
            <a:extLst>
              <a:ext uri="{FF2B5EF4-FFF2-40B4-BE49-F238E27FC236}">
                <a16:creationId xmlns:a16="http://schemas.microsoft.com/office/drawing/2014/main" id="{1093D7E1-A81A-4B2B-998E-F437952D29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45D692-72D2-F453-A85D-E95747FB97A3}"/>
              </a:ext>
            </a:extLst>
          </p:cNvPr>
          <p:cNvSpPr>
            <a:spLocks noGrp="1"/>
          </p:cNvSpPr>
          <p:nvPr>
            <p:ph type="sldNum" sz="quarter" idx="12"/>
          </p:nvPr>
        </p:nvSpPr>
        <p:spPr/>
        <p:txBody>
          <a:bodyPr/>
          <a:lstStyle/>
          <a:p>
            <a:fld id="{3AE56675-C356-43B8-8C05-6DA207E5646E}" type="slidenum">
              <a:rPr lang="en-IN" smtClean="0"/>
              <a:t>‹#›</a:t>
            </a:fld>
            <a:endParaRPr lang="en-IN"/>
          </a:p>
        </p:txBody>
      </p:sp>
    </p:spTree>
    <p:extLst>
      <p:ext uri="{BB962C8B-B14F-4D97-AF65-F5344CB8AC3E}">
        <p14:creationId xmlns:p14="http://schemas.microsoft.com/office/powerpoint/2010/main" val="2571825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8BC4-D01C-3345-B40D-BCEC2CFC33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A19295-23A4-9870-2320-75A088D119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574F00-4443-66FF-7F9F-80F5B93FF74C}"/>
              </a:ext>
            </a:extLst>
          </p:cNvPr>
          <p:cNvSpPr>
            <a:spLocks noGrp="1"/>
          </p:cNvSpPr>
          <p:nvPr>
            <p:ph type="dt" sz="half" idx="10"/>
          </p:nvPr>
        </p:nvSpPr>
        <p:spPr/>
        <p:txBody>
          <a:bodyPr/>
          <a:lstStyle/>
          <a:p>
            <a:fld id="{99F797A1-481C-4962-87B9-742D8CE95096}" type="datetimeFigureOut">
              <a:rPr lang="en-IN" smtClean="0"/>
              <a:t>10-06-2024</a:t>
            </a:fld>
            <a:endParaRPr lang="en-IN"/>
          </a:p>
        </p:txBody>
      </p:sp>
      <p:sp>
        <p:nvSpPr>
          <p:cNvPr id="5" name="Footer Placeholder 4">
            <a:extLst>
              <a:ext uri="{FF2B5EF4-FFF2-40B4-BE49-F238E27FC236}">
                <a16:creationId xmlns:a16="http://schemas.microsoft.com/office/drawing/2014/main" id="{E2C979DB-7630-05F7-2788-3AEEC00D40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C59C9-C4B7-006C-2B6D-96B4DA0DFC14}"/>
              </a:ext>
            </a:extLst>
          </p:cNvPr>
          <p:cNvSpPr>
            <a:spLocks noGrp="1"/>
          </p:cNvSpPr>
          <p:nvPr>
            <p:ph type="sldNum" sz="quarter" idx="12"/>
          </p:nvPr>
        </p:nvSpPr>
        <p:spPr/>
        <p:txBody>
          <a:bodyPr/>
          <a:lstStyle/>
          <a:p>
            <a:fld id="{3AE56675-C356-43B8-8C05-6DA207E5646E}" type="slidenum">
              <a:rPr lang="en-IN" smtClean="0"/>
              <a:t>‹#›</a:t>
            </a:fld>
            <a:endParaRPr lang="en-IN"/>
          </a:p>
        </p:txBody>
      </p:sp>
    </p:spTree>
    <p:extLst>
      <p:ext uri="{BB962C8B-B14F-4D97-AF65-F5344CB8AC3E}">
        <p14:creationId xmlns:p14="http://schemas.microsoft.com/office/powerpoint/2010/main" val="346666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AC1A9C-F67D-1B57-6066-B2DBCD8ED7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A03AD7-6155-FC4A-34DE-5EAF516DD9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F0477D-42CE-7FF9-159D-4A7B96C6C4A5}"/>
              </a:ext>
            </a:extLst>
          </p:cNvPr>
          <p:cNvSpPr>
            <a:spLocks noGrp="1"/>
          </p:cNvSpPr>
          <p:nvPr>
            <p:ph type="dt" sz="half" idx="10"/>
          </p:nvPr>
        </p:nvSpPr>
        <p:spPr/>
        <p:txBody>
          <a:bodyPr/>
          <a:lstStyle/>
          <a:p>
            <a:fld id="{99F797A1-481C-4962-87B9-742D8CE95096}" type="datetimeFigureOut">
              <a:rPr lang="en-IN" smtClean="0"/>
              <a:t>10-06-2024</a:t>
            </a:fld>
            <a:endParaRPr lang="en-IN"/>
          </a:p>
        </p:txBody>
      </p:sp>
      <p:sp>
        <p:nvSpPr>
          <p:cNvPr id="5" name="Footer Placeholder 4">
            <a:extLst>
              <a:ext uri="{FF2B5EF4-FFF2-40B4-BE49-F238E27FC236}">
                <a16:creationId xmlns:a16="http://schemas.microsoft.com/office/drawing/2014/main" id="{40743CFE-077F-80BD-0999-CDFA6B0DF8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2CE1C1-A531-4FEB-C368-93C758582F1C}"/>
              </a:ext>
            </a:extLst>
          </p:cNvPr>
          <p:cNvSpPr>
            <a:spLocks noGrp="1"/>
          </p:cNvSpPr>
          <p:nvPr>
            <p:ph type="sldNum" sz="quarter" idx="12"/>
          </p:nvPr>
        </p:nvSpPr>
        <p:spPr/>
        <p:txBody>
          <a:bodyPr/>
          <a:lstStyle/>
          <a:p>
            <a:fld id="{3AE56675-C356-43B8-8C05-6DA207E5646E}" type="slidenum">
              <a:rPr lang="en-IN" smtClean="0"/>
              <a:t>‹#›</a:t>
            </a:fld>
            <a:endParaRPr lang="en-IN"/>
          </a:p>
        </p:txBody>
      </p:sp>
    </p:spTree>
    <p:extLst>
      <p:ext uri="{BB962C8B-B14F-4D97-AF65-F5344CB8AC3E}">
        <p14:creationId xmlns:p14="http://schemas.microsoft.com/office/powerpoint/2010/main" val="222631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8F3A-7F66-54E9-2A9A-838D5231D6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89831-C3F3-8D4B-964D-44BDB8730B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635619-2287-875B-C195-2E7C3DBB6F7C}"/>
              </a:ext>
            </a:extLst>
          </p:cNvPr>
          <p:cNvSpPr>
            <a:spLocks noGrp="1"/>
          </p:cNvSpPr>
          <p:nvPr>
            <p:ph type="dt" sz="half" idx="10"/>
          </p:nvPr>
        </p:nvSpPr>
        <p:spPr/>
        <p:txBody>
          <a:bodyPr/>
          <a:lstStyle/>
          <a:p>
            <a:fld id="{99F797A1-481C-4962-87B9-742D8CE95096}" type="datetimeFigureOut">
              <a:rPr lang="en-IN" smtClean="0"/>
              <a:t>10-06-2024</a:t>
            </a:fld>
            <a:endParaRPr lang="en-IN"/>
          </a:p>
        </p:txBody>
      </p:sp>
      <p:sp>
        <p:nvSpPr>
          <p:cNvPr id="5" name="Footer Placeholder 4">
            <a:extLst>
              <a:ext uri="{FF2B5EF4-FFF2-40B4-BE49-F238E27FC236}">
                <a16:creationId xmlns:a16="http://schemas.microsoft.com/office/drawing/2014/main" id="{A73338E5-3FC4-482D-C670-D7D91AB835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F95436-8B68-5778-DABF-57E0A0B3A802}"/>
              </a:ext>
            </a:extLst>
          </p:cNvPr>
          <p:cNvSpPr>
            <a:spLocks noGrp="1"/>
          </p:cNvSpPr>
          <p:nvPr>
            <p:ph type="sldNum" sz="quarter" idx="12"/>
          </p:nvPr>
        </p:nvSpPr>
        <p:spPr/>
        <p:txBody>
          <a:bodyPr/>
          <a:lstStyle/>
          <a:p>
            <a:fld id="{3AE56675-C356-43B8-8C05-6DA207E5646E}" type="slidenum">
              <a:rPr lang="en-IN" smtClean="0"/>
              <a:t>‹#›</a:t>
            </a:fld>
            <a:endParaRPr lang="en-IN"/>
          </a:p>
        </p:txBody>
      </p:sp>
    </p:spTree>
    <p:extLst>
      <p:ext uri="{BB962C8B-B14F-4D97-AF65-F5344CB8AC3E}">
        <p14:creationId xmlns:p14="http://schemas.microsoft.com/office/powerpoint/2010/main" val="416806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85E0-1794-A332-10E5-57B2429603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F7A695-A649-4E64-4203-8DFCD2D596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E48E4-D621-E7BE-BDEA-A4146078B0F9}"/>
              </a:ext>
            </a:extLst>
          </p:cNvPr>
          <p:cNvSpPr>
            <a:spLocks noGrp="1"/>
          </p:cNvSpPr>
          <p:nvPr>
            <p:ph type="dt" sz="half" idx="10"/>
          </p:nvPr>
        </p:nvSpPr>
        <p:spPr/>
        <p:txBody>
          <a:bodyPr/>
          <a:lstStyle/>
          <a:p>
            <a:fld id="{99F797A1-481C-4962-87B9-742D8CE95096}" type="datetimeFigureOut">
              <a:rPr lang="en-IN" smtClean="0"/>
              <a:t>10-06-2024</a:t>
            </a:fld>
            <a:endParaRPr lang="en-IN"/>
          </a:p>
        </p:txBody>
      </p:sp>
      <p:sp>
        <p:nvSpPr>
          <p:cNvPr id="5" name="Footer Placeholder 4">
            <a:extLst>
              <a:ext uri="{FF2B5EF4-FFF2-40B4-BE49-F238E27FC236}">
                <a16:creationId xmlns:a16="http://schemas.microsoft.com/office/drawing/2014/main" id="{54A6F3C4-0222-7E5F-86A4-7BB675BEF8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A53B60-08D7-6E9A-5E93-9E7B8DFCD031}"/>
              </a:ext>
            </a:extLst>
          </p:cNvPr>
          <p:cNvSpPr>
            <a:spLocks noGrp="1"/>
          </p:cNvSpPr>
          <p:nvPr>
            <p:ph type="sldNum" sz="quarter" idx="12"/>
          </p:nvPr>
        </p:nvSpPr>
        <p:spPr/>
        <p:txBody>
          <a:bodyPr/>
          <a:lstStyle/>
          <a:p>
            <a:fld id="{3AE56675-C356-43B8-8C05-6DA207E5646E}" type="slidenum">
              <a:rPr lang="en-IN" smtClean="0"/>
              <a:t>‹#›</a:t>
            </a:fld>
            <a:endParaRPr lang="en-IN"/>
          </a:p>
        </p:txBody>
      </p:sp>
    </p:spTree>
    <p:extLst>
      <p:ext uri="{BB962C8B-B14F-4D97-AF65-F5344CB8AC3E}">
        <p14:creationId xmlns:p14="http://schemas.microsoft.com/office/powerpoint/2010/main" val="118557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5873-25D5-781C-0F8E-B01C086AC2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AA2D7C-EC48-060B-494A-4416519955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4C0CA2-067F-FD5B-FC7A-21CB05F332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5F8893-569E-9377-A8D3-5BD4469F8640}"/>
              </a:ext>
            </a:extLst>
          </p:cNvPr>
          <p:cNvSpPr>
            <a:spLocks noGrp="1"/>
          </p:cNvSpPr>
          <p:nvPr>
            <p:ph type="dt" sz="half" idx="10"/>
          </p:nvPr>
        </p:nvSpPr>
        <p:spPr/>
        <p:txBody>
          <a:bodyPr/>
          <a:lstStyle/>
          <a:p>
            <a:fld id="{99F797A1-481C-4962-87B9-742D8CE95096}" type="datetimeFigureOut">
              <a:rPr lang="en-IN" smtClean="0"/>
              <a:t>10-06-2024</a:t>
            </a:fld>
            <a:endParaRPr lang="en-IN"/>
          </a:p>
        </p:txBody>
      </p:sp>
      <p:sp>
        <p:nvSpPr>
          <p:cNvPr id="6" name="Footer Placeholder 5">
            <a:extLst>
              <a:ext uri="{FF2B5EF4-FFF2-40B4-BE49-F238E27FC236}">
                <a16:creationId xmlns:a16="http://schemas.microsoft.com/office/drawing/2014/main" id="{AAC720C3-FD4C-9156-2146-23A979334F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A9792F-A4CF-FF14-CBC7-0AFA67212909}"/>
              </a:ext>
            </a:extLst>
          </p:cNvPr>
          <p:cNvSpPr>
            <a:spLocks noGrp="1"/>
          </p:cNvSpPr>
          <p:nvPr>
            <p:ph type="sldNum" sz="quarter" idx="12"/>
          </p:nvPr>
        </p:nvSpPr>
        <p:spPr/>
        <p:txBody>
          <a:bodyPr/>
          <a:lstStyle/>
          <a:p>
            <a:fld id="{3AE56675-C356-43B8-8C05-6DA207E5646E}" type="slidenum">
              <a:rPr lang="en-IN" smtClean="0"/>
              <a:t>‹#›</a:t>
            </a:fld>
            <a:endParaRPr lang="en-IN"/>
          </a:p>
        </p:txBody>
      </p:sp>
    </p:spTree>
    <p:extLst>
      <p:ext uri="{BB962C8B-B14F-4D97-AF65-F5344CB8AC3E}">
        <p14:creationId xmlns:p14="http://schemas.microsoft.com/office/powerpoint/2010/main" val="1656004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EF23-E4F9-64FB-092C-6D9533FA6A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81881B-C9A8-F8D2-2E69-6FDAF9ADE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613D1-AA58-2EF6-CC06-B091B8C05B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234AEC-B38C-DFB9-02AD-E8AF85E995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71C87-25E5-4469-FC8B-71E2600A0D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AF358F-1911-D1D9-71CC-1B3C3C1F7954}"/>
              </a:ext>
            </a:extLst>
          </p:cNvPr>
          <p:cNvSpPr>
            <a:spLocks noGrp="1"/>
          </p:cNvSpPr>
          <p:nvPr>
            <p:ph type="dt" sz="half" idx="10"/>
          </p:nvPr>
        </p:nvSpPr>
        <p:spPr/>
        <p:txBody>
          <a:bodyPr/>
          <a:lstStyle/>
          <a:p>
            <a:fld id="{99F797A1-481C-4962-87B9-742D8CE95096}" type="datetimeFigureOut">
              <a:rPr lang="en-IN" smtClean="0"/>
              <a:t>10-06-2024</a:t>
            </a:fld>
            <a:endParaRPr lang="en-IN"/>
          </a:p>
        </p:txBody>
      </p:sp>
      <p:sp>
        <p:nvSpPr>
          <p:cNvPr id="8" name="Footer Placeholder 7">
            <a:extLst>
              <a:ext uri="{FF2B5EF4-FFF2-40B4-BE49-F238E27FC236}">
                <a16:creationId xmlns:a16="http://schemas.microsoft.com/office/drawing/2014/main" id="{7E960CA0-A78C-35F1-C12E-913FB6210D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B4FD8F-EE5D-3436-6271-E38592777F22}"/>
              </a:ext>
            </a:extLst>
          </p:cNvPr>
          <p:cNvSpPr>
            <a:spLocks noGrp="1"/>
          </p:cNvSpPr>
          <p:nvPr>
            <p:ph type="sldNum" sz="quarter" idx="12"/>
          </p:nvPr>
        </p:nvSpPr>
        <p:spPr/>
        <p:txBody>
          <a:bodyPr/>
          <a:lstStyle/>
          <a:p>
            <a:fld id="{3AE56675-C356-43B8-8C05-6DA207E5646E}" type="slidenum">
              <a:rPr lang="en-IN" smtClean="0"/>
              <a:t>‹#›</a:t>
            </a:fld>
            <a:endParaRPr lang="en-IN"/>
          </a:p>
        </p:txBody>
      </p:sp>
    </p:spTree>
    <p:extLst>
      <p:ext uri="{BB962C8B-B14F-4D97-AF65-F5344CB8AC3E}">
        <p14:creationId xmlns:p14="http://schemas.microsoft.com/office/powerpoint/2010/main" val="163357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9EEA5-192D-A5D5-E820-11A06D8879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C7D5BE-8D76-2846-D02D-8EDB9B1B8948}"/>
              </a:ext>
            </a:extLst>
          </p:cNvPr>
          <p:cNvSpPr>
            <a:spLocks noGrp="1"/>
          </p:cNvSpPr>
          <p:nvPr>
            <p:ph type="dt" sz="half" idx="10"/>
          </p:nvPr>
        </p:nvSpPr>
        <p:spPr/>
        <p:txBody>
          <a:bodyPr/>
          <a:lstStyle/>
          <a:p>
            <a:fld id="{99F797A1-481C-4962-87B9-742D8CE95096}" type="datetimeFigureOut">
              <a:rPr lang="en-IN" smtClean="0"/>
              <a:t>10-06-2024</a:t>
            </a:fld>
            <a:endParaRPr lang="en-IN"/>
          </a:p>
        </p:txBody>
      </p:sp>
      <p:sp>
        <p:nvSpPr>
          <p:cNvPr id="4" name="Footer Placeholder 3">
            <a:extLst>
              <a:ext uri="{FF2B5EF4-FFF2-40B4-BE49-F238E27FC236}">
                <a16:creationId xmlns:a16="http://schemas.microsoft.com/office/drawing/2014/main" id="{A1A60607-9200-6508-4D4F-3B9CB9ACD9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417F08-7C69-3192-7395-F3E2F01E6AB3}"/>
              </a:ext>
            </a:extLst>
          </p:cNvPr>
          <p:cNvSpPr>
            <a:spLocks noGrp="1"/>
          </p:cNvSpPr>
          <p:nvPr>
            <p:ph type="sldNum" sz="quarter" idx="12"/>
          </p:nvPr>
        </p:nvSpPr>
        <p:spPr/>
        <p:txBody>
          <a:bodyPr/>
          <a:lstStyle/>
          <a:p>
            <a:fld id="{3AE56675-C356-43B8-8C05-6DA207E5646E}" type="slidenum">
              <a:rPr lang="en-IN" smtClean="0"/>
              <a:t>‹#›</a:t>
            </a:fld>
            <a:endParaRPr lang="en-IN"/>
          </a:p>
        </p:txBody>
      </p:sp>
    </p:spTree>
    <p:extLst>
      <p:ext uri="{BB962C8B-B14F-4D97-AF65-F5344CB8AC3E}">
        <p14:creationId xmlns:p14="http://schemas.microsoft.com/office/powerpoint/2010/main" val="1471394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374C02-6539-20CE-1D18-6CAF99E3C0C1}"/>
              </a:ext>
            </a:extLst>
          </p:cNvPr>
          <p:cNvSpPr>
            <a:spLocks noGrp="1"/>
          </p:cNvSpPr>
          <p:nvPr>
            <p:ph type="dt" sz="half" idx="10"/>
          </p:nvPr>
        </p:nvSpPr>
        <p:spPr/>
        <p:txBody>
          <a:bodyPr/>
          <a:lstStyle/>
          <a:p>
            <a:fld id="{99F797A1-481C-4962-87B9-742D8CE95096}" type="datetimeFigureOut">
              <a:rPr lang="en-IN" smtClean="0"/>
              <a:t>10-06-2024</a:t>
            </a:fld>
            <a:endParaRPr lang="en-IN"/>
          </a:p>
        </p:txBody>
      </p:sp>
      <p:sp>
        <p:nvSpPr>
          <p:cNvPr id="3" name="Footer Placeholder 2">
            <a:extLst>
              <a:ext uri="{FF2B5EF4-FFF2-40B4-BE49-F238E27FC236}">
                <a16:creationId xmlns:a16="http://schemas.microsoft.com/office/drawing/2014/main" id="{6FD6721B-EA90-C0DB-AF7E-5476E1FAF7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A7EFE2-3E59-C97C-8288-94DC699B71B7}"/>
              </a:ext>
            </a:extLst>
          </p:cNvPr>
          <p:cNvSpPr>
            <a:spLocks noGrp="1"/>
          </p:cNvSpPr>
          <p:nvPr>
            <p:ph type="sldNum" sz="quarter" idx="12"/>
          </p:nvPr>
        </p:nvSpPr>
        <p:spPr/>
        <p:txBody>
          <a:bodyPr/>
          <a:lstStyle/>
          <a:p>
            <a:fld id="{3AE56675-C356-43B8-8C05-6DA207E5646E}" type="slidenum">
              <a:rPr lang="en-IN" smtClean="0"/>
              <a:t>‹#›</a:t>
            </a:fld>
            <a:endParaRPr lang="en-IN"/>
          </a:p>
        </p:txBody>
      </p:sp>
    </p:spTree>
    <p:extLst>
      <p:ext uri="{BB962C8B-B14F-4D97-AF65-F5344CB8AC3E}">
        <p14:creationId xmlns:p14="http://schemas.microsoft.com/office/powerpoint/2010/main" val="4196924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3785-AE04-2ADF-63BE-FEEE9EEE4B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9940D7-D645-4BAE-21D5-DD5C5014FE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D8463F-F92E-5565-5585-D63D36FE2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B366DC-83C7-0106-E59E-691B93DADFBE}"/>
              </a:ext>
            </a:extLst>
          </p:cNvPr>
          <p:cNvSpPr>
            <a:spLocks noGrp="1"/>
          </p:cNvSpPr>
          <p:nvPr>
            <p:ph type="dt" sz="half" idx="10"/>
          </p:nvPr>
        </p:nvSpPr>
        <p:spPr/>
        <p:txBody>
          <a:bodyPr/>
          <a:lstStyle/>
          <a:p>
            <a:fld id="{99F797A1-481C-4962-87B9-742D8CE95096}" type="datetimeFigureOut">
              <a:rPr lang="en-IN" smtClean="0"/>
              <a:t>10-06-2024</a:t>
            </a:fld>
            <a:endParaRPr lang="en-IN"/>
          </a:p>
        </p:txBody>
      </p:sp>
      <p:sp>
        <p:nvSpPr>
          <p:cNvPr id="6" name="Footer Placeholder 5">
            <a:extLst>
              <a:ext uri="{FF2B5EF4-FFF2-40B4-BE49-F238E27FC236}">
                <a16:creationId xmlns:a16="http://schemas.microsoft.com/office/drawing/2014/main" id="{6B787FF7-DCAB-5C75-0198-5964B5D309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D5128E-F8CE-742A-F0FF-047609949651}"/>
              </a:ext>
            </a:extLst>
          </p:cNvPr>
          <p:cNvSpPr>
            <a:spLocks noGrp="1"/>
          </p:cNvSpPr>
          <p:nvPr>
            <p:ph type="sldNum" sz="quarter" idx="12"/>
          </p:nvPr>
        </p:nvSpPr>
        <p:spPr/>
        <p:txBody>
          <a:bodyPr/>
          <a:lstStyle/>
          <a:p>
            <a:fld id="{3AE56675-C356-43B8-8C05-6DA207E5646E}" type="slidenum">
              <a:rPr lang="en-IN" smtClean="0"/>
              <a:t>‹#›</a:t>
            </a:fld>
            <a:endParaRPr lang="en-IN"/>
          </a:p>
        </p:txBody>
      </p:sp>
    </p:spTree>
    <p:extLst>
      <p:ext uri="{BB962C8B-B14F-4D97-AF65-F5344CB8AC3E}">
        <p14:creationId xmlns:p14="http://schemas.microsoft.com/office/powerpoint/2010/main" val="270769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76B3-7FE8-8E66-74D3-E46B85357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0C5290-CD81-7909-ACCD-2185BE5198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720411-B392-9831-27EC-1A8303FB5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17F85D-D573-D116-C053-7A48600B1D49}"/>
              </a:ext>
            </a:extLst>
          </p:cNvPr>
          <p:cNvSpPr>
            <a:spLocks noGrp="1"/>
          </p:cNvSpPr>
          <p:nvPr>
            <p:ph type="dt" sz="half" idx="10"/>
          </p:nvPr>
        </p:nvSpPr>
        <p:spPr/>
        <p:txBody>
          <a:bodyPr/>
          <a:lstStyle/>
          <a:p>
            <a:fld id="{99F797A1-481C-4962-87B9-742D8CE95096}" type="datetimeFigureOut">
              <a:rPr lang="en-IN" smtClean="0"/>
              <a:t>10-06-2024</a:t>
            </a:fld>
            <a:endParaRPr lang="en-IN"/>
          </a:p>
        </p:txBody>
      </p:sp>
      <p:sp>
        <p:nvSpPr>
          <p:cNvPr id="6" name="Footer Placeholder 5">
            <a:extLst>
              <a:ext uri="{FF2B5EF4-FFF2-40B4-BE49-F238E27FC236}">
                <a16:creationId xmlns:a16="http://schemas.microsoft.com/office/drawing/2014/main" id="{A4464D83-9996-8119-0204-2A382C32AF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220042-2E8A-C861-8D1C-FFF205FE0338}"/>
              </a:ext>
            </a:extLst>
          </p:cNvPr>
          <p:cNvSpPr>
            <a:spLocks noGrp="1"/>
          </p:cNvSpPr>
          <p:nvPr>
            <p:ph type="sldNum" sz="quarter" idx="12"/>
          </p:nvPr>
        </p:nvSpPr>
        <p:spPr/>
        <p:txBody>
          <a:bodyPr/>
          <a:lstStyle/>
          <a:p>
            <a:fld id="{3AE56675-C356-43B8-8C05-6DA207E5646E}" type="slidenum">
              <a:rPr lang="en-IN" smtClean="0"/>
              <a:t>‹#›</a:t>
            </a:fld>
            <a:endParaRPr lang="en-IN"/>
          </a:p>
        </p:txBody>
      </p:sp>
    </p:spTree>
    <p:extLst>
      <p:ext uri="{BB962C8B-B14F-4D97-AF65-F5344CB8AC3E}">
        <p14:creationId xmlns:p14="http://schemas.microsoft.com/office/powerpoint/2010/main" val="70096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13152-B898-993C-7A8B-969491BBE2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F21A73-CD11-9200-7BE6-26E8ADF90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41C3B5-845E-04D6-297E-77A6861DBA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F797A1-481C-4962-87B9-742D8CE95096}" type="datetimeFigureOut">
              <a:rPr lang="en-IN" smtClean="0"/>
              <a:t>10-06-2024</a:t>
            </a:fld>
            <a:endParaRPr lang="en-IN"/>
          </a:p>
        </p:txBody>
      </p:sp>
      <p:sp>
        <p:nvSpPr>
          <p:cNvPr id="5" name="Footer Placeholder 4">
            <a:extLst>
              <a:ext uri="{FF2B5EF4-FFF2-40B4-BE49-F238E27FC236}">
                <a16:creationId xmlns:a16="http://schemas.microsoft.com/office/drawing/2014/main" id="{FB548E85-83EE-B6AC-0438-0BECE4B7BD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1A4AA9-1D37-663B-4C50-757A2893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56675-C356-43B8-8C05-6DA207E5646E}" type="slidenum">
              <a:rPr lang="en-IN" smtClean="0"/>
              <a:t>‹#›</a:t>
            </a:fld>
            <a:endParaRPr lang="en-IN"/>
          </a:p>
        </p:txBody>
      </p:sp>
    </p:spTree>
    <p:extLst>
      <p:ext uri="{BB962C8B-B14F-4D97-AF65-F5344CB8AC3E}">
        <p14:creationId xmlns:p14="http://schemas.microsoft.com/office/powerpoint/2010/main" val="3223926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sunburst-design.com/papers/CummingsSNUG2002SJ_FIFO1.pdf" TargetMode="External"/><Relationship Id="rId2" Type="http://schemas.openxmlformats.org/officeDocument/2006/relationships/hyperlink" Target="https://vlsiverify.com/verilog/verilog-codes/asynchronous-fifo/" TargetMode="External"/><Relationship Id="rId1" Type="http://schemas.openxmlformats.org/officeDocument/2006/relationships/slideLayout" Target="../slideLayouts/slideLayout2.xml"/><Relationship Id="rId4" Type="http://schemas.openxmlformats.org/officeDocument/2006/relationships/hyperlink" Target="https://github.com/raysalemi/uvmprim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1CA1-0B1E-5316-96E4-22C3E09E8E01}"/>
              </a:ext>
            </a:extLst>
          </p:cNvPr>
          <p:cNvSpPr>
            <a:spLocks noGrp="1"/>
          </p:cNvSpPr>
          <p:nvPr>
            <p:ph type="ctrTitle"/>
          </p:nvPr>
        </p:nvSpPr>
        <p:spPr/>
        <p:txBody>
          <a:bodyPr>
            <a:normAutofit fontScale="90000"/>
          </a:bodyPr>
          <a:lstStyle/>
          <a:p>
            <a:r>
              <a:rPr lang="en-IN" dirty="0"/>
              <a:t>ECE 593 – Fundamentals of Pre-Silicon Validation – Team 12 Project Presentation</a:t>
            </a:r>
          </a:p>
        </p:txBody>
      </p:sp>
      <p:sp>
        <p:nvSpPr>
          <p:cNvPr id="3" name="Subtitle 2">
            <a:extLst>
              <a:ext uri="{FF2B5EF4-FFF2-40B4-BE49-F238E27FC236}">
                <a16:creationId xmlns:a16="http://schemas.microsoft.com/office/drawing/2014/main" id="{7FBCFA32-EDCF-C2E4-1C29-B4315150E4EF}"/>
              </a:ext>
            </a:extLst>
          </p:cNvPr>
          <p:cNvSpPr>
            <a:spLocks noGrp="1"/>
          </p:cNvSpPr>
          <p:nvPr>
            <p:ph type="subTitle" idx="1"/>
          </p:nvPr>
        </p:nvSpPr>
        <p:spPr/>
        <p:txBody>
          <a:bodyPr>
            <a:normAutofit fontScale="92500" lnSpcReduction="20000"/>
          </a:bodyPr>
          <a:lstStyle/>
          <a:p>
            <a:pPr algn="r"/>
            <a:r>
              <a:rPr lang="en-IN" dirty="0"/>
              <a:t>By</a:t>
            </a:r>
            <a:br>
              <a:rPr lang="en-IN" dirty="0"/>
            </a:br>
            <a:r>
              <a:rPr lang="en-IN" dirty="0" err="1"/>
              <a:t>Badhrinadh</a:t>
            </a:r>
            <a:r>
              <a:rPr lang="en-IN" dirty="0"/>
              <a:t> </a:t>
            </a:r>
            <a:r>
              <a:rPr lang="en-IN" dirty="0" err="1"/>
              <a:t>Alladurgam</a:t>
            </a:r>
            <a:endParaRPr lang="en-IN" dirty="0"/>
          </a:p>
          <a:p>
            <a:pPr algn="r"/>
            <a:r>
              <a:rPr lang="en-IN" dirty="0"/>
              <a:t>Megha Sai Amith Reddy </a:t>
            </a:r>
            <a:r>
              <a:rPr lang="en-IN" dirty="0" err="1"/>
              <a:t>Mukku</a:t>
            </a:r>
            <a:endParaRPr lang="en-IN" dirty="0"/>
          </a:p>
          <a:p>
            <a:pPr algn="r"/>
            <a:r>
              <a:rPr lang="en-IN" dirty="0"/>
              <a:t>Rama Krishna Reddy </a:t>
            </a:r>
            <a:r>
              <a:rPr lang="en-IN" dirty="0" err="1"/>
              <a:t>Gopavarapu</a:t>
            </a:r>
            <a:r>
              <a:rPr lang="en-IN" dirty="0"/>
              <a:t> </a:t>
            </a:r>
          </a:p>
          <a:p>
            <a:pPr algn="r"/>
            <a:r>
              <a:rPr lang="en-IN" dirty="0" err="1"/>
              <a:t>Risheek</a:t>
            </a:r>
            <a:r>
              <a:rPr lang="en-IN" dirty="0"/>
              <a:t> </a:t>
            </a:r>
            <a:r>
              <a:rPr lang="en-IN" dirty="0" err="1"/>
              <a:t>Bharadhwaj</a:t>
            </a:r>
            <a:endParaRPr lang="en-IN" dirty="0"/>
          </a:p>
          <a:p>
            <a:pPr algn="r"/>
            <a:endParaRPr lang="en-IN" dirty="0"/>
          </a:p>
        </p:txBody>
      </p:sp>
    </p:spTree>
    <p:extLst>
      <p:ext uri="{BB962C8B-B14F-4D97-AF65-F5344CB8AC3E}">
        <p14:creationId xmlns:p14="http://schemas.microsoft.com/office/powerpoint/2010/main" val="257015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DC856-3273-ACE1-A8E2-17D97AB2A6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A9C92B-B76E-CE4C-D5D1-80DDCCEDA76E}"/>
              </a:ext>
            </a:extLst>
          </p:cNvPr>
          <p:cNvSpPr>
            <a:spLocks noGrp="1"/>
          </p:cNvSpPr>
          <p:nvPr>
            <p:ph type="title"/>
          </p:nvPr>
        </p:nvSpPr>
        <p:spPr/>
        <p:txBody>
          <a:bodyPr/>
          <a:lstStyle/>
          <a:p>
            <a:r>
              <a:rPr lang="en-IN" dirty="0"/>
              <a:t>FIFO Partitioning With Asynchronous Pointer Comparison Logic</a:t>
            </a:r>
          </a:p>
        </p:txBody>
      </p:sp>
      <p:pic>
        <p:nvPicPr>
          <p:cNvPr id="6" name="Content Placeholder 5">
            <a:extLst>
              <a:ext uri="{FF2B5EF4-FFF2-40B4-BE49-F238E27FC236}">
                <a16:creationId xmlns:a16="http://schemas.microsoft.com/office/drawing/2014/main" id="{147CE233-B6BA-D091-3CCA-89E91891F9D1}"/>
              </a:ext>
            </a:extLst>
          </p:cNvPr>
          <p:cNvPicPr>
            <a:picLocks noGrp="1" noChangeAspect="1"/>
          </p:cNvPicPr>
          <p:nvPr>
            <p:ph idx="1"/>
          </p:nvPr>
        </p:nvPicPr>
        <p:blipFill>
          <a:blip r:embed="rId2"/>
          <a:stretch>
            <a:fillRect/>
          </a:stretch>
        </p:blipFill>
        <p:spPr>
          <a:xfrm>
            <a:off x="1953491" y="1690688"/>
            <a:ext cx="8659091" cy="4391457"/>
          </a:xfrm>
        </p:spPr>
      </p:pic>
    </p:spTree>
    <p:extLst>
      <p:ext uri="{BB962C8B-B14F-4D97-AF65-F5344CB8AC3E}">
        <p14:creationId xmlns:p14="http://schemas.microsoft.com/office/powerpoint/2010/main" val="3249568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0C03-2882-FC39-0361-B7332C883064}"/>
              </a:ext>
            </a:extLst>
          </p:cNvPr>
          <p:cNvSpPr>
            <a:spLocks noGrp="1"/>
          </p:cNvSpPr>
          <p:nvPr>
            <p:ph type="title"/>
          </p:nvPr>
        </p:nvSpPr>
        <p:spPr/>
        <p:txBody>
          <a:bodyPr/>
          <a:lstStyle/>
          <a:p>
            <a:r>
              <a:rPr lang="en-US" dirty="0"/>
              <a:t>Dual n-bit Gray Code Counter Block Diagram</a:t>
            </a:r>
          </a:p>
        </p:txBody>
      </p:sp>
      <p:pic>
        <p:nvPicPr>
          <p:cNvPr id="5" name="Content Placeholder 4">
            <a:extLst>
              <a:ext uri="{FF2B5EF4-FFF2-40B4-BE49-F238E27FC236}">
                <a16:creationId xmlns:a16="http://schemas.microsoft.com/office/drawing/2014/main" id="{84F2D56A-47E4-0852-884D-031C5C663057}"/>
              </a:ext>
            </a:extLst>
          </p:cNvPr>
          <p:cNvPicPr>
            <a:picLocks noGrp="1" noChangeAspect="1"/>
          </p:cNvPicPr>
          <p:nvPr>
            <p:ph idx="1"/>
          </p:nvPr>
        </p:nvPicPr>
        <p:blipFill>
          <a:blip r:embed="rId2"/>
          <a:stretch>
            <a:fillRect/>
          </a:stretch>
        </p:blipFill>
        <p:spPr>
          <a:xfrm>
            <a:off x="1745673" y="1690688"/>
            <a:ext cx="7883236" cy="4460730"/>
          </a:xfrm>
        </p:spPr>
      </p:pic>
    </p:spTree>
    <p:extLst>
      <p:ext uri="{BB962C8B-B14F-4D97-AF65-F5344CB8AC3E}">
        <p14:creationId xmlns:p14="http://schemas.microsoft.com/office/powerpoint/2010/main" val="3743171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9F59A-C8AF-80AC-2B12-9A52343A7924}"/>
              </a:ext>
            </a:extLst>
          </p:cNvPr>
          <p:cNvSpPr>
            <a:spLocks noGrp="1"/>
          </p:cNvSpPr>
          <p:nvPr>
            <p:ph type="title"/>
          </p:nvPr>
        </p:nvSpPr>
        <p:spPr/>
        <p:txBody>
          <a:bodyPr/>
          <a:lstStyle/>
          <a:p>
            <a:r>
              <a:rPr lang="en-IN" dirty="0"/>
              <a:t>Class Based Test Bench Architecture</a:t>
            </a:r>
          </a:p>
        </p:txBody>
      </p:sp>
      <p:pic>
        <p:nvPicPr>
          <p:cNvPr id="5" name="Content Placeholder 4">
            <a:extLst>
              <a:ext uri="{FF2B5EF4-FFF2-40B4-BE49-F238E27FC236}">
                <a16:creationId xmlns:a16="http://schemas.microsoft.com/office/drawing/2014/main" id="{F9315151-B39E-07C5-DC19-85BE65B46AF5}"/>
              </a:ext>
            </a:extLst>
          </p:cNvPr>
          <p:cNvPicPr>
            <a:picLocks noGrp="1" noChangeAspect="1"/>
          </p:cNvPicPr>
          <p:nvPr>
            <p:ph idx="1"/>
          </p:nvPr>
        </p:nvPicPr>
        <p:blipFill>
          <a:blip r:embed="rId2"/>
          <a:stretch>
            <a:fillRect/>
          </a:stretch>
        </p:blipFill>
        <p:spPr>
          <a:xfrm>
            <a:off x="2489324" y="1825625"/>
            <a:ext cx="7213351" cy="4351338"/>
          </a:xfrm>
        </p:spPr>
      </p:pic>
    </p:spTree>
    <p:extLst>
      <p:ext uri="{BB962C8B-B14F-4D97-AF65-F5344CB8AC3E}">
        <p14:creationId xmlns:p14="http://schemas.microsoft.com/office/powerpoint/2010/main" val="291390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5009-DBA7-F429-6C23-0C044BFAE0CC}"/>
              </a:ext>
            </a:extLst>
          </p:cNvPr>
          <p:cNvSpPr>
            <a:spLocks noGrp="1"/>
          </p:cNvSpPr>
          <p:nvPr>
            <p:ph type="title"/>
          </p:nvPr>
        </p:nvSpPr>
        <p:spPr/>
        <p:txBody>
          <a:bodyPr/>
          <a:lstStyle/>
          <a:p>
            <a:r>
              <a:rPr lang="en-US" dirty="0"/>
              <a:t>UVM Test Bench Architecture</a:t>
            </a:r>
          </a:p>
        </p:txBody>
      </p:sp>
      <p:pic>
        <p:nvPicPr>
          <p:cNvPr id="5" name="Content Placeholder 4">
            <a:extLst>
              <a:ext uri="{FF2B5EF4-FFF2-40B4-BE49-F238E27FC236}">
                <a16:creationId xmlns:a16="http://schemas.microsoft.com/office/drawing/2014/main" id="{D55C53B3-33D7-2EBA-6A34-FEC019D836CB}"/>
              </a:ext>
            </a:extLst>
          </p:cNvPr>
          <p:cNvPicPr>
            <a:picLocks noGrp="1" noChangeAspect="1"/>
          </p:cNvPicPr>
          <p:nvPr>
            <p:ph idx="1"/>
          </p:nvPr>
        </p:nvPicPr>
        <p:blipFill>
          <a:blip r:embed="rId2"/>
          <a:stretch>
            <a:fillRect/>
          </a:stretch>
        </p:blipFill>
        <p:spPr>
          <a:xfrm>
            <a:off x="1953491" y="1825625"/>
            <a:ext cx="8174182" cy="4351338"/>
          </a:xfrm>
        </p:spPr>
      </p:pic>
    </p:spTree>
    <p:extLst>
      <p:ext uri="{BB962C8B-B14F-4D97-AF65-F5344CB8AC3E}">
        <p14:creationId xmlns:p14="http://schemas.microsoft.com/office/powerpoint/2010/main" val="3716031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D05A-3EED-280B-B960-21E4BB204F67}"/>
              </a:ext>
            </a:extLst>
          </p:cNvPr>
          <p:cNvSpPr>
            <a:spLocks noGrp="1"/>
          </p:cNvSpPr>
          <p:nvPr>
            <p:ph type="title"/>
          </p:nvPr>
        </p:nvSpPr>
        <p:spPr/>
        <p:txBody>
          <a:bodyPr/>
          <a:lstStyle/>
          <a:p>
            <a:r>
              <a:rPr lang="en-IN" dirty="0"/>
              <a:t>Coverage Metrics</a:t>
            </a:r>
          </a:p>
        </p:txBody>
      </p:sp>
      <p:sp>
        <p:nvSpPr>
          <p:cNvPr id="3" name="Content Placeholder 2">
            <a:extLst>
              <a:ext uri="{FF2B5EF4-FFF2-40B4-BE49-F238E27FC236}">
                <a16:creationId xmlns:a16="http://schemas.microsoft.com/office/drawing/2014/main" id="{634C7EE9-51A3-7792-30DF-F6FD0E4C602D}"/>
              </a:ext>
            </a:extLst>
          </p:cNvPr>
          <p:cNvSpPr>
            <a:spLocks noGrp="1"/>
          </p:cNvSpPr>
          <p:nvPr>
            <p:ph idx="1"/>
          </p:nvPr>
        </p:nvSpPr>
        <p:spPr/>
        <p:txBody>
          <a:bodyPr/>
          <a:lstStyle/>
          <a:p>
            <a:pPr marL="0" indent="0">
              <a:buNone/>
            </a:pPr>
            <a:r>
              <a:rPr lang="en-US" dirty="0"/>
              <a:t># TOTAL COVERGROUP COVERAGE: 91.28%  COVERGROUP TYPES</a:t>
            </a:r>
            <a:r>
              <a:rPr lang="en-US"/>
              <a:t>: 3</a:t>
            </a:r>
            <a:endParaRPr lang="en-US" dirty="0"/>
          </a:p>
          <a:p>
            <a:pPr marL="0" indent="0">
              <a:buNone/>
            </a:pPr>
            <a:r>
              <a:rPr lang="en-US" dirty="0"/>
              <a:t># Total Coverage By Instance (filtered view): 91.28%</a:t>
            </a:r>
            <a:endParaRPr lang="en-IN" dirty="0"/>
          </a:p>
        </p:txBody>
      </p:sp>
    </p:spTree>
    <p:extLst>
      <p:ext uri="{BB962C8B-B14F-4D97-AF65-F5344CB8AC3E}">
        <p14:creationId xmlns:p14="http://schemas.microsoft.com/office/powerpoint/2010/main" val="3342092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D505-BC3D-75A1-BB3C-CC2310355534}"/>
              </a:ext>
            </a:extLst>
          </p:cNvPr>
          <p:cNvSpPr>
            <a:spLocks noGrp="1"/>
          </p:cNvSpPr>
          <p:nvPr>
            <p:ph type="title"/>
          </p:nvPr>
        </p:nvSpPr>
        <p:spPr/>
        <p:txBody>
          <a:bodyPr/>
          <a:lstStyle/>
          <a:p>
            <a:r>
              <a:rPr lang="en-IN" dirty="0"/>
              <a:t>Challenges Faced</a:t>
            </a:r>
          </a:p>
        </p:txBody>
      </p:sp>
      <p:sp>
        <p:nvSpPr>
          <p:cNvPr id="3" name="Content Placeholder 2">
            <a:extLst>
              <a:ext uri="{FF2B5EF4-FFF2-40B4-BE49-F238E27FC236}">
                <a16:creationId xmlns:a16="http://schemas.microsoft.com/office/drawing/2014/main" id="{B917B676-4F99-248C-DDFA-839ACDC0FB68}"/>
              </a:ext>
            </a:extLst>
          </p:cNvPr>
          <p:cNvSpPr>
            <a:spLocks noGrp="1"/>
          </p:cNvSpPr>
          <p:nvPr>
            <p:ph idx="1"/>
          </p:nvPr>
        </p:nvSpPr>
        <p:spPr/>
        <p:txBody>
          <a:bodyPr>
            <a:normAutofit lnSpcReduction="10000"/>
          </a:bodyPr>
          <a:lstStyle/>
          <a:p>
            <a:r>
              <a:rPr lang="en-IN" dirty="0"/>
              <a:t>Implementing the correct depth in the design without any errors took us few iterations.</a:t>
            </a:r>
          </a:p>
          <a:p>
            <a:r>
              <a:rPr lang="en-IN" dirty="0"/>
              <a:t>Faced challenges in maintaining data integrity during read and write operations.</a:t>
            </a:r>
          </a:p>
          <a:p>
            <a:r>
              <a:rPr lang="en-IN" dirty="0"/>
              <a:t>Ensuring accurate conditions for Half full, Half empty and Full and Empty conditions.</a:t>
            </a:r>
          </a:p>
          <a:p>
            <a:r>
              <a:rPr lang="en-IN" dirty="0"/>
              <a:t>Verifying the functionality and correctness of the design using class based and UVM based testbench architectures.</a:t>
            </a:r>
          </a:p>
          <a:p>
            <a:r>
              <a:rPr lang="en-IN" dirty="0"/>
              <a:t>Through out the project buildup we started our coverage metrics at 70% and we improved it to 91%.</a:t>
            </a:r>
          </a:p>
        </p:txBody>
      </p:sp>
    </p:spTree>
    <p:extLst>
      <p:ext uri="{BB962C8B-B14F-4D97-AF65-F5344CB8AC3E}">
        <p14:creationId xmlns:p14="http://schemas.microsoft.com/office/powerpoint/2010/main" val="3763251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33355-59E5-DE8A-1AB6-C6677362A846}"/>
              </a:ext>
            </a:extLst>
          </p:cNvPr>
          <p:cNvSpPr>
            <a:spLocks noGrp="1"/>
          </p:cNvSpPr>
          <p:nvPr>
            <p:ph type="title"/>
          </p:nvPr>
        </p:nvSpPr>
        <p:spPr/>
        <p:txBody>
          <a:bodyPr/>
          <a:lstStyle/>
          <a:p>
            <a:r>
              <a:rPr lang="en-IN" dirty="0"/>
              <a:t>Learning Outcomes</a:t>
            </a:r>
          </a:p>
        </p:txBody>
      </p:sp>
      <p:sp>
        <p:nvSpPr>
          <p:cNvPr id="3" name="Content Placeholder 2">
            <a:extLst>
              <a:ext uri="{FF2B5EF4-FFF2-40B4-BE49-F238E27FC236}">
                <a16:creationId xmlns:a16="http://schemas.microsoft.com/office/drawing/2014/main" id="{354A3594-2D7E-B2A7-3EC7-8E4490C13CD8}"/>
              </a:ext>
            </a:extLst>
          </p:cNvPr>
          <p:cNvSpPr>
            <a:spLocks noGrp="1"/>
          </p:cNvSpPr>
          <p:nvPr>
            <p:ph idx="1"/>
          </p:nvPr>
        </p:nvSpPr>
        <p:spPr/>
        <p:txBody>
          <a:bodyPr/>
          <a:lstStyle/>
          <a:p>
            <a:r>
              <a:rPr lang="en-IN" dirty="0"/>
              <a:t>Learned how to build UVM based environment to verify.</a:t>
            </a:r>
          </a:p>
          <a:p>
            <a:r>
              <a:rPr lang="en-IN" dirty="0"/>
              <a:t>Understood how a class based testbench environment works.</a:t>
            </a:r>
          </a:p>
          <a:p>
            <a:r>
              <a:rPr lang="en-IN" dirty="0"/>
              <a:t>Understood the importance of asynchronous </a:t>
            </a:r>
            <a:r>
              <a:rPr lang="en-IN" dirty="0" err="1"/>
              <a:t>fifo</a:t>
            </a:r>
            <a:r>
              <a:rPr lang="en-IN" dirty="0"/>
              <a:t>.</a:t>
            </a:r>
          </a:p>
          <a:p>
            <a:r>
              <a:rPr lang="en-IN" dirty="0"/>
              <a:t>Understood how reporting mechanisms work.</a:t>
            </a:r>
          </a:p>
          <a:p>
            <a:r>
              <a:rPr lang="en-IN" dirty="0"/>
              <a:t>Understood TLM Connections.</a:t>
            </a:r>
          </a:p>
          <a:p>
            <a:r>
              <a:rPr lang="en-IN" dirty="0"/>
              <a:t>Understood different phases and their application.</a:t>
            </a:r>
          </a:p>
        </p:txBody>
      </p:sp>
    </p:spTree>
    <p:extLst>
      <p:ext uri="{BB962C8B-B14F-4D97-AF65-F5344CB8AC3E}">
        <p14:creationId xmlns:p14="http://schemas.microsoft.com/office/powerpoint/2010/main" val="2813506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96A2-A06F-8C82-6C19-AC79DFB7427C}"/>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D11BA02-11D3-D0A6-DA0A-44F59C0B65F6}"/>
              </a:ext>
            </a:extLst>
          </p:cNvPr>
          <p:cNvSpPr>
            <a:spLocks noGrp="1"/>
          </p:cNvSpPr>
          <p:nvPr>
            <p:ph idx="1"/>
          </p:nvPr>
        </p:nvSpPr>
        <p:spPr>
          <a:xfrm>
            <a:off x="838200" y="1814608"/>
            <a:ext cx="10515600" cy="4351338"/>
          </a:xfrm>
        </p:spPr>
        <p:txBody>
          <a:bodyPr>
            <a:normAutofit fontScale="92500" lnSpcReduction="10000"/>
          </a:bodyPr>
          <a:lstStyle/>
          <a:p>
            <a:r>
              <a:rPr lang="en-IN" dirty="0"/>
              <a:t>All class lecture slides of Prof Venkatesh Patil.</a:t>
            </a:r>
            <a:endParaRPr lang="en-IN" dirty="0">
              <a:hlinkClick r:id="rId2"/>
            </a:endParaRPr>
          </a:p>
          <a:p>
            <a:r>
              <a:rPr lang="en-IN" dirty="0">
                <a:hlinkClick r:id="rId2"/>
              </a:rPr>
              <a:t>https://vlsiverify.com/verilog/verilog-codes/asynchronous-fifo/</a:t>
            </a:r>
            <a:endParaRPr lang="en-IN" dirty="0"/>
          </a:p>
          <a:p>
            <a:pPr lvl="1"/>
            <a:r>
              <a:rPr lang="en-IN" dirty="0"/>
              <a:t>This link helped us to build RTL.</a:t>
            </a:r>
          </a:p>
          <a:p>
            <a:r>
              <a:rPr lang="en-IN" dirty="0">
                <a:hlinkClick r:id="rId3"/>
              </a:rPr>
              <a:t>http://www.sunburst-design.com/papers/CummingsSNUG2002SJ_FIFO1.pdf</a:t>
            </a:r>
            <a:endParaRPr lang="en-IN" dirty="0"/>
          </a:p>
          <a:p>
            <a:pPr lvl="1"/>
            <a:r>
              <a:rPr lang="en-IN" dirty="0"/>
              <a:t>Gave the thorough understanding of asynchronous </a:t>
            </a:r>
            <a:r>
              <a:rPr lang="en-IN" dirty="0" err="1"/>
              <a:t>fifo</a:t>
            </a:r>
            <a:r>
              <a:rPr lang="en-IN" dirty="0"/>
              <a:t>.</a:t>
            </a:r>
          </a:p>
          <a:p>
            <a:r>
              <a:rPr lang="en-IN" dirty="0">
                <a:hlinkClick r:id="rId4"/>
              </a:rPr>
              <a:t>https://github.com/raysalemi/uvmprimer</a:t>
            </a:r>
            <a:endParaRPr lang="en-IN" dirty="0"/>
          </a:p>
          <a:p>
            <a:pPr lvl="1"/>
            <a:r>
              <a:rPr lang="en-IN" dirty="0"/>
              <a:t>Helped us in building different components of UVM TB and Run.do</a:t>
            </a:r>
          </a:p>
          <a:p>
            <a:r>
              <a:rPr lang="en-IN" dirty="0"/>
              <a:t>AI </a:t>
            </a:r>
            <a:r>
              <a:rPr lang="en-IN" dirty="0" err="1"/>
              <a:t>ChatBots</a:t>
            </a:r>
            <a:r>
              <a:rPr lang="en-IN" dirty="0"/>
              <a:t>(ChatGPT)</a:t>
            </a:r>
          </a:p>
          <a:p>
            <a:pPr lvl="1"/>
            <a:r>
              <a:rPr lang="en-IN" dirty="0"/>
              <a:t>Gave us </a:t>
            </a:r>
            <a:r>
              <a:rPr lang="en-IN" dirty="0" err="1"/>
              <a:t>indepth</a:t>
            </a:r>
            <a:r>
              <a:rPr lang="en-IN" dirty="0"/>
              <a:t> understanding of the UVM Classes beyond UVM Primer.</a:t>
            </a:r>
          </a:p>
          <a:p>
            <a:pPr lvl="1"/>
            <a:r>
              <a:rPr lang="en-IN" dirty="0"/>
              <a:t>Used as a </a:t>
            </a:r>
            <a:r>
              <a:rPr lang="en-IN" dirty="0" err="1"/>
              <a:t>goto</a:t>
            </a:r>
            <a:r>
              <a:rPr lang="en-IN" dirty="0"/>
              <a:t> option for all our doubts &amp; questions.</a:t>
            </a:r>
          </a:p>
        </p:txBody>
      </p:sp>
    </p:spTree>
    <p:extLst>
      <p:ext uri="{BB962C8B-B14F-4D97-AF65-F5344CB8AC3E}">
        <p14:creationId xmlns:p14="http://schemas.microsoft.com/office/powerpoint/2010/main" val="2821239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3486D6-01AE-224A-861F-1BDF50064847}"/>
              </a:ext>
            </a:extLst>
          </p:cNvPr>
          <p:cNvSpPr txBox="1"/>
          <p:nvPr/>
        </p:nvSpPr>
        <p:spPr>
          <a:xfrm>
            <a:off x="3632200" y="1905506"/>
            <a:ext cx="6366933" cy="1569660"/>
          </a:xfrm>
          <a:prstGeom prst="rect">
            <a:avLst/>
          </a:prstGeom>
          <a:noFill/>
        </p:spPr>
        <p:txBody>
          <a:bodyPr wrap="square" rtlCol="0">
            <a:spAutoFit/>
          </a:bodyPr>
          <a:lstStyle/>
          <a:p>
            <a:r>
              <a:rPr lang="en-IN" sz="4800" dirty="0"/>
              <a:t>Thanks for your time.</a:t>
            </a:r>
          </a:p>
          <a:p>
            <a:endParaRPr lang="en-IN" sz="4800" dirty="0"/>
          </a:p>
        </p:txBody>
      </p:sp>
    </p:spTree>
    <p:extLst>
      <p:ext uri="{BB962C8B-B14F-4D97-AF65-F5344CB8AC3E}">
        <p14:creationId xmlns:p14="http://schemas.microsoft.com/office/powerpoint/2010/main" val="532926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588C-CC91-6D5B-8A00-CDEF2D71EC47}"/>
              </a:ext>
            </a:extLst>
          </p:cNvPr>
          <p:cNvSpPr>
            <a:spLocks noGrp="1"/>
          </p:cNvSpPr>
          <p:nvPr>
            <p:ph type="title"/>
          </p:nvPr>
        </p:nvSpPr>
        <p:spPr/>
        <p:txBody>
          <a:bodyPr/>
          <a:lstStyle/>
          <a:p>
            <a:r>
              <a:rPr lang="en-IN" dirty="0"/>
              <a:t>Team Introduction</a:t>
            </a:r>
          </a:p>
        </p:txBody>
      </p:sp>
      <p:sp>
        <p:nvSpPr>
          <p:cNvPr id="3" name="Content Placeholder 2">
            <a:extLst>
              <a:ext uri="{FF2B5EF4-FFF2-40B4-BE49-F238E27FC236}">
                <a16:creationId xmlns:a16="http://schemas.microsoft.com/office/drawing/2014/main" id="{7F35A526-155D-72B6-06FB-1BC4FE2B63F3}"/>
              </a:ext>
            </a:extLst>
          </p:cNvPr>
          <p:cNvSpPr>
            <a:spLocks noGrp="1"/>
          </p:cNvSpPr>
          <p:nvPr>
            <p:ph idx="1"/>
          </p:nvPr>
        </p:nvSpPr>
        <p:spPr/>
        <p:txBody>
          <a:bodyPr/>
          <a:lstStyle/>
          <a:p>
            <a:r>
              <a:rPr lang="en-IN" dirty="0" err="1"/>
              <a:t>Badhrinadh</a:t>
            </a:r>
            <a:r>
              <a:rPr lang="en-IN" dirty="0"/>
              <a:t> </a:t>
            </a:r>
            <a:r>
              <a:rPr lang="en-IN" dirty="0" err="1"/>
              <a:t>Alladurgam</a:t>
            </a:r>
            <a:endParaRPr lang="en-IN" dirty="0"/>
          </a:p>
          <a:p>
            <a:pPr lvl="1"/>
            <a:r>
              <a:rPr lang="en-IN" dirty="0"/>
              <a:t>3rd Quarter @ PSU</a:t>
            </a:r>
          </a:p>
          <a:p>
            <a:pPr lvl="1"/>
            <a:r>
              <a:rPr lang="en-IN" dirty="0"/>
              <a:t>Did 2 </a:t>
            </a:r>
            <a:r>
              <a:rPr lang="en-IN" dirty="0" err="1"/>
              <a:t>SystemVerilog</a:t>
            </a:r>
            <a:r>
              <a:rPr lang="en-IN" dirty="0"/>
              <a:t> Projects in the Previous Terms</a:t>
            </a:r>
          </a:p>
          <a:p>
            <a:r>
              <a:rPr lang="en-IN" dirty="0"/>
              <a:t>Megha Sai Amith Reddy </a:t>
            </a:r>
            <a:r>
              <a:rPr lang="en-IN" dirty="0" err="1"/>
              <a:t>Mukku</a:t>
            </a:r>
            <a:endParaRPr lang="en-IN" dirty="0"/>
          </a:p>
          <a:p>
            <a:pPr lvl="1"/>
            <a:r>
              <a:rPr lang="en-IN" dirty="0"/>
              <a:t>3rd Quarter @ PSU</a:t>
            </a:r>
          </a:p>
          <a:p>
            <a:pPr lvl="1"/>
            <a:r>
              <a:rPr lang="en-IN" dirty="0"/>
              <a:t>Did 2 </a:t>
            </a:r>
            <a:r>
              <a:rPr lang="en-IN" dirty="0" err="1"/>
              <a:t>SystemVerilog</a:t>
            </a:r>
            <a:r>
              <a:rPr lang="en-IN" dirty="0"/>
              <a:t> Projects in the Previous Terms</a:t>
            </a:r>
          </a:p>
        </p:txBody>
      </p:sp>
    </p:spTree>
    <p:extLst>
      <p:ext uri="{BB962C8B-B14F-4D97-AF65-F5344CB8AC3E}">
        <p14:creationId xmlns:p14="http://schemas.microsoft.com/office/powerpoint/2010/main" val="103885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64E3BA-20C2-F384-0B38-071E5327AE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EF14E1-B2E9-6496-6170-7DFD7F2F9985}"/>
              </a:ext>
            </a:extLst>
          </p:cNvPr>
          <p:cNvSpPr>
            <a:spLocks noGrp="1"/>
          </p:cNvSpPr>
          <p:nvPr>
            <p:ph type="title"/>
          </p:nvPr>
        </p:nvSpPr>
        <p:spPr/>
        <p:txBody>
          <a:bodyPr/>
          <a:lstStyle/>
          <a:p>
            <a:r>
              <a:rPr lang="en-IN" dirty="0"/>
              <a:t>Team Introduction</a:t>
            </a:r>
          </a:p>
        </p:txBody>
      </p:sp>
      <p:sp>
        <p:nvSpPr>
          <p:cNvPr id="3" name="Content Placeholder 2">
            <a:extLst>
              <a:ext uri="{FF2B5EF4-FFF2-40B4-BE49-F238E27FC236}">
                <a16:creationId xmlns:a16="http://schemas.microsoft.com/office/drawing/2014/main" id="{1B964B73-77A4-8695-F6DE-BFF177CE48CC}"/>
              </a:ext>
            </a:extLst>
          </p:cNvPr>
          <p:cNvSpPr>
            <a:spLocks noGrp="1"/>
          </p:cNvSpPr>
          <p:nvPr>
            <p:ph idx="1"/>
          </p:nvPr>
        </p:nvSpPr>
        <p:spPr/>
        <p:txBody>
          <a:bodyPr/>
          <a:lstStyle/>
          <a:p>
            <a:pPr lvl="1"/>
            <a:r>
              <a:rPr lang="en-IN" dirty="0"/>
              <a:t>Rama Krishna Reddy </a:t>
            </a:r>
            <a:r>
              <a:rPr lang="en-IN" dirty="0" err="1"/>
              <a:t>Gopavarapu</a:t>
            </a:r>
            <a:endParaRPr lang="en-IN" dirty="0"/>
          </a:p>
          <a:p>
            <a:pPr lvl="2"/>
            <a:r>
              <a:rPr lang="en-IN" dirty="0"/>
              <a:t>3</a:t>
            </a:r>
            <a:r>
              <a:rPr lang="en-IN" baseline="30000" dirty="0"/>
              <a:t>rd</a:t>
            </a:r>
            <a:r>
              <a:rPr lang="en-IN" dirty="0"/>
              <a:t> Quarter @PSU.</a:t>
            </a:r>
          </a:p>
          <a:p>
            <a:pPr lvl="2"/>
            <a:r>
              <a:rPr lang="en-IN" dirty="0"/>
              <a:t>Did 2 System Verilog projects in Previous Term.</a:t>
            </a:r>
          </a:p>
          <a:p>
            <a:pPr lvl="1"/>
            <a:r>
              <a:rPr lang="en-IN" dirty="0" err="1"/>
              <a:t>Risheek</a:t>
            </a:r>
            <a:r>
              <a:rPr lang="en-IN" dirty="0"/>
              <a:t> </a:t>
            </a:r>
            <a:r>
              <a:rPr lang="en-IN" dirty="0" err="1"/>
              <a:t>Bharadhwaj</a:t>
            </a:r>
            <a:endParaRPr lang="en-IN" dirty="0"/>
          </a:p>
          <a:p>
            <a:pPr lvl="2"/>
            <a:r>
              <a:rPr lang="en-IN" dirty="0"/>
              <a:t>3</a:t>
            </a:r>
            <a:r>
              <a:rPr lang="en-IN" baseline="30000" dirty="0"/>
              <a:t>rd</a:t>
            </a:r>
            <a:r>
              <a:rPr lang="en-IN" dirty="0"/>
              <a:t> Quarter @PSU.</a:t>
            </a:r>
          </a:p>
          <a:p>
            <a:pPr lvl="2"/>
            <a:r>
              <a:rPr lang="en-IN" dirty="0"/>
              <a:t>Did 2 System Verilog projects in Previous Term.</a:t>
            </a:r>
          </a:p>
          <a:p>
            <a:pPr marL="457200" lvl="1" indent="0">
              <a:buNone/>
            </a:pPr>
            <a:endParaRPr lang="en-IN" dirty="0"/>
          </a:p>
        </p:txBody>
      </p:sp>
    </p:spTree>
    <p:extLst>
      <p:ext uri="{BB962C8B-B14F-4D97-AF65-F5344CB8AC3E}">
        <p14:creationId xmlns:p14="http://schemas.microsoft.com/office/powerpoint/2010/main" val="78666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E84A-73D8-A195-672E-2CD0517B94BC}"/>
              </a:ext>
            </a:extLst>
          </p:cNvPr>
          <p:cNvSpPr>
            <a:spLocks noGrp="1"/>
          </p:cNvSpPr>
          <p:nvPr>
            <p:ph type="title"/>
          </p:nvPr>
        </p:nvSpPr>
        <p:spPr/>
        <p:txBody>
          <a:bodyPr/>
          <a:lstStyle/>
          <a:p>
            <a:r>
              <a:rPr lang="en-IN" dirty="0"/>
              <a:t>Member Participation</a:t>
            </a:r>
          </a:p>
        </p:txBody>
      </p:sp>
      <p:sp>
        <p:nvSpPr>
          <p:cNvPr id="3" name="Content Placeholder 2">
            <a:extLst>
              <a:ext uri="{FF2B5EF4-FFF2-40B4-BE49-F238E27FC236}">
                <a16:creationId xmlns:a16="http://schemas.microsoft.com/office/drawing/2014/main" id="{7967FF21-D6B2-7C61-76EC-5EC5DF506C45}"/>
              </a:ext>
            </a:extLst>
          </p:cNvPr>
          <p:cNvSpPr>
            <a:spLocks noGrp="1"/>
          </p:cNvSpPr>
          <p:nvPr>
            <p:ph idx="1"/>
          </p:nvPr>
        </p:nvSpPr>
        <p:spPr/>
        <p:txBody>
          <a:bodyPr>
            <a:normAutofit/>
          </a:bodyPr>
          <a:lstStyle/>
          <a:p>
            <a:r>
              <a:rPr lang="en-IN" dirty="0" err="1"/>
              <a:t>Badhrinadh</a:t>
            </a:r>
            <a:r>
              <a:rPr lang="en-IN" dirty="0"/>
              <a:t> </a:t>
            </a:r>
            <a:r>
              <a:rPr lang="en-IN" dirty="0" err="1"/>
              <a:t>Alladurgam</a:t>
            </a:r>
            <a:endParaRPr lang="en-IN" dirty="0"/>
          </a:p>
          <a:p>
            <a:pPr lvl="1"/>
            <a:r>
              <a:rPr lang="en-IN" dirty="0" err="1"/>
              <a:t>fifo_mem</a:t>
            </a:r>
            <a:endParaRPr lang="en-IN" dirty="0"/>
          </a:p>
          <a:p>
            <a:pPr lvl="1"/>
            <a:r>
              <a:rPr lang="en-IN" dirty="0" err="1"/>
              <a:t>Coverage_uvm</a:t>
            </a:r>
            <a:endParaRPr lang="en-IN" dirty="0"/>
          </a:p>
          <a:p>
            <a:pPr lvl="1"/>
            <a:r>
              <a:rPr lang="en-IN" dirty="0"/>
              <a:t>driver</a:t>
            </a:r>
          </a:p>
          <a:p>
            <a:pPr lvl="1"/>
            <a:r>
              <a:rPr lang="en-IN" dirty="0" err="1"/>
              <a:t>top_uvm</a:t>
            </a:r>
            <a:endParaRPr lang="en-IN" dirty="0"/>
          </a:p>
          <a:p>
            <a:r>
              <a:rPr lang="en-IN" dirty="0"/>
              <a:t>Megha Sai Amith Reddy </a:t>
            </a:r>
            <a:r>
              <a:rPr lang="en-IN" dirty="0" err="1"/>
              <a:t>Mukku</a:t>
            </a:r>
            <a:endParaRPr lang="en-IN" dirty="0"/>
          </a:p>
          <a:p>
            <a:pPr lvl="1"/>
            <a:r>
              <a:rPr lang="en-IN" dirty="0" err="1"/>
              <a:t>readptr</a:t>
            </a:r>
            <a:endParaRPr lang="en-IN" dirty="0"/>
          </a:p>
          <a:p>
            <a:pPr lvl="1"/>
            <a:r>
              <a:rPr lang="en-IN" dirty="0" err="1"/>
              <a:t>writeptr</a:t>
            </a:r>
            <a:endParaRPr lang="en-IN" dirty="0"/>
          </a:p>
          <a:p>
            <a:pPr lvl="1"/>
            <a:r>
              <a:rPr lang="en-IN" dirty="0" err="1"/>
              <a:t>uvmtest</a:t>
            </a:r>
            <a:endParaRPr lang="en-IN" dirty="0"/>
          </a:p>
          <a:p>
            <a:pPr lvl="1"/>
            <a:r>
              <a:rPr lang="en-IN" dirty="0" err="1"/>
              <a:t>sequence_fifo_wr</a:t>
            </a:r>
            <a:endParaRPr lang="en-IN" dirty="0"/>
          </a:p>
        </p:txBody>
      </p:sp>
    </p:spTree>
    <p:extLst>
      <p:ext uri="{BB962C8B-B14F-4D97-AF65-F5344CB8AC3E}">
        <p14:creationId xmlns:p14="http://schemas.microsoft.com/office/powerpoint/2010/main" val="2670945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C177E-80BB-318D-F07B-88AAC783D9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E8CD1F-AA16-DFE1-1BF1-F67A113F6734}"/>
              </a:ext>
            </a:extLst>
          </p:cNvPr>
          <p:cNvSpPr>
            <a:spLocks noGrp="1"/>
          </p:cNvSpPr>
          <p:nvPr>
            <p:ph type="title"/>
          </p:nvPr>
        </p:nvSpPr>
        <p:spPr/>
        <p:txBody>
          <a:bodyPr/>
          <a:lstStyle/>
          <a:p>
            <a:r>
              <a:rPr lang="en-IN" dirty="0"/>
              <a:t>Member Participation</a:t>
            </a:r>
          </a:p>
        </p:txBody>
      </p:sp>
      <p:sp>
        <p:nvSpPr>
          <p:cNvPr id="3" name="Content Placeholder 2">
            <a:extLst>
              <a:ext uri="{FF2B5EF4-FFF2-40B4-BE49-F238E27FC236}">
                <a16:creationId xmlns:a16="http://schemas.microsoft.com/office/drawing/2014/main" id="{46584333-66C2-6BD3-7D9D-6F40FC169A27}"/>
              </a:ext>
            </a:extLst>
          </p:cNvPr>
          <p:cNvSpPr>
            <a:spLocks noGrp="1"/>
          </p:cNvSpPr>
          <p:nvPr>
            <p:ph idx="1"/>
          </p:nvPr>
        </p:nvSpPr>
        <p:spPr/>
        <p:txBody>
          <a:bodyPr>
            <a:normAutofit fontScale="92500" lnSpcReduction="10000"/>
          </a:bodyPr>
          <a:lstStyle/>
          <a:p>
            <a:r>
              <a:rPr lang="en-IN" dirty="0"/>
              <a:t>Rama Krishna Reddy </a:t>
            </a:r>
            <a:r>
              <a:rPr lang="en-IN" dirty="0" err="1"/>
              <a:t>Gopavarapu</a:t>
            </a:r>
            <a:endParaRPr lang="en-IN" dirty="0"/>
          </a:p>
          <a:p>
            <a:pPr lvl="1"/>
            <a:r>
              <a:rPr lang="en-IN" dirty="0"/>
              <a:t>scoreboard</a:t>
            </a:r>
          </a:p>
          <a:p>
            <a:pPr lvl="1"/>
            <a:r>
              <a:rPr lang="en-IN" dirty="0"/>
              <a:t>r2wsync</a:t>
            </a:r>
          </a:p>
          <a:p>
            <a:pPr lvl="1"/>
            <a:r>
              <a:rPr lang="en-IN" dirty="0"/>
              <a:t>w2rsync</a:t>
            </a:r>
          </a:p>
          <a:p>
            <a:pPr lvl="1"/>
            <a:r>
              <a:rPr lang="en-IN" dirty="0"/>
              <a:t>Sequencer</a:t>
            </a:r>
          </a:p>
          <a:p>
            <a:pPr lvl="1"/>
            <a:r>
              <a:rPr lang="en-IN" dirty="0"/>
              <a:t>agent</a:t>
            </a:r>
          </a:p>
          <a:p>
            <a:r>
              <a:rPr lang="en-IN" dirty="0" err="1"/>
              <a:t>Risheek</a:t>
            </a:r>
            <a:r>
              <a:rPr lang="en-IN" dirty="0"/>
              <a:t> </a:t>
            </a:r>
            <a:r>
              <a:rPr lang="en-IN" dirty="0" err="1"/>
              <a:t>Bharadhwaj</a:t>
            </a:r>
            <a:endParaRPr lang="en-IN" dirty="0"/>
          </a:p>
          <a:p>
            <a:pPr lvl="1"/>
            <a:r>
              <a:rPr lang="en-IN" dirty="0"/>
              <a:t>monitor</a:t>
            </a:r>
          </a:p>
          <a:p>
            <a:pPr lvl="1"/>
            <a:r>
              <a:rPr lang="en-IN" dirty="0"/>
              <a:t>interface</a:t>
            </a:r>
          </a:p>
          <a:p>
            <a:pPr lvl="1"/>
            <a:r>
              <a:rPr lang="en-IN" dirty="0"/>
              <a:t>env</a:t>
            </a:r>
          </a:p>
          <a:p>
            <a:pPr lvl="1"/>
            <a:r>
              <a:rPr lang="en-IN" dirty="0"/>
              <a:t>top</a:t>
            </a:r>
          </a:p>
          <a:p>
            <a:pPr lvl="1"/>
            <a:r>
              <a:rPr lang="en-IN" dirty="0" err="1"/>
              <a:t>Fifo_seq_item</a:t>
            </a:r>
            <a:endParaRPr lang="en-IN" dirty="0"/>
          </a:p>
        </p:txBody>
      </p:sp>
    </p:spTree>
    <p:extLst>
      <p:ext uri="{BB962C8B-B14F-4D97-AF65-F5344CB8AC3E}">
        <p14:creationId xmlns:p14="http://schemas.microsoft.com/office/powerpoint/2010/main" val="1667898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355F-17A7-58AB-8084-314410B04556}"/>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23C2D717-3DB4-6037-1B21-63026DEA9E13}"/>
              </a:ext>
            </a:extLst>
          </p:cNvPr>
          <p:cNvSpPr>
            <a:spLocks noGrp="1"/>
          </p:cNvSpPr>
          <p:nvPr>
            <p:ph idx="1"/>
          </p:nvPr>
        </p:nvSpPr>
        <p:spPr/>
        <p:txBody>
          <a:bodyPr>
            <a:normAutofit fontScale="85000" lnSpcReduction="20000"/>
          </a:bodyPr>
          <a:lstStyle/>
          <a:p>
            <a:r>
              <a:rPr lang="en-US" dirty="0">
                <a:effectLst/>
                <a:latin typeface="Calibri" panose="020F0502020204030204" pitchFamily="34" charset="0"/>
                <a:cs typeface="Calibri" panose="020F0502020204030204" pitchFamily="34" charset="0"/>
              </a:rPr>
              <a:t>An asynchronous FIFO (First-In-First-Out) is a digital circuit used in digital electronics to manage the flow of data between two asynchronous systems. It acts as a buffer, temporarily storing data when the rate at which data is being produced is different from the rate at which it is consumed. Asynchronous FIFOs are commonly used in communication interfaces between different clock domains or between systems with different operating frequencies.</a:t>
            </a:r>
          </a:p>
          <a:p>
            <a:r>
              <a:rPr lang="en-US" dirty="0">
                <a:effectLst/>
                <a:latin typeface="Calibri" panose="020F0502020204030204" pitchFamily="34" charset="0"/>
                <a:cs typeface="Calibri" panose="020F0502020204030204" pitchFamily="34" charset="0"/>
              </a:rPr>
              <a:t>Some of the applications of Asynchronous FIFO include </a:t>
            </a:r>
          </a:p>
          <a:p>
            <a:pPr marL="571500" indent="-571500">
              <a:buFont typeface="+mj-lt"/>
              <a:buAutoNum type="romanLcPeriod"/>
            </a:pPr>
            <a:r>
              <a:rPr lang="en-US" dirty="0">
                <a:effectLst/>
                <a:latin typeface="Calibri" panose="020F0502020204030204" pitchFamily="34" charset="0"/>
                <a:cs typeface="Calibri" panose="020F0502020204030204" pitchFamily="34" charset="0"/>
              </a:rPr>
              <a:t>Memory interfaces</a:t>
            </a:r>
          </a:p>
          <a:p>
            <a:pPr marL="571500" indent="-571500">
              <a:buFont typeface="+mj-lt"/>
              <a:buAutoNum type="romanLcPeriod"/>
            </a:pPr>
            <a:r>
              <a:rPr lang="en-US" dirty="0">
                <a:effectLst/>
                <a:latin typeface="Calibri" panose="020F0502020204030204" pitchFamily="34" charset="0"/>
                <a:cs typeface="Calibri" panose="020F0502020204030204" pitchFamily="34" charset="0"/>
              </a:rPr>
              <a:t>Network Packet Switching</a:t>
            </a:r>
          </a:p>
          <a:p>
            <a:pPr marL="571500" indent="-571500">
              <a:buFont typeface="+mj-lt"/>
              <a:buAutoNum type="romanLcPeriod"/>
            </a:pPr>
            <a:r>
              <a:rPr lang="en-US" dirty="0">
                <a:effectLst/>
                <a:latin typeface="Calibri" panose="020F0502020204030204" pitchFamily="34" charset="0"/>
                <a:cs typeface="Calibri" panose="020F0502020204030204" pitchFamily="34" charset="0"/>
              </a:rPr>
              <a:t>Digital Signal Processing etc.,</a:t>
            </a:r>
          </a:p>
          <a:p>
            <a:r>
              <a:rPr lang="en-US" dirty="0"/>
              <a:t>As per the design specifications provided the FIFO was designed with the assumption that the Sender works at 250 MHz and the receiver at 100 MHz, ensuring that data is given and consumed at distinct rates.  </a:t>
            </a:r>
          </a:p>
        </p:txBody>
      </p:sp>
    </p:spTree>
    <p:extLst>
      <p:ext uri="{BB962C8B-B14F-4D97-AF65-F5344CB8AC3E}">
        <p14:creationId xmlns:p14="http://schemas.microsoft.com/office/powerpoint/2010/main" val="7954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71893-900D-E377-3B10-781B8D46E2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0320B-7769-1148-8180-CF995A2EF56E}"/>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4C69DB3C-DFDD-06AE-AFAF-2BA40C30FA0C}"/>
              </a:ext>
            </a:extLst>
          </p:cNvPr>
          <p:cNvSpPr>
            <a:spLocks noGrp="1"/>
          </p:cNvSpPr>
          <p:nvPr>
            <p:ph idx="1"/>
          </p:nvPr>
        </p:nvSpPr>
        <p:spPr/>
        <p:txBody>
          <a:bodyPr>
            <a:normAutofit fontScale="47500" lnSpcReduction="20000"/>
          </a:bodyPr>
          <a:lstStyle/>
          <a:p>
            <a:r>
              <a:rPr lang="en-US" dirty="0">
                <a:effectLst/>
                <a:latin typeface="Calibri" panose="020F0502020204030204" pitchFamily="34" charset="0"/>
                <a:cs typeface="Calibri" panose="020F0502020204030204" pitchFamily="34" charset="0"/>
              </a:rPr>
              <a:t>As per the group specifications specified our group is “J” </a:t>
            </a:r>
          </a:p>
          <a:p>
            <a:r>
              <a:rPr lang="en-US" dirty="0">
                <a:effectLst/>
                <a:latin typeface="Calibri" panose="020F0502020204030204" pitchFamily="34" charset="0"/>
                <a:cs typeface="Calibri" panose="020F0502020204030204" pitchFamily="34" charset="0"/>
              </a:rPr>
              <a:t>Sender Clock Frequency / Writing Frequency = 250Mhz. Receiver Clock Frequency / Reading Frequency = 100Mhz. Write Idle Cycles = 1.</a:t>
            </a:r>
            <a:br>
              <a:rPr lang="en-US" dirty="0">
                <a:effectLst/>
                <a:latin typeface="Calibri" panose="020F0502020204030204" pitchFamily="34" charset="0"/>
                <a:cs typeface="Calibri" panose="020F0502020204030204" pitchFamily="34" charset="0"/>
              </a:rPr>
            </a:br>
            <a:r>
              <a:rPr lang="en-US" dirty="0">
                <a:effectLst/>
                <a:latin typeface="Calibri" panose="020F0502020204030204" pitchFamily="34" charset="0"/>
                <a:cs typeface="Calibri" panose="020F0502020204030204" pitchFamily="34" charset="0"/>
              </a:rPr>
              <a:t>Read Idle Cycles = 3. </a:t>
            </a:r>
            <a:br>
              <a:rPr lang="en-US" dirty="0">
                <a:effectLst/>
                <a:latin typeface="Calibri" panose="020F0502020204030204" pitchFamily="34" charset="0"/>
                <a:cs typeface="Calibri" panose="020F0502020204030204" pitchFamily="34" charset="0"/>
              </a:rPr>
            </a:br>
            <a:endParaRPr lang="en-US" dirty="0">
              <a:effectLst/>
              <a:latin typeface="Calibri" panose="020F0502020204030204" pitchFamily="34" charset="0"/>
              <a:cs typeface="Calibri" panose="020F0502020204030204" pitchFamily="34" charset="0"/>
            </a:endParaRPr>
          </a:p>
          <a:p>
            <a:r>
              <a:rPr lang="en-US" b="1" dirty="0">
                <a:effectLst/>
                <a:latin typeface="Calibri" panose="020F0502020204030204" pitchFamily="34" charset="0"/>
                <a:cs typeface="Calibri" panose="020F0502020204030204" pitchFamily="34" charset="0"/>
              </a:rPr>
              <a:t>Write Cycles: </a:t>
            </a:r>
            <a:endParaRPr lang="en-US" dirty="0">
              <a:effectLst/>
              <a:latin typeface="Calibri" panose="020F0502020204030204" pitchFamily="34" charset="0"/>
              <a:cs typeface="Calibri" panose="020F0502020204030204" pitchFamily="34" charset="0"/>
            </a:endParaRPr>
          </a:p>
          <a:p>
            <a:r>
              <a:rPr lang="en-US" dirty="0">
                <a:effectLst/>
                <a:latin typeface="Calibri" panose="020F0502020204030204" pitchFamily="34" charset="0"/>
                <a:cs typeface="Calibri" panose="020F0502020204030204" pitchFamily="34" charset="0"/>
              </a:rPr>
              <a:t>The number of idle cycles between 2 successive writes is 1 which means after writing one data the next one is initiated after waiting for 1 clock cycle. </a:t>
            </a:r>
          </a:p>
          <a:p>
            <a:r>
              <a:rPr lang="en-US" dirty="0">
                <a:effectLst/>
                <a:latin typeface="Calibri" panose="020F0502020204030204" pitchFamily="34" charset="0"/>
                <a:cs typeface="Calibri" panose="020F0502020204030204" pitchFamily="34" charset="0"/>
              </a:rPr>
              <a:t>For every 2 clock cycles 1 data is written.</a:t>
            </a:r>
            <a:br>
              <a:rPr lang="en-US" dirty="0">
                <a:effectLst/>
                <a:latin typeface="Calibri" panose="020F0502020204030204" pitchFamily="34" charset="0"/>
                <a:cs typeface="Calibri" panose="020F0502020204030204" pitchFamily="34" charset="0"/>
              </a:rPr>
            </a:br>
            <a:r>
              <a:rPr lang="en-US" dirty="0">
                <a:effectLst/>
                <a:latin typeface="Calibri" panose="020F0502020204030204" pitchFamily="34" charset="0"/>
                <a:cs typeface="Calibri" panose="020F0502020204030204" pitchFamily="34" charset="0"/>
              </a:rPr>
              <a:t>Time required to write one data item = 2 * 1/250Mhz = 2 * 4 nano sec. Time required to write one data item = 8 nano seconds. </a:t>
            </a:r>
            <a:br>
              <a:rPr lang="en-US" dirty="0">
                <a:effectLst/>
                <a:latin typeface="Calibri" panose="020F0502020204030204" pitchFamily="34" charset="0"/>
                <a:cs typeface="Calibri" panose="020F0502020204030204" pitchFamily="34" charset="0"/>
              </a:rPr>
            </a:br>
            <a:endParaRPr lang="en-US" dirty="0">
              <a:effectLst/>
              <a:latin typeface="Calibri" panose="020F0502020204030204" pitchFamily="34" charset="0"/>
              <a:cs typeface="Calibri" panose="020F0502020204030204" pitchFamily="34" charset="0"/>
            </a:endParaRPr>
          </a:p>
          <a:p>
            <a:r>
              <a:rPr lang="en-US" b="1" dirty="0">
                <a:effectLst/>
                <a:latin typeface="Calibri" panose="020F0502020204030204" pitchFamily="34" charset="0"/>
                <a:cs typeface="Calibri" panose="020F0502020204030204" pitchFamily="34" charset="0"/>
              </a:rPr>
              <a:t>Read Cycles: </a:t>
            </a:r>
            <a:endParaRPr lang="en-US" dirty="0">
              <a:effectLst/>
              <a:latin typeface="Calibri" panose="020F0502020204030204" pitchFamily="34" charset="0"/>
              <a:cs typeface="Calibri" panose="020F0502020204030204" pitchFamily="34" charset="0"/>
            </a:endParaRPr>
          </a:p>
          <a:p>
            <a:r>
              <a:rPr lang="en-US" dirty="0">
                <a:effectLst/>
                <a:latin typeface="Calibri" panose="020F0502020204030204" pitchFamily="34" charset="0"/>
                <a:cs typeface="Calibri" panose="020F0502020204030204" pitchFamily="34" charset="0"/>
              </a:rPr>
              <a:t>The number of idle cycles between 2 successive reads is 3 which means after reading one data the next one is initiated after waiting for 3 clock cycles. </a:t>
            </a:r>
          </a:p>
          <a:p>
            <a:r>
              <a:rPr lang="en-US" dirty="0">
                <a:effectLst/>
                <a:latin typeface="Calibri" panose="020F0502020204030204" pitchFamily="34" charset="0"/>
                <a:cs typeface="Calibri" panose="020F0502020204030204" pitchFamily="34" charset="0"/>
              </a:rPr>
              <a:t>For every 4 clock cycles 1 data is read. </a:t>
            </a:r>
          </a:p>
          <a:p>
            <a:r>
              <a:rPr lang="en-US" dirty="0">
                <a:effectLst/>
                <a:latin typeface="Calibri" panose="020F0502020204030204" pitchFamily="34" charset="0"/>
                <a:cs typeface="Calibri" panose="020F0502020204030204" pitchFamily="34" charset="0"/>
              </a:rPr>
              <a:t>Time required to read one data item = 4 * 1/100Mhz = 4 * 10 nano sec Time required to read one data item = 40 nano seconds.</a:t>
            </a:r>
            <a:br>
              <a:rPr lang="en-US" dirty="0">
                <a:effectLst/>
                <a:latin typeface="Calibri" panose="020F0502020204030204" pitchFamily="34" charset="0"/>
                <a:cs typeface="Calibri" panose="020F0502020204030204" pitchFamily="34" charset="0"/>
              </a:rPr>
            </a:br>
            <a:r>
              <a:rPr lang="en-US" dirty="0">
                <a:effectLst/>
                <a:latin typeface="Calibri" panose="020F0502020204030204" pitchFamily="34" charset="0"/>
                <a:cs typeface="Calibri" panose="020F0502020204030204" pitchFamily="34" charset="0"/>
              </a:rPr>
              <a:t>As per the given data the total burst of data is = 200.</a:t>
            </a:r>
            <a:br>
              <a:rPr lang="en-US" dirty="0">
                <a:effectLst/>
                <a:latin typeface="Calibri" panose="020F0502020204030204" pitchFamily="34" charset="0"/>
                <a:cs typeface="Calibri" panose="020F0502020204030204" pitchFamily="34" charset="0"/>
              </a:rPr>
            </a:br>
            <a:r>
              <a:rPr lang="en-US" dirty="0">
                <a:effectLst/>
                <a:latin typeface="Calibri" panose="020F0502020204030204" pitchFamily="34" charset="0"/>
                <a:cs typeface="Calibri" panose="020F0502020204030204" pitchFamily="34" charset="0"/>
              </a:rPr>
              <a:t>So at a time the total number of writes that can be done is = 200. </a:t>
            </a:r>
          </a:p>
          <a:p>
            <a:r>
              <a:rPr lang="en-US" dirty="0">
                <a:effectLst/>
                <a:latin typeface="Calibri" panose="020F0502020204030204" pitchFamily="34" charset="0"/>
                <a:cs typeface="Calibri" panose="020F0502020204030204" pitchFamily="34" charset="0"/>
              </a:rPr>
              <a:t>Time taken to write all the 200 burst of data = 200 * 8 = 1600 nano seconds.</a:t>
            </a:r>
            <a:br>
              <a:rPr lang="en-US" dirty="0">
                <a:effectLst/>
                <a:latin typeface="Calibri" panose="020F0502020204030204" pitchFamily="34" charset="0"/>
                <a:cs typeface="Calibri" panose="020F0502020204030204" pitchFamily="34" charset="0"/>
              </a:rPr>
            </a:br>
            <a:r>
              <a:rPr lang="en-US" dirty="0">
                <a:effectLst/>
                <a:latin typeface="Calibri" panose="020F0502020204030204" pitchFamily="34" charset="0"/>
                <a:cs typeface="Calibri" panose="020F0502020204030204" pitchFamily="34" charset="0"/>
              </a:rPr>
              <a:t>Total number of reads that can be done in 1600 nano seconds = 1600/40 = 40 reads. </a:t>
            </a:r>
          </a:p>
          <a:p>
            <a:r>
              <a:rPr lang="en-US" dirty="0">
                <a:effectLst/>
                <a:latin typeface="Calibri" panose="020F0502020204030204" pitchFamily="34" charset="0"/>
                <a:cs typeface="Calibri" panose="020F0502020204030204" pitchFamily="34" charset="0"/>
              </a:rPr>
              <a:t>Remaining data items to be read = 200 – 40 = 160.</a:t>
            </a:r>
            <a:br>
              <a:rPr lang="en-US" dirty="0">
                <a:effectLst/>
                <a:latin typeface="Calibri" panose="020F0502020204030204" pitchFamily="34" charset="0"/>
                <a:cs typeface="Calibri" panose="020F0502020204030204" pitchFamily="34" charset="0"/>
              </a:rPr>
            </a:br>
            <a:r>
              <a:rPr lang="en-US" dirty="0">
                <a:effectLst/>
                <a:latin typeface="Calibri" panose="020F0502020204030204" pitchFamily="34" charset="0"/>
                <a:cs typeface="Calibri" panose="020F0502020204030204" pitchFamily="34" charset="0"/>
              </a:rPr>
              <a:t>The minimum depth of FIFO is = 160.</a:t>
            </a:r>
            <a:br>
              <a:rPr lang="en-US" dirty="0">
                <a:effectLst/>
                <a:latin typeface="Calibri" panose="020F0502020204030204" pitchFamily="34" charset="0"/>
                <a:cs typeface="Calibri" panose="020F0502020204030204" pitchFamily="34" charset="0"/>
              </a:rPr>
            </a:br>
            <a:r>
              <a:rPr lang="en-US" dirty="0">
                <a:effectLst/>
                <a:latin typeface="Calibri" panose="020F0502020204030204" pitchFamily="34" charset="0"/>
                <a:cs typeface="Calibri" panose="020F0502020204030204" pitchFamily="34" charset="0"/>
              </a:rPr>
              <a:t>The depth of FIFO specified for the minimum requirements (i.e., 160) in this project is 256. </a:t>
            </a:r>
          </a:p>
        </p:txBody>
      </p:sp>
    </p:spTree>
    <p:extLst>
      <p:ext uri="{BB962C8B-B14F-4D97-AF65-F5344CB8AC3E}">
        <p14:creationId xmlns:p14="http://schemas.microsoft.com/office/powerpoint/2010/main" val="525093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F394F-F787-9961-F836-1799A61ECF5A}"/>
              </a:ext>
            </a:extLst>
          </p:cNvPr>
          <p:cNvSpPr>
            <a:spLocks noGrp="1"/>
          </p:cNvSpPr>
          <p:nvPr>
            <p:ph type="title"/>
          </p:nvPr>
        </p:nvSpPr>
        <p:spPr/>
        <p:txBody>
          <a:bodyPr/>
          <a:lstStyle/>
          <a:p>
            <a:r>
              <a:rPr lang="en-IN" dirty="0"/>
              <a:t>Block Diagram</a:t>
            </a:r>
          </a:p>
        </p:txBody>
      </p:sp>
      <p:pic>
        <p:nvPicPr>
          <p:cNvPr id="6" name="Content Placeholder 5">
            <a:extLst>
              <a:ext uri="{FF2B5EF4-FFF2-40B4-BE49-F238E27FC236}">
                <a16:creationId xmlns:a16="http://schemas.microsoft.com/office/drawing/2014/main" id="{558CA2E0-55B4-FE6E-FD63-F08B2BD9B729}"/>
              </a:ext>
            </a:extLst>
          </p:cNvPr>
          <p:cNvPicPr>
            <a:picLocks noGrp="1" noChangeAspect="1"/>
          </p:cNvPicPr>
          <p:nvPr>
            <p:ph idx="1"/>
          </p:nvPr>
        </p:nvPicPr>
        <p:blipFill>
          <a:blip r:embed="rId2"/>
          <a:stretch>
            <a:fillRect/>
          </a:stretch>
        </p:blipFill>
        <p:spPr>
          <a:xfrm>
            <a:off x="2382982" y="1828800"/>
            <a:ext cx="6858000" cy="3810000"/>
          </a:xfrm>
        </p:spPr>
      </p:pic>
    </p:spTree>
    <p:extLst>
      <p:ext uri="{BB962C8B-B14F-4D97-AF65-F5344CB8AC3E}">
        <p14:creationId xmlns:p14="http://schemas.microsoft.com/office/powerpoint/2010/main" val="388213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F7490-F9D0-567B-C610-251015AD18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269EB-6F33-9AE7-5B91-FAEFF4331AE2}"/>
              </a:ext>
            </a:extLst>
          </p:cNvPr>
          <p:cNvSpPr>
            <a:spLocks noGrp="1"/>
          </p:cNvSpPr>
          <p:nvPr>
            <p:ph type="title"/>
          </p:nvPr>
        </p:nvSpPr>
        <p:spPr/>
        <p:txBody>
          <a:bodyPr/>
          <a:lstStyle/>
          <a:p>
            <a:r>
              <a:rPr lang="en-IN" dirty="0"/>
              <a:t>FIFO Partitioning with Synchronized Pointer Comparison</a:t>
            </a:r>
          </a:p>
        </p:txBody>
      </p:sp>
      <p:pic>
        <p:nvPicPr>
          <p:cNvPr id="7" name="Content Placeholder 6">
            <a:extLst>
              <a:ext uri="{FF2B5EF4-FFF2-40B4-BE49-F238E27FC236}">
                <a16:creationId xmlns:a16="http://schemas.microsoft.com/office/drawing/2014/main" id="{8C6515F3-22D5-2C7F-4CB4-AF7D9C219F0E}"/>
              </a:ext>
            </a:extLst>
          </p:cNvPr>
          <p:cNvPicPr>
            <a:picLocks noGrp="1" noChangeAspect="1"/>
          </p:cNvPicPr>
          <p:nvPr>
            <p:ph idx="1"/>
          </p:nvPr>
        </p:nvPicPr>
        <p:blipFill>
          <a:blip r:embed="rId2"/>
          <a:stretch>
            <a:fillRect/>
          </a:stretch>
        </p:blipFill>
        <p:spPr>
          <a:xfrm>
            <a:off x="2660074" y="1967346"/>
            <a:ext cx="6885708" cy="3934690"/>
          </a:xfrm>
        </p:spPr>
      </p:pic>
    </p:spTree>
    <p:extLst>
      <p:ext uri="{BB962C8B-B14F-4D97-AF65-F5344CB8AC3E}">
        <p14:creationId xmlns:p14="http://schemas.microsoft.com/office/powerpoint/2010/main" val="2302817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876</Words>
  <Application>Microsoft Office PowerPoint</Application>
  <PresentationFormat>Widescreen</PresentationFormat>
  <Paragraphs>96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ECE 593 – Fundamentals of Pre-Silicon Validation – Team 12 Project Presentation</vt:lpstr>
      <vt:lpstr>Team Introduction</vt:lpstr>
      <vt:lpstr>Team Introduction</vt:lpstr>
      <vt:lpstr>Member Participation</vt:lpstr>
      <vt:lpstr>Member Participation</vt:lpstr>
      <vt:lpstr>Project Description</vt:lpstr>
      <vt:lpstr>Project Description</vt:lpstr>
      <vt:lpstr>Block Diagram</vt:lpstr>
      <vt:lpstr>FIFO Partitioning with Synchronized Pointer Comparison</vt:lpstr>
      <vt:lpstr>FIFO Partitioning With Asynchronous Pointer Comparison Logic</vt:lpstr>
      <vt:lpstr>Dual n-bit Gray Code Counter Block Diagram</vt:lpstr>
      <vt:lpstr>Class Based Test Bench Architecture</vt:lpstr>
      <vt:lpstr>UVM Test Bench Architecture</vt:lpstr>
      <vt:lpstr>Coverage Metrics</vt:lpstr>
      <vt:lpstr>Challenges Faced</vt:lpstr>
      <vt:lpstr>Learning Outcomes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593 – Fundamentals of PreSilicon Validation – Team 10 Project Presentation</dc:title>
  <dc:creator>Harsha Challagulla</dc:creator>
  <cp:lastModifiedBy>Ramakrishna Gopavarapu</cp:lastModifiedBy>
  <cp:revision>16</cp:revision>
  <dcterms:created xsi:type="dcterms:W3CDTF">2024-03-07T02:43:15Z</dcterms:created>
  <dcterms:modified xsi:type="dcterms:W3CDTF">2024-06-11T05:58:26Z</dcterms:modified>
</cp:coreProperties>
</file>