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</p:sldIdLst>
  <p:sldSz cx="9753600" cy="73152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leo" charset="1" panose="020F0502020204030203"/>
      <p:regular r:id="rId10"/>
    </p:embeddedFont>
    <p:embeddedFont>
      <p:font typeface="Aleo Bold" charset="1" panose="020F0802020204030203"/>
      <p:regular r:id="rId11"/>
    </p:embeddedFont>
    <p:embeddedFont>
      <p:font typeface="Aleo Italics" charset="1" panose="020F0502020204030203"/>
      <p:regular r:id="rId12"/>
    </p:embeddedFont>
    <p:embeddedFont>
      <p:font typeface="Aleo Bold Italics" charset="1" panose="020F0802020204030203"/>
      <p:regular r:id="rId13"/>
    </p:embeddedFont>
    <p:embeddedFont>
      <p:font typeface="Arimo" charset="1" panose="020B0604020202020204"/>
      <p:regular r:id="rId14"/>
    </p:embeddedFont>
    <p:embeddedFont>
      <p:font typeface="Arimo Bold" charset="1" panose="020B0704020202020204"/>
      <p:regular r:id="rId15"/>
    </p:embeddedFont>
    <p:embeddedFont>
      <p:font typeface="Arimo Italics" charset="1" panose="020B0604020202090204"/>
      <p:regular r:id="rId16"/>
    </p:embeddedFont>
    <p:embeddedFont>
      <p:font typeface="Arimo Bold Italics" charset="1" panose="020B070402020209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Relationship Id="rId3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3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2813" y="6981970"/>
            <a:ext cx="10171900" cy="553887"/>
          </a:xfrm>
          <a:custGeom>
            <a:avLst/>
            <a:gdLst/>
            <a:ahLst/>
            <a:cxnLst/>
            <a:rect r="r" b="b" t="t" l="l"/>
            <a:pathLst>
              <a:path h="553887" w="10171900">
                <a:moveTo>
                  <a:pt x="0" y="0"/>
                </a:moveTo>
                <a:lnTo>
                  <a:pt x="10171900" y="0"/>
                </a:lnTo>
                <a:lnTo>
                  <a:pt x="10171900" y="553887"/>
                </a:lnTo>
                <a:lnTo>
                  <a:pt x="0" y="553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8228" r="0" b="-86822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98423" y="-1345732"/>
            <a:ext cx="3500443" cy="3500443"/>
          </a:xfrm>
          <a:custGeom>
            <a:avLst/>
            <a:gdLst/>
            <a:ahLst/>
            <a:cxnLst/>
            <a:rect r="r" b="b" t="t" l="l"/>
            <a:pathLst>
              <a:path h="3500443" w="3500443">
                <a:moveTo>
                  <a:pt x="0" y="0"/>
                </a:moveTo>
                <a:lnTo>
                  <a:pt x="3500443" y="0"/>
                </a:lnTo>
                <a:lnTo>
                  <a:pt x="3500443" y="3500443"/>
                </a:lnTo>
                <a:lnTo>
                  <a:pt x="0" y="3500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1" t="0" r="-271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410450" y="-152400"/>
            <a:ext cx="3716815" cy="3716815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79A29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398423" y="916838"/>
            <a:ext cx="3078595" cy="3078595"/>
          </a:xfrm>
          <a:custGeom>
            <a:avLst/>
            <a:gdLst/>
            <a:ahLst/>
            <a:cxnLst/>
            <a:rect r="r" b="b" t="t" l="l"/>
            <a:pathLst>
              <a:path h="3078595" w="3078595">
                <a:moveTo>
                  <a:pt x="0" y="0"/>
                </a:moveTo>
                <a:lnTo>
                  <a:pt x="3078595" y="0"/>
                </a:lnTo>
                <a:lnTo>
                  <a:pt x="3078595" y="3078595"/>
                </a:lnTo>
                <a:lnTo>
                  <a:pt x="0" y="30785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3917" y="1181040"/>
            <a:ext cx="5953165" cy="840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35"/>
              </a:lnSpc>
            </a:pPr>
            <a:r>
              <a:rPr lang="en-US" sz="6135">
                <a:solidFill>
                  <a:srgbClr val="F79A29"/>
                </a:solidFill>
                <a:latin typeface="Aleo Bold"/>
              </a:rPr>
              <a:t>Query Squad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7307" y="4546829"/>
            <a:ext cx="8591550" cy="2213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8"/>
              </a:lnSpc>
            </a:pPr>
            <a:r>
              <a:rPr lang="en-US" sz="2113" spc="316">
                <a:solidFill>
                  <a:srgbClr val="FFFFFF"/>
                </a:solidFill>
                <a:latin typeface="Glacial Indifference Bold"/>
              </a:rPr>
              <a:t>A PRESENTATION BY:                   </a:t>
            </a:r>
          </a:p>
          <a:p>
            <a:pPr>
              <a:lnSpc>
                <a:spcPts val="2958"/>
              </a:lnSpc>
            </a:pPr>
            <a:r>
              <a:rPr lang="en-US" sz="2113" spc="316">
                <a:solidFill>
                  <a:srgbClr val="FFFFFF"/>
                </a:solidFill>
                <a:latin typeface="Glacial Indifference"/>
              </a:rPr>
              <a:t>SURYA KALYANARAMAN (TEAM LEAD)</a:t>
            </a:r>
          </a:p>
          <a:p>
            <a:pPr>
              <a:lnSpc>
                <a:spcPts val="2958"/>
              </a:lnSpc>
            </a:pPr>
            <a:r>
              <a:rPr lang="en-US" sz="2113" spc="316">
                <a:solidFill>
                  <a:srgbClr val="FFFFFF"/>
                </a:solidFill>
                <a:latin typeface="Glacial Indifference"/>
              </a:rPr>
              <a:t>VIMALA SENTHILVADIVEL</a:t>
            </a:r>
          </a:p>
          <a:p>
            <a:pPr>
              <a:lnSpc>
                <a:spcPts val="2958"/>
              </a:lnSpc>
            </a:pPr>
            <a:r>
              <a:rPr lang="en-US" sz="2113" spc="316">
                <a:solidFill>
                  <a:srgbClr val="FFFFFF"/>
                </a:solidFill>
                <a:latin typeface="Glacial Indifference"/>
              </a:rPr>
              <a:t>POORNIMA S M</a:t>
            </a:r>
          </a:p>
          <a:p>
            <a:pPr>
              <a:lnSpc>
                <a:spcPts val="2958"/>
              </a:lnSpc>
            </a:pPr>
            <a:r>
              <a:rPr lang="en-US" sz="2113" spc="316">
                <a:solidFill>
                  <a:srgbClr val="FFFFFF"/>
                </a:solidFill>
                <a:latin typeface="Glacial Indifference"/>
              </a:rPr>
              <a:t>CHANDANA T S</a:t>
            </a:r>
            <a:r>
              <a:rPr lang="en-US" sz="2113" spc="316">
                <a:solidFill>
                  <a:srgbClr val="FFFFFF"/>
                </a:solidFill>
                <a:latin typeface="Glacial Indifference Bold"/>
              </a:rPr>
              <a:t>                             SMPO:</a:t>
            </a:r>
          </a:p>
          <a:p>
            <a:pPr>
              <a:lnSpc>
                <a:spcPts val="2958"/>
              </a:lnSpc>
            </a:pPr>
            <a:r>
              <a:rPr lang="en-US" sz="2113" spc="316">
                <a:solidFill>
                  <a:srgbClr val="FFFFFF"/>
                </a:solidFill>
                <a:latin typeface="Glacial Indifference"/>
              </a:rPr>
              <a:t>AMITHA SRIDHAR</a:t>
            </a:r>
            <a:r>
              <a:rPr lang="en-US" sz="2113" spc="316">
                <a:solidFill>
                  <a:srgbClr val="FFFFFF"/>
                </a:solidFill>
                <a:latin typeface="Glacial Indifference Bold"/>
              </a:rPr>
              <a:t>                          </a:t>
            </a:r>
            <a:r>
              <a:rPr lang="en-US" sz="2113" spc="316">
                <a:solidFill>
                  <a:srgbClr val="FFFFFF"/>
                </a:solidFill>
                <a:latin typeface="Glacial Indifference"/>
              </a:rPr>
              <a:t>SUNITHA GIDUTHURI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3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8650" y="4581525"/>
            <a:ext cx="10744865" cy="249410"/>
          </a:xfrm>
          <a:custGeom>
            <a:avLst/>
            <a:gdLst/>
            <a:ahLst/>
            <a:cxnLst/>
            <a:rect r="r" b="b" t="t" l="l"/>
            <a:pathLst>
              <a:path h="249410" w="10744865">
                <a:moveTo>
                  <a:pt x="0" y="0"/>
                </a:moveTo>
                <a:lnTo>
                  <a:pt x="10744865" y="0"/>
                </a:lnTo>
                <a:lnTo>
                  <a:pt x="10744865" y="249410"/>
                </a:lnTo>
                <a:lnTo>
                  <a:pt x="0" y="2494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104059" r="0" b="-21040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3025" y="4314825"/>
            <a:ext cx="752570" cy="752570"/>
          </a:xfrm>
          <a:custGeom>
            <a:avLst/>
            <a:gdLst/>
            <a:ahLst/>
            <a:cxnLst/>
            <a:rect r="r" b="b" t="t" l="l"/>
            <a:pathLst>
              <a:path h="752570" w="752570">
                <a:moveTo>
                  <a:pt x="0" y="0"/>
                </a:moveTo>
                <a:lnTo>
                  <a:pt x="752570" y="0"/>
                </a:lnTo>
                <a:lnTo>
                  <a:pt x="752570" y="752570"/>
                </a:lnTo>
                <a:lnTo>
                  <a:pt x="0" y="752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38525" y="4314825"/>
            <a:ext cx="752570" cy="752570"/>
          </a:xfrm>
          <a:custGeom>
            <a:avLst/>
            <a:gdLst/>
            <a:ahLst/>
            <a:cxnLst/>
            <a:rect r="r" b="b" t="t" l="l"/>
            <a:pathLst>
              <a:path h="752570" w="752570">
                <a:moveTo>
                  <a:pt x="0" y="0"/>
                </a:moveTo>
                <a:lnTo>
                  <a:pt x="752570" y="0"/>
                </a:lnTo>
                <a:lnTo>
                  <a:pt x="752570" y="752570"/>
                </a:lnTo>
                <a:lnTo>
                  <a:pt x="0" y="752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24500" y="4314825"/>
            <a:ext cx="752570" cy="752570"/>
          </a:xfrm>
          <a:custGeom>
            <a:avLst/>
            <a:gdLst/>
            <a:ahLst/>
            <a:cxnLst/>
            <a:rect r="r" b="b" t="t" l="l"/>
            <a:pathLst>
              <a:path h="752570" w="752570">
                <a:moveTo>
                  <a:pt x="0" y="0"/>
                </a:moveTo>
                <a:lnTo>
                  <a:pt x="752570" y="0"/>
                </a:lnTo>
                <a:lnTo>
                  <a:pt x="752570" y="752570"/>
                </a:lnTo>
                <a:lnTo>
                  <a:pt x="0" y="752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39050" y="4314825"/>
            <a:ext cx="752570" cy="752570"/>
          </a:xfrm>
          <a:custGeom>
            <a:avLst/>
            <a:gdLst/>
            <a:ahLst/>
            <a:cxnLst/>
            <a:rect r="r" b="b" t="t" l="l"/>
            <a:pathLst>
              <a:path h="752570" w="752570">
                <a:moveTo>
                  <a:pt x="0" y="0"/>
                </a:moveTo>
                <a:lnTo>
                  <a:pt x="752570" y="0"/>
                </a:lnTo>
                <a:lnTo>
                  <a:pt x="752570" y="752570"/>
                </a:lnTo>
                <a:lnTo>
                  <a:pt x="0" y="752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4191000" y="-1943100"/>
            <a:ext cx="3325220" cy="332522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79A29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2228850" y="-1695450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7" y="0"/>
                </a:lnTo>
                <a:lnTo>
                  <a:pt x="3086677" y="3086677"/>
                </a:lnTo>
                <a:lnTo>
                  <a:pt x="0" y="30866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71" t="0" r="-271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89431" y="5325945"/>
            <a:ext cx="761438" cy="816356"/>
          </a:xfrm>
          <a:custGeom>
            <a:avLst/>
            <a:gdLst/>
            <a:ahLst/>
            <a:cxnLst/>
            <a:rect r="r" b="b" t="t" l="l"/>
            <a:pathLst>
              <a:path h="816356" w="761438">
                <a:moveTo>
                  <a:pt x="0" y="0"/>
                </a:moveTo>
                <a:lnTo>
                  <a:pt x="761437" y="0"/>
                </a:lnTo>
                <a:lnTo>
                  <a:pt x="761437" y="816356"/>
                </a:lnTo>
                <a:lnTo>
                  <a:pt x="0" y="8163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639050" y="5325945"/>
            <a:ext cx="866946" cy="758578"/>
          </a:xfrm>
          <a:custGeom>
            <a:avLst/>
            <a:gdLst/>
            <a:ahLst/>
            <a:cxnLst/>
            <a:rect r="r" b="b" t="t" l="l"/>
            <a:pathLst>
              <a:path h="758578" w="866946">
                <a:moveTo>
                  <a:pt x="0" y="0"/>
                </a:moveTo>
                <a:lnTo>
                  <a:pt x="866946" y="0"/>
                </a:lnTo>
                <a:lnTo>
                  <a:pt x="866946" y="758578"/>
                </a:lnTo>
                <a:lnTo>
                  <a:pt x="0" y="7585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568335" y="5325945"/>
            <a:ext cx="674329" cy="694534"/>
          </a:xfrm>
          <a:custGeom>
            <a:avLst/>
            <a:gdLst/>
            <a:ahLst/>
            <a:cxnLst/>
            <a:rect r="r" b="b" t="t" l="l"/>
            <a:pathLst>
              <a:path h="694534" w="674329">
                <a:moveTo>
                  <a:pt x="0" y="0"/>
                </a:moveTo>
                <a:lnTo>
                  <a:pt x="674330" y="0"/>
                </a:lnTo>
                <a:lnTo>
                  <a:pt x="674330" y="694534"/>
                </a:lnTo>
                <a:lnTo>
                  <a:pt x="0" y="694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99632" y="5450875"/>
            <a:ext cx="716167" cy="691427"/>
          </a:xfrm>
          <a:custGeom>
            <a:avLst/>
            <a:gdLst/>
            <a:ahLst/>
            <a:cxnLst/>
            <a:rect r="r" b="b" t="t" l="l"/>
            <a:pathLst>
              <a:path h="691427" w="716167">
                <a:moveTo>
                  <a:pt x="0" y="0"/>
                </a:moveTo>
                <a:lnTo>
                  <a:pt x="716167" y="0"/>
                </a:lnTo>
                <a:lnTo>
                  <a:pt x="716167" y="691426"/>
                </a:lnTo>
                <a:lnTo>
                  <a:pt x="0" y="6914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62000" y="1918716"/>
            <a:ext cx="8229600" cy="646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0"/>
              </a:lnSpc>
            </a:pPr>
            <a:r>
              <a:rPr lang="en-US" sz="4830">
                <a:solidFill>
                  <a:srgbClr val="FFFFFF"/>
                </a:solidFill>
                <a:latin typeface="Aleo Bold"/>
              </a:rPr>
              <a:t>Overview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74711" y="3251549"/>
            <a:ext cx="2163714" cy="964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2"/>
              </a:lnSpc>
            </a:pPr>
            <a:r>
              <a:rPr lang="en-US" sz="3622">
                <a:solidFill>
                  <a:srgbClr val="F79A29"/>
                </a:solidFill>
                <a:latin typeface="Aleo Bold"/>
              </a:rPr>
              <a:t>Diabetic Database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14650" y="3203924"/>
            <a:ext cx="1809750" cy="964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2"/>
              </a:lnSpc>
            </a:pPr>
            <a:r>
              <a:rPr lang="en-US" sz="3622">
                <a:solidFill>
                  <a:srgbClr val="F79A29"/>
                </a:solidFill>
                <a:latin typeface="Aleo Bold"/>
              </a:rPr>
              <a:t>Postgre</a:t>
            </a:r>
          </a:p>
          <a:p>
            <a:pPr algn="ctr">
              <a:lnSpc>
                <a:spcPts val="3622"/>
              </a:lnSpc>
            </a:pPr>
            <a:r>
              <a:rPr lang="en-US" sz="3622">
                <a:solidFill>
                  <a:srgbClr val="F79A29"/>
                </a:solidFill>
                <a:latin typeface="Aleo Bold"/>
              </a:rPr>
              <a:t>SQL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000625" y="3484531"/>
            <a:ext cx="1809750" cy="499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2"/>
              </a:lnSpc>
            </a:pPr>
            <a:r>
              <a:rPr lang="en-US" sz="3622">
                <a:solidFill>
                  <a:srgbClr val="F79A29"/>
                </a:solidFill>
                <a:latin typeface="Aleo Bold"/>
              </a:rPr>
              <a:t>Jira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110460" y="3483959"/>
            <a:ext cx="1809750" cy="499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2"/>
              </a:lnSpc>
            </a:pPr>
            <a:r>
              <a:rPr lang="en-US" sz="3622">
                <a:solidFill>
                  <a:srgbClr val="F79A29"/>
                </a:solidFill>
                <a:latin typeface="Aleo Bold"/>
              </a:rPr>
              <a:t>Github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9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00400" y="1023366"/>
            <a:ext cx="5924550" cy="646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30"/>
              </a:lnSpc>
            </a:pPr>
            <a:r>
              <a:rPr lang="en-US" sz="4830">
                <a:solidFill>
                  <a:srgbClr val="FFFFFF"/>
                </a:solidFill>
                <a:latin typeface="Aleo Bold"/>
              </a:rPr>
              <a:t>Diabetes Data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-809625" y="-361950"/>
            <a:ext cx="3325220" cy="332522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685925" y="876300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7" y="0"/>
                </a:lnTo>
                <a:lnTo>
                  <a:pt x="3086677" y="3086677"/>
                </a:lnTo>
                <a:lnTo>
                  <a:pt x="0" y="3086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t="0" r="-271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142586" y="3962977"/>
            <a:ext cx="3802893" cy="3802893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t="0" r="-61289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819751" y="1960412"/>
            <a:ext cx="5632970" cy="3590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76215" indent="-188108" lvl="1">
              <a:lnSpc>
                <a:spcPts val="3190"/>
              </a:lnSpc>
              <a:buFont typeface="Arial"/>
              <a:buChar char="•"/>
            </a:pPr>
            <a:r>
              <a:rPr lang="en-US" sz="2278" spc="68">
                <a:solidFill>
                  <a:srgbClr val="333330"/>
                </a:solidFill>
                <a:latin typeface="Glacial Indifference"/>
              </a:rPr>
              <a:t>Consists of 15 tables of  77 patient's records.</a:t>
            </a:r>
          </a:p>
          <a:p>
            <a:pPr marL="376215" indent="-188108" lvl="1">
              <a:lnSpc>
                <a:spcPts val="3190"/>
              </a:lnSpc>
              <a:buFont typeface="Arial"/>
              <a:buChar char="•"/>
            </a:pPr>
            <a:r>
              <a:rPr lang="en-US" sz="2278" spc="68">
                <a:solidFill>
                  <a:srgbClr val="333330"/>
                </a:solidFill>
                <a:latin typeface="Glacial Indifference"/>
              </a:rPr>
              <a:t>P</a:t>
            </a:r>
            <a:r>
              <a:rPr lang="en-US" sz="2278" spc="68">
                <a:solidFill>
                  <a:srgbClr val="333330"/>
                </a:solidFill>
                <a:latin typeface="Glacial Indifference"/>
              </a:rPr>
              <a:t>atients are divided into diabetic and control groups.</a:t>
            </a:r>
          </a:p>
          <a:p>
            <a:pPr marL="376215" indent="-188108" lvl="1">
              <a:lnSpc>
                <a:spcPts val="3190"/>
              </a:lnSpc>
              <a:buFont typeface="Arial"/>
              <a:buChar char="•"/>
            </a:pPr>
            <a:r>
              <a:rPr lang="en-US" sz="2278" spc="68">
                <a:solidFill>
                  <a:srgbClr val="333330"/>
                </a:solidFill>
                <a:latin typeface="Glacial Indifference"/>
              </a:rPr>
              <a:t>I</a:t>
            </a:r>
            <a:r>
              <a:rPr lang="en-US" sz="2278" spc="68">
                <a:solidFill>
                  <a:srgbClr val="333330"/>
                </a:solidFill>
                <a:latin typeface="Glacial Indifference"/>
              </a:rPr>
              <a:t>ncludes lab records related to diabetes, dementia, heart rate, and blood pressure.</a:t>
            </a:r>
          </a:p>
          <a:p>
            <a:pPr marL="376215" indent="-188108" lvl="1">
              <a:lnSpc>
                <a:spcPts val="3190"/>
              </a:lnSpc>
              <a:buFont typeface="Arial"/>
              <a:buChar char="•"/>
            </a:pPr>
            <a:r>
              <a:rPr lang="en-US" sz="2278" spc="68">
                <a:solidFill>
                  <a:srgbClr val="333330"/>
                </a:solidFill>
                <a:latin typeface="Glacial Indifference"/>
              </a:rPr>
              <a:t>D</a:t>
            </a:r>
            <a:r>
              <a:rPr lang="en-US" sz="2278" spc="68">
                <a:solidFill>
                  <a:srgbClr val="333330"/>
                </a:solidFill>
                <a:latin typeface="Glacial Indifference"/>
              </a:rPr>
              <a:t>ataset allows for analysis and comparison of key parameters.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9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1020219" y="0"/>
            <a:ext cx="3325220" cy="332522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1020219" y="1458416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7" y="0"/>
                </a:lnTo>
                <a:lnTo>
                  <a:pt x="3086677" y="3086677"/>
                </a:lnTo>
                <a:lnTo>
                  <a:pt x="0" y="3086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t="0" r="-27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4281" y="4545093"/>
            <a:ext cx="3901440" cy="2511552"/>
          </a:xfrm>
          <a:custGeom>
            <a:avLst/>
            <a:gdLst/>
            <a:ahLst/>
            <a:cxnLst/>
            <a:rect r="r" b="b" t="t" l="l"/>
            <a:pathLst>
              <a:path h="2511552" w="3901440">
                <a:moveTo>
                  <a:pt x="0" y="0"/>
                </a:moveTo>
                <a:lnTo>
                  <a:pt x="3901440" y="0"/>
                </a:lnTo>
                <a:lnTo>
                  <a:pt x="3901440" y="2511552"/>
                </a:lnTo>
                <a:lnTo>
                  <a:pt x="0" y="25115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00400" y="1023366"/>
            <a:ext cx="5924550" cy="646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30"/>
              </a:lnSpc>
            </a:pPr>
            <a:r>
              <a:rPr lang="en-US" sz="4830">
                <a:solidFill>
                  <a:srgbClr val="FFFFFF"/>
                </a:solidFill>
                <a:latin typeface="Aleo Bold"/>
              </a:rPr>
              <a:t>FUNCTIONS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52861" y="1969937"/>
            <a:ext cx="5400739" cy="4070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48877" indent="-174438" lvl="1">
              <a:lnSpc>
                <a:spcPts val="2958"/>
              </a:lnSpc>
              <a:buFont typeface="Arial"/>
              <a:buChar char="•"/>
            </a:pPr>
            <a:r>
              <a:rPr lang="en-US" sz="2113" spc="63">
                <a:solidFill>
                  <a:srgbClr val="333330"/>
                </a:solidFill>
                <a:latin typeface="Glacial Indifference"/>
              </a:rPr>
              <a:t>ORDER BY RANDOM()</a:t>
            </a:r>
          </a:p>
          <a:p>
            <a:pPr marL="348877" indent="-174438" lvl="1">
              <a:lnSpc>
                <a:spcPts val="2958"/>
              </a:lnSpc>
              <a:buFont typeface="Arial"/>
              <a:buChar char="•"/>
            </a:pPr>
            <a:r>
              <a:rPr lang="en-US" sz="2113" spc="63">
                <a:solidFill>
                  <a:srgbClr val="333330"/>
                </a:solidFill>
                <a:latin typeface="Glacial Indifference"/>
              </a:rPr>
              <a:t>EXTRACT(YEAR FROM CURRENT_DATE)</a:t>
            </a:r>
          </a:p>
          <a:p>
            <a:pPr marL="348877" indent="-174438" lvl="1">
              <a:lnSpc>
                <a:spcPts val="2958"/>
              </a:lnSpc>
              <a:buFont typeface="Arial"/>
              <a:buChar char="•"/>
            </a:pPr>
            <a:r>
              <a:rPr lang="en-US" sz="2113" spc="63">
                <a:solidFill>
                  <a:srgbClr val="333330"/>
                </a:solidFill>
                <a:latin typeface="Glacial Indifference"/>
              </a:rPr>
              <a:t>FLOOR</a:t>
            </a:r>
          </a:p>
          <a:p>
            <a:pPr marL="348877" indent="-174438" lvl="1">
              <a:lnSpc>
                <a:spcPts val="2958"/>
              </a:lnSpc>
              <a:buFont typeface="Arial"/>
              <a:buChar char="•"/>
            </a:pPr>
            <a:r>
              <a:rPr lang="en-US" sz="2113" spc="63">
                <a:solidFill>
                  <a:srgbClr val="333330"/>
                </a:solidFill>
                <a:latin typeface="Glacial Indifference"/>
              </a:rPr>
              <a:t>ROW_NUMBER() OVER (ORDER BY())</a:t>
            </a:r>
          </a:p>
          <a:p>
            <a:pPr marL="348877" indent="-174438" lvl="1">
              <a:lnSpc>
                <a:spcPts val="2958"/>
              </a:lnSpc>
              <a:buFont typeface="Arial"/>
              <a:buChar char="•"/>
            </a:pPr>
            <a:r>
              <a:rPr lang="en-US" sz="2113" spc="63">
                <a:solidFill>
                  <a:srgbClr val="333330"/>
                </a:solidFill>
                <a:latin typeface="Glacial Indifference"/>
              </a:rPr>
              <a:t>WIDTH BUCKET</a:t>
            </a:r>
          </a:p>
          <a:p>
            <a:pPr marL="348877" indent="-174438" lvl="1">
              <a:lnSpc>
                <a:spcPts val="2958"/>
              </a:lnSpc>
              <a:buFont typeface="Arial"/>
              <a:buChar char="•"/>
            </a:pPr>
            <a:r>
              <a:rPr lang="en-US" sz="2113" spc="63">
                <a:solidFill>
                  <a:srgbClr val="333330"/>
                </a:solidFill>
                <a:latin typeface="Glacial Indifference"/>
              </a:rPr>
              <a:t>RAISE NOTICE</a:t>
            </a:r>
          </a:p>
          <a:p>
            <a:pPr marL="348877" indent="-174438" lvl="1">
              <a:lnSpc>
                <a:spcPts val="2958"/>
              </a:lnSpc>
              <a:buFont typeface="Arial"/>
              <a:buChar char="•"/>
            </a:pPr>
            <a:r>
              <a:rPr lang="en-US" sz="2113" spc="63">
                <a:solidFill>
                  <a:srgbClr val="333330"/>
                </a:solidFill>
                <a:latin typeface="Glacial Indifference"/>
              </a:rPr>
              <a:t>ARRAY_AGG</a:t>
            </a:r>
          </a:p>
          <a:p>
            <a:pPr marL="348877" indent="-174438" lvl="1">
              <a:lnSpc>
                <a:spcPts val="2958"/>
              </a:lnSpc>
              <a:buFont typeface="Arial"/>
              <a:buChar char="•"/>
            </a:pPr>
            <a:r>
              <a:rPr lang="en-US" sz="2113" spc="63">
                <a:solidFill>
                  <a:srgbClr val="333330"/>
                </a:solidFill>
                <a:latin typeface="Glacial Indifference"/>
              </a:rPr>
              <a:t>CEILING</a:t>
            </a:r>
          </a:p>
          <a:p>
            <a:pPr marL="348877" indent="-174438" lvl="1">
              <a:lnSpc>
                <a:spcPts val="2958"/>
              </a:lnSpc>
              <a:buFont typeface="Arial"/>
              <a:buChar char="•"/>
            </a:pPr>
            <a:r>
              <a:rPr lang="en-US" sz="2113" spc="63">
                <a:solidFill>
                  <a:srgbClr val="333330"/>
                </a:solidFill>
                <a:latin typeface="Glacial Indifference"/>
              </a:rPr>
              <a:t>INSTEAD OF</a:t>
            </a:r>
          </a:p>
          <a:p>
            <a:pPr marL="348877" indent="-174438" lvl="1">
              <a:lnSpc>
                <a:spcPts val="2958"/>
              </a:lnSpc>
              <a:buFont typeface="Arial"/>
              <a:buChar char="•"/>
            </a:pPr>
            <a:r>
              <a:rPr lang="en-US" sz="2113" spc="63">
                <a:solidFill>
                  <a:srgbClr val="333330"/>
                </a:solidFill>
                <a:latin typeface="Glacial Indifference"/>
              </a:rPr>
              <a:t>DENSE_RANK</a:t>
            </a:r>
          </a:p>
          <a:p>
            <a:pPr marL="348877" indent="-174438" lvl="1">
              <a:lnSpc>
                <a:spcPts val="2958"/>
              </a:lnSpc>
              <a:buFont typeface="Arial"/>
              <a:buChar char="•"/>
            </a:pPr>
            <a:r>
              <a:rPr lang="en-US" sz="2113" spc="63">
                <a:solidFill>
                  <a:srgbClr val="333330"/>
                </a:solidFill>
                <a:latin typeface="Glacial Indifference"/>
              </a:rPr>
              <a:t>POSITION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3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2717622" y="2690117"/>
            <a:ext cx="3085275" cy="3085275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79A29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321764" y="0"/>
            <a:ext cx="3085275" cy="3085275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79A29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5182396"/>
            <a:ext cx="9753600" cy="2132804"/>
          </a:xfrm>
          <a:custGeom>
            <a:avLst/>
            <a:gdLst/>
            <a:ahLst/>
            <a:cxnLst/>
            <a:rect r="r" b="b" t="t" l="l"/>
            <a:pathLst>
              <a:path h="2132804" w="9753600">
                <a:moveTo>
                  <a:pt x="0" y="0"/>
                </a:moveTo>
                <a:lnTo>
                  <a:pt x="9753600" y="0"/>
                </a:lnTo>
                <a:lnTo>
                  <a:pt x="9753600" y="2132804"/>
                </a:lnTo>
                <a:lnTo>
                  <a:pt x="0" y="21328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54822" y="496211"/>
            <a:ext cx="6648450" cy="653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9"/>
              </a:lnSpc>
            </a:pPr>
            <a:r>
              <a:rPr lang="en-US" sz="4226">
                <a:solidFill>
                  <a:srgbClr val="F79A29"/>
                </a:solidFill>
                <a:latin typeface="Aleo Bold"/>
              </a:rPr>
              <a:t>Comprehensive Study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8698" y="1387413"/>
            <a:ext cx="9584902" cy="3794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3857" indent="-246928" lvl="1">
              <a:lnSpc>
                <a:spcPts val="2584"/>
              </a:lnSpc>
              <a:buFont typeface="Arial"/>
              <a:buChar char="•"/>
            </a:pPr>
            <a:r>
              <a:rPr lang="en-US" sz="2287">
                <a:solidFill>
                  <a:srgbClr val="FFFFFF"/>
                </a:solidFill>
                <a:latin typeface="Aleo"/>
              </a:rPr>
              <a:t>Explored 13 tables together to provide a holistic examination of the dataset.</a:t>
            </a:r>
          </a:p>
          <a:p>
            <a:pPr marL="493857" indent="-246928" lvl="1">
              <a:lnSpc>
                <a:spcPts val="2584"/>
              </a:lnSpc>
              <a:buFont typeface="Arial"/>
              <a:buChar char="•"/>
            </a:pPr>
            <a:r>
              <a:rPr lang="en-US" sz="2287">
                <a:solidFill>
                  <a:srgbClr val="FFFFFF"/>
                </a:solidFill>
                <a:latin typeface="Aleo"/>
              </a:rPr>
              <a:t>Variables analyzed include age, race, gender.</a:t>
            </a:r>
          </a:p>
          <a:p>
            <a:pPr marL="493857" indent="-246928" lvl="1">
              <a:lnSpc>
                <a:spcPts val="2584"/>
              </a:lnSpc>
              <a:buFont typeface="Arial"/>
              <a:buChar char="•"/>
            </a:pPr>
            <a:r>
              <a:rPr lang="en-US" sz="2287">
                <a:solidFill>
                  <a:srgbClr val="FFFFFF"/>
                </a:solidFill>
                <a:latin typeface="Aleo"/>
              </a:rPr>
              <a:t>Analysis involved range studies of MAP, eye damage, cholesterol, fasting glucose, and dementia tests.</a:t>
            </a:r>
          </a:p>
          <a:p>
            <a:pPr marL="493857" indent="-246928" lvl="1">
              <a:lnSpc>
                <a:spcPts val="2584"/>
              </a:lnSpc>
              <a:buFont typeface="Arial"/>
              <a:buChar char="•"/>
            </a:pPr>
            <a:r>
              <a:rPr lang="en-US" sz="2287">
                <a:solidFill>
                  <a:srgbClr val="FFFFFF"/>
                </a:solidFill>
                <a:latin typeface="Aleo"/>
              </a:rPr>
              <a:t>Used SQL to explore relationships and connections among these variables.</a:t>
            </a:r>
          </a:p>
          <a:p>
            <a:pPr marL="493857" indent="-246928" lvl="1">
              <a:lnSpc>
                <a:spcPts val="2584"/>
              </a:lnSpc>
              <a:buFont typeface="Arial"/>
              <a:buChar char="•"/>
            </a:pPr>
            <a:r>
              <a:rPr lang="en-US" sz="2287">
                <a:solidFill>
                  <a:srgbClr val="FFFFFF"/>
                </a:solidFill>
                <a:latin typeface="Aleo"/>
              </a:rPr>
              <a:t>Uncovered valuable insights into how the variables interact with each other.</a:t>
            </a:r>
          </a:p>
          <a:p>
            <a:pPr algn="l" marL="493857" indent="-246928" lvl="1">
              <a:lnSpc>
                <a:spcPts val="2584"/>
              </a:lnSpc>
              <a:buFont typeface="Arial"/>
              <a:buChar char="•"/>
            </a:pPr>
            <a:r>
              <a:rPr lang="en-US" sz="2287">
                <a:solidFill>
                  <a:srgbClr val="FFFFFF"/>
                </a:solidFill>
                <a:latin typeface="Aleo"/>
              </a:rPr>
              <a:t>Identified conditions based on the derived ranges.</a:t>
            </a:r>
          </a:p>
          <a:p>
            <a:pPr algn="ctr">
              <a:lnSpc>
                <a:spcPts val="401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3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849597" y="0"/>
            <a:ext cx="2877778" cy="2877778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7318" t="0" r="-4399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262065" y="3657600"/>
            <a:ext cx="4491535" cy="3657600"/>
          </a:xfrm>
          <a:custGeom>
            <a:avLst/>
            <a:gdLst/>
            <a:ahLst/>
            <a:cxnLst/>
            <a:rect r="r" b="b" t="t" l="l"/>
            <a:pathLst>
              <a:path h="3657600" w="4491535">
                <a:moveTo>
                  <a:pt x="0" y="0"/>
                </a:moveTo>
                <a:lnTo>
                  <a:pt x="4491535" y="0"/>
                </a:lnTo>
                <a:lnTo>
                  <a:pt x="4491535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23" t="-1694" r="-5202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85800" y="1213866"/>
            <a:ext cx="4429125" cy="652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30"/>
              </a:lnSpc>
            </a:pPr>
            <a:r>
              <a:rPr lang="en-US" sz="4830">
                <a:solidFill>
                  <a:srgbClr val="F79A29"/>
                </a:solidFill>
                <a:latin typeface="Aleo Bold"/>
              </a:rPr>
              <a:t>Learning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5775" y="2222949"/>
            <a:ext cx="4953085" cy="4851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53374" indent="-276687" lvl="1">
              <a:lnSpc>
                <a:spcPts val="3588"/>
              </a:lnSpc>
              <a:buFont typeface="Arial"/>
              <a:buChar char="•"/>
            </a:pPr>
            <a:r>
              <a:rPr lang="en-US" sz="2563" spc="76">
                <a:solidFill>
                  <a:srgbClr val="FFFFFF"/>
                </a:solidFill>
                <a:latin typeface="Glacial Indifference"/>
              </a:rPr>
              <a:t>Analyzing the data</a:t>
            </a:r>
          </a:p>
          <a:p>
            <a:pPr marL="553374" indent="-276687" lvl="1">
              <a:lnSpc>
                <a:spcPts val="3588"/>
              </a:lnSpc>
              <a:buFont typeface="Arial"/>
              <a:buChar char="•"/>
            </a:pPr>
            <a:r>
              <a:rPr lang="en-US" sz="2563" spc="76">
                <a:solidFill>
                  <a:srgbClr val="FFFFFF"/>
                </a:solidFill>
                <a:latin typeface="Glacial Indifference"/>
              </a:rPr>
              <a:t>Domain Knowledge</a:t>
            </a:r>
          </a:p>
          <a:p>
            <a:pPr marL="553374" indent="-276687" lvl="1">
              <a:lnSpc>
                <a:spcPts val="3588"/>
              </a:lnSpc>
              <a:buFont typeface="Arial"/>
              <a:buChar char="•"/>
            </a:pPr>
            <a:r>
              <a:rPr lang="en-US" sz="2563" spc="76">
                <a:solidFill>
                  <a:srgbClr val="FFFFFF"/>
                </a:solidFill>
                <a:latin typeface="Glacial Indifference"/>
              </a:rPr>
              <a:t>Medical Insights</a:t>
            </a:r>
          </a:p>
          <a:p>
            <a:pPr marL="553374" indent="-276687" lvl="1">
              <a:lnSpc>
                <a:spcPts val="3588"/>
              </a:lnSpc>
              <a:buFont typeface="Arial"/>
              <a:buChar char="•"/>
            </a:pPr>
            <a:r>
              <a:rPr lang="en-US" sz="2563" spc="76">
                <a:solidFill>
                  <a:srgbClr val="FFFFFF"/>
                </a:solidFill>
                <a:latin typeface="Glacial Indifference"/>
              </a:rPr>
              <a:t>Team Work</a:t>
            </a:r>
          </a:p>
          <a:p>
            <a:pPr marL="553374" indent="-276687" lvl="1">
              <a:lnSpc>
                <a:spcPts val="3588"/>
              </a:lnSpc>
              <a:buFont typeface="Arial"/>
              <a:buChar char="•"/>
            </a:pPr>
            <a:r>
              <a:rPr lang="en-US" sz="2563" spc="76">
                <a:solidFill>
                  <a:srgbClr val="FFFFFF"/>
                </a:solidFill>
                <a:latin typeface="Glacial Indifference"/>
              </a:rPr>
              <a:t>Performance Optimization</a:t>
            </a:r>
          </a:p>
          <a:p>
            <a:pPr marL="553374" indent="-276687" lvl="1">
              <a:lnSpc>
                <a:spcPts val="3588"/>
              </a:lnSpc>
              <a:buFont typeface="Arial"/>
              <a:buChar char="•"/>
            </a:pPr>
            <a:r>
              <a:rPr lang="en-US" sz="2563" spc="76">
                <a:solidFill>
                  <a:srgbClr val="FFFFFF"/>
                </a:solidFill>
                <a:latin typeface="Glacial Indifference"/>
              </a:rPr>
              <a:t>Agile Methodology</a:t>
            </a:r>
          </a:p>
          <a:p>
            <a:pPr marL="553374" indent="-276687" lvl="1">
              <a:lnSpc>
                <a:spcPts val="3588"/>
              </a:lnSpc>
              <a:buFont typeface="Arial"/>
              <a:buChar char="•"/>
            </a:pPr>
            <a:r>
              <a:rPr lang="en-US" sz="2563" spc="76">
                <a:solidFill>
                  <a:srgbClr val="FFFFFF"/>
                </a:solidFill>
                <a:latin typeface="Glacial Indifference"/>
              </a:rPr>
              <a:t>Graphic Visualization</a:t>
            </a:r>
          </a:p>
          <a:p>
            <a:pPr marL="553374" indent="-276687" lvl="1">
              <a:lnSpc>
                <a:spcPts val="3588"/>
              </a:lnSpc>
              <a:buFont typeface="Arial"/>
              <a:buChar char="•"/>
            </a:pPr>
            <a:r>
              <a:rPr lang="en-US" sz="2563" spc="76">
                <a:solidFill>
                  <a:srgbClr val="FFFFFF"/>
                </a:solidFill>
                <a:latin typeface="Glacial Indifference"/>
              </a:rPr>
              <a:t>New Functions</a:t>
            </a:r>
          </a:p>
          <a:p>
            <a:pPr marL="553374" indent="-276687" lvl="1">
              <a:lnSpc>
                <a:spcPts val="3588"/>
              </a:lnSpc>
              <a:buFont typeface="Arial"/>
              <a:buChar char="•"/>
            </a:pPr>
            <a:r>
              <a:rPr lang="en-US" sz="2563" spc="76">
                <a:solidFill>
                  <a:srgbClr val="FFFFFF"/>
                </a:solidFill>
                <a:latin typeface="Glacial Indifference"/>
              </a:rPr>
              <a:t>GitHub Collaboration</a:t>
            </a:r>
          </a:p>
          <a:p>
            <a:pPr>
              <a:lnSpc>
                <a:spcPts val="3308"/>
              </a:lnSpc>
            </a:pPr>
          </a:p>
          <a:p>
            <a:pPr>
              <a:lnSpc>
                <a:spcPts val="330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DAFlGfTRz-I</dc:identifier>
  <dcterms:modified xsi:type="dcterms:W3CDTF">2011-08-01T06:04:30Z</dcterms:modified>
  <cp:revision>1</cp:revision>
  <dc:title>Orange Grey Medical Presentation</dc:title>
</cp:coreProperties>
</file>