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
      <p:font typeface="EB Garamond"/>
      <p:regular r:id="rId42"/>
      <p:bold r:id="rId43"/>
      <p:italic r:id="rId44"/>
      <p:boldItalic r:id="rId45"/>
    </p:embeddedFont>
    <p:embeddedFont>
      <p:font typeface="Roboto Light"/>
      <p:regular r:id="rId46"/>
      <p:bold r:id="rId47"/>
      <p:italic r:id="rId48"/>
      <p:boldItalic r:id="rId49"/>
    </p:embeddedFont>
    <p:embeddedFont>
      <p:font typeface="Arial Black"/>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1" roundtripDataSignature="AMtx7miS9X4+IdfhV2lKLI2ciJYyi3VL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162EB4-1D20-4938-929E-B1B801858E82}">
  <a:tblStyle styleId="{D2162EB4-1D20-4938-929E-B1B801858E8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EBGaramond-regular.fntdata"/><Relationship Id="rId41" Type="http://schemas.openxmlformats.org/officeDocument/2006/relationships/font" Target="fonts/Montserrat-boldItalic.fntdata"/><Relationship Id="rId44" Type="http://schemas.openxmlformats.org/officeDocument/2006/relationships/font" Target="fonts/EBGaramond-italic.fntdata"/><Relationship Id="rId43" Type="http://schemas.openxmlformats.org/officeDocument/2006/relationships/font" Target="fonts/EBGaramond-bold.fntdata"/><Relationship Id="rId46" Type="http://schemas.openxmlformats.org/officeDocument/2006/relationships/font" Target="fonts/RobotoLight-regular.fntdata"/><Relationship Id="rId45" Type="http://schemas.openxmlformats.org/officeDocument/2006/relationships/font" Target="fonts/EBGaramon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Light-italic.fntdata"/><Relationship Id="rId47" Type="http://schemas.openxmlformats.org/officeDocument/2006/relationships/font" Target="fonts/RobotoLight-bold.fntdata"/><Relationship Id="rId49" Type="http://schemas.openxmlformats.org/officeDocument/2006/relationships/font" Target="fonts/Roboto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font" Target="fonts/ArialBlack-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1855c5086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71855c508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4171a91eb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74171a91e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1855c508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171855c508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6bd0613d1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6bd0613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rotWithShape="1">
          <a:blip r:embed="rId1">
            <a:alphaModFix amt="76000"/>
          </a:blip>
          <a:tile algn="tl" flip="none" tx="0" sx="100000" ty="0" sy="100000"/>
        </a:blip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6"/>
          <p:cNvPicPr preferRelativeResize="0"/>
          <p:nvPr/>
        </p:nvPicPr>
        <p:blipFill rotWithShape="1">
          <a:blip r:embed="rId2">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n.wikipedia.org/wiki/Mumbai" TargetMode="External"/><Relationship Id="rId4" Type="http://schemas.openxmlformats.org/officeDocument/2006/relationships/hyperlink" Target="https://en.wikipedia.org/wiki/Rana_Kapoor" TargetMode="External"/><Relationship Id="rId5" Type="http://schemas.openxmlformats.org/officeDocument/2006/relationships/hyperlink" Target="https://en.wikipedia.org/w/index.php?title=Ashok_Kapoor&amp;action=edit&amp;redlink=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engati.com/glossary/regularization" TargetMode="Externa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403650"/>
            <a:ext cx="8512500" cy="3763800"/>
          </a:xfrm>
          <a:prstGeom prst="rect">
            <a:avLst/>
          </a:prstGeom>
          <a:noFill/>
          <a:ln>
            <a:noFill/>
          </a:ln>
        </p:spPr>
        <p:txBody>
          <a:bodyPr anchorCtr="0" anchor="b" bIns="91425" lIns="91425" spcFirstLastPara="1" rIns="91425" wrap="square" tIns="91425">
            <a:noAutofit/>
          </a:bodyPr>
          <a:lstStyle/>
          <a:p>
            <a:pPr indent="45720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a:t>
            </a:r>
            <a:r>
              <a:rPr b="1" lang="en-US" sz="4200">
                <a:solidFill>
                  <a:srgbClr val="CC0000"/>
                </a:solidFill>
                <a:latin typeface="Montserrat"/>
                <a:ea typeface="Montserrat"/>
                <a:cs typeface="Montserrat"/>
                <a:sym typeface="Montserrat"/>
              </a:rPr>
              <a:t>Supervised ML- </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Regression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Yes Bank-Stock Price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162175" y="59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600"/>
              <a:t>Data Distribution After Normalization</a:t>
            </a:r>
            <a:endParaRPr sz="2600"/>
          </a:p>
        </p:txBody>
      </p:sp>
      <p:sp>
        <p:nvSpPr>
          <p:cNvPr id="123" name="Google Shape;12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24" name="Google Shape;124;p9"/>
          <p:cNvPicPr preferRelativeResize="0"/>
          <p:nvPr/>
        </p:nvPicPr>
        <p:blipFill rotWithShape="1">
          <a:blip r:embed="rId3">
            <a:alphaModFix/>
          </a:blip>
          <a:srcRect b="0" l="0" r="0" t="0"/>
          <a:stretch/>
        </p:blipFill>
        <p:spPr>
          <a:xfrm>
            <a:off x="219850" y="701350"/>
            <a:ext cx="4024125" cy="1732000"/>
          </a:xfrm>
          <a:prstGeom prst="rect">
            <a:avLst/>
          </a:prstGeom>
          <a:noFill/>
          <a:ln>
            <a:noFill/>
          </a:ln>
        </p:spPr>
      </p:pic>
      <p:pic>
        <p:nvPicPr>
          <p:cNvPr id="125" name="Google Shape;125;p9"/>
          <p:cNvPicPr preferRelativeResize="0"/>
          <p:nvPr/>
        </p:nvPicPr>
        <p:blipFill rotWithShape="1">
          <a:blip r:embed="rId4">
            <a:alphaModFix/>
          </a:blip>
          <a:srcRect b="0" l="0" r="0" t="0"/>
          <a:stretch/>
        </p:blipFill>
        <p:spPr>
          <a:xfrm>
            <a:off x="219850" y="2571750"/>
            <a:ext cx="4024125" cy="1643750"/>
          </a:xfrm>
          <a:prstGeom prst="rect">
            <a:avLst/>
          </a:prstGeom>
          <a:noFill/>
          <a:ln>
            <a:noFill/>
          </a:ln>
        </p:spPr>
      </p:pic>
      <p:pic>
        <p:nvPicPr>
          <p:cNvPr id="126" name="Google Shape;126;p9"/>
          <p:cNvPicPr preferRelativeResize="0"/>
          <p:nvPr/>
        </p:nvPicPr>
        <p:blipFill rotWithShape="1">
          <a:blip r:embed="rId5">
            <a:alphaModFix/>
          </a:blip>
          <a:srcRect b="0" l="0" r="0" t="0"/>
          <a:stretch/>
        </p:blipFill>
        <p:spPr>
          <a:xfrm>
            <a:off x="4705275" y="670600"/>
            <a:ext cx="4024125" cy="1732000"/>
          </a:xfrm>
          <a:prstGeom prst="rect">
            <a:avLst/>
          </a:prstGeom>
          <a:noFill/>
          <a:ln>
            <a:noFill/>
          </a:ln>
        </p:spPr>
      </p:pic>
      <p:pic>
        <p:nvPicPr>
          <p:cNvPr id="127" name="Google Shape;127;p9"/>
          <p:cNvPicPr preferRelativeResize="0"/>
          <p:nvPr/>
        </p:nvPicPr>
        <p:blipFill rotWithShape="1">
          <a:blip r:embed="rId6">
            <a:alphaModFix/>
          </a:blip>
          <a:srcRect b="0" l="0" r="0" t="0"/>
          <a:stretch/>
        </p:blipFill>
        <p:spPr>
          <a:xfrm>
            <a:off x="4771400" y="2571750"/>
            <a:ext cx="3926601" cy="1643750"/>
          </a:xfrm>
          <a:prstGeom prst="rect">
            <a:avLst/>
          </a:prstGeom>
          <a:noFill/>
          <a:ln>
            <a:noFill/>
          </a:ln>
        </p:spPr>
      </p:pic>
      <p:sp>
        <p:nvSpPr>
          <p:cNvPr id="128" name="Google Shape;128;p9"/>
          <p:cNvSpPr txBox="1"/>
          <p:nvPr/>
        </p:nvSpPr>
        <p:spPr>
          <a:xfrm>
            <a:off x="524100" y="4416950"/>
            <a:ext cx="8095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Normalized the data using the Log Transformation.Also the</a:t>
            </a:r>
            <a:r>
              <a:rPr lang="en-US"/>
              <a:t> </a:t>
            </a:r>
            <a:r>
              <a:rPr b="0" i="0" lang="en-US" sz="1400" u="none" cap="none" strike="noStrike">
                <a:solidFill>
                  <a:srgbClr val="000000"/>
                </a:solidFill>
                <a:latin typeface="Arial"/>
                <a:ea typeface="Arial"/>
                <a:cs typeface="Arial"/>
                <a:sym typeface="Arial"/>
              </a:rPr>
              <a:t>difference between</a:t>
            </a:r>
            <a:r>
              <a:rPr lang="en-US"/>
              <a:t> Mean-Median</a:t>
            </a:r>
            <a:r>
              <a:rPr b="0" i="0" lang="en-US" sz="1400" u="none" cap="none" strike="noStrike">
                <a:solidFill>
                  <a:srgbClr val="000000"/>
                </a:solidFill>
                <a:latin typeface="Arial"/>
                <a:ea typeface="Arial"/>
                <a:cs typeface="Arial"/>
                <a:sym typeface="Arial"/>
              </a:rPr>
              <a:t> is minimalized.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distribution graph after normalization</a:t>
            </a:r>
            <a:endParaRPr/>
          </a:p>
        </p:txBody>
      </p:sp>
      <p:sp>
        <p:nvSpPr>
          <p:cNvPr id="134" name="Google Shape;13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35" name="Google Shape;135;p10"/>
          <p:cNvPicPr preferRelativeResize="0"/>
          <p:nvPr/>
        </p:nvPicPr>
        <p:blipFill rotWithShape="1">
          <a:blip r:embed="rId3">
            <a:alphaModFix/>
          </a:blip>
          <a:srcRect b="0" l="0" r="0" t="0"/>
          <a:stretch/>
        </p:blipFill>
        <p:spPr>
          <a:xfrm>
            <a:off x="0" y="1254196"/>
            <a:ext cx="9143999" cy="3002507"/>
          </a:xfrm>
          <a:prstGeom prst="rect">
            <a:avLst/>
          </a:prstGeom>
          <a:noFill/>
          <a:ln>
            <a:noFill/>
          </a:ln>
        </p:spPr>
      </p:pic>
      <p:sp>
        <p:nvSpPr>
          <p:cNvPr id="136" name="Google Shape;136;p10"/>
          <p:cNvSpPr txBox="1"/>
          <p:nvPr/>
        </p:nvSpPr>
        <p:spPr>
          <a:xfrm>
            <a:off x="1303175" y="4393875"/>
            <a:ext cx="689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Post Log Transformation, </a:t>
            </a:r>
            <a:r>
              <a:rPr lang="en-US"/>
              <a:t>d</a:t>
            </a:r>
            <a:r>
              <a:rPr b="0" i="0" lang="en-US" sz="1400" u="none" cap="none" strike="noStrike">
                <a:solidFill>
                  <a:srgbClr val="000000"/>
                </a:solidFill>
                <a:latin typeface="Arial"/>
                <a:ea typeface="Arial"/>
                <a:cs typeface="Arial"/>
                <a:sym typeface="Arial"/>
              </a:rPr>
              <a:t>ata is Uniformly distributed. Normal Bell curve achieved.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Correlation Graphs</a:t>
            </a:r>
            <a:endParaRPr/>
          </a:p>
        </p:txBody>
      </p:sp>
      <p:sp>
        <p:nvSpPr>
          <p:cNvPr id="142" name="Google Shape;142;p12"/>
          <p:cNvSpPr txBox="1"/>
          <p:nvPr>
            <p:ph idx="1" type="body"/>
          </p:nvPr>
        </p:nvSpPr>
        <p:spPr>
          <a:xfrm>
            <a:off x="415175" y="1152475"/>
            <a:ext cx="8417100" cy="27456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43" name="Google Shape;143;p12"/>
          <p:cNvPicPr preferRelativeResize="0"/>
          <p:nvPr/>
        </p:nvPicPr>
        <p:blipFill rotWithShape="1">
          <a:blip r:embed="rId3">
            <a:alphaModFix/>
          </a:blip>
          <a:srcRect b="0" l="0" r="0" t="0"/>
          <a:stretch/>
        </p:blipFill>
        <p:spPr>
          <a:xfrm>
            <a:off x="140325" y="1366775"/>
            <a:ext cx="2902283" cy="2031600"/>
          </a:xfrm>
          <a:prstGeom prst="rect">
            <a:avLst/>
          </a:prstGeom>
          <a:noFill/>
          <a:ln>
            <a:noFill/>
          </a:ln>
        </p:spPr>
      </p:pic>
      <p:pic>
        <p:nvPicPr>
          <p:cNvPr id="144" name="Google Shape;144;p12"/>
          <p:cNvPicPr preferRelativeResize="0"/>
          <p:nvPr/>
        </p:nvPicPr>
        <p:blipFill rotWithShape="1">
          <a:blip r:embed="rId4">
            <a:alphaModFix/>
          </a:blip>
          <a:srcRect b="0" l="0" r="0" t="0"/>
          <a:stretch/>
        </p:blipFill>
        <p:spPr>
          <a:xfrm>
            <a:off x="3088200" y="1402500"/>
            <a:ext cx="2864238" cy="1960150"/>
          </a:xfrm>
          <a:prstGeom prst="rect">
            <a:avLst/>
          </a:prstGeom>
          <a:noFill/>
          <a:ln>
            <a:noFill/>
          </a:ln>
        </p:spPr>
      </p:pic>
      <p:pic>
        <p:nvPicPr>
          <p:cNvPr id="145" name="Google Shape;145;p12"/>
          <p:cNvPicPr preferRelativeResize="0"/>
          <p:nvPr/>
        </p:nvPicPr>
        <p:blipFill rotWithShape="1">
          <a:blip r:embed="rId5">
            <a:alphaModFix/>
          </a:blip>
          <a:srcRect b="0" l="0" r="0" t="0"/>
          <a:stretch/>
        </p:blipFill>
        <p:spPr>
          <a:xfrm>
            <a:off x="6010950" y="1402500"/>
            <a:ext cx="2969750" cy="1877950"/>
          </a:xfrm>
          <a:prstGeom prst="rect">
            <a:avLst/>
          </a:prstGeom>
          <a:noFill/>
          <a:ln>
            <a:noFill/>
          </a:ln>
        </p:spPr>
      </p:pic>
      <p:sp>
        <p:nvSpPr>
          <p:cNvPr id="146" name="Google Shape;146;p12"/>
          <p:cNvSpPr txBox="1"/>
          <p:nvPr/>
        </p:nvSpPr>
        <p:spPr>
          <a:xfrm>
            <a:off x="1487700" y="4032825"/>
            <a:ext cx="568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High </a:t>
            </a:r>
            <a:r>
              <a:rPr lang="en-US"/>
              <a:t>Correlation</a:t>
            </a:r>
            <a:r>
              <a:rPr b="0" i="0" lang="en-US" sz="1400" u="none" cap="none" strike="noStrike">
                <a:solidFill>
                  <a:srgbClr val="000000"/>
                </a:solidFill>
                <a:latin typeface="Arial"/>
                <a:ea typeface="Arial"/>
                <a:cs typeface="Arial"/>
                <a:sym typeface="Arial"/>
              </a:rPr>
              <a:t> between the dependent and independent Variables.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Multicollinearity And VIF</a:t>
            </a:r>
            <a:endParaRPr/>
          </a:p>
        </p:txBody>
      </p:sp>
      <p:sp>
        <p:nvSpPr>
          <p:cNvPr id="152" name="Google Shape;152;p13"/>
          <p:cNvSpPr txBox="1"/>
          <p:nvPr>
            <p:ph idx="1" type="body"/>
          </p:nvPr>
        </p:nvSpPr>
        <p:spPr>
          <a:xfrm>
            <a:off x="0" y="1152475"/>
            <a:ext cx="9144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500">
                <a:solidFill>
                  <a:srgbClr val="202124"/>
                </a:solidFill>
                <a:latin typeface="Roboto"/>
                <a:ea typeface="Roboto"/>
                <a:cs typeface="Roboto"/>
                <a:sym typeface="Roboto"/>
              </a:rPr>
              <a:t>Multicollinearity is a statistical concept where several independent variables in a model are correlated.</a:t>
            </a:r>
            <a:endParaRPr sz="2100">
              <a:latin typeface="Calibri"/>
              <a:ea typeface="Calibri"/>
              <a:cs typeface="Calibri"/>
              <a:sym typeface="Calibri"/>
            </a:endParaRPr>
          </a:p>
        </p:txBody>
      </p:sp>
      <p:pic>
        <p:nvPicPr>
          <p:cNvPr id="153" name="Google Shape;153;p13"/>
          <p:cNvPicPr preferRelativeResize="0"/>
          <p:nvPr/>
        </p:nvPicPr>
        <p:blipFill rotWithShape="1">
          <a:blip r:embed="rId3">
            <a:alphaModFix/>
          </a:blip>
          <a:srcRect b="0" l="0" r="0" t="0"/>
          <a:stretch/>
        </p:blipFill>
        <p:spPr>
          <a:xfrm>
            <a:off x="466725" y="1697422"/>
            <a:ext cx="3552775" cy="3273100"/>
          </a:xfrm>
          <a:prstGeom prst="rect">
            <a:avLst/>
          </a:prstGeom>
          <a:noFill/>
          <a:ln>
            <a:noFill/>
          </a:ln>
        </p:spPr>
      </p:pic>
      <p:pic>
        <p:nvPicPr>
          <p:cNvPr id="154" name="Google Shape;154;p13"/>
          <p:cNvPicPr preferRelativeResize="0"/>
          <p:nvPr/>
        </p:nvPicPr>
        <p:blipFill rotWithShape="1">
          <a:blip r:embed="rId4">
            <a:alphaModFix/>
          </a:blip>
          <a:srcRect b="0" l="0" r="0" t="0"/>
          <a:stretch/>
        </p:blipFill>
        <p:spPr>
          <a:xfrm>
            <a:off x="4572000" y="1641225"/>
            <a:ext cx="3857675" cy="2003025"/>
          </a:xfrm>
          <a:prstGeom prst="rect">
            <a:avLst/>
          </a:prstGeom>
          <a:noFill/>
          <a:ln>
            <a:noFill/>
          </a:ln>
        </p:spPr>
      </p:pic>
      <p:sp>
        <p:nvSpPr>
          <p:cNvPr id="155" name="Google Shape;155;p13"/>
          <p:cNvSpPr txBox="1"/>
          <p:nvPr/>
        </p:nvSpPr>
        <p:spPr>
          <a:xfrm>
            <a:off x="4347775" y="3494350"/>
            <a:ext cx="46935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sz="1500">
              <a:solidFill>
                <a:srgbClr val="202124"/>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02124"/>
                </a:solidFill>
                <a:latin typeface="Roboto"/>
                <a:ea typeface="Roboto"/>
                <a:cs typeface="Roboto"/>
                <a:sym typeface="Roboto"/>
              </a:rPr>
              <a:t>A variance inflation factor (VIF) is a measure of the amount of multicollinearity in regression analysis.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type="title"/>
          </p:nvPr>
        </p:nvSpPr>
        <p:spPr>
          <a:xfrm>
            <a:off x="311700" y="191300"/>
            <a:ext cx="291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Train Test Model</a:t>
            </a:r>
            <a:endParaRPr/>
          </a:p>
        </p:txBody>
      </p:sp>
      <p:sp>
        <p:nvSpPr>
          <p:cNvPr id="161" name="Google Shape;161;p14"/>
          <p:cNvSpPr txBox="1"/>
          <p:nvPr>
            <p:ph idx="1" type="body"/>
          </p:nvPr>
        </p:nvSpPr>
        <p:spPr>
          <a:xfrm>
            <a:off x="311700" y="3828775"/>
            <a:ext cx="8520600" cy="124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350">
                <a:solidFill>
                  <a:srgbClr val="000000"/>
                </a:solidFill>
                <a:latin typeface="Roboto"/>
                <a:ea typeface="Roboto"/>
                <a:cs typeface="Roboto"/>
                <a:sym typeface="Roboto"/>
              </a:rPr>
              <a:t>Train/Test is a method to measure the accuracy of your model.</a:t>
            </a:r>
            <a:endParaRPr sz="1350">
              <a:solidFill>
                <a:srgbClr val="000000"/>
              </a:solidFill>
              <a:latin typeface="Roboto"/>
              <a:ea typeface="Roboto"/>
              <a:cs typeface="Roboto"/>
              <a:sym typeface="Roboto"/>
            </a:endParaRPr>
          </a:p>
          <a:p>
            <a:pPr indent="0" lvl="0" marL="0" rtl="0" algn="l">
              <a:spcBef>
                <a:spcPts val="0"/>
              </a:spcBef>
              <a:spcAft>
                <a:spcPts val="0"/>
              </a:spcAft>
              <a:buNone/>
            </a:pPr>
            <a:r>
              <a:rPr b="1" lang="en-US" sz="1350">
                <a:solidFill>
                  <a:srgbClr val="000000"/>
                </a:solidFill>
                <a:latin typeface="Roboto"/>
                <a:ea typeface="Roboto"/>
                <a:cs typeface="Roboto"/>
                <a:sym typeface="Roboto"/>
              </a:rPr>
              <a:t>Cross-Validation </a:t>
            </a:r>
            <a:r>
              <a:rPr lang="en-US" sz="1350">
                <a:solidFill>
                  <a:srgbClr val="000000"/>
                </a:solidFill>
                <a:latin typeface="Roboto"/>
                <a:ea typeface="Roboto"/>
                <a:cs typeface="Roboto"/>
                <a:sym typeface="Roboto"/>
              </a:rPr>
              <a:t>is a statistical method of evaluating and comparing learning algorithms by dividing data into two segments: one used to learn or train a model and the other used to validate the model.</a:t>
            </a:r>
            <a:endParaRPr sz="1350">
              <a:solidFill>
                <a:srgbClr val="000000"/>
              </a:solidFill>
              <a:latin typeface="Roboto"/>
              <a:ea typeface="Roboto"/>
              <a:cs typeface="Roboto"/>
              <a:sym typeface="Roboto"/>
            </a:endParaRPr>
          </a:p>
          <a:p>
            <a:pPr indent="0" lvl="0" marL="0" rtl="0" algn="l">
              <a:spcBef>
                <a:spcPts val="0"/>
              </a:spcBef>
              <a:spcAft>
                <a:spcPts val="0"/>
              </a:spcAft>
              <a:buNone/>
            </a:pPr>
            <a:r>
              <a:rPr b="1" lang="en-US" sz="1350">
                <a:solidFill>
                  <a:srgbClr val="000000"/>
                </a:solidFill>
                <a:latin typeface="Roboto"/>
                <a:ea typeface="Roboto"/>
                <a:cs typeface="Roboto"/>
                <a:sym typeface="Roboto"/>
              </a:rPr>
              <a:t>Hyperparameter tuning</a:t>
            </a:r>
            <a:r>
              <a:rPr lang="en-US" sz="1350">
                <a:solidFill>
                  <a:srgbClr val="000000"/>
                </a:solidFill>
                <a:latin typeface="Roboto"/>
                <a:ea typeface="Roboto"/>
                <a:cs typeface="Roboto"/>
                <a:sym typeface="Roboto"/>
              </a:rPr>
              <a:t> is choosing a set of optimal hyperparameters for a learning algorithm. A hyperparameter is a model argument whose value is set before the learning process begins. </a:t>
            </a:r>
            <a:endParaRPr/>
          </a:p>
        </p:txBody>
      </p:sp>
      <p:pic>
        <p:nvPicPr>
          <p:cNvPr id="162" name="Google Shape;162;p14"/>
          <p:cNvPicPr preferRelativeResize="0"/>
          <p:nvPr/>
        </p:nvPicPr>
        <p:blipFill rotWithShape="1">
          <a:blip r:embed="rId3">
            <a:alphaModFix/>
          </a:blip>
          <a:srcRect b="0" l="6942" r="0" t="0"/>
          <a:stretch/>
        </p:blipFill>
        <p:spPr>
          <a:xfrm>
            <a:off x="1761765" y="764000"/>
            <a:ext cx="5342261" cy="299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Model Training</a:t>
            </a:r>
            <a:endParaRPr/>
          </a:p>
        </p:txBody>
      </p:sp>
      <p:sp>
        <p:nvSpPr>
          <p:cNvPr id="168" name="Google Shape;16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300">
                <a:solidFill>
                  <a:srgbClr val="111111"/>
                </a:solidFill>
                <a:latin typeface="Roboto"/>
                <a:ea typeface="Roboto"/>
                <a:cs typeface="Roboto"/>
                <a:sym typeface="Roboto"/>
              </a:rPr>
              <a:t>Regression is a statistical method used in finance, investing, and other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111111"/>
                </a:solidFill>
                <a:latin typeface="Roboto"/>
                <a:ea typeface="Roboto"/>
                <a:cs typeface="Roboto"/>
                <a:sym typeface="Roboto"/>
              </a:rPr>
              <a:t>disciplines that attempts to determine the strength and character of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111111"/>
                </a:solidFill>
                <a:latin typeface="Roboto"/>
                <a:ea typeface="Roboto"/>
                <a:cs typeface="Roboto"/>
                <a:sym typeface="Roboto"/>
              </a:rPr>
              <a:t>the relationship between one dependent variable (Close) and a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111111"/>
                </a:solidFill>
                <a:latin typeface="Roboto"/>
                <a:ea typeface="Roboto"/>
                <a:cs typeface="Roboto"/>
                <a:sym typeface="Roboto"/>
              </a:rPr>
              <a:t>series of other variables (High,Low,Open).</a:t>
            </a:r>
            <a:endParaRPr sz="1300">
              <a:solidFill>
                <a:srgbClr val="202124"/>
              </a:solidFill>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Model training is the phase in the data science development lifecycle</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where practitioners try to fit the best combination of weights and bias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to a machine learning algorithm to minimize a loss function over the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prediction range.</a:t>
            </a:r>
            <a:endParaRPr sz="1300">
              <a:latin typeface="Roboto"/>
              <a:ea typeface="Roboto"/>
              <a:cs typeface="Roboto"/>
              <a:sym typeface="Roboto"/>
            </a:endParaRPr>
          </a:p>
        </p:txBody>
      </p:sp>
      <p:pic>
        <p:nvPicPr>
          <p:cNvPr id="169" name="Google Shape;169;p15"/>
          <p:cNvPicPr preferRelativeResize="0"/>
          <p:nvPr/>
        </p:nvPicPr>
        <p:blipFill rotWithShape="1">
          <a:blip r:embed="rId3">
            <a:alphaModFix/>
          </a:blip>
          <a:srcRect b="0" l="0" r="0" t="0"/>
          <a:stretch/>
        </p:blipFill>
        <p:spPr>
          <a:xfrm>
            <a:off x="5866575" y="2952325"/>
            <a:ext cx="2743450" cy="2057601"/>
          </a:xfrm>
          <a:prstGeom prst="rect">
            <a:avLst/>
          </a:prstGeom>
          <a:noFill/>
          <a:ln>
            <a:noFill/>
          </a:ln>
        </p:spPr>
      </p:pic>
      <p:pic>
        <p:nvPicPr>
          <p:cNvPr id="170" name="Google Shape;170;p15"/>
          <p:cNvPicPr preferRelativeResize="0"/>
          <p:nvPr/>
        </p:nvPicPr>
        <p:blipFill rotWithShape="1">
          <a:blip r:embed="rId4">
            <a:alphaModFix/>
          </a:blip>
          <a:srcRect b="0" l="0" r="0" t="0"/>
          <a:stretch/>
        </p:blipFill>
        <p:spPr>
          <a:xfrm>
            <a:off x="5866578" y="445028"/>
            <a:ext cx="2518643" cy="230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71855c5086_0_37"/>
          <p:cNvSpPr txBox="1"/>
          <p:nvPr>
            <p:ph type="title"/>
          </p:nvPr>
        </p:nvSpPr>
        <p:spPr>
          <a:xfrm>
            <a:off x="311700" y="576525"/>
            <a:ext cx="4958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Matric Comparison Features</a:t>
            </a:r>
            <a:endParaRPr/>
          </a:p>
        </p:txBody>
      </p:sp>
      <p:sp>
        <p:nvSpPr>
          <p:cNvPr id="176" name="Google Shape;176;g171855c5086_0_37"/>
          <p:cNvSpPr txBox="1"/>
          <p:nvPr>
            <p:ph idx="1" type="body"/>
          </p:nvPr>
        </p:nvSpPr>
        <p:spPr>
          <a:xfrm>
            <a:off x="311700" y="1417100"/>
            <a:ext cx="8520600" cy="341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383838"/>
              </a:buClr>
              <a:buSzPts val="1300"/>
              <a:buFont typeface="Calibri"/>
              <a:buChar char="➔"/>
            </a:pPr>
            <a:r>
              <a:rPr b="1" lang="en-US" sz="1300" u="sng">
                <a:solidFill>
                  <a:srgbClr val="383838"/>
                </a:solidFill>
                <a:latin typeface="Roboto"/>
                <a:ea typeface="Roboto"/>
                <a:cs typeface="Roboto"/>
                <a:sym typeface="Roboto"/>
              </a:rPr>
              <a:t>MSE:-</a:t>
            </a:r>
            <a:r>
              <a:rPr lang="en-US" sz="1300">
                <a:solidFill>
                  <a:srgbClr val="383838"/>
                </a:solidFill>
                <a:latin typeface="Roboto"/>
                <a:ea typeface="Roboto"/>
                <a:cs typeface="Roboto"/>
                <a:sym typeface="Roboto"/>
              </a:rPr>
              <a:t> </a:t>
            </a:r>
            <a:r>
              <a:rPr lang="en-US" sz="1300">
                <a:solidFill>
                  <a:srgbClr val="202124"/>
                </a:solidFill>
                <a:latin typeface="Roboto"/>
                <a:ea typeface="Roboto"/>
                <a:cs typeface="Roboto"/>
                <a:sym typeface="Roboto"/>
              </a:rPr>
              <a:t>Mean squared error (MSE) measures the amount of error in </a:t>
            </a:r>
            <a:endParaRPr sz="1300">
              <a:solidFill>
                <a:srgbClr val="202124"/>
              </a:solidFill>
              <a:latin typeface="Roboto"/>
              <a:ea typeface="Roboto"/>
              <a:cs typeface="Roboto"/>
              <a:sym typeface="Roboto"/>
            </a:endParaRPr>
          </a:p>
          <a:p>
            <a:pPr indent="0" lvl="0" marL="45720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statistical models.It assesses the average squared difference</a:t>
            </a:r>
            <a:endParaRPr sz="1300">
              <a:solidFill>
                <a:srgbClr val="202124"/>
              </a:solidFill>
              <a:latin typeface="Roboto"/>
              <a:ea typeface="Roboto"/>
              <a:cs typeface="Roboto"/>
              <a:sym typeface="Roboto"/>
            </a:endParaRPr>
          </a:p>
          <a:p>
            <a:pPr indent="0" lvl="0" marL="45720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between the observed and predicted values.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311150" lvl="0" marL="457200" rtl="0" algn="l">
              <a:lnSpc>
                <a:spcPct val="115000"/>
              </a:lnSpc>
              <a:spcBef>
                <a:spcPts val="0"/>
              </a:spcBef>
              <a:spcAft>
                <a:spcPts val="0"/>
              </a:spcAft>
              <a:buClr>
                <a:srgbClr val="383838"/>
              </a:buClr>
              <a:buSzPts val="1300"/>
              <a:buFont typeface="Calibri"/>
              <a:buChar char="➔"/>
            </a:pPr>
            <a:r>
              <a:rPr b="1" lang="en-US" sz="1300" u="sng">
                <a:solidFill>
                  <a:srgbClr val="383838"/>
                </a:solidFill>
                <a:latin typeface="Roboto"/>
                <a:ea typeface="Roboto"/>
                <a:cs typeface="Roboto"/>
                <a:sym typeface="Roboto"/>
              </a:rPr>
              <a:t>RMSE:-</a:t>
            </a:r>
            <a:r>
              <a:rPr lang="en-US" sz="1300">
                <a:solidFill>
                  <a:srgbClr val="202124"/>
                </a:solidFill>
                <a:latin typeface="Roboto"/>
                <a:ea typeface="Roboto"/>
                <a:cs typeface="Roboto"/>
                <a:sym typeface="Roboto"/>
              </a:rPr>
              <a:t>Root-mean-square Error(RMSE) is used to measure </a:t>
            </a:r>
            <a:endParaRPr sz="1300">
              <a:solidFill>
                <a:srgbClr val="202124"/>
              </a:solidFill>
              <a:latin typeface="Roboto"/>
              <a:ea typeface="Roboto"/>
              <a:cs typeface="Roboto"/>
              <a:sym typeface="Roboto"/>
            </a:endParaRPr>
          </a:p>
          <a:p>
            <a:pPr indent="0" lvl="0" marL="45720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the differences between values predicted by a model and the </a:t>
            </a:r>
            <a:endParaRPr sz="1300">
              <a:solidFill>
                <a:srgbClr val="202124"/>
              </a:solidFill>
              <a:latin typeface="Roboto"/>
              <a:ea typeface="Roboto"/>
              <a:cs typeface="Roboto"/>
              <a:sym typeface="Roboto"/>
            </a:endParaRPr>
          </a:p>
          <a:p>
            <a:pPr indent="0" lvl="0" marL="45720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values observed.</a:t>
            </a:r>
            <a:endParaRPr sz="1300">
              <a:solidFill>
                <a:srgbClr val="202124"/>
              </a:solidFill>
              <a:latin typeface="Roboto"/>
              <a:ea typeface="Roboto"/>
              <a:cs typeface="Roboto"/>
              <a:sym typeface="Roboto"/>
            </a:endParaRPr>
          </a:p>
          <a:p>
            <a:pPr indent="0" lvl="0" marL="457200" rtl="0" algn="l">
              <a:lnSpc>
                <a:spcPct val="115000"/>
              </a:lnSpc>
              <a:spcBef>
                <a:spcPts val="0"/>
              </a:spcBef>
              <a:spcAft>
                <a:spcPts val="0"/>
              </a:spcAft>
              <a:buSzPts val="1800"/>
              <a:buNone/>
            </a:pPr>
            <a:r>
              <a:t/>
            </a:r>
            <a:endParaRPr sz="1200">
              <a:solidFill>
                <a:srgbClr val="202124"/>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SzPts val="1800"/>
              <a:buNone/>
            </a:pPr>
            <a:r>
              <a:t/>
            </a:r>
            <a:endParaRPr sz="1200">
              <a:solidFill>
                <a:srgbClr val="202124"/>
              </a:solidFill>
              <a:highlight>
                <a:srgbClr val="FFFFFF"/>
              </a:highlight>
              <a:latin typeface="Roboto"/>
              <a:ea typeface="Roboto"/>
              <a:cs typeface="Roboto"/>
              <a:sym typeface="Roboto"/>
            </a:endParaRPr>
          </a:p>
        </p:txBody>
      </p:sp>
      <p:pic>
        <p:nvPicPr>
          <p:cNvPr id="177" name="Google Shape;177;g171855c5086_0_37"/>
          <p:cNvPicPr preferRelativeResize="0"/>
          <p:nvPr/>
        </p:nvPicPr>
        <p:blipFill rotWithShape="1">
          <a:blip r:embed="rId3">
            <a:alphaModFix/>
          </a:blip>
          <a:srcRect b="0" l="0" r="0" t="0"/>
          <a:stretch/>
        </p:blipFill>
        <p:spPr>
          <a:xfrm>
            <a:off x="5848525" y="1149225"/>
            <a:ext cx="2866274" cy="1820525"/>
          </a:xfrm>
          <a:prstGeom prst="rect">
            <a:avLst/>
          </a:prstGeom>
          <a:noFill/>
          <a:ln>
            <a:noFill/>
          </a:ln>
        </p:spPr>
      </p:pic>
      <p:pic>
        <p:nvPicPr>
          <p:cNvPr id="178" name="Google Shape;178;g171855c5086_0_37"/>
          <p:cNvPicPr preferRelativeResize="0"/>
          <p:nvPr/>
        </p:nvPicPr>
        <p:blipFill rotWithShape="1">
          <a:blip r:embed="rId4">
            <a:alphaModFix/>
          </a:blip>
          <a:srcRect b="0" l="0" r="0" t="0"/>
          <a:stretch/>
        </p:blipFill>
        <p:spPr>
          <a:xfrm>
            <a:off x="6171425" y="3690072"/>
            <a:ext cx="1966725" cy="6115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74171a91eb_0_48"/>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Matric Comparison Features</a:t>
            </a:r>
            <a:endParaRPr/>
          </a:p>
        </p:txBody>
      </p:sp>
      <p:sp>
        <p:nvSpPr>
          <p:cNvPr id="184" name="Google Shape;184;g174171a91eb_0_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85" name="Google Shape;185;g174171a91eb_0_48"/>
          <p:cNvSpPr txBox="1"/>
          <p:nvPr/>
        </p:nvSpPr>
        <p:spPr>
          <a:xfrm>
            <a:off x="311700" y="1017725"/>
            <a:ext cx="8672100" cy="3376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rgbClr val="383838"/>
              </a:buClr>
              <a:buSzPts val="1300"/>
              <a:buFont typeface="Calibri"/>
              <a:buChar char="➔"/>
            </a:pPr>
            <a:r>
              <a:rPr b="1" i="0" lang="en-US" sz="1300" u="sng" cap="none" strike="noStrike">
                <a:solidFill>
                  <a:srgbClr val="383838"/>
                </a:solidFill>
                <a:latin typeface="Roboto"/>
                <a:ea typeface="Roboto"/>
                <a:cs typeface="Roboto"/>
                <a:sym typeface="Roboto"/>
              </a:rPr>
              <a:t>R2:-</a:t>
            </a:r>
            <a:r>
              <a:rPr b="0" i="0" lang="en-US" sz="1300" u="none" cap="none" strike="noStrike">
                <a:solidFill>
                  <a:srgbClr val="202124"/>
                </a:solidFill>
                <a:latin typeface="Roboto"/>
                <a:ea typeface="Roboto"/>
                <a:cs typeface="Roboto"/>
                <a:sym typeface="Roboto"/>
              </a:rPr>
              <a:t>R-squared (R2) represents the proportion of the variance for </a:t>
            </a:r>
            <a:endParaRPr b="0" i="0" sz="1300" u="none" cap="none" strike="noStrike">
              <a:solidFill>
                <a:srgbClr val="202124"/>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300"/>
              <a:buFont typeface="Arial"/>
              <a:buNone/>
            </a:pPr>
            <a:r>
              <a:rPr b="0" i="0" lang="en-US" sz="1300" u="none" cap="none" strike="noStrike">
                <a:solidFill>
                  <a:srgbClr val="202124"/>
                </a:solidFill>
                <a:latin typeface="Roboto"/>
                <a:ea typeface="Roboto"/>
                <a:cs typeface="Roboto"/>
                <a:sym typeface="Roboto"/>
              </a:rPr>
              <a:t>a dependent variable that's explained by an independent variable</a:t>
            </a:r>
            <a:endParaRPr b="0" i="0" sz="1300" u="none" cap="none" strike="noStrike">
              <a:solidFill>
                <a:srgbClr val="202124"/>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300"/>
              <a:buFont typeface="Arial"/>
              <a:buNone/>
            </a:pPr>
            <a:r>
              <a:rPr b="0" i="0" lang="en-US" sz="1300" u="none" cap="none" strike="noStrike">
                <a:solidFill>
                  <a:srgbClr val="202124"/>
                </a:solidFill>
                <a:latin typeface="Roboto"/>
                <a:ea typeface="Roboto"/>
                <a:cs typeface="Roboto"/>
                <a:sym typeface="Roboto"/>
              </a:rPr>
              <a:t>or variables in a regression model.</a:t>
            </a:r>
            <a:endParaRPr b="0" i="0" sz="1300" u="none" cap="none" strike="noStrike">
              <a:solidFill>
                <a:srgbClr val="202124"/>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202124"/>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202124"/>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202124"/>
              </a:solidFill>
              <a:latin typeface="Roboto"/>
              <a:ea typeface="Roboto"/>
              <a:cs typeface="Roboto"/>
              <a:sym typeface="Roboto"/>
            </a:endParaRPr>
          </a:p>
          <a:p>
            <a:pPr indent="-311150" lvl="0" marL="457200" marR="0" rtl="0" algn="l">
              <a:lnSpc>
                <a:spcPct val="115000"/>
              </a:lnSpc>
              <a:spcBef>
                <a:spcPts val="0"/>
              </a:spcBef>
              <a:spcAft>
                <a:spcPts val="0"/>
              </a:spcAft>
              <a:buClr>
                <a:srgbClr val="383838"/>
              </a:buClr>
              <a:buSzPts val="1300"/>
              <a:buFont typeface="Calibri"/>
              <a:buChar char="➔"/>
            </a:pPr>
            <a:r>
              <a:rPr b="1" i="0" lang="en-US" sz="1300" u="sng" cap="none" strike="noStrike">
                <a:solidFill>
                  <a:srgbClr val="383838"/>
                </a:solidFill>
                <a:latin typeface="Roboto"/>
                <a:ea typeface="Roboto"/>
                <a:cs typeface="Roboto"/>
                <a:sym typeface="Roboto"/>
              </a:rPr>
              <a:t>Adjusted R2:-</a:t>
            </a:r>
            <a:r>
              <a:rPr b="0" i="0" lang="en-US" sz="1300" u="none" cap="none" strike="noStrike">
                <a:solidFill>
                  <a:srgbClr val="202124"/>
                </a:solidFill>
                <a:latin typeface="Roboto"/>
                <a:ea typeface="Roboto"/>
                <a:cs typeface="Roboto"/>
                <a:sym typeface="Roboto"/>
              </a:rPr>
              <a:t>Adjusted R2 is a corrected goodness-of-fit </a:t>
            </a:r>
            <a:endParaRPr b="0" i="0" sz="1300" u="none" cap="none" strike="noStrike">
              <a:solidFill>
                <a:srgbClr val="202124"/>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300"/>
              <a:buFont typeface="Arial"/>
              <a:buNone/>
            </a:pPr>
            <a:r>
              <a:rPr b="0" i="0" lang="en-US" sz="1300" u="none" cap="none" strike="noStrike">
                <a:solidFill>
                  <a:srgbClr val="202124"/>
                </a:solidFill>
                <a:latin typeface="Roboto"/>
                <a:ea typeface="Roboto"/>
                <a:cs typeface="Roboto"/>
                <a:sym typeface="Roboto"/>
              </a:rPr>
              <a:t>(model accuracy) measure for linear models.</a:t>
            </a:r>
            <a:endParaRPr b="0" i="0" sz="1300" u="none" cap="none" strike="noStrike">
              <a:solidFill>
                <a:srgbClr val="202124"/>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202124"/>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202124"/>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202124"/>
              </a:solidFill>
              <a:latin typeface="Roboto"/>
              <a:ea typeface="Roboto"/>
              <a:cs typeface="Roboto"/>
              <a:sym typeface="Roboto"/>
            </a:endParaRPr>
          </a:p>
          <a:p>
            <a:pPr indent="-311150" lvl="0" marL="457200" marR="0" rtl="0" algn="l">
              <a:lnSpc>
                <a:spcPct val="115000"/>
              </a:lnSpc>
              <a:spcBef>
                <a:spcPts val="0"/>
              </a:spcBef>
              <a:spcAft>
                <a:spcPts val="0"/>
              </a:spcAft>
              <a:buClr>
                <a:srgbClr val="202124"/>
              </a:buClr>
              <a:buSzPts val="1300"/>
              <a:buFont typeface="Roboto"/>
              <a:buChar char="➔"/>
            </a:pPr>
            <a:r>
              <a:rPr b="1" i="0" lang="en-US" sz="1300" u="sng" cap="none" strike="noStrike">
                <a:solidFill>
                  <a:srgbClr val="383838"/>
                </a:solidFill>
                <a:latin typeface="Roboto"/>
                <a:ea typeface="Roboto"/>
                <a:cs typeface="Roboto"/>
                <a:sym typeface="Roboto"/>
              </a:rPr>
              <a:t>MAE:-</a:t>
            </a:r>
            <a:r>
              <a:rPr b="0" i="0" lang="en-US" sz="1300" u="none" cap="none" strike="noStrike">
                <a:solidFill>
                  <a:srgbClr val="202124"/>
                </a:solidFill>
                <a:latin typeface="Roboto"/>
                <a:ea typeface="Roboto"/>
                <a:cs typeface="Roboto"/>
                <a:sym typeface="Roboto"/>
              </a:rPr>
              <a:t>Mean Absolute Error (MAE) to the magnitude of difference </a:t>
            </a:r>
            <a:endParaRPr b="0" i="0" sz="1300" u="none" cap="none" strike="noStrike">
              <a:solidFill>
                <a:srgbClr val="202124"/>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300"/>
              <a:buFont typeface="Arial"/>
              <a:buNone/>
            </a:pPr>
            <a:r>
              <a:rPr b="0" i="0" lang="en-US" sz="1300" u="none" cap="none" strike="noStrike">
                <a:solidFill>
                  <a:srgbClr val="202124"/>
                </a:solidFill>
                <a:latin typeface="Roboto"/>
                <a:ea typeface="Roboto"/>
                <a:cs typeface="Roboto"/>
                <a:sym typeface="Roboto"/>
              </a:rPr>
              <a:t>between the prediction of an observation and the true value of</a:t>
            </a:r>
            <a:endParaRPr b="0" i="0" sz="1300" u="none" cap="none" strike="noStrike">
              <a:solidFill>
                <a:srgbClr val="202124"/>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300"/>
              <a:buFont typeface="Arial"/>
              <a:buNone/>
            </a:pPr>
            <a:r>
              <a:rPr b="0" i="0" lang="en-US" sz="1300" u="none" cap="none" strike="noStrike">
                <a:solidFill>
                  <a:srgbClr val="202124"/>
                </a:solidFill>
                <a:latin typeface="Roboto"/>
                <a:ea typeface="Roboto"/>
                <a:cs typeface="Roboto"/>
                <a:sym typeface="Roboto"/>
              </a:rPr>
              <a:t>that observation.RMSE is the Root of the Mean of the Square of Errors </a:t>
            </a:r>
            <a:endParaRPr b="0" i="0" sz="1500" u="none" cap="none" strike="noStrike">
              <a:solidFill>
                <a:srgbClr val="000000"/>
              </a:solidFill>
              <a:latin typeface="Arial"/>
              <a:ea typeface="Arial"/>
              <a:cs typeface="Arial"/>
              <a:sym typeface="Arial"/>
            </a:endParaRPr>
          </a:p>
        </p:txBody>
      </p:sp>
      <p:pic>
        <p:nvPicPr>
          <p:cNvPr id="186" name="Google Shape;186;g174171a91eb_0_48"/>
          <p:cNvPicPr preferRelativeResize="0"/>
          <p:nvPr/>
        </p:nvPicPr>
        <p:blipFill rotWithShape="1">
          <a:blip r:embed="rId3">
            <a:alphaModFix/>
          </a:blip>
          <a:srcRect b="0" l="0" r="0" t="0"/>
          <a:stretch/>
        </p:blipFill>
        <p:spPr>
          <a:xfrm>
            <a:off x="5766250" y="514975"/>
            <a:ext cx="2467974" cy="1715275"/>
          </a:xfrm>
          <a:prstGeom prst="rect">
            <a:avLst/>
          </a:prstGeom>
          <a:noFill/>
          <a:ln>
            <a:noFill/>
          </a:ln>
        </p:spPr>
      </p:pic>
      <p:pic>
        <p:nvPicPr>
          <p:cNvPr id="187" name="Google Shape;187;g174171a91eb_0_48"/>
          <p:cNvPicPr preferRelativeResize="0"/>
          <p:nvPr/>
        </p:nvPicPr>
        <p:blipFill rotWithShape="1">
          <a:blip r:embed="rId4">
            <a:alphaModFix/>
          </a:blip>
          <a:srcRect b="0" l="0" r="0" t="0"/>
          <a:stretch/>
        </p:blipFill>
        <p:spPr>
          <a:xfrm>
            <a:off x="5222975" y="2294975"/>
            <a:ext cx="2523975" cy="1176350"/>
          </a:xfrm>
          <a:prstGeom prst="rect">
            <a:avLst/>
          </a:prstGeom>
          <a:noFill/>
          <a:ln>
            <a:noFill/>
          </a:ln>
        </p:spPr>
      </p:pic>
      <p:pic>
        <p:nvPicPr>
          <p:cNvPr id="188" name="Google Shape;188;g174171a91eb_0_48"/>
          <p:cNvPicPr preferRelativeResize="0"/>
          <p:nvPr/>
        </p:nvPicPr>
        <p:blipFill rotWithShape="1">
          <a:blip r:embed="rId5">
            <a:alphaModFix/>
          </a:blip>
          <a:srcRect b="0" l="0" r="0" t="0"/>
          <a:stretch/>
        </p:blipFill>
        <p:spPr>
          <a:xfrm>
            <a:off x="6118568" y="3621225"/>
            <a:ext cx="2784501" cy="139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Linear Regression</a:t>
            </a:r>
            <a:endParaRPr/>
          </a:p>
        </p:txBody>
      </p:sp>
      <p:sp>
        <p:nvSpPr>
          <p:cNvPr id="194" name="Google Shape;19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sz="1400">
              <a:solidFill>
                <a:srgbClr val="202124"/>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sz="1400">
              <a:solidFill>
                <a:srgbClr val="202124"/>
              </a:solidFill>
              <a:latin typeface="Roboto"/>
              <a:ea typeface="Roboto"/>
              <a:cs typeface="Roboto"/>
              <a:sym typeface="Roboto"/>
            </a:endParaRPr>
          </a:p>
          <a:p>
            <a:pPr indent="0" lvl="0" marL="228600" rtl="0" algn="l">
              <a:lnSpc>
                <a:spcPct val="115000"/>
              </a:lnSpc>
              <a:spcBef>
                <a:spcPts val="0"/>
              </a:spcBef>
              <a:spcAft>
                <a:spcPts val="0"/>
              </a:spcAft>
              <a:buSzPts val="1800"/>
              <a:buNone/>
            </a:pPr>
            <a:r>
              <a:rPr lang="en-US" sz="1400">
                <a:solidFill>
                  <a:srgbClr val="202124"/>
                </a:solidFill>
                <a:latin typeface="Roboto"/>
                <a:ea typeface="Roboto"/>
                <a:cs typeface="Roboto"/>
                <a:sym typeface="Roboto"/>
              </a:rPr>
              <a:t>Linear regression is used to model the relationship between two </a:t>
            </a:r>
            <a:endParaRPr sz="1400">
              <a:solidFill>
                <a:srgbClr val="202124"/>
              </a:solidFill>
              <a:latin typeface="Roboto"/>
              <a:ea typeface="Roboto"/>
              <a:cs typeface="Roboto"/>
              <a:sym typeface="Roboto"/>
            </a:endParaRPr>
          </a:p>
          <a:p>
            <a:pPr indent="0" lvl="0" marL="228600" rtl="0" algn="l">
              <a:lnSpc>
                <a:spcPct val="115000"/>
              </a:lnSpc>
              <a:spcBef>
                <a:spcPts val="0"/>
              </a:spcBef>
              <a:spcAft>
                <a:spcPts val="0"/>
              </a:spcAft>
              <a:buSzPts val="1800"/>
              <a:buNone/>
            </a:pPr>
            <a:r>
              <a:rPr lang="en-US" sz="1400">
                <a:solidFill>
                  <a:srgbClr val="202124"/>
                </a:solidFill>
                <a:latin typeface="Roboto"/>
                <a:ea typeface="Roboto"/>
                <a:cs typeface="Roboto"/>
                <a:sym typeface="Roboto"/>
              </a:rPr>
              <a:t>variables and estimate the value of a response by using a </a:t>
            </a:r>
            <a:endParaRPr sz="1400">
              <a:solidFill>
                <a:srgbClr val="202124"/>
              </a:solidFill>
              <a:latin typeface="Roboto"/>
              <a:ea typeface="Roboto"/>
              <a:cs typeface="Roboto"/>
              <a:sym typeface="Roboto"/>
            </a:endParaRPr>
          </a:p>
          <a:p>
            <a:pPr indent="0" lvl="0" marL="228600" rtl="0" algn="l">
              <a:lnSpc>
                <a:spcPct val="115000"/>
              </a:lnSpc>
              <a:spcBef>
                <a:spcPts val="0"/>
              </a:spcBef>
              <a:spcAft>
                <a:spcPts val="0"/>
              </a:spcAft>
              <a:buSzPts val="1800"/>
              <a:buNone/>
            </a:pPr>
            <a:r>
              <a:rPr lang="en-US" sz="1400">
                <a:solidFill>
                  <a:srgbClr val="202124"/>
                </a:solidFill>
                <a:latin typeface="Roboto"/>
                <a:ea typeface="Roboto"/>
                <a:cs typeface="Roboto"/>
                <a:sym typeface="Roboto"/>
              </a:rPr>
              <a:t>line-of-best-fit. </a:t>
            </a:r>
            <a:endParaRPr sz="1400">
              <a:solidFill>
                <a:srgbClr val="202124"/>
              </a:solidFill>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sz="1200">
              <a:solidFill>
                <a:srgbClr val="202124"/>
              </a:solidFill>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sz="1200">
              <a:solidFill>
                <a:srgbClr val="202124"/>
              </a:solidFill>
              <a:latin typeface="Roboto"/>
              <a:ea typeface="Roboto"/>
              <a:cs typeface="Roboto"/>
              <a:sym typeface="Roboto"/>
            </a:endParaRPr>
          </a:p>
          <a:p>
            <a:pPr indent="-228600" lvl="0" marL="457200" rtl="0" algn="l">
              <a:lnSpc>
                <a:spcPct val="115000"/>
              </a:lnSpc>
              <a:spcBef>
                <a:spcPts val="0"/>
              </a:spcBef>
              <a:spcAft>
                <a:spcPts val="0"/>
              </a:spcAft>
              <a:buSzPts val="1800"/>
              <a:buNone/>
            </a:pPr>
            <a:r>
              <a:t/>
            </a:r>
            <a:endParaRPr sz="1200">
              <a:solidFill>
                <a:srgbClr val="202124"/>
              </a:solidFill>
              <a:latin typeface="Roboto"/>
              <a:ea typeface="Roboto"/>
              <a:cs typeface="Roboto"/>
              <a:sym typeface="Roboto"/>
            </a:endParaRPr>
          </a:p>
          <a:p>
            <a:pPr indent="0" lvl="0" marL="228600" marR="0" rtl="0" algn="l">
              <a:lnSpc>
                <a:spcPct val="115000"/>
              </a:lnSpc>
              <a:spcBef>
                <a:spcPts val="0"/>
              </a:spcBef>
              <a:spcAft>
                <a:spcPts val="0"/>
              </a:spcAft>
              <a:buSzPts val="1800"/>
              <a:buNone/>
            </a:pPr>
            <a:r>
              <a:rPr lang="en-US" sz="1400">
                <a:solidFill>
                  <a:srgbClr val="202124"/>
                </a:solidFill>
                <a:latin typeface="Roboto"/>
                <a:ea typeface="Roboto"/>
                <a:cs typeface="Roboto"/>
                <a:sym typeface="Roboto"/>
              </a:rPr>
              <a:t>This calculator is built for simple linear regression, where we study </a:t>
            </a:r>
            <a:endParaRPr sz="1400">
              <a:solidFill>
                <a:srgbClr val="202124"/>
              </a:solidFill>
              <a:latin typeface="Roboto"/>
              <a:ea typeface="Roboto"/>
              <a:cs typeface="Roboto"/>
              <a:sym typeface="Roboto"/>
            </a:endParaRPr>
          </a:p>
          <a:p>
            <a:pPr indent="-228600" lvl="0" marL="457200" marR="0" rtl="0" algn="l">
              <a:lnSpc>
                <a:spcPct val="115000"/>
              </a:lnSpc>
              <a:spcBef>
                <a:spcPts val="0"/>
              </a:spcBef>
              <a:spcAft>
                <a:spcPts val="0"/>
              </a:spcAft>
              <a:buSzPts val="1800"/>
              <a:buNone/>
            </a:pPr>
            <a:r>
              <a:rPr lang="en-US" sz="1400">
                <a:solidFill>
                  <a:srgbClr val="202124"/>
                </a:solidFill>
                <a:latin typeface="Roboto"/>
                <a:ea typeface="Roboto"/>
                <a:cs typeface="Roboto"/>
                <a:sym typeface="Roboto"/>
              </a:rPr>
              <a:t>the independent features Open, High and Low and how the dependent</a:t>
            </a:r>
            <a:endParaRPr sz="1400">
              <a:solidFill>
                <a:srgbClr val="202124"/>
              </a:solidFill>
              <a:latin typeface="Roboto"/>
              <a:ea typeface="Roboto"/>
              <a:cs typeface="Roboto"/>
              <a:sym typeface="Roboto"/>
            </a:endParaRPr>
          </a:p>
          <a:p>
            <a:pPr indent="-228600" lvl="0" marL="457200" marR="0" rtl="0" algn="l">
              <a:lnSpc>
                <a:spcPct val="115000"/>
              </a:lnSpc>
              <a:spcBef>
                <a:spcPts val="0"/>
              </a:spcBef>
              <a:spcAft>
                <a:spcPts val="0"/>
              </a:spcAft>
              <a:buSzPts val="1800"/>
              <a:buNone/>
            </a:pPr>
            <a:r>
              <a:rPr lang="en-US" sz="1400">
                <a:solidFill>
                  <a:srgbClr val="202124"/>
                </a:solidFill>
                <a:latin typeface="Roboto"/>
                <a:ea typeface="Roboto"/>
                <a:cs typeface="Roboto"/>
                <a:sym typeface="Roboto"/>
              </a:rPr>
              <a:t>feature Close response to it.</a:t>
            </a:r>
            <a:endParaRPr sz="2000">
              <a:latin typeface="EB Garamond"/>
              <a:ea typeface="EB Garamond"/>
              <a:cs typeface="EB Garamond"/>
              <a:sym typeface="EB Garamond"/>
            </a:endParaRPr>
          </a:p>
        </p:txBody>
      </p:sp>
      <p:pic>
        <p:nvPicPr>
          <p:cNvPr id="195" name="Google Shape;195;p16"/>
          <p:cNvPicPr preferRelativeResize="0"/>
          <p:nvPr/>
        </p:nvPicPr>
        <p:blipFill rotWithShape="1">
          <a:blip r:embed="rId3">
            <a:alphaModFix/>
          </a:blip>
          <a:srcRect b="0" l="0" r="0" t="0"/>
          <a:stretch/>
        </p:blipFill>
        <p:spPr>
          <a:xfrm>
            <a:off x="6306900" y="1224625"/>
            <a:ext cx="2609175" cy="260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Linear regression graph</a:t>
            </a:r>
            <a:endParaRPr/>
          </a:p>
        </p:txBody>
      </p:sp>
      <p:sp>
        <p:nvSpPr>
          <p:cNvPr id="201" name="Google Shape;201;p17"/>
          <p:cNvSpPr txBox="1"/>
          <p:nvPr>
            <p:ph idx="1" type="body"/>
          </p:nvPr>
        </p:nvSpPr>
        <p:spPr>
          <a:xfrm>
            <a:off x="7115575" y="2075850"/>
            <a:ext cx="1937400" cy="17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1300">
                <a:solidFill>
                  <a:srgbClr val="000000"/>
                </a:solidFill>
                <a:latin typeface="Roboto"/>
                <a:ea typeface="Roboto"/>
                <a:cs typeface="Roboto"/>
                <a:sym typeface="Roboto"/>
              </a:rPr>
              <a:t>MSE:-</a:t>
            </a:r>
            <a:r>
              <a:rPr lang="en-US" sz="1300">
                <a:solidFill>
                  <a:srgbClr val="000000"/>
                </a:solidFill>
                <a:latin typeface="Roboto"/>
                <a:ea typeface="Roboto"/>
                <a:cs typeface="Roboto"/>
                <a:sym typeface="Roboto"/>
              </a:rPr>
              <a:t>0.031583</a:t>
            </a:r>
            <a:endParaRPr sz="1300">
              <a:solidFill>
                <a:srgbClr val="000000"/>
              </a:solidFill>
              <a:latin typeface="Roboto"/>
              <a:ea typeface="Roboto"/>
              <a:cs typeface="Roboto"/>
              <a:sym typeface="Roboto"/>
            </a:endParaRPr>
          </a:p>
          <a:p>
            <a:pPr indent="0" lvl="0" marL="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MAE:-</a:t>
            </a:r>
            <a:r>
              <a:rPr lang="en-US" sz="1300">
                <a:solidFill>
                  <a:srgbClr val="000000"/>
                </a:solidFill>
                <a:latin typeface="Roboto"/>
                <a:ea typeface="Roboto"/>
                <a:cs typeface="Roboto"/>
                <a:sym typeface="Roboto"/>
              </a:rPr>
              <a:t>0.151285</a:t>
            </a:r>
            <a:endParaRPr sz="1300">
              <a:solidFill>
                <a:srgbClr val="000000"/>
              </a:solidFill>
              <a:latin typeface="Roboto"/>
              <a:ea typeface="Roboto"/>
              <a:cs typeface="Roboto"/>
              <a:sym typeface="Roboto"/>
            </a:endParaRPr>
          </a:p>
          <a:p>
            <a:pPr indent="0" lvl="0" marL="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RMSE:-</a:t>
            </a:r>
            <a:r>
              <a:rPr lang="en-US" sz="1300">
                <a:solidFill>
                  <a:srgbClr val="000000"/>
                </a:solidFill>
                <a:latin typeface="Roboto"/>
                <a:ea typeface="Roboto"/>
                <a:cs typeface="Roboto"/>
                <a:sym typeface="Roboto"/>
              </a:rPr>
              <a:t>0.177715</a:t>
            </a:r>
            <a:endParaRPr sz="1300">
              <a:solidFill>
                <a:srgbClr val="000000"/>
              </a:solidFill>
              <a:latin typeface="Roboto"/>
              <a:ea typeface="Roboto"/>
              <a:cs typeface="Roboto"/>
              <a:sym typeface="Roboto"/>
            </a:endParaRPr>
          </a:p>
          <a:p>
            <a:pPr indent="0" lvl="0" marL="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R2:-</a:t>
            </a:r>
            <a:r>
              <a:rPr lang="en-US" sz="1300">
                <a:solidFill>
                  <a:srgbClr val="000000"/>
                </a:solidFill>
                <a:latin typeface="Roboto"/>
                <a:ea typeface="Roboto"/>
                <a:cs typeface="Roboto"/>
                <a:sym typeface="Roboto"/>
              </a:rPr>
              <a:t>0.822570</a:t>
            </a:r>
            <a:endParaRPr sz="1300">
              <a:solidFill>
                <a:srgbClr val="000000"/>
              </a:solidFill>
              <a:latin typeface="Roboto"/>
              <a:ea typeface="Roboto"/>
              <a:cs typeface="Roboto"/>
              <a:sym typeface="Roboto"/>
            </a:endParaRPr>
          </a:p>
          <a:p>
            <a:pPr indent="0" lvl="0" marL="0" rtl="0" algn="l">
              <a:lnSpc>
                <a:spcPct val="115000"/>
              </a:lnSpc>
              <a:spcBef>
                <a:spcPts val="900"/>
              </a:spcBef>
              <a:spcAft>
                <a:spcPts val="900"/>
              </a:spcAft>
              <a:buSzPts val="1800"/>
              <a:buNone/>
            </a:pPr>
            <a:r>
              <a:rPr b="1" lang="en-US" sz="1300">
                <a:solidFill>
                  <a:srgbClr val="000000"/>
                </a:solidFill>
                <a:latin typeface="Roboto"/>
                <a:ea typeface="Roboto"/>
                <a:cs typeface="Roboto"/>
                <a:sym typeface="Roboto"/>
              </a:rPr>
              <a:t>Adjusted R2:-</a:t>
            </a:r>
            <a:r>
              <a:rPr lang="en-US" sz="1300">
                <a:solidFill>
                  <a:srgbClr val="000000"/>
                </a:solidFill>
                <a:latin typeface="Roboto"/>
                <a:ea typeface="Roboto"/>
                <a:cs typeface="Roboto"/>
                <a:sym typeface="Roboto"/>
              </a:rPr>
              <a:t>0.806440</a:t>
            </a:r>
            <a:endParaRPr sz="2200">
              <a:latin typeface="Roboto"/>
              <a:ea typeface="Roboto"/>
              <a:cs typeface="Roboto"/>
              <a:sym typeface="Roboto"/>
            </a:endParaRPr>
          </a:p>
        </p:txBody>
      </p:sp>
      <p:pic>
        <p:nvPicPr>
          <p:cNvPr id="202" name="Google Shape;202;p17"/>
          <p:cNvPicPr preferRelativeResize="0"/>
          <p:nvPr/>
        </p:nvPicPr>
        <p:blipFill rotWithShape="1">
          <a:blip r:embed="rId3">
            <a:alphaModFix/>
          </a:blip>
          <a:srcRect b="0" l="0" r="0" t="0"/>
          <a:stretch/>
        </p:blipFill>
        <p:spPr>
          <a:xfrm>
            <a:off x="410475" y="941525"/>
            <a:ext cx="6705101" cy="37792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87800" y="333700"/>
            <a:ext cx="2847300" cy="52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800"/>
              <a:t>Introduction</a:t>
            </a:r>
            <a:endParaRPr/>
          </a:p>
        </p:txBody>
      </p:sp>
      <p:sp>
        <p:nvSpPr>
          <p:cNvPr id="61" name="Google Shape;61;p2"/>
          <p:cNvSpPr txBox="1"/>
          <p:nvPr>
            <p:ph idx="1" type="subTitle"/>
          </p:nvPr>
        </p:nvSpPr>
        <p:spPr>
          <a:xfrm>
            <a:off x="311700" y="1568675"/>
            <a:ext cx="8520600" cy="7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200">
                <a:solidFill>
                  <a:srgbClr val="212529"/>
                </a:solidFill>
                <a:latin typeface="Roboto"/>
                <a:ea typeface="Roboto"/>
                <a:cs typeface="Roboto"/>
                <a:sym typeface="Roboto"/>
              </a:rPr>
              <a:t>The stock market is known for being volatile, dynamic, and nonlinear. Accurate stock price prediction is extremely challenging because of multiple (macro and micro) factors, such as politics, global economic conditions, unexpected events, a company’s financial performance, and so on.</a:t>
            </a:r>
            <a:endParaRPr sz="1200">
              <a:solidFill>
                <a:srgbClr val="212529"/>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200">
              <a:solidFill>
                <a:srgbClr val="212529"/>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200">
                <a:solidFill>
                  <a:srgbClr val="333333"/>
                </a:solidFill>
                <a:latin typeface="Roboto"/>
                <a:ea typeface="Roboto"/>
                <a:cs typeface="Roboto"/>
                <a:sym typeface="Roboto"/>
              </a:rPr>
              <a:t>In the era of big data, deep learning for predicting stock market prices and trends has become even more popular than before.</a:t>
            </a:r>
            <a:endParaRPr sz="12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2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200">
                <a:solidFill>
                  <a:srgbClr val="202122"/>
                </a:solidFill>
                <a:latin typeface="Roboto"/>
                <a:ea typeface="Roboto"/>
                <a:cs typeface="Roboto"/>
                <a:sym typeface="Roboto"/>
              </a:rPr>
              <a:t>Yes Bank is an Indian bank headquartered in </a:t>
            </a:r>
            <a:r>
              <a:rPr lang="en-US" sz="1200">
                <a:solidFill>
                  <a:srgbClr val="383838"/>
                </a:solidFill>
                <a:uFill>
                  <a:noFill/>
                </a:uFill>
                <a:latin typeface="Roboto"/>
                <a:ea typeface="Roboto"/>
                <a:cs typeface="Roboto"/>
                <a:sym typeface="Roboto"/>
                <a:hlinkClick r:id="rId3">
                  <a:extLst>
                    <a:ext uri="{A12FA001-AC4F-418D-AE19-62706E023703}">
                      <ahyp:hlinkClr val="tx"/>
                    </a:ext>
                  </a:extLst>
                </a:hlinkClick>
              </a:rPr>
              <a:t>Mumbai</a:t>
            </a:r>
            <a:r>
              <a:rPr lang="en-US" sz="1200">
                <a:solidFill>
                  <a:srgbClr val="383838"/>
                </a:solidFill>
                <a:latin typeface="Roboto"/>
                <a:ea typeface="Roboto"/>
                <a:cs typeface="Roboto"/>
                <a:sym typeface="Roboto"/>
              </a:rPr>
              <a:t>, India</a:t>
            </a:r>
            <a:r>
              <a:rPr baseline="30000" lang="en-US" sz="1200">
                <a:solidFill>
                  <a:srgbClr val="383838"/>
                </a:solidFill>
                <a:latin typeface="Roboto"/>
                <a:ea typeface="Roboto"/>
                <a:cs typeface="Roboto"/>
                <a:sym typeface="Roboto"/>
              </a:rPr>
              <a:t> </a:t>
            </a:r>
            <a:r>
              <a:rPr lang="en-US" sz="1200">
                <a:solidFill>
                  <a:srgbClr val="383838"/>
                </a:solidFill>
                <a:latin typeface="Roboto"/>
                <a:ea typeface="Roboto"/>
                <a:cs typeface="Roboto"/>
                <a:sym typeface="Roboto"/>
              </a:rPr>
              <a:t>and was founded by </a:t>
            </a:r>
            <a:r>
              <a:rPr lang="en-US" sz="1200">
                <a:solidFill>
                  <a:srgbClr val="383838"/>
                </a:solidFill>
                <a:uFill>
                  <a:noFill/>
                </a:uFill>
                <a:latin typeface="Roboto"/>
                <a:ea typeface="Roboto"/>
                <a:cs typeface="Roboto"/>
                <a:sym typeface="Roboto"/>
                <a:hlinkClick r:id="rId4">
                  <a:extLst>
                    <a:ext uri="{A12FA001-AC4F-418D-AE19-62706E023703}">
                      <ahyp:hlinkClr val="tx"/>
                    </a:ext>
                  </a:extLst>
                </a:hlinkClick>
              </a:rPr>
              <a:t>Rana Kapoor</a:t>
            </a:r>
            <a:r>
              <a:rPr lang="en-US" sz="1200">
                <a:solidFill>
                  <a:srgbClr val="383838"/>
                </a:solidFill>
                <a:latin typeface="Roboto"/>
                <a:ea typeface="Roboto"/>
                <a:cs typeface="Roboto"/>
                <a:sym typeface="Roboto"/>
              </a:rPr>
              <a:t> and </a:t>
            </a:r>
            <a:r>
              <a:rPr lang="en-US" sz="1200">
                <a:solidFill>
                  <a:srgbClr val="383838"/>
                </a:solidFill>
                <a:uFill>
                  <a:noFill/>
                </a:uFill>
                <a:latin typeface="Roboto"/>
                <a:ea typeface="Roboto"/>
                <a:cs typeface="Roboto"/>
                <a:sym typeface="Roboto"/>
                <a:hlinkClick r:id="rId5">
                  <a:extLst>
                    <a:ext uri="{A12FA001-AC4F-418D-AE19-62706E023703}">
                      <ahyp:hlinkClr val="tx"/>
                    </a:ext>
                  </a:extLst>
                </a:hlinkClick>
              </a:rPr>
              <a:t>Ashok Kapoor</a:t>
            </a:r>
            <a:r>
              <a:rPr lang="en-US" sz="1200">
                <a:solidFill>
                  <a:srgbClr val="383838"/>
                </a:solidFill>
                <a:latin typeface="Roboto"/>
                <a:ea typeface="Roboto"/>
                <a:cs typeface="Roboto"/>
                <a:sym typeface="Roboto"/>
              </a:rPr>
              <a:t> in 2004.</a:t>
            </a:r>
            <a:endParaRPr sz="1200">
              <a:solidFill>
                <a:srgbClr val="383838"/>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200">
              <a:solidFill>
                <a:srgbClr val="202122"/>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200">
                <a:solidFill>
                  <a:srgbClr val="2E2E2E"/>
                </a:solidFill>
                <a:latin typeface="Roboto"/>
                <a:ea typeface="Roboto"/>
                <a:cs typeface="Roboto"/>
                <a:sym typeface="Roboto"/>
              </a:rPr>
              <a:t>In 2018 the Enforcement Directorate (ED) has alleged that Yes Bank co-founder Rana Kapoor and Dewan Housing Finance Limited (DHFL) promoters Kapil and Dheeraj Wadhawan siphoned off funds worth ₹ 5,050 crore through suspicious transactions. </a:t>
            </a:r>
            <a:endParaRPr sz="1200">
              <a:solidFill>
                <a:srgbClr val="2E2E2E"/>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200">
              <a:solidFill>
                <a:srgbClr val="2E2E2E"/>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200">
                <a:solidFill>
                  <a:srgbClr val="2E2E2E"/>
                </a:solidFill>
                <a:latin typeface="Roboto"/>
                <a:ea typeface="Roboto"/>
                <a:cs typeface="Roboto"/>
                <a:sym typeface="Roboto"/>
              </a:rPr>
              <a:t>In this project we will be studying the stock price pattern from the inception of the Yes Bank Stock and the effects of the alleged 2018 fraud case of Rana Kapoor on the stock price.</a:t>
            </a:r>
            <a:endParaRPr sz="1200">
              <a:solidFill>
                <a:srgbClr val="2E2E2E"/>
              </a:solidFill>
              <a:latin typeface="Roboto"/>
              <a:ea typeface="Roboto"/>
              <a:cs typeface="Roboto"/>
              <a:sym typeface="Roboto"/>
            </a:endParaRPr>
          </a:p>
        </p:txBody>
      </p:sp>
      <p:sp>
        <p:nvSpPr>
          <p:cNvPr id="62" name="Google Shape;62;p2"/>
          <p:cNvSpPr txBox="1"/>
          <p:nvPr/>
        </p:nvSpPr>
        <p:spPr>
          <a:xfrm>
            <a:off x="311700" y="1031700"/>
            <a:ext cx="85206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1" lang="en-US" sz="1300" u="none" cap="none" strike="noStrike">
                <a:solidFill>
                  <a:srgbClr val="202124"/>
                </a:solidFill>
                <a:latin typeface="Calibri"/>
                <a:ea typeface="Calibri"/>
                <a:cs typeface="Calibri"/>
                <a:sym typeface="Calibri"/>
              </a:rPr>
              <a:t>“All there is to investing is picking good stocks at good times and staying with them as long as they remain good companies</a:t>
            </a:r>
            <a:r>
              <a:rPr i="1" lang="en-US" sz="1300">
                <a:solidFill>
                  <a:srgbClr val="202124"/>
                </a:solidFill>
                <a:latin typeface="Calibri"/>
                <a:ea typeface="Calibri"/>
                <a:cs typeface="Calibri"/>
                <a:sym typeface="Calibri"/>
              </a:rPr>
              <a:t>.”</a:t>
            </a:r>
            <a:r>
              <a:rPr b="0" i="1" lang="en-US" sz="1300" u="none" cap="none" strike="noStrike">
                <a:solidFill>
                  <a:srgbClr val="202124"/>
                </a:solidFill>
                <a:latin typeface="Calibri"/>
                <a:ea typeface="Calibri"/>
                <a:cs typeface="Calibri"/>
                <a:sym typeface="Calibri"/>
              </a:rPr>
              <a:t>			                                                                                    -Warren </a:t>
            </a:r>
            <a:r>
              <a:rPr i="1" lang="en-US" sz="1300">
                <a:solidFill>
                  <a:srgbClr val="202124"/>
                </a:solidFill>
                <a:latin typeface="Calibri"/>
                <a:ea typeface="Calibri"/>
                <a:cs typeface="Calibri"/>
                <a:sym typeface="Calibri"/>
              </a:rPr>
              <a:t>Buffett</a:t>
            </a:r>
            <a:endParaRPr b="0" i="1" sz="1300" u="none" cap="none" strike="noStrike">
              <a:solidFill>
                <a:srgbClr val="202124"/>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Ridge regression</a:t>
            </a:r>
            <a:endParaRPr/>
          </a:p>
        </p:txBody>
      </p:sp>
      <p:sp>
        <p:nvSpPr>
          <p:cNvPr id="208" name="Google Shape;208;p18"/>
          <p:cNvSpPr txBox="1"/>
          <p:nvPr>
            <p:ph idx="1" type="body"/>
          </p:nvPr>
        </p:nvSpPr>
        <p:spPr>
          <a:xfrm>
            <a:off x="311700" y="1152475"/>
            <a:ext cx="5362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400">
                <a:solidFill>
                  <a:srgbClr val="202124"/>
                </a:solidFill>
                <a:latin typeface="Roboto"/>
                <a:ea typeface="Roboto"/>
                <a:cs typeface="Roboto"/>
                <a:sym typeface="Roboto"/>
              </a:rPr>
              <a:t>     </a:t>
            </a:r>
            <a:r>
              <a:rPr lang="en-US" sz="1300">
                <a:solidFill>
                  <a:srgbClr val="000000"/>
                </a:solidFill>
                <a:latin typeface="Roboto"/>
                <a:ea typeface="Roboto"/>
                <a:cs typeface="Roboto"/>
                <a:sym typeface="Roboto"/>
              </a:rPr>
              <a:t>Ridge regression is a specialized technique used to analyze multiple regression data that is multicollinear in nature. </a:t>
            </a:r>
            <a:endParaRPr sz="1300">
              <a:solidFill>
                <a:srgbClr val="000000"/>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000000"/>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000000"/>
                </a:solidFill>
                <a:latin typeface="Roboto"/>
                <a:ea typeface="Roboto"/>
                <a:cs typeface="Roboto"/>
                <a:sym typeface="Roboto"/>
              </a:rPr>
              <a:t>      </a:t>
            </a:r>
            <a:endParaRPr sz="1300">
              <a:solidFill>
                <a:srgbClr val="000000"/>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000000"/>
                </a:solidFill>
                <a:latin typeface="Roboto"/>
                <a:ea typeface="Roboto"/>
                <a:cs typeface="Roboto"/>
                <a:sym typeface="Roboto"/>
              </a:rPr>
              <a:t>     Regression stays the same, but in </a:t>
            </a:r>
            <a:r>
              <a:rPr lang="en-US" sz="1300">
                <a:solidFill>
                  <a:srgbClr val="383838"/>
                </a:solidFill>
                <a:uFill>
                  <a:noFill/>
                </a:uFill>
                <a:latin typeface="Roboto"/>
                <a:ea typeface="Roboto"/>
                <a:cs typeface="Roboto"/>
                <a:sym typeface="Roboto"/>
                <a:hlinkClick r:id="rId3">
                  <a:extLst>
                    <a:ext uri="{A12FA001-AC4F-418D-AE19-62706E023703}">
                      <ahyp:hlinkClr val="tx"/>
                    </a:ext>
                  </a:extLst>
                </a:hlinkClick>
              </a:rPr>
              <a:t>regularization</a:t>
            </a:r>
            <a:r>
              <a:rPr lang="en-US" sz="1300">
                <a:solidFill>
                  <a:srgbClr val="383838"/>
                </a:solidFill>
                <a:latin typeface="Roboto"/>
                <a:ea typeface="Roboto"/>
                <a:cs typeface="Roboto"/>
                <a:sym typeface="Roboto"/>
              </a:rPr>
              <a:t>,</a:t>
            </a:r>
            <a:r>
              <a:rPr lang="en-US" sz="1300">
                <a:solidFill>
                  <a:srgbClr val="000000"/>
                </a:solidFill>
                <a:latin typeface="Roboto"/>
                <a:ea typeface="Roboto"/>
                <a:cs typeface="Roboto"/>
                <a:sym typeface="Roboto"/>
              </a:rPr>
              <a:t> the way the model coefficients are determined is different.</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      </a:t>
            </a:r>
            <a:r>
              <a:rPr lang="en-US" sz="1300">
                <a:solidFill>
                  <a:srgbClr val="000000"/>
                </a:solidFill>
                <a:latin typeface="Roboto"/>
                <a:ea typeface="Roboto"/>
                <a:cs typeface="Roboto"/>
                <a:sym typeface="Roboto"/>
              </a:rPr>
              <a:t>The main idea of ridge regression focuses on fitting a new line that does not fit.</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4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lang="en-US" sz="1400">
                <a:solidFill>
                  <a:srgbClr val="202124"/>
                </a:solidFill>
                <a:highlight>
                  <a:srgbClr val="FFFFFF"/>
                </a:highlight>
                <a:latin typeface="Roboto"/>
                <a:ea typeface="Roboto"/>
                <a:cs typeface="Roboto"/>
                <a:sym typeface="Roboto"/>
              </a:rPr>
              <a:t>    </a:t>
            </a:r>
            <a:endParaRPr sz="1400">
              <a:solidFill>
                <a:srgbClr val="202124"/>
              </a:solidFill>
              <a:highlight>
                <a:srgbClr val="FFFFFF"/>
              </a:highlight>
              <a:latin typeface="Roboto"/>
              <a:ea typeface="Roboto"/>
              <a:cs typeface="Roboto"/>
              <a:sym typeface="Roboto"/>
            </a:endParaRPr>
          </a:p>
        </p:txBody>
      </p:sp>
      <p:pic>
        <p:nvPicPr>
          <p:cNvPr id="209" name="Google Shape;209;p18"/>
          <p:cNvPicPr preferRelativeResize="0"/>
          <p:nvPr/>
        </p:nvPicPr>
        <p:blipFill rotWithShape="1">
          <a:blip r:embed="rId4">
            <a:alphaModFix/>
          </a:blip>
          <a:srcRect b="0" l="0" r="0" t="0"/>
          <a:stretch/>
        </p:blipFill>
        <p:spPr>
          <a:xfrm>
            <a:off x="5673900" y="1047781"/>
            <a:ext cx="3317700" cy="26633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Ridge regression graph</a:t>
            </a:r>
            <a:endParaRPr/>
          </a:p>
        </p:txBody>
      </p:sp>
      <p:sp>
        <p:nvSpPr>
          <p:cNvPr id="215" name="Google Shape;215;p19"/>
          <p:cNvSpPr txBox="1"/>
          <p:nvPr>
            <p:ph idx="1" type="body"/>
          </p:nvPr>
        </p:nvSpPr>
        <p:spPr>
          <a:xfrm>
            <a:off x="7034850" y="1833650"/>
            <a:ext cx="1901100" cy="200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b="1" lang="en-US" sz="1300">
                <a:solidFill>
                  <a:srgbClr val="000000"/>
                </a:solidFill>
                <a:latin typeface="Roboto"/>
                <a:ea typeface="Roboto"/>
                <a:cs typeface="Roboto"/>
                <a:sym typeface="Roboto"/>
              </a:rPr>
              <a:t>MSE:- </a:t>
            </a:r>
            <a:r>
              <a:rPr lang="en-US" sz="1300">
                <a:solidFill>
                  <a:srgbClr val="000000"/>
                </a:solidFill>
                <a:latin typeface="Roboto"/>
                <a:ea typeface="Roboto"/>
                <a:cs typeface="Roboto"/>
                <a:sym typeface="Roboto"/>
              </a:rPr>
              <a:t>0.031685</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MAE:- </a:t>
            </a:r>
            <a:r>
              <a:rPr lang="en-US" sz="1300">
                <a:solidFill>
                  <a:srgbClr val="000000"/>
                </a:solidFill>
                <a:latin typeface="Roboto"/>
                <a:ea typeface="Roboto"/>
                <a:cs typeface="Roboto"/>
                <a:sym typeface="Roboto"/>
              </a:rPr>
              <a:t>0.151477</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RMSE:- </a:t>
            </a:r>
            <a:r>
              <a:rPr lang="en-US" sz="1300">
                <a:solidFill>
                  <a:srgbClr val="000000"/>
                </a:solidFill>
                <a:latin typeface="Roboto"/>
                <a:ea typeface="Roboto"/>
                <a:cs typeface="Roboto"/>
                <a:sym typeface="Roboto"/>
              </a:rPr>
              <a:t>0.178001</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R2:- </a:t>
            </a:r>
            <a:r>
              <a:rPr lang="en-US" sz="1300">
                <a:solidFill>
                  <a:srgbClr val="000000"/>
                </a:solidFill>
                <a:latin typeface="Roboto"/>
                <a:ea typeface="Roboto"/>
                <a:cs typeface="Roboto"/>
                <a:sym typeface="Roboto"/>
              </a:rPr>
              <a:t>0.821997</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900"/>
              </a:spcAft>
              <a:buSzPts val="1800"/>
              <a:buNone/>
            </a:pPr>
            <a:r>
              <a:rPr b="1" lang="en-US" sz="1300">
                <a:solidFill>
                  <a:srgbClr val="000000"/>
                </a:solidFill>
                <a:latin typeface="Roboto"/>
                <a:ea typeface="Roboto"/>
                <a:cs typeface="Roboto"/>
                <a:sym typeface="Roboto"/>
              </a:rPr>
              <a:t>Adjusted R2:-</a:t>
            </a:r>
            <a:r>
              <a:rPr lang="en-US" sz="1300">
                <a:solidFill>
                  <a:srgbClr val="000000"/>
                </a:solidFill>
                <a:latin typeface="Roboto"/>
                <a:ea typeface="Roboto"/>
                <a:cs typeface="Roboto"/>
                <a:sym typeface="Roboto"/>
              </a:rPr>
              <a:t>0.805815</a:t>
            </a:r>
            <a:endParaRPr sz="1300">
              <a:latin typeface="Roboto Light"/>
              <a:ea typeface="Roboto Light"/>
              <a:cs typeface="Roboto Light"/>
              <a:sym typeface="Roboto Light"/>
            </a:endParaRPr>
          </a:p>
        </p:txBody>
      </p:sp>
      <p:pic>
        <p:nvPicPr>
          <p:cNvPr id="216" name="Google Shape;216;p19"/>
          <p:cNvPicPr preferRelativeResize="0"/>
          <p:nvPr/>
        </p:nvPicPr>
        <p:blipFill rotWithShape="1">
          <a:blip r:embed="rId3">
            <a:alphaModFix/>
          </a:blip>
          <a:srcRect b="0" l="0" r="0" t="0"/>
          <a:stretch/>
        </p:blipFill>
        <p:spPr>
          <a:xfrm>
            <a:off x="311700" y="1017725"/>
            <a:ext cx="6490451" cy="36582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Lasso Regression</a:t>
            </a:r>
            <a:endParaRPr/>
          </a:p>
        </p:txBody>
      </p:sp>
      <p:sp>
        <p:nvSpPr>
          <p:cNvPr id="222" name="Google Shape;22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Lasso regression is a regularization technique over regression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methods for a more accurate prediction.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This model uses shrinkage. Shrinkage is where data values are</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 shrunk towards a central point as the mean.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The lasso procedure encourages simple models with fewer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parameters .</a:t>
            </a:r>
            <a:endParaRPr sz="1300">
              <a:solidFill>
                <a:srgbClr val="202124"/>
              </a:solidFill>
              <a:latin typeface="Roboto"/>
              <a:ea typeface="Roboto"/>
              <a:cs typeface="Roboto"/>
              <a:sym typeface="Roboto"/>
            </a:endParaRPr>
          </a:p>
        </p:txBody>
      </p:sp>
      <p:pic>
        <p:nvPicPr>
          <p:cNvPr id="223" name="Google Shape;223;p20"/>
          <p:cNvPicPr preferRelativeResize="0"/>
          <p:nvPr/>
        </p:nvPicPr>
        <p:blipFill rotWithShape="1">
          <a:blip r:embed="rId3">
            <a:alphaModFix/>
          </a:blip>
          <a:srcRect b="0" l="0" r="0" t="0"/>
          <a:stretch/>
        </p:blipFill>
        <p:spPr>
          <a:xfrm>
            <a:off x="5051250" y="1152475"/>
            <a:ext cx="3985050" cy="298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Lasso Regression Graph</a:t>
            </a:r>
            <a:endParaRPr/>
          </a:p>
        </p:txBody>
      </p:sp>
      <p:sp>
        <p:nvSpPr>
          <p:cNvPr id="229" name="Google Shape;229;p21"/>
          <p:cNvSpPr txBox="1"/>
          <p:nvPr>
            <p:ph idx="1" type="body"/>
          </p:nvPr>
        </p:nvSpPr>
        <p:spPr>
          <a:xfrm>
            <a:off x="6665700" y="2006650"/>
            <a:ext cx="2166600" cy="198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b="1" lang="en-US" sz="1300">
                <a:solidFill>
                  <a:srgbClr val="000000"/>
                </a:solidFill>
                <a:latin typeface="Roboto"/>
                <a:ea typeface="Roboto"/>
                <a:cs typeface="Roboto"/>
                <a:sym typeface="Roboto"/>
              </a:rPr>
              <a:t>MSE:-</a:t>
            </a:r>
            <a:r>
              <a:rPr lang="en-US" sz="1300">
                <a:solidFill>
                  <a:srgbClr val="000000"/>
                </a:solidFill>
                <a:latin typeface="Roboto"/>
                <a:ea typeface="Roboto"/>
                <a:cs typeface="Roboto"/>
                <a:sym typeface="Roboto"/>
              </a:rPr>
              <a:t> 0.032040</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MAE:- </a:t>
            </a:r>
            <a:r>
              <a:rPr lang="en-US" sz="1300">
                <a:solidFill>
                  <a:srgbClr val="000000"/>
                </a:solidFill>
                <a:latin typeface="Roboto"/>
                <a:ea typeface="Roboto"/>
                <a:cs typeface="Roboto"/>
                <a:sym typeface="Roboto"/>
              </a:rPr>
              <a:t>0.151477</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RMSE:-</a:t>
            </a:r>
            <a:r>
              <a:rPr lang="en-US" sz="1300">
                <a:solidFill>
                  <a:srgbClr val="000000"/>
                </a:solidFill>
                <a:latin typeface="Roboto"/>
                <a:ea typeface="Roboto"/>
                <a:cs typeface="Roboto"/>
                <a:sym typeface="Roboto"/>
              </a:rPr>
              <a:t> 0.178996</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R2:- </a:t>
            </a:r>
            <a:r>
              <a:rPr lang="en-US" sz="1300">
                <a:solidFill>
                  <a:srgbClr val="000000"/>
                </a:solidFill>
                <a:latin typeface="Roboto"/>
                <a:ea typeface="Roboto"/>
                <a:cs typeface="Roboto"/>
                <a:sym typeface="Roboto"/>
              </a:rPr>
              <a:t>0.820001</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900"/>
              </a:spcAft>
              <a:buSzPts val="1800"/>
              <a:buNone/>
            </a:pPr>
            <a:r>
              <a:rPr b="1" lang="en-US" sz="1300">
                <a:solidFill>
                  <a:srgbClr val="000000"/>
                </a:solidFill>
                <a:latin typeface="Roboto"/>
                <a:ea typeface="Roboto"/>
                <a:cs typeface="Roboto"/>
                <a:sym typeface="Roboto"/>
              </a:rPr>
              <a:t>ADJUSTED R2:- </a:t>
            </a:r>
            <a:r>
              <a:rPr lang="en-US" sz="1300">
                <a:solidFill>
                  <a:srgbClr val="000000"/>
                </a:solidFill>
                <a:latin typeface="Roboto"/>
                <a:ea typeface="Roboto"/>
                <a:cs typeface="Roboto"/>
                <a:sym typeface="Roboto"/>
              </a:rPr>
              <a:t>0.803638</a:t>
            </a:r>
            <a:endParaRPr sz="1300">
              <a:solidFill>
                <a:srgbClr val="383838"/>
              </a:solidFill>
              <a:latin typeface="Roboto"/>
              <a:ea typeface="Roboto"/>
              <a:cs typeface="Roboto"/>
              <a:sym typeface="Roboto"/>
            </a:endParaRPr>
          </a:p>
        </p:txBody>
      </p:sp>
      <p:pic>
        <p:nvPicPr>
          <p:cNvPr id="230" name="Google Shape;230;p21"/>
          <p:cNvPicPr preferRelativeResize="0"/>
          <p:nvPr/>
        </p:nvPicPr>
        <p:blipFill rotWithShape="1">
          <a:blip r:embed="rId3">
            <a:alphaModFix/>
          </a:blip>
          <a:srcRect b="0" l="0" r="0" t="0"/>
          <a:stretch/>
        </p:blipFill>
        <p:spPr>
          <a:xfrm>
            <a:off x="311700" y="1112975"/>
            <a:ext cx="6201450" cy="349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ElasticNet regression</a:t>
            </a:r>
            <a:endParaRPr/>
          </a:p>
        </p:txBody>
      </p:sp>
      <p:sp>
        <p:nvSpPr>
          <p:cNvPr id="236" name="Google Shape;23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The technique combines both the lasso and ridge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regression methods by learning from their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shortcomings to improve the regularization of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statistical models.</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Elastic Net, a convex combination of Ridge and Lasso.</a:t>
            </a:r>
            <a:endParaRPr/>
          </a:p>
          <a:p>
            <a:pPr indent="0" lvl="0" marL="0" rtl="0" algn="l">
              <a:lnSpc>
                <a:spcPct val="115000"/>
              </a:lnSpc>
              <a:spcBef>
                <a:spcPts val="0"/>
              </a:spcBef>
              <a:spcAft>
                <a:spcPts val="0"/>
              </a:spcAft>
              <a:buSzPts val="1800"/>
              <a:buNone/>
            </a:pPr>
            <a:r>
              <a:t/>
            </a:r>
            <a:endParaRPr sz="1300">
              <a:solidFill>
                <a:srgbClr val="202124"/>
              </a:solidFill>
              <a:latin typeface="Roboto"/>
              <a:ea typeface="Roboto"/>
              <a:cs typeface="Roboto"/>
              <a:sym typeface="Roboto"/>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It first finds the ridge regression coefficients and then conducts</a:t>
            </a:r>
            <a:endParaRPr/>
          </a:p>
          <a:p>
            <a:pPr indent="0" lvl="0" marL="0" rtl="0" algn="l">
              <a:lnSpc>
                <a:spcPct val="115000"/>
              </a:lnSpc>
              <a:spcBef>
                <a:spcPts val="0"/>
              </a:spcBef>
              <a:spcAft>
                <a:spcPts val="0"/>
              </a:spcAft>
              <a:buSzPts val="1800"/>
              <a:buNone/>
            </a:pPr>
            <a:r>
              <a:rPr lang="en-US" sz="1300">
                <a:solidFill>
                  <a:srgbClr val="202124"/>
                </a:solidFill>
                <a:latin typeface="Roboto"/>
                <a:ea typeface="Roboto"/>
                <a:cs typeface="Roboto"/>
                <a:sym typeface="Roboto"/>
              </a:rPr>
              <a:t>the second step by using a lasso sort of shrinkage of the coefficients.</a:t>
            </a:r>
            <a:endParaRPr sz="1300">
              <a:solidFill>
                <a:srgbClr val="202124"/>
              </a:solidFill>
              <a:latin typeface="Roboto"/>
              <a:ea typeface="Roboto"/>
              <a:cs typeface="Roboto"/>
              <a:sym typeface="Roboto"/>
            </a:endParaRPr>
          </a:p>
          <a:p>
            <a:pPr indent="0" lvl="0" marL="0" rtl="0" algn="l">
              <a:lnSpc>
                <a:spcPct val="115000"/>
              </a:lnSpc>
              <a:spcBef>
                <a:spcPts val="4500"/>
              </a:spcBef>
              <a:spcAft>
                <a:spcPts val="0"/>
              </a:spcAft>
              <a:buSzPts val="1800"/>
              <a:buNone/>
            </a:pPr>
            <a:r>
              <a:t/>
            </a:r>
            <a:endParaRPr sz="1300">
              <a:solidFill>
                <a:srgbClr val="202124"/>
              </a:solidFill>
              <a:highlight>
                <a:srgbClr val="FFFFFF"/>
              </a:highlight>
              <a:latin typeface="Roboto"/>
              <a:ea typeface="Roboto"/>
              <a:cs typeface="Roboto"/>
              <a:sym typeface="Roboto"/>
            </a:endParaRPr>
          </a:p>
        </p:txBody>
      </p:sp>
      <p:pic>
        <p:nvPicPr>
          <p:cNvPr id="237" name="Google Shape;237;p22"/>
          <p:cNvPicPr preferRelativeResize="0"/>
          <p:nvPr/>
        </p:nvPicPr>
        <p:blipFill rotWithShape="1">
          <a:blip r:embed="rId3">
            <a:alphaModFix/>
          </a:blip>
          <a:srcRect b="0" l="0" r="0" t="0"/>
          <a:stretch/>
        </p:blipFill>
        <p:spPr>
          <a:xfrm>
            <a:off x="5613816" y="1334125"/>
            <a:ext cx="3417657" cy="27272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Elasticnet regression Graph</a:t>
            </a:r>
            <a:endParaRPr/>
          </a:p>
        </p:txBody>
      </p:sp>
      <p:sp>
        <p:nvSpPr>
          <p:cNvPr id="243" name="Google Shape;243;p23"/>
          <p:cNvSpPr txBox="1"/>
          <p:nvPr>
            <p:ph idx="1" type="body"/>
          </p:nvPr>
        </p:nvSpPr>
        <p:spPr>
          <a:xfrm>
            <a:off x="6907800" y="1752925"/>
            <a:ext cx="2110500" cy="182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b="1" lang="en-US" sz="1300">
                <a:solidFill>
                  <a:srgbClr val="000000"/>
                </a:solidFill>
                <a:latin typeface="Roboto"/>
                <a:ea typeface="Roboto"/>
                <a:cs typeface="Roboto"/>
                <a:sym typeface="Roboto"/>
              </a:rPr>
              <a:t>MAE:-</a:t>
            </a:r>
            <a:r>
              <a:rPr lang="en-US" sz="1300">
                <a:solidFill>
                  <a:srgbClr val="000000"/>
                </a:solidFill>
                <a:latin typeface="Roboto"/>
                <a:ea typeface="Roboto"/>
                <a:cs typeface="Roboto"/>
                <a:sym typeface="Roboto"/>
              </a:rPr>
              <a:t> 0.031957</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MSE:-</a:t>
            </a:r>
            <a:r>
              <a:rPr lang="en-US" sz="1300">
                <a:solidFill>
                  <a:srgbClr val="000000"/>
                </a:solidFill>
                <a:latin typeface="Roboto"/>
                <a:ea typeface="Roboto"/>
                <a:cs typeface="Roboto"/>
                <a:sym typeface="Roboto"/>
              </a:rPr>
              <a:t> 0.152095</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RMSE:-</a:t>
            </a:r>
            <a:r>
              <a:rPr lang="en-US" sz="1300">
                <a:solidFill>
                  <a:srgbClr val="000000"/>
                </a:solidFill>
                <a:latin typeface="Roboto"/>
                <a:ea typeface="Roboto"/>
                <a:cs typeface="Roboto"/>
                <a:sym typeface="Roboto"/>
              </a:rPr>
              <a:t> 0.178764</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0"/>
              </a:spcAft>
              <a:buSzPts val="1800"/>
              <a:buNone/>
            </a:pPr>
            <a:r>
              <a:rPr b="1" lang="en-US" sz="1300">
                <a:solidFill>
                  <a:srgbClr val="000000"/>
                </a:solidFill>
                <a:latin typeface="Roboto"/>
                <a:ea typeface="Roboto"/>
                <a:cs typeface="Roboto"/>
                <a:sym typeface="Roboto"/>
              </a:rPr>
              <a:t>R2:- </a:t>
            </a:r>
            <a:r>
              <a:rPr lang="en-US" sz="1300">
                <a:solidFill>
                  <a:srgbClr val="000000"/>
                </a:solidFill>
                <a:latin typeface="Roboto"/>
                <a:ea typeface="Roboto"/>
                <a:cs typeface="Roboto"/>
                <a:sym typeface="Roboto"/>
              </a:rPr>
              <a:t>0.820468</a:t>
            </a:r>
            <a:endParaRPr sz="1300">
              <a:solidFill>
                <a:srgbClr val="000000"/>
              </a:solidFill>
              <a:latin typeface="Roboto"/>
              <a:ea typeface="Roboto"/>
              <a:cs typeface="Roboto"/>
              <a:sym typeface="Roboto"/>
            </a:endParaRPr>
          </a:p>
          <a:p>
            <a:pPr indent="0" lvl="0" marL="0" marR="0" rtl="0" algn="l">
              <a:lnSpc>
                <a:spcPct val="115000"/>
              </a:lnSpc>
              <a:spcBef>
                <a:spcPts val="900"/>
              </a:spcBef>
              <a:spcAft>
                <a:spcPts val="900"/>
              </a:spcAft>
              <a:buSzPts val="1800"/>
              <a:buNone/>
            </a:pPr>
            <a:r>
              <a:rPr b="1" lang="en-US" sz="1300">
                <a:solidFill>
                  <a:srgbClr val="000000"/>
                </a:solidFill>
                <a:latin typeface="Roboto"/>
                <a:ea typeface="Roboto"/>
                <a:cs typeface="Roboto"/>
                <a:sym typeface="Roboto"/>
              </a:rPr>
              <a:t>ADJUSTED R2:-</a:t>
            </a:r>
            <a:r>
              <a:rPr lang="en-US" sz="1300">
                <a:solidFill>
                  <a:srgbClr val="000000"/>
                </a:solidFill>
                <a:latin typeface="Roboto"/>
                <a:ea typeface="Roboto"/>
                <a:cs typeface="Roboto"/>
                <a:sym typeface="Roboto"/>
              </a:rPr>
              <a:t> 0.804147</a:t>
            </a:r>
            <a:endParaRPr sz="1300">
              <a:solidFill>
                <a:srgbClr val="383838"/>
              </a:solidFill>
              <a:latin typeface="Roboto"/>
              <a:ea typeface="Roboto"/>
              <a:cs typeface="Roboto"/>
              <a:sym typeface="Roboto"/>
            </a:endParaRPr>
          </a:p>
        </p:txBody>
      </p:sp>
      <p:pic>
        <p:nvPicPr>
          <p:cNvPr id="244" name="Google Shape;244;p23"/>
          <p:cNvPicPr preferRelativeResize="0"/>
          <p:nvPr/>
        </p:nvPicPr>
        <p:blipFill rotWithShape="1">
          <a:blip r:embed="rId3">
            <a:alphaModFix/>
          </a:blip>
          <a:srcRect b="0" l="0" r="0" t="0"/>
          <a:stretch/>
        </p:blipFill>
        <p:spPr>
          <a:xfrm>
            <a:off x="202450" y="1165950"/>
            <a:ext cx="6705349" cy="37793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Matric Comparison</a:t>
            </a:r>
            <a:endParaRPr/>
          </a:p>
        </p:txBody>
      </p:sp>
      <p:sp>
        <p:nvSpPr>
          <p:cNvPr id="250" name="Google Shape;250;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graphicFrame>
        <p:nvGraphicFramePr>
          <p:cNvPr id="251" name="Google Shape;251;p24"/>
          <p:cNvGraphicFramePr/>
          <p:nvPr/>
        </p:nvGraphicFramePr>
        <p:xfrm>
          <a:off x="467725" y="1232025"/>
          <a:ext cx="3000000" cy="3000000"/>
        </p:xfrm>
        <a:graphic>
          <a:graphicData uri="http://schemas.openxmlformats.org/drawingml/2006/table">
            <a:tbl>
              <a:tblPr>
                <a:noFill/>
                <a:tableStyleId>{D2162EB4-1D20-4938-929E-B1B801858E82}</a:tableStyleId>
              </a:tblPr>
              <a:tblGrid>
                <a:gridCol w="2106175"/>
                <a:gridCol w="1080000"/>
                <a:gridCol w="1281850"/>
                <a:gridCol w="1373675"/>
                <a:gridCol w="1128775"/>
                <a:gridCol w="1394100"/>
              </a:tblGrid>
              <a:tr h="5523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Model_Name</a:t>
                      </a:r>
                      <a:endParaRPr b="1" sz="1400" u="none" cap="none" strike="noStrike"/>
                    </a:p>
                  </a:txBody>
                  <a:tcPr marT="91425" marB="91425" marR="91425" marL="91425">
                    <a:gradFill>
                      <a:gsLst>
                        <a:gs pos="0">
                          <a:srgbClr val="BFBFBF"/>
                        </a:gs>
                        <a:gs pos="100000">
                          <a:srgbClr val="737373"/>
                        </a:gs>
                      </a:gsLst>
                      <a:path path="circle">
                        <a:fillToRect b="50%" l="50%" r="50%" t="50%"/>
                      </a:path>
                      <a:tileRect/>
                    </a:gra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MSE</a:t>
                      </a:r>
                      <a:endParaRPr b="1" sz="1400" u="none" cap="none" strike="noStrike"/>
                    </a:p>
                  </a:txBody>
                  <a:tcPr marT="91425" marB="91425" marR="91425" marL="91425">
                    <a:gradFill>
                      <a:gsLst>
                        <a:gs pos="0">
                          <a:srgbClr val="BFBFBF"/>
                        </a:gs>
                        <a:gs pos="100000">
                          <a:srgbClr val="737373"/>
                        </a:gs>
                      </a:gsLst>
                      <a:path path="circle">
                        <a:fillToRect b="50%" l="50%" r="50%" t="50%"/>
                      </a:path>
                      <a:tileRect/>
                    </a:gra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MAE</a:t>
                      </a:r>
                      <a:endParaRPr b="1" sz="1400" u="none" cap="none" strike="noStrike"/>
                    </a:p>
                  </a:txBody>
                  <a:tcPr marT="91425" marB="91425" marR="91425" marL="91425">
                    <a:gradFill>
                      <a:gsLst>
                        <a:gs pos="0">
                          <a:srgbClr val="BFBFBF"/>
                        </a:gs>
                        <a:gs pos="100000">
                          <a:srgbClr val="737373"/>
                        </a:gs>
                      </a:gsLst>
                      <a:path path="circle">
                        <a:fillToRect b="50%" l="50%" r="50%" t="50%"/>
                      </a:path>
                      <a:tileRect/>
                    </a:gra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RMSE</a:t>
                      </a:r>
                      <a:endParaRPr b="1" sz="1400" u="none" cap="none" strike="noStrike"/>
                    </a:p>
                  </a:txBody>
                  <a:tcPr marT="91425" marB="91425" marR="91425" marL="91425">
                    <a:gradFill>
                      <a:gsLst>
                        <a:gs pos="0">
                          <a:srgbClr val="BFBFBF"/>
                        </a:gs>
                        <a:gs pos="100000">
                          <a:srgbClr val="737373"/>
                        </a:gs>
                      </a:gsLst>
                      <a:path path="circle">
                        <a:fillToRect b="50%" l="50%" r="50%" t="50%"/>
                      </a:path>
                      <a:tileRect/>
                    </a:gra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R2</a:t>
                      </a:r>
                      <a:endParaRPr b="1" sz="1400" u="none" cap="none" strike="noStrike"/>
                    </a:p>
                  </a:txBody>
                  <a:tcPr marT="91425" marB="91425" marR="91425" marL="91425">
                    <a:gradFill>
                      <a:gsLst>
                        <a:gs pos="0">
                          <a:srgbClr val="BFBFBF"/>
                        </a:gs>
                        <a:gs pos="100000">
                          <a:srgbClr val="737373"/>
                        </a:gs>
                      </a:gsLst>
                      <a:path path="circle">
                        <a:fillToRect b="50%" l="50%" r="50%" t="50%"/>
                      </a:path>
                      <a:tileRect/>
                    </a:gra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Adjusted R2</a:t>
                      </a:r>
                      <a:endParaRPr b="1" sz="1400" u="none" cap="none" strike="noStrike"/>
                    </a:p>
                  </a:txBody>
                  <a:tcPr marT="91425" marB="91425" marR="91425" marL="91425">
                    <a:gradFill>
                      <a:gsLst>
                        <a:gs pos="0">
                          <a:srgbClr val="BFBFBF"/>
                        </a:gs>
                        <a:gs pos="100000">
                          <a:srgbClr val="737373"/>
                        </a:gs>
                      </a:gsLst>
                      <a:path path="circle">
                        <a:fillToRect b="50%" l="50%" r="50%" t="50%"/>
                      </a:path>
                      <a:tileRect/>
                    </a:gradFill>
                  </a:tcPr>
                </a:tc>
              </a:tr>
              <a:tr h="5523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Linear Regression</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0.031583</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0.151285</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0.177715</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0.822570</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0.806440</a:t>
                      </a:r>
                      <a:endParaRPr sz="1400" u="none" cap="none" strike="noStrike">
                        <a:latin typeface="Calibri"/>
                        <a:ea typeface="Calibri"/>
                        <a:cs typeface="Calibri"/>
                        <a:sym typeface="Calibri"/>
                      </a:endParaRPr>
                    </a:p>
                  </a:txBody>
                  <a:tcPr marT="57150" marB="57150" marR="57150" marL="57150" anchor="ctr"/>
                </a:tc>
              </a:tr>
              <a:tr h="5523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Ridge Regression</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0.031685</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0.151477</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0.178001</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0.821997</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0.805815</a:t>
                      </a:r>
                      <a:endParaRPr sz="1400" u="none" cap="none" strike="noStrike">
                        <a:latin typeface="Calibri"/>
                        <a:ea typeface="Calibri"/>
                        <a:cs typeface="Calibri"/>
                        <a:sym typeface="Calibri"/>
                      </a:endParaRPr>
                    </a:p>
                  </a:txBody>
                  <a:tcPr marT="57150" marB="57150" marR="57150" marL="57150" anchor="ctr"/>
                </a:tc>
              </a:tr>
              <a:tr h="5523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ElasticNet Regression</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0.031957</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0.152095</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0.178764</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0.820468</a:t>
                      </a:r>
                      <a:endParaRPr sz="1400" u="none" cap="none" strike="noStrike">
                        <a:latin typeface="Calibri"/>
                        <a:ea typeface="Calibri"/>
                        <a:cs typeface="Calibri"/>
                        <a:sym typeface="Calibri"/>
                      </a:endParaRPr>
                    </a:p>
                  </a:txBody>
                  <a:tcPr marT="57150" marB="57150" marR="57150" marL="5715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0.804147</a:t>
                      </a:r>
                      <a:endParaRPr sz="1400" u="none" cap="none" strike="noStrike">
                        <a:latin typeface="Calibri"/>
                        <a:ea typeface="Calibri"/>
                        <a:cs typeface="Calibri"/>
                        <a:sym typeface="Calibri"/>
                      </a:endParaRPr>
                    </a:p>
                  </a:txBody>
                  <a:tcPr marT="57150" marB="57150" marR="57150" marL="57150" anchor="ctr"/>
                </a:tc>
              </a:tr>
              <a:tr h="5523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Lasso Regression</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0.032040</a:t>
                      </a:r>
                      <a:endParaRPr sz="1400" u="none" cap="none" strike="noStrike">
                        <a:latin typeface="Calibri"/>
                        <a:ea typeface="Calibri"/>
                        <a:cs typeface="Calibri"/>
                        <a:sym typeface="Calibri"/>
                      </a:endParaRPr>
                    </a:p>
                  </a:txBody>
                  <a:tcPr marT="66675" marB="66675" marR="66675" marL="6667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0.151477</a:t>
                      </a:r>
                      <a:endParaRPr sz="1400" u="none" cap="none" strike="noStrike">
                        <a:latin typeface="Calibri"/>
                        <a:ea typeface="Calibri"/>
                        <a:cs typeface="Calibri"/>
                        <a:sym typeface="Calibri"/>
                      </a:endParaRPr>
                    </a:p>
                  </a:txBody>
                  <a:tcPr marT="66675" marB="66675" marR="66675" marL="6667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0.178996</a:t>
                      </a:r>
                      <a:endParaRPr sz="1400" u="none" cap="none" strike="noStrike">
                        <a:latin typeface="Calibri"/>
                        <a:ea typeface="Calibri"/>
                        <a:cs typeface="Calibri"/>
                        <a:sym typeface="Calibri"/>
                      </a:endParaRPr>
                    </a:p>
                  </a:txBody>
                  <a:tcPr marT="66675" marB="66675" marR="66675" marL="6667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0.820001</a:t>
                      </a:r>
                      <a:endParaRPr sz="1400" u="none" cap="none" strike="noStrike">
                        <a:latin typeface="Calibri"/>
                        <a:ea typeface="Calibri"/>
                        <a:cs typeface="Calibri"/>
                        <a:sym typeface="Calibri"/>
                      </a:endParaRPr>
                    </a:p>
                  </a:txBody>
                  <a:tcPr marT="66675" marB="66675" marR="66675" marL="6667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0.803638</a:t>
                      </a:r>
                      <a:endParaRPr sz="1400" u="none" cap="none" strike="noStrike">
                        <a:latin typeface="Calibri"/>
                        <a:ea typeface="Calibri"/>
                        <a:cs typeface="Calibri"/>
                        <a:sym typeface="Calibri"/>
                      </a:endParaRPr>
                    </a:p>
                  </a:txBody>
                  <a:tcPr marT="66675" marB="66675" marR="66675" marL="666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2000"/>
          </a:blip>
          <a:stretch>
            <a:fillRect/>
          </a:stretch>
        </a:blipFill>
      </p:bgPr>
    </p:bg>
    <p:spTree>
      <p:nvGrpSpPr>
        <p:cNvPr id="255"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699" y="445025"/>
            <a:ext cx="2371539"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Workflow</a:t>
            </a:r>
            <a:endParaRPr/>
          </a:p>
        </p:txBody>
      </p:sp>
      <p:sp>
        <p:nvSpPr>
          <p:cNvPr id="68" name="Google Shape;68;p3"/>
          <p:cNvSpPr txBox="1"/>
          <p:nvPr>
            <p:ph idx="1" type="body"/>
          </p:nvPr>
        </p:nvSpPr>
        <p:spPr>
          <a:xfrm>
            <a:off x="2522749" y="1117627"/>
            <a:ext cx="6751761" cy="3451248"/>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69" name="Google Shape;69;p3"/>
          <p:cNvPicPr preferRelativeResize="0"/>
          <p:nvPr/>
        </p:nvPicPr>
        <p:blipFill>
          <a:blip r:embed="rId3">
            <a:alphaModFix/>
          </a:blip>
          <a:stretch>
            <a:fillRect/>
          </a:stretch>
        </p:blipFill>
        <p:spPr>
          <a:xfrm>
            <a:off x="258000" y="1071550"/>
            <a:ext cx="8384374" cy="3000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Features</a:t>
            </a:r>
            <a:endParaRPr/>
          </a:p>
        </p:txBody>
      </p:sp>
      <p:sp>
        <p:nvSpPr>
          <p:cNvPr id="75" name="Google Shape;7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09272E"/>
                </a:solidFill>
                <a:latin typeface="Arial"/>
                <a:ea typeface="Arial"/>
                <a:cs typeface="Arial"/>
                <a:sym typeface="Arial"/>
              </a:rPr>
              <a:t>This data has 185 rows and 5 columns</a:t>
            </a:r>
            <a:endParaRPr/>
          </a:p>
          <a:p>
            <a:pPr indent="-228600" lvl="0" marL="457200" rtl="0" algn="l">
              <a:lnSpc>
                <a:spcPct val="115000"/>
              </a:lnSpc>
              <a:spcBef>
                <a:spcPts val="0"/>
              </a:spcBef>
              <a:spcAft>
                <a:spcPts val="0"/>
              </a:spcAft>
              <a:buSzPts val="1800"/>
              <a:buNone/>
            </a:pPr>
            <a:r>
              <a:t/>
            </a:r>
            <a:endParaRPr>
              <a:solidFill>
                <a:srgbClr val="09272E"/>
              </a:solidFill>
              <a:latin typeface="Arial"/>
              <a:ea typeface="Arial"/>
              <a:cs typeface="Arial"/>
              <a:sym typeface="Arial"/>
            </a:endParaRPr>
          </a:p>
          <a:p>
            <a:pPr indent="0" lvl="0" marL="457200" rtl="0" algn="l">
              <a:lnSpc>
                <a:spcPct val="115000"/>
              </a:lnSpc>
              <a:spcBef>
                <a:spcPts val="0"/>
              </a:spcBef>
              <a:spcAft>
                <a:spcPts val="0"/>
              </a:spcAft>
              <a:buNone/>
            </a:pPr>
            <a:r>
              <a:rPr b="1" lang="en-US">
                <a:solidFill>
                  <a:srgbClr val="EF8600"/>
                </a:solidFill>
                <a:latin typeface="Arial Black"/>
                <a:ea typeface="Arial Black"/>
                <a:cs typeface="Arial Black"/>
                <a:sym typeface="Arial Black"/>
              </a:rPr>
              <a:t>-&gt; </a:t>
            </a:r>
            <a:r>
              <a:rPr b="1" lang="en-US" u="sng">
                <a:solidFill>
                  <a:srgbClr val="09272E"/>
                </a:solidFill>
                <a:latin typeface="Arial"/>
                <a:ea typeface="Arial"/>
                <a:cs typeface="Arial"/>
                <a:sym typeface="Arial"/>
              </a:rPr>
              <a:t>Date:-</a:t>
            </a:r>
            <a:r>
              <a:rPr i="0" lang="en-US" sz="1600">
                <a:solidFill>
                  <a:srgbClr val="202124"/>
                </a:solidFill>
                <a:latin typeface="Arial"/>
                <a:ea typeface="Arial"/>
                <a:cs typeface="Arial"/>
                <a:sym typeface="Arial"/>
              </a:rPr>
              <a:t>A trade date refers to the month, day, and year that an order is executed in the market. </a:t>
            </a:r>
            <a:endParaRPr sz="1600">
              <a:solidFill>
                <a:srgbClr val="09272E"/>
              </a:solidFill>
              <a:latin typeface="Arial"/>
              <a:ea typeface="Arial"/>
              <a:cs typeface="Arial"/>
              <a:sym typeface="Arial"/>
            </a:endParaRPr>
          </a:p>
          <a:p>
            <a:pPr indent="0" lvl="0" marL="457200" rtl="0" algn="l">
              <a:lnSpc>
                <a:spcPct val="115000"/>
              </a:lnSpc>
              <a:spcBef>
                <a:spcPts val="0"/>
              </a:spcBef>
              <a:spcAft>
                <a:spcPts val="0"/>
              </a:spcAft>
              <a:buNone/>
            </a:pPr>
            <a:r>
              <a:rPr b="1" lang="en-US">
                <a:solidFill>
                  <a:srgbClr val="EF8600"/>
                </a:solidFill>
                <a:latin typeface="Arial Black"/>
                <a:ea typeface="Arial Black"/>
                <a:cs typeface="Arial Black"/>
                <a:sym typeface="Arial Black"/>
              </a:rPr>
              <a:t>-&gt; </a:t>
            </a:r>
            <a:r>
              <a:rPr b="1" lang="en-US" u="sng">
                <a:solidFill>
                  <a:srgbClr val="09272E"/>
                </a:solidFill>
                <a:latin typeface="Arial"/>
                <a:ea typeface="Arial"/>
                <a:cs typeface="Arial"/>
                <a:sym typeface="Arial"/>
              </a:rPr>
              <a:t>Open:-</a:t>
            </a:r>
            <a:r>
              <a:rPr i="0" lang="en-US" sz="1600">
                <a:solidFill>
                  <a:srgbClr val="202124"/>
                </a:solidFill>
                <a:latin typeface="Arial"/>
                <a:ea typeface="Arial"/>
                <a:cs typeface="Arial"/>
                <a:sym typeface="Arial"/>
              </a:rPr>
              <a:t>It is the price at which the financial security opens in the market when trading begins.</a:t>
            </a:r>
            <a:endParaRPr sz="1600">
              <a:solidFill>
                <a:srgbClr val="09272E"/>
              </a:solidFill>
              <a:latin typeface="Arial"/>
              <a:ea typeface="Arial"/>
              <a:cs typeface="Arial"/>
              <a:sym typeface="Arial"/>
            </a:endParaRPr>
          </a:p>
          <a:p>
            <a:pPr indent="0" lvl="0" marL="457200" rtl="0" algn="l">
              <a:lnSpc>
                <a:spcPct val="115000"/>
              </a:lnSpc>
              <a:spcBef>
                <a:spcPts val="0"/>
              </a:spcBef>
              <a:spcAft>
                <a:spcPts val="0"/>
              </a:spcAft>
              <a:buNone/>
            </a:pPr>
            <a:r>
              <a:rPr b="1" lang="en-US">
                <a:solidFill>
                  <a:srgbClr val="EF8600"/>
                </a:solidFill>
                <a:latin typeface="Arial Black"/>
                <a:ea typeface="Arial Black"/>
                <a:cs typeface="Arial Black"/>
                <a:sym typeface="Arial Black"/>
              </a:rPr>
              <a:t>-&gt;</a:t>
            </a:r>
            <a:r>
              <a:rPr b="1" lang="en-US">
                <a:solidFill>
                  <a:srgbClr val="09272E"/>
                </a:solidFill>
                <a:latin typeface="Arial Black"/>
                <a:ea typeface="Arial Black"/>
                <a:cs typeface="Arial Black"/>
                <a:sym typeface="Arial Black"/>
              </a:rPr>
              <a:t> </a:t>
            </a:r>
            <a:r>
              <a:rPr b="1" lang="en-US" u="sng">
                <a:solidFill>
                  <a:srgbClr val="09272E"/>
                </a:solidFill>
                <a:latin typeface="Arial"/>
                <a:ea typeface="Arial"/>
                <a:cs typeface="Arial"/>
                <a:sym typeface="Arial"/>
              </a:rPr>
              <a:t>High:-</a:t>
            </a:r>
            <a:r>
              <a:rPr b="1" i="0" lang="en-US" u="sng">
                <a:solidFill>
                  <a:srgbClr val="202124"/>
                </a:solidFill>
                <a:latin typeface="Arial"/>
                <a:ea typeface="Arial"/>
                <a:cs typeface="Arial"/>
                <a:sym typeface="Arial"/>
              </a:rPr>
              <a:t> </a:t>
            </a:r>
            <a:r>
              <a:rPr i="0" lang="en-US" sz="1600">
                <a:solidFill>
                  <a:srgbClr val="202124"/>
                </a:solidFill>
                <a:latin typeface="Arial"/>
                <a:ea typeface="Arial"/>
                <a:cs typeface="Arial"/>
                <a:sym typeface="Arial"/>
              </a:rPr>
              <a:t>the highest price at which a stock traded during the course of the trading day</a:t>
            </a:r>
            <a:endParaRPr sz="1600">
              <a:solidFill>
                <a:srgbClr val="09272E"/>
              </a:solidFill>
              <a:latin typeface="Arial"/>
              <a:ea typeface="Arial"/>
              <a:cs typeface="Arial"/>
              <a:sym typeface="Arial"/>
            </a:endParaRPr>
          </a:p>
          <a:p>
            <a:pPr indent="0" lvl="0" marL="457200" rtl="0" algn="l">
              <a:lnSpc>
                <a:spcPct val="115000"/>
              </a:lnSpc>
              <a:spcBef>
                <a:spcPts val="0"/>
              </a:spcBef>
              <a:spcAft>
                <a:spcPts val="0"/>
              </a:spcAft>
              <a:buNone/>
            </a:pPr>
            <a:r>
              <a:rPr b="1" lang="en-US">
                <a:solidFill>
                  <a:srgbClr val="EF8600"/>
                </a:solidFill>
                <a:latin typeface="Arial Black"/>
                <a:ea typeface="Arial Black"/>
                <a:cs typeface="Arial Black"/>
                <a:sym typeface="Arial Black"/>
              </a:rPr>
              <a:t>-&gt;</a:t>
            </a:r>
            <a:r>
              <a:rPr b="1" lang="en-US">
                <a:solidFill>
                  <a:srgbClr val="09272E"/>
                </a:solidFill>
                <a:latin typeface="Arial Black"/>
                <a:ea typeface="Arial Black"/>
                <a:cs typeface="Arial Black"/>
                <a:sym typeface="Arial Black"/>
              </a:rPr>
              <a:t> </a:t>
            </a:r>
            <a:r>
              <a:rPr b="1" lang="en-US" u="sng">
                <a:solidFill>
                  <a:srgbClr val="09272E"/>
                </a:solidFill>
                <a:latin typeface="Arial"/>
                <a:ea typeface="Arial"/>
                <a:cs typeface="Arial"/>
                <a:sym typeface="Arial"/>
              </a:rPr>
              <a:t>Low:-</a:t>
            </a:r>
            <a:r>
              <a:rPr i="0" lang="en-US" sz="1600">
                <a:solidFill>
                  <a:srgbClr val="202124"/>
                </a:solidFill>
                <a:latin typeface="Arial"/>
                <a:ea typeface="Arial"/>
                <a:cs typeface="Arial"/>
                <a:sym typeface="Arial"/>
              </a:rPr>
              <a:t>the lowest price that a stock trades in that day.</a:t>
            </a:r>
            <a:endParaRPr sz="1600">
              <a:solidFill>
                <a:srgbClr val="09272E"/>
              </a:solidFill>
              <a:latin typeface="Arial"/>
              <a:ea typeface="Arial"/>
              <a:cs typeface="Arial"/>
              <a:sym typeface="Arial"/>
            </a:endParaRPr>
          </a:p>
          <a:p>
            <a:pPr indent="0" lvl="0" marL="457200" rtl="0" algn="l">
              <a:lnSpc>
                <a:spcPct val="115000"/>
              </a:lnSpc>
              <a:spcBef>
                <a:spcPts val="0"/>
              </a:spcBef>
              <a:spcAft>
                <a:spcPts val="0"/>
              </a:spcAft>
              <a:buNone/>
            </a:pPr>
            <a:r>
              <a:rPr b="1" lang="en-US" sz="1600">
                <a:solidFill>
                  <a:srgbClr val="EF8600"/>
                </a:solidFill>
                <a:latin typeface="Arial Black"/>
                <a:ea typeface="Arial Black"/>
                <a:cs typeface="Arial Black"/>
                <a:sym typeface="Arial Black"/>
              </a:rPr>
              <a:t>-&gt;</a:t>
            </a:r>
            <a:r>
              <a:rPr b="1" lang="en-US" sz="1600">
                <a:solidFill>
                  <a:srgbClr val="09272E"/>
                </a:solidFill>
                <a:latin typeface="Arial Black"/>
                <a:ea typeface="Arial Black"/>
                <a:cs typeface="Arial Black"/>
                <a:sym typeface="Arial Black"/>
              </a:rPr>
              <a:t> </a:t>
            </a:r>
            <a:r>
              <a:rPr b="1" lang="en-US" sz="1600" u="sng">
                <a:solidFill>
                  <a:srgbClr val="09272E"/>
                </a:solidFill>
                <a:latin typeface="Arial"/>
                <a:ea typeface="Arial"/>
                <a:cs typeface="Arial"/>
                <a:sym typeface="Arial"/>
              </a:rPr>
              <a:t>Close:-</a:t>
            </a:r>
            <a:r>
              <a:rPr i="0" lang="en-US" sz="1600">
                <a:solidFill>
                  <a:srgbClr val="202124"/>
                </a:solidFill>
                <a:latin typeface="Arial"/>
                <a:ea typeface="Arial"/>
                <a:cs typeface="Arial"/>
                <a:sym typeface="Arial"/>
              </a:rPr>
              <a:t>the last level at which it was traded on any given day.</a:t>
            </a:r>
            <a:endParaRPr sz="1600">
              <a:solidFill>
                <a:srgbClr val="09272E"/>
              </a:solidFill>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solidFill>
                <a:srgbClr val="0927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184525" y="52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Year wise Study Open/Close</a:t>
            </a:r>
            <a:endParaRPr/>
          </a:p>
        </p:txBody>
      </p:sp>
      <p:sp>
        <p:nvSpPr>
          <p:cNvPr id="81" name="Google Shape;8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82" name="Google Shape;82;p6"/>
          <p:cNvPicPr preferRelativeResize="0"/>
          <p:nvPr/>
        </p:nvPicPr>
        <p:blipFill rotWithShape="1">
          <a:blip r:embed="rId3">
            <a:alphaModFix/>
          </a:blip>
          <a:srcRect b="0" l="0" r="0" t="0"/>
          <a:stretch/>
        </p:blipFill>
        <p:spPr>
          <a:xfrm>
            <a:off x="79125" y="675725"/>
            <a:ext cx="8753174" cy="3238474"/>
          </a:xfrm>
          <a:prstGeom prst="rect">
            <a:avLst/>
          </a:prstGeom>
          <a:noFill/>
          <a:ln>
            <a:noFill/>
          </a:ln>
        </p:spPr>
      </p:pic>
      <p:sp>
        <p:nvSpPr>
          <p:cNvPr id="83" name="Google Shape;83;p6"/>
          <p:cNvSpPr txBox="1"/>
          <p:nvPr/>
        </p:nvSpPr>
        <p:spPr>
          <a:xfrm>
            <a:off x="357499" y="4220900"/>
            <a:ext cx="8474799" cy="61552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It’s seen that the Opening value of the stock Price has a steady growth since its inception till 2018. A total growth of around 900%. Then after the fraud case there is steep fall post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71855c5086_0_1"/>
          <p:cNvSpPr txBox="1"/>
          <p:nvPr>
            <p:ph type="title"/>
          </p:nvPr>
        </p:nvSpPr>
        <p:spPr>
          <a:xfrm>
            <a:off x="150250" y="110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US"/>
              <a:t>Year wise Study High/Low</a:t>
            </a:r>
            <a:endParaRPr/>
          </a:p>
        </p:txBody>
      </p:sp>
      <p:sp>
        <p:nvSpPr>
          <p:cNvPr id="89" name="Google Shape;89;g171855c5086_0_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90" name="Google Shape;90;g171855c5086_0_1"/>
          <p:cNvPicPr preferRelativeResize="0"/>
          <p:nvPr/>
        </p:nvPicPr>
        <p:blipFill rotWithShape="1">
          <a:blip r:embed="rId3">
            <a:alphaModFix/>
          </a:blip>
          <a:srcRect b="0" l="0" r="0" t="0"/>
          <a:stretch/>
        </p:blipFill>
        <p:spPr>
          <a:xfrm>
            <a:off x="334529" y="683275"/>
            <a:ext cx="8474945" cy="3416400"/>
          </a:xfrm>
          <a:prstGeom prst="rect">
            <a:avLst/>
          </a:prstGeom>
          <a:noFill/>
          <a:ln>
            <a:noFill/>
          </a:ln>
        </p:spPr>
      </p:pic>
      <p:sp>
        <p:nvSpPr>
          <p:cNvPr id="91" name="Google Shape;91;g171855c5086_0_1"/>
          <p:cNvSpPr txBox="1"/>
          <p:nvPr/>
        </p:nvSpPr>
        <p:spPr>
          <a:xfrm>
            <a:off x="415175" y="4330325"/>
            <a:ext cx="8474944"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Growth pattern shadows that of the Open/Close pattern. A steady growth since its inception till 2018 and then a steep fall post the alleged fraud case.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165275" y="110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600"/>
              <a:t>Data Distribution Before Normalization</a:t>
            </a:r>
            <a:endParaRPr sz="2600"/>
          </a:p>
        </p:txBody>
      </p:sp>
      <p:sp>
        <p:nvSpPr>
          <p:cNvPr id="97" name="Google Shape;9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98" name="Google Shape;98;p7"/>
          <p:cNvPicPr preferRelativeResize="0"/>
          <p:nvPr/>
        </p:nvPicPr>
        <p:blipFill rotWithShape="1">
          <a:blip r:embed="rId3">
            <a:alphaModFix/>
          </a:blip>
          <a:srcRect b="0" l="0" r="0" t="0"/>
          <a:stretch/>
        </p:blipFill>
        <p:spPr>
          <a:xfrm>
            <a:off x="498100" y="562299"/>
            <a:ext cx="3590907" cy="1927200"/>
          </a:xfrm>
          <a:prstGeom prst="rect">
            <a:avLst/>
          </a:prstGeom>
          <a:noFill/>
          <a:ln>
            <a:noFill/>
          </a:ln>
        </p:spPr>
      </p:pic>
      <p:pic>
        <p:nvPicPr>
          <p:cNvPr id="99" name="Google Shape;99;p7"/>
          <p:cNvPicPr preferRelativeResize="0"/>
          <p:nvPr/>
        </p:nvPicPr>
        <p:blipFill rotWithShape="1">
          <a:blip r:embed="rId4">
            <a:alphaModFix/>
          </a:blip>
          <a:srcRect b="0" l="0" r="0" t="0"/>
          <a:stretch/>
        </p:blipFill>
        <p:spPr>
          <a:xfrm>
            <a:off x="4571999" y="683275"/>
            <a:ext cx="3715375" cy="1705424"/>
          </a:xfrm>
          <a:prstGeom prst="rect">
            <a:avLst/>
          </a:prstGeom>
          <a:noFill/>
          <a:ln>
            <a:noFill/>
          </a:ln>
        </p:spPr>
      </p:pic>
      <p:pic>
        <p:nvPicPr>
          <p:cNvPr id="100" name="Google Shape;100;p7"/>
          <p:cNvPicPr preferRelativeResize="0"/>
          <p:nvPr/>
        </p:nvPicPr>
        <p:blipFill rotWithShape="1">
          <a:blip r:embed="rId5">
            <a:alphaModFix/>
          </a:blip>
          <a:srcRect b="0" l="0" r="0" t="0"/>
          <a:stretch/>
        </p:blipFill>
        <p:spPr>
          <a:xfrm>
            <a:off x="553550" y="2621250"/>
            <a:ext cx="3535450" cy="1877700"/>
          </a:xfrm>
          <a:prstGeom prst="rect">
            <a:avLst/>
          </a:prstGeom>
          <a:noFill/>
          <a:ln>
            <a:noFill/>
          </a:ln>
        </p:spPr>
      </p:pic>
      <p:pic>
        <p:nvPicPr>
          <p:cNvPr id="101" name="Google Shape;101;p7"/>
          <p:cNvPicPr preferRelativeResize="0"/>
          <p:nvPr/>
        </p:nvPicPr>
        <p:blipFill rotWithShape="1">
          <a:blip r:embed="rId6">
            <a:alphaModFix/>
          </a:blip>
          <a:srcRect b="0" l="0" r="0" t="0"/>
          <a:stretch/>
        </p:blipFill>
        <p:spPr>
          <a:xfrm>
            <a:off x="4572000" y="2635375"/>
            <a:ext cx="3715375" cy="1830300"/>
          </a:xfrm>
          <a:prstGeom prst="rect">
            <a:avLst/>
          </a:prstGeom>
          <a:noFill/>
          <a:ln>
            <a:noFill/>
          </a:ln>
        </p:spPr>
      </p:pic>
      <p:sp>
        <p:nvSpPr>
          <p:cNvPr id="102" name="Google Shape;102;p7"/>
          <p:cNvSpPr txBox="1"/>
          <p:nvPr/>
        </p:nvSpPr>
        <p:spPr>
          <a:xfrm>
            <a:off x="253725" y="4498950"/>
            <a:ext cx="8787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a:t>
            </a:r>
            <a:r>
              <a:rPr lang="en-US"/>
              <a:t>isn't</a:t>
            </a:r>
            <a:r>
              <a:rPr b="0" i="0" lang="en-US" sz="1400" u="none" cap="none" strike="noStrike">
                <a:solidFill>
                  <a:srgbClr val="000000"/>
                </a:solidFill>
                <a:latin typeface="Arial"/>
                <a:ea typeface="Arial"/>
                <a:cs typeface="Arial"/>
                <a:sym typeface="Arial"/>
              </a:rPr>
              <a:t> evenly distributed. The difference between the mean and the median is high. Thus normalization of data is needed.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distribution graph before normalization</a:t>
            </a:r>
            <a:endParaRPr/>
          </a:p>
        </p:txBody>
      </p:sp>
      <p:sp>
        <p:nvSpPr>
          <p:cNvPr id="108" name="Google Shape;108;p8"/>
          <p:cNvSpPr txBox="1"/>
          <p:nvPr>
            <p:ph idx="1" type="body"/>
          </p:nvPr>
        </p:nvSpPr>
        <p:spPr>
          <a:xfrm>
            <a:off x="311700" y="1152475"/>
            <a:ext cx="8520600" cy="3276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09" name="Google Shape;109;p8"/>
          <p:cNvPicPr preferRelativeResize="0"/>
          <p:nvPr/>
        </p:nvPicPr>
        <p:blipFill rotWithShape="1">
          <a:blip r:embed="rId3">
            <a:alphaModFix/>
          </a:blip>
          <a:srcRect b="0" l="0" r="0" t="0"/>
          <a:stretch/>
        </p:blipFill>
        <p:spPr>
          <a:xfrm>
            <a:off x="0" y="1296659"/>
            <a:ext cx="9144000" cy="2999232"/>
          </a:xfrm>
          <a:prstGeom prst="rect">
            <a:avLst/>
          </a:prstGeom>
          <a:noFill/>
          <a:ln>
            <a:noFill/>
          </a:ln>
        </p:spPr>
      </p:pic>
      <p:sp>
        <p:nvSpPr>
          <p:cNvPr id="110" name="Google Shape;110;p8"/>
          <p:cNvSpPr txBox="1"/>
          <p:nvPr/>
        </p:nvSpPr>
        <p:spPr>
          <a:xfrm>
            <a:off x="2998450" y="4347775"/>
            <a:ext cx="246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is </a:t>
            </a:r>
            <a:r>
              <a:rPr lang="en-US"/>
              <a:t>Positively</a:t>
            </a:r>
            <a:r>
              <a:rPr b="0" i="0" lang="en-US" sz="1400" u="none" cap="none" strike="noStrike">
                <a:solidFill>
                  <a:srgbClr val="000000"/>
                </a:solidFill>
                <a:latin typeface="Arial"/>
                <a:ea typeface="Arial"/>
                <a:cs typeface="Arial"/>
                <a:sym typeface="Arial"/>
              </a:rPr>
              <a:t> Skewed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76bd0613d1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Normalization</a:t>
            </a:r>
            <a:endParaRPr/>
          </a:p>
        </p:txBody>
      </p:sp>
      <p:sp>
        <p:nvSpPr>
          <p:cNvPr id="116" name="Google Shape;116;g176bd0613d1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02124"/>
              </a:solidFill>
              <a:latin typeface="Roboto"/>
              <a:ea typeface="Roboto"/>
              <a:cs typeface="Roboto"/>
              <a:sym typeface="Roboto"/>
            </a:endParaRPr>
          </a:p>
          <a:p>
            <a:pPr indent="0" lvl="0" marL="0" rtl="0" algn="l">
              <a:spcBef>
                <a:spcPts val="0"/>
              </a:spcBef>
              <a:spcAft>
                <a:spcPts val="0"/>
              </a:spcAft>
              <a:buNone/>
            </a:pPr>
            <a:r>
              <a:t/>
            </a:r>
            <a:endParaRPr sz="1300">
              <a:solidFill>
                <a:srgbClr val="202124"/>
              </a:solidFill>
              <a:latin typeface="Roboto"/>
              <a:ea typeface="Roboto"/>
              <a:cs typeface="Roboto"/>
              <a:sym typeface="Roboto"/>
            </a:endParaRPr>
          </a:p>
          <a:p>
            <a:pPr indent="0" lvl="0" marL="0" rtl="0" algn="l">
              <a:spcBef>
                <a:spcPts val="0"/>
              </a:spcBef>
              <a:spcAft>
                <a:spcPts val="0"/>
              </a:spcAft>
              <a:buNone/>
            </a:pPr>
            <a:r>
              <a:rPr lang="en-US" sz="1300">
                <a:solidFill>
                  <a:srgbClr val="202124"/>
                </a:solidFill>
                <a:latin typeface="Roboto"/>
                <a:ea typeface="Roboto"/>
                <a:cs typeface="Roboto"/>
                <a:sym typeface="Roboto"/>
              </a:rPr>
              <a:t>Data normalization is all about arranging data efficiently inside a </a:t>
            </a:r>
            <a:endParaRPr sz="1300">
              <a:solidFill>
                <a:srgbClr val="202124"/>
              </a:solidFill>
              <a:latin typeface="Roboto"/>
              <a:ea typeface="Roboto"/>
              <a:cs typeface="Roboto"/>
              <a:sym typeface="Roboto"/>
            </a:endParaRPr>
          </a:p>
          <a:p>
            <a:pPr indent="0" lvl="0" marL="0" rtl="0" algn="l">
              <a:spcBef>
                <a:spcPts val="0"/>
              </a:spcBef>
              <a:spcAft>
                <a:spcPts val="0"/>
              </a:spcAft>
              <a:buNone/>
            </a:pPr>
            <a:r>
              <a:rPr lang="en-US" sz="1300">
                <a:solidFill>
                  <a:srgbClr val="202124"/>
                </a:solidFill>
                <a:latin typeface="Roboto"/>
                <a:ea typeface="Roboto"/>
                <a:cs typeface="Roboto"/>
                <a:sym typeface="Roboto"/>
              </a:rPr>
              <a:t>database. </a:t>
            </a:r>
            <a:endParaRPr sz="1300">
              <a:solidFill>
                <a:srgbClr val="202124"/>
              </a:solidFill>
              <a:latin typeface="Roboto"/>
              <a:ea typeface="Roboto"/>
              <a:cs typeface="Roboto"/>
              <a:sym typeface="Roboto"/>
            </a:endParaRPr>
          </a:p>
          <a:p>
            <a:pPr indent="0" lvl="0" marL="0" rtl="0" algn="l">
              <a:spcBef>
                <a:spcPts val="0"/>
              </a:spcBef>
              <a:spcAft>
                <a:spcPts val="0"/>
              </a:spcAft>
              <a:buNone/>
            </a:pPr>
            <a:r>
              <a:t/>
            </a:r>
            <a:endParaRPr sz="1300">
              <a:solidFill>
                <a:srgbClr val="202124"/>
              </a:solidFill>
              <a:latin typeface="Roboto"/>
              <a:ea typeface="Roboto"/>
              <a:cs typeface="Roboto"/>
              <a:sym typeface="Roboto"/>
            </a:endParaRPr>
          </a:p>
          <a:p>
            <a:pPr indent="0" lvl="0" marL="0" rtl="0" algn="l">
              <a:spcBef>
                <a:spcPts val="0"/>
              </a:spcBef>
              <a:spcAft>
                <a:spcPts val="0"/>
              </a:spcAft>
              <a:buNone/>
            </a:pPr>
            <a:r>
              <a:rPr lang="en-US" sz="1300">
                <a:solidFill>
                  <a:srgbClr val="202124"/>
                </a:solidFill>
                <a:latin typeface="Roboto"/>
                <a:ea typeface="Roboto"/>
                <a:cs typeface="Roboto"/>
                <a:sym typeface="Roboto"/>
              </a:rPr>
              <a:t>This improves the accuracy and integrity of your data, while making </a:t>
            </a:r>
            <a:endParaRPr sz="1300">
              <a:solidFill>
                <a:srgbClr val="202124"/>
              </a:solidFill>
              <a:latin typeface="Roboto"/>
              <a:ea typeface="Roboto"/>
              <a:cs typeface="Roboto"/>
              <a:sym typeface="Roboto"/>
            </a:endParaRPr>
          </a:p>
          <a:p>
            <a:pPr indent="0" lvl="0" marL="0" rtl="0" algn="l">
              <a:spcBef>
                <a:spcPts val="0"/>
              </a:spcBef>
              <a:spcAft>
                <a:spcPts val="0"/>
              </a:spcAft>
              <a:buNone/>
            </a:pPr>
            <a:r>
              <a:rPr lang="en-US" sz="1300">
                <a:solidFill>
                  <a:srgbClr val="202124"/>
                </a:solidFill>
                <a:latin typeface="Roboto"/>
                <a:ea typeface="Roboto"/>
                <a:cs typeface="Roboto"/>
                <a:sym typeface="Roboto"/>
              </a:rPr>
              <a:t>the database easier to navigate.</a:t>
            </a:r>
            <a:endParaRPr sz="1300">
              <a:solidFill>
                <a:srgbClr val="202124"/>
              </a:solidFill>
              <a:latin typeface="Roboto"/>
              <a:ea typeface="Roboto"/>
              <a:cs typeface="Roboto"/>
              <a:sym typeface="Roboto"/>
            </a:endParaRPr>
          </a:p>
          <a:p>
            <a:pPr indent="0" lvl="0" marL="0" rtl="0" algn="l">
              <a:spcBef>
                <a:spcPts val="0"/>
              </a:spcBef>
              <a:spcAft>
                <a:spcPts val="0"/>
              </a:spcAft>
              <a:buNone/>
            </a:pPr>
            <a:r>
              <a:t/>
            </a:r>
            <a:endParaRPr sz="1300">
              <a:solidFill>
                <a:srgbClr val="202124"/>
              </a:solidFill>
              <a:latin typeface="Roboto"/>
              <a:ea typeface="Roboto"/>
              <a:cs typeface="Roboto"/>
              <a:sym typeface="Roboto"/>
            </a:endParaRPr>
          </a:p>
          <a:p>
            <a:pPr indent="0" lvl="0" marL="0" rtl="0" algn="l">
              <a:spcBef>
                <a:spcPts val="0"/>
              </a:spcBef>
              <a:spcAft>
                <a:spcPts val="0"/>
              </a:spcAft>
              <a:buNone/>
            </a:pPr>
            <a:r>
              <a:rPr lang="en-US" sz="1300">
                <a:solidFill>
                  <a:srgbClr val="202124"/>
                </a:solidFill>
                <a:latin typeface="Roboto"/>
                <a:ea typeface="Roboto"/>
                <a:cs typeface="Roboto"/>
                <a:sym typeface="Roboto"/>
              </a:rPr>
              <a:t>The log transformation is used to transform skewed data to </a:t>
            </a:r>
            <a:endParaRPr sz="1300">
              <a:solidFill>
                <a:srgbClr val="202124"/>
              </a:solidFill>
              <a:latin typeface="Roboto"/>
              <a:ea typeface="Roboto"/>
              <a:cs typeface="Roboto"/>
              <a:sym typeface="Roboto"/>
            </a:endParaRPr>
          </a:p>
          <a:p>
            <a:pPr indent="0" lvl="0" marL="0" rtl="0" algn="l">
              <a:spcBef>
                <a:spcPts val="0"/>
              </a:spcBef>
              <a:spcAft>
                <a:spcPts val="0"/>
              </a:spcAft>
              <a:buNone/>
            </a:pPr>
            <a:r>
              <a:rPr lang="en-US" sz="1300">
                <a:solidFill>
                  <a:srgbClr val="202124"/>
                </a:solidFill>
                <a:latin typeface="Roboto"/>
                <a:ea typeface="Roboto"/>
                <a:cs typeface="Roboto"/>
                <a:sym typeface="Roboto"/>
              </a:rPr>
              <a:t>approximately conform to normality.</a:t>
            </a:r>
            <a:endParaRPr sz="1300">
              <a:solidFill>
                <a:srgbClr val="202124"/>
              </a:solidFill>
              <a:latin typeface="Roboto"/>
              <a:ea typeface="Roboto"/>
              <a:cs typeface="Roboto"/>
              <a:sym typeface="Roboto"/>
            </a:endParaRPr>
          </a:p>
          <a:p>
            <a:pPr indent="0" lvl="0" marL="0" rtl="0" algn="l">
              <a:spcBef>
                <a:spcPts val="0"/>
              </a:spcBef>
              <a:spcAft>
                <a:spcPts val="0"/>
              </a:spcAft>
              <a:buNone/>
            </a:pPr>
            <a:r>
              <a:t/>
            </a:r>
            <a:endParaRPr sz="1200">
              <a:solidFill>
                <a:srgbClr val="202124"/>
              </a:solidFill>
              <a:latin typeface="Roboto"/>
              <a:ea typeface="Roboto"/>
              <a:cs typeface="Roboto"/>
              <a:sym typeface="Roboto"/>
            </a:endParaRPr>
          </a:p>
        </p:txBody>
      </p:sp>
      <p:pic>
        <p:nvPicPr>
          <p:cNvPr id="117" name="Google Shape;117;g176bd0613d1_0_0"/>
          <p:cNvPicPr preferRelativeResize="0"/>
          <p:nvPr/>
        </p:nvPicPr>
        <p:blipFill>
          <a:blip r:embed="rId3">
            <a:alphaModFix/>
          </a:blip>
          <a:stretch>
            <a:fillRect/>
          </a:stretch>
        </p:blipFill>
        <p:spPr>
          <a:xfrm>
            <a:off x="5689400" y="1695278"/>
            <a:ext cx="3333375" cy="197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Amitha</dc:creator>
</cp:coreProperties>
</file>