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070" y="162509"/>
            <a:ext cx="10709859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070" y="2826029"/>
            <a:ext cx="10014585" cy="1412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5468" y="613105"/>
            <a:ext cx="96697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140" dirty="0">
                <a:solidFill>
                  <a:srgbClr val="FFC000"/>
                </a:solidFill>
                <a:latin typeface="Arial"/>
                <a:cs typeface="Arial"/>
              </a:rPr>
              <a:t>ML </a:t>
            </a:r>
            <a:r>
              <a:rPr sz="4400" b="1" spc="-35" dirty="0">
                <a:solidFill>
                  <a:srgbClr val="FFC000"/>
                </a:solidFill>
                <a:latin typeface="Arial"/>
                <a:cs typeface="Arial"/>
              </a:rPr>
              <a:t>Unsupervised </a:t>
            </a:r>
            <a:r>
              <a:rPr sz="4400" b="1" spc="-250" dirty="0">
                <a:solidFill>
                  <a:srgbClr val="FFC000"/>
                </a:solidFill>
                <a:latin typeface="Arial"/>
                <a:cs typeface="Arial"/>
              </a:rPr>
              <a:t>– </a:t>
            </a:r>
            <a:r>
              <a:rPr sz="4400" b="1" spc="-85" dirty="0">
                <a:solidFill>
                  <a:srgbClr val="FFC000"/>
                </a:solidFill>
                <a:latin typeface="Arial"/>
                <a:cs typeface="Arial"/>
              </a:rPr>
              <a:t>Capstone</a:t>
            </a:r>
            <a:r>
              <a:rPr sz="4400" b="1" spc="-6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FFC000"/>
                </a:solidFill>
                <a:latin typeface="Arial"/>
                <a:cs typeface="Arial"/>
              </a:rPr>
              <a:t>Project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6105" y="2445765"/>
            <a:ext cx="947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FFD966"/>
                </a:solidFill>
                <a:latin typeface="Trebuchet MS"/>
                <a:cs typeface="Trebuchet MS"/>
              </a:rPr>
              <a:t>NETFLIX</a:t>
            </a:r>
            <a:r>
              <a:rPr sz="3600" b="1" spc="-26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sz="3600" b="1" spc="25" dirty="0">
                <a:solidFill>
                  <a:srgbClr val="FFD966"/>
                </a:solidFill>
                <a:latin typeface="Trebuchet MS"/>
                <a:cs typeface="Trebuchet MS"/>
              </a:rPr>
              <a:t>MOVIES</a:t>
            </a:r>
            <a:r>
              <a:rPr sz="3600" b="1" spc="-26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sz="3600" b="1" spc="35" dirty="0">
                <a:solidFill>
                  <a:srgbClr val="FFD966"/>
                </a:solidFill>
                <a:latin typeface="Trebuchet MS"/>
                <a:cs typeface="Trebuchet MS"/>
              </a:rPr>
              <a:t>AND</a:t>
            </a:r>
            <a:r>
              <a:rPr sz="3600" b="1" spc="-235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rgbClr val="FFD966"/>
                </a:solidFill>
                <a:latin typeface="Trebuchet MS"/>
                <a:cs typeface="Trebuchet MS"/>
              </a:rPr>
              <a:t>TV</a:t>
            </a:r>
            <a:r>
              <a:rPr sz="3600" b="1" spc="-20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rgbClr val="FFD966"/>
                </a:solidFill>
                <a:latin typeface="Trebuchet MS"/>
                <a:cs typeface="Trebuchet MS"/>
              </a:rPr>
              <a:t>SHOWS</a:t>
            </a:r>
            <a:r>
              <a:rPr sz="3600" b="1" spc="-25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sz="3600" b="1" spc="-15" dirty="0">
                <a:solidFill>
                  <a:srgbClr val="FFD966"/>
                </a:solidFill>
                <a:latin typeface="Trebuchet MS"/>
                <a:cs typeface="Trebuchet MS"/>
              </a:rPr>
              <a:t>CLUSTERING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694" y="434797"/>
            <a:ext cx="26720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1F4E79"/>
                </a:solidFill>
              </a:rPr>
              <a:t>Top </a:t>
            </a:r>
            <a:r>
              <a:rPr spc="-35" dirty="0">
                <a:solidFill>
                  <a:srgbClr val="1F4E79"/>
                </a:solidFill>
              </a:rPr>
              <a:t>10</a:t>
            </a:r>
            <a:r>
              <a:rPr spc="-180" dirty="0">
                <a:solidFill>
                  <a:srgbClr val="1F4E79"/>
                </a:solidFill>
              </a:rPr>
              <a:t> </a:t>
            </a:r>
            <a:r>
              <a:rPr spc="-50" dirty="0">
                <a:solidFill>
                  <a:srgbClr val="1F4E79"/>
                </a:solidFill>
              </a:rPr>
              <a:t>Directors</a:t>
            </a:r>
          </a:p>
        </p:txBody>
      </p:sp>
      <p:sp>
        <p:nvSpPr>
          <p:cNvPr id="3" name="object 3"/>
          <p:cNvSpPr/>
          <p:nvPr/>
        </p:nvSpPr>
        <p:spPr>
          <a:xfrm>
            <a:off x="669798" y="1351687"/>
            <a:ext cx="7365708" cy="475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49055" y="1761235"/>
            <a:ext cx="2296795" cy="300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sz="1800" b="1" spc="-50" dirty="0">
                <a:solidFill>
                  <a:srgbClr val="202020"/>
                </a:solidFill>
                <a:latin typeface="Arial"/>
                <a:cs typeface="Arial"/>
              </a:rPr>
              <a:t>Top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10 Directors</a:t>
            </a:r>
            <a:r>
              <a:rPr sz="18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are-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ts val="2005"/>
              </a:lnSpc>
              <a:buAutoNum type="arabicPeriod"/>
              <a:tabLst>
                <a:tab pos="235585" algn="l"/>
              </a:tabLst>
            </a:pPr>
            <a:r>
              <a:rPr sz="1800" spc="-85" dirty="0">
                <a:solidFill>
                  <a:srgbClr val="202020"/>
                </a:solidFill>
                <a:latin typeface="Arial"/>
                <a:cs typeface="Arial"/>
              </a:rPr>
              <a:t>Jan</a:t>
            </a: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202020"/>
                </a:solidFill>
                <a:latin typeface="Arial"/>
                <a:cs typeface="Arial"/>
              </a:rPr>
              <a:t>Suter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Raul</a:t>
            </a:r>
            <a:r>
              <a:rPr sz="18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202020"/>
                </a:solidFill>
                <a:latin typeface="Arial"/>
                <a:cs typeface="Arial"/>
              </a:rPr>
              <a:t>Campos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80" dirty="0">
                <a:solidFill>
                  <a:srgbClr val="202020"/>
                </a:solidFill>
                <a:latin typeface="Arial"/>
                <a:cs typeface="Arial"/>
              </a:rPr>
              <a:t>Marcus</a:t>
            </a:r>
            <a:r>
              <a:rPr sz="18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202020"/>
                </a:solidFill>
                <a:latin typeface="Arial"/>
                <a:cs typeface="Arial"/>
              </a:rPr>
              <a:t>Raboy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105" dirty="0">
                <a:solidFill>
                  <a:srgbClr val="202020"/>
                </a:solidFill>
                <a:latin typeface="Arial"/>
                <a:cs typeface="Arial"/>
              </a:rPr>
              <a:t>Jay</a:t>
            </a:r>
            <a:r>
              <a:rPr sz="18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202020"/>
                </a:solidFill>
                <a:latin typeface="Arial"/>
                <a:cs typeface="Arial"/>
              </a:rPr>
              <a:t>Karas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5585" algn="l"/>
              </a:tabLst>
            </a:pPr>
            <a:r>
              <a:rPr sz="1800" spc="-95" dirty="0">
                <a:solidFill>
                  <a:srgbClr val="202020"/>
                </a:solidFill>
                <a:latin typeface="Arial"/>
                <a:cs typeface="Arial"/>
              </a:rPr>
              <a:t>Cathy </a:t>
            </a:r>
            <a:r>
              <a:rPr sz="1800" spc="-105" dirty="0">
                <a:solidFill>
                  <a:srgbClr val="202020"/>
                </a:solidFill>
                <a:latin typeface="Arial"/>
                <a:cs typeface="Arial"/>
              </a:rPr>
              <a:t>Garcia</a:t>
            </a:r>
            <a:r>
              <a:rPr sz="18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Molina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105" dirty="0">
                <a:solidFill>
                  <a:srgbClr val="202020"/>
                </a:solidFill>
                <a:latin typeface="Arial"/>
                <a:cs typeface="Arial"/>
              </a:rPr>
              <a:t>Youssef</a:t>
            </a:r>
            <a:r>
              <a:rPr sz="1800" spc="-1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202020"/>
                </a:solidFill>
                <a:latin typeface="Arial"/>
                <a:cs typeface="Arial"/>
              </a:rPr>
              <a:t>Chahine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5" dirty="0">
                <a:solidFill>
                  <a:srgbClr val="202020"/>
                </a:solidFill>
                <a:latin typeface="Arial"/>
                <a:cs typeface="Arial"/>
              </a:rPr>
              <a:t>Martin</a:t>
            </a:r>
            <a:r>
              <a:rPr sz="1800" spc="-1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202020"/>
                </a:solidFill>
                <a:latin typeface="Arial"/>
                <a:cs typeface="Arial"/>
              </a:rPr>
              <a:t>Scorsese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105" dirty="0">
                <a:solidFill>
                  <a:srgbClr val="202020"/>
                </a:solidFill>
                <a:latin typeface="Arial"/>
                <a:cs typeface="Arial"/>
              </a:rPr>
              <a:t>Jay</a:t>
            </a:r>
            <a:r>
              <a:rPr sz="18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Chapman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95" dirty="0">
                <a:solidFill>
                  <a:srgbClr val="202020"/>
                </a:solidFill>
                <a:latin typeface="Arial"/>
                <a:cs typeface="Arial"/>
              </a:rPr>
              <a:t>Steven </a:t>
            </a:r>
            <a:r>
              <a:rPr sz="1800" spc="-60" dirty="0">
                <a:solidFill>
                  <a:srgbClr val="202020"/>
                </a:solidFill>
                <a:latin typeface="Arial"/>
                <a:cs typeface="Arial"/>
              </a:rPr>
              <a:t>Spielberg</a:t>
            </a:r>
            <a:endParaRPr sz="180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0680" algn="l"/>
              </a:tabLst>
            </a:pPr>
            <a:r>
              <a:rPr sz="1800" spc="-55" dirty="0">
                <a:solidFill>
                  <a:srgbClr val="202020"/>
                </a:solidFill>
                <a:latin typeface="Arial"/>
                <a:cs typeface="Arial"/>
              </a:rPr>
              <a:t>Anurag</a:t>
            </a:r>
            <a:r>
              <a:rPr sz="1800" spc="-1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202020"/>
                </a:solidFill>
                <a:latin typeface="Arial"/>
                <a:cs typeface="Arial"/>
              </a:rPr>
              <a:t>Kashyap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504" y="370459"/>
            <a:ext cx="2256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6F2F9F"/>
                </a:solidFill>
              </a:rPr>
              <a:t>Top </a:t>
            </a:r>
            <a:r>
              <a:rPr spc="-35" dirty="0">
                <a:solidFill>
                  <a:srgbClr val="6F2F9F"/>
                </a:solidFill>
              </a:rPr>
              <a:t>10</a:t>
            </a:r>
            <a:r>
              <a:rPr spc="-165" dirty="0">
                <a:solidFill>
                  <a:srgbClr val="6F2F9F"/>
                </a:solidFill>
              </a:rPr>
              <a:t> </a:t>
            </a:r>
            <a:r>
              <a:rPr spc="-35" dirty="0">
                <a:solidFill>
                  <a:srgbClr val="6F2F9F"/>
                </a:solidFill>
              </a:rPr>
              <a:t>Actors</a:t>
            </a:r>
          </a:p>
        </p:txBody>
      </p:sp>
      <p:sp>
        <p:nvSpPr>
          <p:cNvPr id="3" name="object 3"/>
          <p:cNvSpPr/>
          <p:nvPr/>
        </p:nvSpPr>
        <p:spPr>
          <a:xfrm>
            <a:off x="716719" y="1291319"/>
            <a:ext cx="7285439" cy="4544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94393" y="1711833"/>
            <a:ext cx="215519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Top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10 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Actors</a:t>
            </a:r>
            <a:r>
              <a:rPr sz="1800" spc="-2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are-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Anupam</a:t>
            </a:r>
            <a:r>
              <a:rPr sz="1800" spc="-1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202020"/>
                </a:solidFill>
                <a:latin typeface="Arial"/>
                <a:cs typeface="Arial"/>
              </a:rPr>
              <a:t>Kher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Shah </a:t>
            </a:r>
            <a:r>
              <a:rPr sz="1800" spc="-110" dirty="0">
                <a:solidFill>
                  <a:srgbClr val="202020"/>
                </a:solidFill>
                <a:latin typeface="Arial"/>
                <a:cs typeface="Arial"/>
              </a:rPr>
              <a:t>Rukh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202020"/>
                </a:solidFill>
                <a:latin typeface="Arial"/>
                <a:cs typeface="Arial"/>
              </a:rPr>
              <a:t>Khan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Om</a:t>
            </a: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Puri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Naseeruddin </a:t>
            </a: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Shah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5585" algn="l"/>
              </a:tabLst>
            </a:pPr>
            <a:r>
              <a:rPr sz="1800" spc="-85" dirty="0">
                <a:solidFill>
                  <a:srgbClr val="202020"/>
                </a:solidFill>
                <a:latin typeface="Arial"/>
                <a:cs typeface="Arial"/>
              </a:rPr>
              <a:t>Akshay</a:t>
            </a:r>
            <a:r>
              <a:rPr sz="1800" spc="-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Kumar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85" dirty="0">
                <a:solidFill>
                  <a:srgbClr val="202020"/>
                </a:solidFill>
                <a:latin typeface="Arial"/>
                <a:cs typeface="Arial"/>
              </a:rPr>
              <a:t>Takahiro</a:t>
            </a:r>
            <a:r>
              <a:rPr sz="18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202020"/>
                </a:solidFill>
                <a:latin typeface="Arial"/>
                <a:cs typeface="Arial"/>
              </a:rPr>
              <a:t>Sakurai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95" dirty="0">
                <a:solidFill>
                  <a:srgbClr val="202020"/>
                </a:solidFill>
                <a:latin typeface="Arial"/>
                <a:cs typeface="Arial"/>
              </a:rPr>
              <a:t>Boman</a:t>
            </a:r>
            <a:r>
              <a:rPr sz="18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Irani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80" dirty="0">
                <a:solidFill>
                  <a:srgbClr val="202020"/>
                </a:solidFill>
                <a:latin typeface="Arial"/>
                <a:cs typeface="Arial"/>
              </a:rPr>
              <a:t>Yuki</a:t>
            </a:r>
            <a:r>
              <a:rPr sz="18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202020"/>
                </a:solidFill>
                <a:latin typeface="Arial"/>
                <a:cs typeface="Arial"/>
              </a:rPr>
              <a:t>Kaji</a:t>
            </a:r>
            <a:endParaRPr sz="18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spc="-110" dirty="0">
                <a:solidFill>
                  <a:srgbClr val="202020"/>
                </a:solidFill>
                <a:latin typeface="Arial"/>
                <a:cs typeface="Arial"/>
              </a:rPr>
              <a:t>Paresh</a:t>
            </a:r>
            <a:r>
              <a:rPr sz="180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202020"/>
                </a:solidFill>
                <a:latin typeface="Arial"/>
                <a:cs typeface="Arial"/>
              </a:rPr>
              <a:t>Rawal</a:t>
            </a:r>
            <a:endParaRPr sz="180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0680" algn="l"/>
              </a:tabLst>
            </a:pP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Amitabh</a:t>
            </a:r>
            <a:r>
              <a:rPr sz="1800" spc="-1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202020"/>
                </a:solidFill>
                <a:latin typeface="Arial"/>
                <a:cs typeface="Arial"/>
              </a:rPr>
              <a:t>Bachchan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834" y="269240"/>
            <a:ext cx="3382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FF3399"/>
                </a:solidFill>
              </a:rPr>
              <a:t>Top </a:t>
            </a:r>
            <a:r>
              <a:rPr spc="-180" dirty="0">
                <a:solidFill>
                  <a:srgbClr val="FF3399"/>
                </a:solidFill>
              </a:rPr>
              <a:t>Genres </a:t>
            </a:r>
            <a:r>
              <a:rPr spc="30" dirty="0">
                <a:solidFill>
                  <a:srgbClr val="FF3399"/>
                </a:solidFill>
              </a:rPr>
              <a:t>of</a:t>
            </a:r>
            <a:r>
              <a:rPr spc="-200" dirty="0">
                <a:solidFill>
                  <a:srgbClr val="FF3399"/>
                </a:solidFill>
              </a:rPr>
              <a:t> </a:t>
            </a:r>
            <a:r>
              <a:rPr spc="20" dirty="0">
                <a:solidFill>
                  <a:srgbClr val="FF3399"/>
                </a:solidFill>
              </a:rPr>
              <a:t>Netflix</a:t>
            </a:r>
          </a:p>
        </p:txBody>
      </p:sp>
      <p:sp>
        <p:nvSpPr>
          <p:cNvPr id="3" name="object 3"/>
          <p:cNvSpPr/>
          <p:nvPr/>
        </p:nvSpPr>
        <p:spPr>
          <a:xfrm>
            <a:off x="43234" y="1104719"/>
            <a:ext cx="6028060" cy="423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3226" y="1104719"/>
            <a:ext cx="5957904" cy="4230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9839" y="5801359"/>
            <a:ext cx="9240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both </a:t>
            </a: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Movies </a:t>
            </a:r>
            <a:r>
              <a:rPr sz="1800" spc="-8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202020"/>
                </a:solidFill>
                <a:latin typeface="Arial"/>
                <a:cs typeface="Arial"/>
              </a:rPr>
              <a:t>TV </a:t>
            </a: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Shows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top </a:t>
            </a:r>
            <a:r>
              <a:rPr sz="1800" spc="-90" dirty="0">
                <a:solidFill>
                  <a:srgbClr val="202020"/>
                </a:solidFill>
                <a:latin typeface="Arial"/>
                <a:cs typeface="Arial"/>
              </a:rPr>
              <a:t>genres are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International </a:t>
            </a:r>
            <a:r>
              <a:rPr sz="1800" spc="-60" dirty="0">
                <a:solidFill>
                  <a:srgbClr val="202020"/>
                </a:solidFill>
                <a:latin typeface="Arial"/>
                <a:cs typeface="Arial"/>
              </a:rPr>
              <a:t>Movies/Shows, </a:t>
            </a:r>
            <a:r>
              <a:rPr sz="1800" spc="-95" dirty="0">
                <a:solidFill>
                  <a:srgbClr val="202020"/>
                </a:solidFill>
                <a:latin typeface="Arial"/>
                <a:cs typeface="Arial"/>
              </a:rPr>
              <a:t>Dramas </a:t>
            </a:r>
            <a:r>
              <a:rPr sz="1800" spc="-8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800" spc="-1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Comedies.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042" y="269824"/>
            <a:ext cx="73704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Top </a:t>
            </a:r>
            <a:r>
              <a:rPr spc="-35" dirty="0"/>
              <a:t>10 </a:t>
            </a:r>
            <a:r>
              <a:rPr spc="-80" dirty="0"/>
              <a:t>Countries </a:t>
            </a:r>
            <a:r>
              <a:rPr spc="-70" dirty="0"/>
              <a:t>producing </a:t>
            </a:r>
            <a:r>
              <a:rPr spc="-35" dirty="0"/>
              <a:t>content</a:t>
            </a:r>
            <a:r>
              <a:rPr spc="-620" dirty="0"/>
              <a:t> </a:t>
            </a:r>
            <a:r>
              <a:rPr spc="-90" dirty="0"/>
              <a:t>on </a:t>
            </a:r>
            <a:r>
              <a:rPr spc="20" dirty="0"/>
              <a:t>Netflix</a:t>
            </a:r>
          </a:p>
        </p:txBody>
      </p:sp>
      <p:sp>
        <p:nvSpPr>
          <p:cNvPr id="3" name="object 3"/>
          <p:cNvSpPr/>
          <p:nvPr/>
        </p:nvSpPr>
        <p:spPr>
          <a:xfrm>
            <a:off x="1971032" y="1302839"/>
            <a:ext cx="7962985" cy="423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1741" y="5904687"/>
            <a:ext cx="8888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United </a:t>
            </a: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States </a:t>
            </a:r>
            <a:r>
              <a:rPr sz="1800" spc="-5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country </a:t>
            </a:r>
            <a:r>
              <a:rPr sz="1800" spc="-55" dirty="0">
                <a:solidFill>
                  <a:srgbClr val="202020"/>
                </a:solidFill>
                <a:latin typeface="Arial"/>
                <a:cs typeface="Arial"/>
              </a:rPr>
              <a:t>producing </a:t>
            </a:r>
            <a:r>
              <a:rPr sz="1800" spc="-75" dirty="0">
                <a:solidFill>
                  <a:srgbClr val="202020"/>
                </a:solidFill>
                <a:latin typeface="Arial"/>
                <a:cs typeface="Arial"/>
              </a:rPr>
              <a:t>maximum 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content </a:t>
            </a:r>
            <a:r>
              <a:rPr sz="1800" spc="-60" dirty="0">
                <a:solidFill>
                  <a:srgbClr val="202020"/>
                </a:solidFill>
                <a:latin typeface="Arial"/>
                <a:cs typeface="Arial"/>
              </a:rPr>
              <a:t>on </a:t>
            </a:r>
            <a:r>
              <a:rPr sz="1800" spc="5" dirty="0">
                <a:solidFill>
                  <a:srgbClr val="202020"/>
                </a:solidFill>
                <a:latin typeface="Arial"/>
                <a:cs typeface="Arial"/>
              </a:rPr>
              <a:t>Netflix 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followed </a:t>
            </a: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by </a:t>
            </a:r>
            <a:r>
              <a:rPr sz="1800" spc="-50" dirty="0">
                <a:solidFill>
                  <a:srgbClr val="202020"/>
                </a:solidFill>
                <a:latin typeface="Arial"/>
                <a:cs typeface="Arial"/>
              </a:rPr>
              <a:t>India</a:t>
            </a:r>
            <a:r>
              <a:rPr sz="1800" spc="-3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202020"/>
                </a:solidFill>
                <a:latin typeface="Arial"/>
                <a:cs typeface="Arial"/>
              </a:rPr>
              <a:t>UK.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504" y="149428"/>
            <a:ext cx="772858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5" dirty="0">
                <a:solidFill>
                  <a:srgbClr val="BE3317"/>
                </a:solidFill>
              </a:rPr>
              <a:t>What</a:t>
            </a:r>
            <a:r>
              <a:rPr sz="2800" spc="-204" dirty="0">
                <a:solidFill>
                  <a:srgbClr val="BE3317"/>
                </a:solidFill>
              </a:rPr>
              <a:t> </a:t>
            </a:r>
            <a:r>
              <a:rPr sz="2800" spc="-165" dirty="0">
                <a:solidFill>
                  <a:srgbClr val="BE3317"/>
                </a:solidFill>
              </a:rPr>
              <a:t>Type</a:t>
            </a:r>
            <a:r>
              <a:rPr sz="2800" spc="-204" dirty="0">
                <a:solidFill>
                  <a:srgbClr val="BE3317"/>
                </a:solidFill>
              </a:rPr>
              <a:t> </a:t>
            </a:r>
            <a:r>
              <a:rPr sz="2800" spc="35" dirty="0">
                <a:solidFill>
                  <a:srgbClr val="BE3317"/>
                </a:solidFill>
              </a:rPr>
              <a:t>of</a:t>
            </a:r>
            <a:r>
              <a:rPr sz="2800" spc="-155" dirty="0">
                <a:solidFill>
                  <a:srgbClr val="BE3317"/>
                </a:solidFill>
              </a:rPr>
              <a:t> </a:t>
            </a:r>
            <a:r>
              <a:rPr sz="2800" spc="-35" dirty="0">
                <a:solidFill>
                  <a:srgbClr val="BE3317"/>
                </a:solidFill>
              </a:rPr>
              <a:t>content</a:t>
            </a:r>
            <a:r>
              <a:rPr sz="2800" spc="-204" dirty="0">
                <a:solidFill>
                  <a:srgbClr val="BE3317"/>
                </a:solidFill>
              </a:rPr>
              <a:t> </a:t>
            </a:r>
            <a:r>
              <a:rPr sz="2800" spc="-95" dirty="0">
                <a:solidFill>
                  <a:srgbClr val="BE3317"/>
                </a:solidFill>
              </a:rPr>
              <a:t>produced</a:t>
            </a:r>
            <a:r>
              <a:rPr sz="2800" spc="-185" dirty="0">
                <a:solidFill>
                  <a:srgbClr val="BE3317"/>
                </a:solidFill>
              </a:rPr>
              <a:t> </a:t>
            </a:r>
            <a:r>
              <a:rPr sz="2800" spc="-95" dirty="0">
                <a:solidFill>
                  <a:srgbClr val="BE3317"/>
                </a:solidFill>
              </a:rPr>
              <a:t>by</a:t>
            </a:r>
            <a:r>
              <a:rPr sz="2800" spc="-175" dirty="0">
                <a:solidFill>
                  <a:srgbClr val="BE3317"/>
                </a:solidFill>
              </a:rPr>
              <a:t> </a:t>
            </a:r>
            <a:r>
              <a:rPr sz="2800" spc="-170" dirty="0">
                <a:solidFill>
                  <a:srgbClr val="BE3317"/>
                </a:solidFill>
              </a:rPr>
              <a:t>Top</a:t>
            </a:r>
            <a:r>
              <a:rPr sz="2800" spc="-140" dirty="0">
                <a:solidFill>
                  <a:srgbClr val="BE3317"/>
                </a:solidFill>
              </a:rPr>
              <a:t> </a:t>
            </a:r>
            <a:r>
              <a:rPr sz="2800" spc="-35" dirty="0">
                <a:solidFill>
                  <a:srgbClr val="BE3317"/>
                </a:solidFill>
              </a:rPr>
              <a:t>10</a:t>
            </a:r>
            <a:r>
              <a:rPr sz="2800" spc="-165" dirty="0">
                <a:solidFill>
                  <a:srgbClr val="BE3317"/>
                </a:solidFill>
              </a:rPr>
              <a:t> </a:t>
            </a:r>
            <a:r>
              <a:rPr sz="2800" spc="-75" dirty="0">
                <a:solidFill>
                  <a:srgbClr val="BE3317"/>
                </a:solidFill>
              </a:rPr>
              <a:t>Countries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36695" y="965653"/>
            <a:ext cx="9132681" cy="4174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8918" y="5286780"/>
            <a:ext cx="10043795" cy="1103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6205" indent="-104139">
              <a:lnSpc>
                <a:spcPts val="1710"/>
              </a:lnSpc>
              <a:spcBef>
                <a:spcPts val="120"/>
              </a:spcBef>
              <a:buSzPct val="96551"/>
              <a:buFont typeface="Arial"/>
              <a:buChar char="•"/>
              <a:tabLst>
                <a:tab pos="116839" algn="l"/>
              </a:tabLst>
            </a:pPr>
            <a:r>
              <a:rPr sz="1450" i="1" spc="-105" dirty="0">
                <a:solidFill>
                  <a:srgbClr val="202020"/>
                </a:solidFill>
                <a:latin typeface="Arial"/>
                <a:cs typeface="Arial"/>
              </a:rPr>
              <a:t>Drama, </a:t>
            </a:r>
            <a:r>
              <a:rPr sz="1450" i="1" spc="-45" dirty="0">
                <a:solidFill>
                  <a:srgbClr val="202020"/>
                </a:solidFill>
                <a:latin typeface="Arial"/>
                <a:cs typeface="Arial"/>
              </a:rPr>
              <a:t>International </a:t>
            </a:r>
            <a:r>
              <a:rPr sz="1450" i="1" spc="-90" dirty="0">
                <a:solidFill>
                  <a:srgbClr val="202020"/>
                </a:solidFill>
                <a:latin typeface="Arial"/>
                <a:cs typeface="Arial"/>
              </a:rPr>
              <a:t>Movies</a:t>
            </a:r>
            <a:r>
              <a:rPr sz="1400" spc="-90" dirty="0">
                <a:solidFill>
                  <a:srgbClr val="202020"/>
                </a:solidFill>
                <a:latin typeface="Arial"/>
                <a:cs typeface="Arial"/>
              </a:rPr>
              <a:t>, 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i="1" spc="-120" dirty="0">
                <a:solidFill>
                  <a:srgbClr val="202020"/>
                </a:solidFill>
                <a:latin typeface="Arial"/>
                <a:cs typeface="Arial"/>
              </a:rPr>
              <a:t>Comedies </a:t>
            </a:r>
            <a:r>
              <a:rPr sz="1400" spc="-100" dirty="0">
                <a:solidFill>
                  <a:srgbClr val="202020"/>
                </a:solidFill>
                <a:latin typeface="Arial"/>
                <a:cs typeface="Arial"/>
              </a:rPr>
              <a:t>seem 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popular </a:t>
            </a:r>
            <a:r>
              <a:rPr sz="1400" spc="-75" dirty="0">
                <a:solidFill>
                  <a:srgbClr val="202020"/>
                </a:solidFill>
                <a:latin typeface="Arial"/>
                <a:cs typeface="Arial"/>
              </a:rPr>
              <a:t>choices 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400" spc="1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countries.</a:t>
            </a:r>
            <a:endParaRPr sz="1400">
              <a:latin typeface="Arial"/>
              <a:cs typeface="Arial"/>
            </a:endParaRPr>
          </a:p>
          <a:p>
            <a:pPr marL="116205" indent="-104139">
              <a:lnSpc>
                <a:spcPts val="1680"/>
              </a:lnSpc>
              <a:buSzPct val="96551"/>
              <a:buFont typeface="Arial"/>
              <a:buChar char="•"/>
              <a:tabLst>
                <a:tab pos="116839" algn="l"/>
              </a:tabLst>
            </a:pPr>
            <a:r>
              <a:rPr sz="1450" i="1" spc="-25" dirty="0">
                <a:solidFill>
                  <a:srgbClr val="202020"/>
                </a:solidFill>
                <a:latin typeface="Arial"/>
                <a:cs typeface="Arial"/>
              </a:rPr>
              <a:t>British 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i="1" spc="-45" dirty="0">
                <a:solidFill>
                  <a:srgbClr val="202020"/>
                </a:solidFill>
                <a:latin typeface="Arial"/>
                <a:cs typeface="Arial"/>
              </a:rPr>
              <a:t>International </a:t>
            </a:r>
            <a:r>
              <a:rPr sz="1450" i="1" spc="-150" dirty="0">
                <a:solidFill>
                  <a:srgbClr val="202020"/>
                </a:solidFill>
                <a:latin typeface="Arial"/>
                <a:cs typeface="Arial"/>
              </a:rPr>
              <a:t>Tv </a:t>
            </a:r>
            <a:r>
              <a:rPr sz="1450" i="1" spc="-135" dirty="0">
                <a:solidFill>
                  <a:srgbClr val="202020"/>
                </a:solidFill>
                <a:latin typeface="Arial"/>
                <a:cs typeface="Arial"/>
              </a:rPr>
              <a:t>Shows 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dominate 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United</a:t>
            </a:r>
            <a:r>
              <a:rPr sz="1400" spc="-1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Kingdom.</a:t>
            </a:r>
            <a:endParaRPr sz="1400">
              <a:latin typeface="Arial"/>
              <a:cs typeface="Arial"/>
            </a:endParaRPr>
          </a:p>
          <a:p>
            <a:pPr marL="12700" marR="219075">
              <a:lnSpc>
                <a:spcPts val="1680"/>
              </a:lnSpc>
              <a:spcBef>
                <a:spcPts val="75"/>
              </a:spcBef>
              <a:buChar char="•"/>
              <a:tabLst>
                <a:tab pos="116839" algn="l"/>
              </a:tabLst>
            </a:pPr>
            <a:r>
              <a:rPr sz="1400" spc="-75" dirty="0">
                <a:solidFill>
                  <a:srgbClr val="202020"/>
                </a:solidFill>
                <a:latin typeface="Arial"/>
                <a:cs typeface="Arial"/>
              </a:rPr>
              <a:t>Regional 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specialties </a:t>
            </a:r>
            <a:r>
              <a:rPr sz="1400" spc="-80" dirty="0">
                <a:solidFill>
                  <a:srgbClr val="202020"/>
                </a:solidFill>
                <a:latin typeface="Arial"/>
                <a:cs typeface="Arial"/>
              </a:rPr>
              <a:t>such </a:t>
            </a:r>
            <a:r>
              <a:rPr sz="1400" spc="-110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sz="1450" i="1" spc="-80" dirty="0">
                <a:solidFill>
                  <a:srgbClr val="202020"/>
                </a:solidFill>
                <a:latin typeface="Arial"/>
                <a:cs typeface="Arial"/>
              </a:rPr>
              <a:t>Anime 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400" spc="-80" dirty="0">
                <a:solidFill>
                  <a:srgbClr val="202020"/>
                </a:solidFill>
                <a:latin typeface="Arial"/>
                <a:cs typeface="Arial"/>
              </a:rPr>
              <a:t>Japan, </a:t>
            </a:r>
            <a:r>
              <a:rPr sz="1450" i="1" spc="-95" dirty="0">
                <a:solidFill>
                  <a:srgbClr val="202020"/>
                </a:solidFill>
                <a:latin typeface="Arial"/>
                <a:cs typeface="Arial"/>
              </a:rPr>
              <a:t>Spanish </a:t>
            </a:r>
            <a:r>
              <a:rPr sz="1450" i="1" spc="-90" dirty="0">
                <a:solidFill>
                  <a:srgbClr val="202020"/>
                </a:solidFill>
                <a:latin typeface="Arial"/>
                <a:cs typeface="Arial"/>
              </a:rPr>
              <a:t>TV </a:t>
            </a:r>
            <a:r>
              <a:rPr sz="1450" i="1" spc="-135" dirty="0">
                <a:solidFill>
                  <a:srgbClr val="202020"/>
                </a:solidFill>
                <a:latin typeface="Arial"/>
                <a:cs typeface="Arial"/>
              </a:rPr>
              <a:t>Shows 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400" spc="-70" dirty="0">
                <a:solidFill>
                  <a:srgbClr val="202020"/>
                </a:solidFill>
                <a:latin typeface="Arial"/>
                <a:cs typeface="Arial"/>
              </a:rPr>
              <a:t>Spain 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i="1" spc="-95" dirty="0">
                <a:solidFill>
                  <a:srgbClr val="202020"/>
                </a:solidFill>
                <a:latin typeface="Arial"/>
                <a:cs typeface="Arial"/>
              </a:rPr>
              <a:t>Korean </a:t>
            </a:r>
            <a:r>
              <a:rPr sz="1450" i="1" spc="-150" dirty="0">
                <a:solidFill>
                  <a:srgbClr val="202020"/>
                </a:solidFill>
                <a:latin typeface="Arial"/>
                <a:cs typeface="Arial"/>
              </a:rPr>
              <a:t>Tv </a:t>
            </a:r>
            <a:r>
              <a:rPr sz="1450" i="1" spc="-135" dirty="0">
                <a:solidFill>
                  <a:srgbClr val="202020"/>
                </a:solidFill>
                <a:latin typeface="Arial"/>
                <a:cs typeface="Arial"/>
              </a:rPr>
              <a:t>Shows 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South </a:t>
            </a:r>
            <a:r>
              <a:rPr sz="1400" spc="-70" dirty="0">
                <a:solidFill>
                  <a:srgbClr val="202020"/>
                </a:solidFill>
                <a:latin typeface="Arial"/>
                <a:cs typeface="Arial"/>
              </a:rPr>
              <a:t>Korea 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more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prominent 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in  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these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countries.</a:t>
            </a:r>
            <a:endParaRPr sz="1400">
              <a:latin typeface="Arial"/>
              <a:cs typeface="Arial"/>
            </a:endParaRPr>
          </a:p>
          <a:p>
            <a:pPr marL="116205" indent="-104139">
              <a:lnSpc>
                <a:spcPts val="1635"/>
              </a:lnSpc>
              <a:buChar char="•"/>
              <a:tabLst>
                <a:tab pos="116839" algn="l"/>
              </a:tabLst>
            </a:pPr>
            <a:r>
              <a:rPr sz="1400" spc="55" dirty="0">
                <a:solidFill>
                  <a:srgbClr val="202020"/>
                </a:solidFill>
                <a:latin typeface="Arial"/>
                <a:cs typeface="Arial"/>
              </a:rPr>
              <a:t>It 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also 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observed </a:t>
            </a:r>
            <a:r>
              <a:rPr sz="1400" spc="5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countries </a:t>
            </a:r>
            <a:r>
              <a:rPr sz="1400" spc="-70" dirty="0">
                <a:solidFill>
                  <a:srgbClr val="202020"/>
                </a:solidFill>
                <a:latin typeface="Arial"/>
                <a:cs typeface="Arial"/>
              </a:rPr>
              <a:t>where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regional </a:t>
            </a:r>
            <a:r>
              <a:rPr sz="1400" spc="-70" dirty="0">
                <a:solidFill>
                  <a:srgbClr val="202020"/>
                </a:solidFill>
                <a:latin typeface="Arial"/>
                <a:cs typeface="Arial"/>
              </a:rPr>
              <a:t>language 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400" spc="5" dirty="0">
                <a:solidFill>
                  <a:srgbClr val="202020"/>
                </a:solidFill>
                <a:latin typeface="Arial"/>
                <a:cs typeface="Arial"/>
              </a:rPr>
              <a:t>not 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English, </a:t>
            </a:r>
            <a:r>
              <a:rPr sz="1450" i="1" spc="-45" dirty="0">
                <a:solidFill>
                  <a:srgbClr val="202020"/>
                </a:solidFill>
                <a:latin typeface="Arial"/>
                <a:cs typeface="Arial"/>
              </a:rPr>
              <a:t>International </a:t>
            </a:r>
            <a:r>
              <a:rPr sz="1450" i="1" spc="-150" dirty="0">
                <a:solidFill>
                  <a:srgbClr val="202020"/>
                </a:solidFill>
                <a:latin typeface="Arial"/>
                <a:cs typeface="Arial"/>
              </a:rPr>
              <a:t>Tv </a:t>
            </a:r>
            <a:r>
              <a:rPr sz="1450" i="1" spc="-75" dirty="0">
                <a:solidFill>
                  <a:srgbClr val="202020"/>
                </a:solidFill>
                <a:latin typeface="Arial"/>
                <a:cs typeface="Arial"/>
              </a:rPr>
              <a:t>Shows/Movies 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more 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spc="-2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202020"/>
                </a:solidFill>
                <a:latin typeface="Arial"/>
                <a:cs typeface="Arial"/>
              </a:rPr>
              <a:t>demand.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634" y="243027"/>
            <a:ext cx="29419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0171A1"/>
                </a:solidFill>
              </a:rPr>
              <a:t>Ratings </a:t>
            </a:r>
            <a:r>
              <a:rPr spc="35" dirty="0">
                <a:solidFill>
                  <a:srgbClr val="0171A1"/>
                </a:solidFill>
              </a:rPr>
              <a:t>of</a:t>
            </a:r>
            <a:r>
              <a:rPr spc="-290" dirty="0">
                <a:solidFill>
                  <a:srgbClr val="0171A1"/>
                </a:solidFill>
              </a:rPr>
              <a:t> </a:t>
            </a:r>
            <a:r>
              <a:rPr spc="-35" dirty="0">
                <a:solidFill>
                  <a:srgbClr val="0171A1"/>
                </a:solidFill>
              </a:rPr>
              <a:t>content</a:t>
            </a:r>
          </a:p>
        </p:txBody>
      </p:sp>
      <p:sp>
        <p:nvSpPr>
          <p:cNvPr id="3" name="object 3"/>
          <p:cNvSpPr/>
          <p:nvPr/>
        </p:nvSpPr>
        <p:spPr>
          <a:xfrm>
            <a:off x="6544056" y="1152144"/>
            <a:ext cx="5504895" cy="4726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448" y="1050132"/>
            <a:ext cx="9507220" cy="53009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spc="-10" dirty="0">
                <a:latin typeface="Carlito"/>
                <a:cs typeface="Carlito"/>
              </a:rPr>
              <a:t>Netflix Rating </a:t>
            </a:r>
            <a:r>
              <a:rPr sz="1600" spc="-5" dirty="0">
                <a:latin typeface="Carlito"/>
                <a:cs typeface="Carlito"/>
              </a:rPr>
              <a:t>of Movies/TV Shows based on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content:-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TV-MA : </a:t>
            </a:r>
            <a:r>
              <a:rPr sz="1600" spc="-15" dirty="0">
                <a:latin typeface="Carlito"/>
                <a:cs typeface="Carlito"/>
              </a:rPr>
              <a:t>for Mature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Audiences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Carlito"/>
                <a:cs typeface="Carlito"/>
              </a:rPr>
              <a:t>R </a:t>
            </a:r>
            <a:r>
              <a:rPr sz="1600" dirty="0">
                <a:latin typeface="Carlito"/>
                <a:cs typeface="Carlito"/>
              </a:rPr>
              <a:t>: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Restricted*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ts val="1730"/>
              </a:lnSpc>
              <a:spcBef>
                <a:spcPts val="6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PG-13 : </a:t>
            </a:r>
            <a:r>
              <a:rPr sz="1600" spc="-15" dirty="0">
                <a:latin typeface="Carlito"/>
                <a:cs typeface="Carlito"/>
              </a:rPr>
              <a:t>Parents </a:t>
            </a:r>
            <a:r>
              <a:rPr sz="1600" spc="-5" dirty="0">
                <a:latin typeface="Carlito"/>
                <a:cs typeface="Carlito"/>
              </a:rPr>
              <a:t>guidance </a:t>
            </a:r>
            <a:r>
              <a:rPr sz="1600" spc="-10" dirty="0">
                <a:latin typeface="Carlito"/>
                <a:cs typeface="Carlito"/>
              </a:rPr>
              <a:t>required. May </a:t>
            </a:r>
            <a:r>
              <a:rPr sz="1600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Inappropriate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ages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12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ts val="1730"/>
              </a:lnSpc>
            </a:pPr>
            <a:r>
              <a:rPr sz="1600" dirty="0">
                <a:latin typeface="Carlito"/>
                <a:cs typeface="Carlito"/>
              </a:rPr>
              <a:t>and</a:t>
            </a:r>
            <a:r>
              <a:rPr sz="1600" spc="-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under</a:t>
            </a:r>
            <a:endParaRPr sz="1600">
              <a:latin typeface="Carlito"/>
              <a:cs typeface="Carlito"/>
            </a:endParaRPr>
          </a:p>
          <a:p>
            <a:pPr marL="241300" marR="3387725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Carlito"/>
                <a:cs typeface="Carlito"/>
              </a:rPr>
              <a:t>TV-14 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15" dirty="0">
                <a:latin typeface="Carlito"/>
                <a:cs typeface="Carlito"/>
              </a:rPr>
              <a:t>Parents </a:t>
            </a:r>
            <a:r>
              <a:rPr sz="1600" spc="-10" dirty="0">
                <a:latin typeface="Carlito"/>
                <a:cs typeface="Carlito"/>
              </a:rPr>
              <a:t>strongly cautioned. May </a:t>
            </a:r>
            <a:r>
              <a:rPr sz="1600" spc="-5" dirty="0">
                <a:latin typeface="Carlito"/>
                <a:cs typeface="Carlito"/>
              </a:rPr>
              <a:t>not </a:t>
            </a:r>
            <a:r>
              <a:rPr sz="1600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suitable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ages </a:t>
            </a:r>
            <a:r>
              <a:rPr sz="1600" dirty="0">
                <a:latin typeface="Carlito"/>
                <a:cs typeface="Carlito"/>
              </a:rPr>
              <a:t>14 and  </a:t>
            </a:r>
            <a:r>
              <a:rPr sz="1600" spc="-5" dirty="0">
                <a:latin typeface="Carlito"/>
                <a:cs typeface="Carlito"/>
              </a:rPr>
              <a:t>under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Carlito"/>
                <a:cs typeface="Carlito"/>
              </a:rPr>
              <a:t>TV-PG 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15" dirty="0">
                <a:latin typeface="Carlito"/>
                <a:cs typeface="Carlito"/>
              </a:rPr>
              <a:t>Parental </a:t>
            </a:r>
            <a:r>
              <a:rPr sz="1600" spc="-5" dirty="0">
                <a:latin typeface="Carlito"/>
                <a:cs typeface="Carlito"/>
              </a:rPr>
              <a:t>Guidance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suggested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rlito"/>
                <a:cs typeface="Carlito"/>
              </a:rPr>
              <a:t>NR 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Not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Rated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Carlito"/>
                <a:cs typeface="Carlito"/>
              </a:rPr>
              <a:t>TV-G 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10" dirty="0">
                <a:latin typeface="Carlito"/>
                <a:cs typeface="Carlito"/>
              </a:rPr>
              <a:t>Suitable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General </a:t>
            </a:r>
            <a:r>
              <a:rPr sz="1600" spc="-5" dirty="0">
                <a:latin typeface="Carlito"/>
                <a:cs typeface="Carlito"/>
              </a:rPr>
              <a:t>Audiences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Carlito"/>
                <a:cs typeface="Carlito"/>
              </a:rPr>
              <a:t>TV-Y 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Designed </a:t>
            </a:r>
            <a:r>
              <a:rPr sz="1600" spc="-20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be </a:t>
            </a:r>
            <a:r>
              <a:rPr sz="1600" spc="-15" dirty="0">
                <a:latin typeface="Carlito"/>
                <a:cs typeface="Carlito"/>
              </a:rPr>
              <a:t>appropriate for </a:t>
            </a:r>
            <a:r>
              <a:rPr sz="1600" spc="-5" dirty="0">
                <a:latin typeface="Carlito"/>
                <a:cs typeface="Carlito"/>
              </a:rPr>
              <a:t>all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children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Carlito"/>
                <a:cs typeface="Carlito"/>
              </a:rPr>
              <a:t>PG 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15" dirty="0">
                <a:latin typeface="Carlito"/>
                <a:cs typeface="Carlito"/>
              </a:rPr>
              <a:t>Parental </a:t>
            </a:r>
            <a:r>
              <a:rPr sz="1600" spc="-5" dirty="0">
                <a:latin typeface="Carlito"/>
                <a:cs typeface="Carlito"/>
              </a:rPr>
              <a:t>Guidance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suggested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Carlito"/>
                <a:cs typeface="Carlito"/>
              </a:rPr>
              <a:t>G 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10" dirty="0">
                <a:latin typeface="Carlito"/>
                <a:cs typeface="Carlito"/>
              </a:rPr>
              <a:t>Suitable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General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Audiences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Carlito"/>
                <a:cs typeface="Carlito"/>
              </a:rPr>
              <a:t>NC-17 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content </a:t>
            </a:r>
            <a:r>
              <a:rPr sz="1600" spc="-5" dirty="0">
                <a:latin typeface="Carlito"/>
                <a:cs typeface="Carlito"/>
              </a:rPr>
              <a:t>isn't </a:t>
            </a:r>
            <a:r>
              <a:rPr sz="1600" spc="-10" dirty="0">
                <a:latin typeface="Carlito"/>
                <a:cs typeface="Carlito"/>
              </a:rPr>
              <a:t>suitable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children </a:t>
            </a:r>
            <a:r>
              <a:rPr sz="1600" spc="-5" dirty="0">
                <a:latin typeface="Carlito"/>
                <a:cs typeface="Carlito"/>
              </a:rPr>
              <a:t>under </a:t>
            </a:r>
            <a:r>
              <a:rPr sz="1600" spc="5" dirty="0">
                <a:latin typeface="Carlito"/>
                <a:cs typeface="Carlito"/>
              </a:rPr>
              <a:t>17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younger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Carlito"/>
                <a:cs typeface="Carlito"/>
              </a:rPr>
              <a:t>TV-Y7-FV 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10" dirty="0">
                <a:latin typeface="Carlito"/>
                <a:cs typeface="Carlito"/>
              </a:rPr>
              <a:t>Suitable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ages </a:t>
            </a:r>
            <a:r>
              <a:rPr sz="1600" dirty="0">
                <a:latin typeface="Carlito"/>
                <a:cs typeface="Carlito"/>
              </a:rPr>
              <a:t>7 and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up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783080">
              <a:lnSpc>
                <a:spcPct val="100000"/>
              </a:lnSpc>
              <a:spcBef>
                <a:spcPts val="1110"/>
              </a:spcBef>
            </a:pP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Most 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content </a:t>
            </a:r>
            <a:r>
              <a:rPr sz="1800" spc="-60" dirty="0">
                <a:solidFill>
                  <a:srgbClr val="202020"/>
                </a:solidFill>
                <a:latin typeface="Arial"/>
                <a:cs typeface="Arial"/>
              </a:rPr>
              <a:t>on </a:t>
            </a:r>
            <a:r>
              <a:rPr sz="1800" spc="5" dirty="0">
                <a:solidFill>
                  <a:srgbClr val="202020"/>
                </a:solidFill>
                <a:latin typeface="Arial"/>
                <a:cs typeface="Arial"/>
              </a:rPr>
              <a:t>Netflix </a:t>
            </a:r>
            <a:r>
              <a:rPr sz="1800" spc="-5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rated </a:t>
            </a:r>
            <a:r>
              <a:rPr sz="1800" spc="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Mature </a:t>
            </a:r>
            <a:r>
              <a:rPr sz="1800" spc="-55" dirty="0">
                <a:solidFill>
                  <a:srgbClr val="202020"/>
                </a:solidFill>
                <a:latin typeface="Arial"/>
                <a:cs typeface="Arial"/>
              </a:rPr>
              <a:t>Audiences(MA) </a:t>
            </a:r>
            <a:r>
              <a:rPr sz="1800" spc="-8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202020"/>
                </a:solidFill>
                <a:latin typeface="Arial"/>
                <a:cs typeface="Arial"/>
              </a:rPr>
              <a:t>over 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14</a:t>
            </a:r>
            <a:r>
              <a:rPr sz="1800" spc="-3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202020"/>
                </a:solidFill>
                <a:latin typeface="Arial"/>
                <a:cs typeface="Arial"/>
              </a:rPr>
              <a:t>years 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old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219" y="297941"/>
            <a:ext cx="3059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1B90B5"/>
                </a:solidFill>
              </a:rPr>
              <a:t>Duration </a:t>
            </a:r>
            <a:r>
              <a:rPr spc="30" dirty="0">
                <a:solidFill>
                  <a:srgbClr val="1B90B5"/>
                </a:solidFill>
              </a:rPr>
              <a:t>of</a:t>
            </a:r>
            <a:r>
              <a:rPr spc="-360" dirty="0">
                <a:solidFill>
                  <a:srgbClr val="1B90B5"/>
                </a:solidFill>
              </a:rPr>
              <a:t> </a:t>
            </a:r>
            <a:r>
              <a:rPr spc="-105" dirty="0">
                <a:solidFill>
                  <a:srgbClr val="1B90B5"/>
                </a:solidFill>
              </a:rPr>
              <a:t>Movies</a:t>
            </a:r>
          </a:p>
        </p:txBody>
      </p:sp>
      <p:sp>
        <p:nvSpPr>
          <p:cNvPr id="3" name="object 3"/>
          <p:cNvSpPr/>
          <p:nvPr/>
        </p:nvSpPr>
        <p:spPr>
          <a:xfrm>
            <a:off x="1128178" y="1397587"/>
            <a:ext cx="9949696" cy="426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26919" y="6030569"/>
            <a:ext cx="6637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Most </a:t>
            </a:r>
            <a:r>
              <a:rPr sz="1800" spc="-80" dirty="0">
                <a:solidFill>
                  <a:srgbClr val="202020"/>
                </a:solidFill>
                <a:latin typeface="Arial"/>
                <a:cs typeface="Arial"/>
              </a:rPr>
              <a:t>movies </a:t>
            </a:r>
            <a:r>
              <a:rPr sz="1800" spc="-60" dirty="0">
                <a:solidFill>
                  <a:srgbClr val="202020"/>
                </a:solidFill>
                <a:latin typeface="Arial"/>
                <a:cs typeface="Arial"/>
              </a:rPr>
              <a:t>on </a:t>
            </a:r>
            <a:r>
              <a:rPr sz="1800" spc="5" dirty="0">
                <a:solidFill>
                  <a:srgbClr val="202020"/>
                </a:solidFill>
                <a:latin typeface="Arial"/>
                <a:cs typeface="Arial"/>
              </a:rPr>
              <a:t>Netflix </a:t>
            </a:r>
            <a:r>
              <a:rPr sz="1800" spc="-120" dirty="0">
                <a:solidFill>
                  <a:srgbClr val="202020"/>
                </a:solidFill>
                <a:latin typeface="Arial"/>
                <a:cs typeface="Arial"/>
              </a:rPr>
              <a:t>have </a:t>
            </a:r>
            <a:r>
              <a:rPr sz="1800" spc="-14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duration </a:t>
            </a:r>
            <a:r>
              <a:rPr sz="1800" spc="-75" dirty="0">
                <a:solidFill>
                  <a:srgbClr val="202020"/>
                </a:solidFill>
                <a:latin typeface="Arial"/>
                <a:cs typeface="Arial"/>
              </a:rPr>
              <a:t>range 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80 </a:t>
            </a:r>
            <a:r>
              <a:rPr sz="1800" spc="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120</a:t>
            </a:r>
            <a:r>
              <a:rPr sz="1800" spc="-229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202020"/>
                </a:solidFill>
                <a:latin typeface="Arial"/>
                <a:cs typeface="Arial"/>
              </a:rPr>
              <a:t>minutes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86029"/>
            <a:ext cx="31953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80" dirty="0">
                <a:solidFill>
                  <a:srgbClr val="D94357"/>
                </a:solidFill>
              </a:rPr>
              <a:t>Seasons </a:t>
            </a:r>
            <a:r>
              <a:rPr sz="2800" spc="35" dirty="0">
                <a:solidFill>
                  <a:srgbClr val="D94357"/>
                </a:solidFill>
              </a:rPr>
              <a:t>of </a:t>
            </a:r>
            <a:r>
              <a:rPr sz="2800" spc="-70" dirty="0">
                <a:solidFill>
                  <a:srgbClr val="D94357"/>
                </a:solidFill>
              </a:rPr>
              <a:t>TV</a:t>
            </a:r>
            <a:r>
              <a:rPr sz="2800" spc="-465" dirty="0">
                <a:solidFill>
                  <a:srgbClr val="D94357"/>
                </a:solidFill>
              </a:rPr>
              <a:t> </a:t>
            </a:r>
            <a:r>
              <a:rPr sz="2800" spc="-155" dirty="0">
                <a:solidFill>
                  <a:srgbClr val="D94357"/>
                </a:solidFill>
              </a:rPr>
              <a:t>Shows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78039" y="386029"/>
            <a:ext cx="27774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85" dirty="0">
                <a:solidFill>
                  <a:srgbClr val="408760"/>
                </a:solidFill>
                <a:latin typeface="Arial"/>
                <a:cs typeface="Arial"/>
              </a:rPr>
              <a:t>Longest </a:t>
            </a:r>
            <a:r>
              <a:rPr sz="2800" spc="-70" dirty="0">
                <a:solidFill>
                  <a:srgbClr val="408760"/>
                </a:solidFill>
                <a:latin typeface="Arial"/>
                <a:cs typeface="Arial"/>
              </a:rPr>
              <a:t>TV</a:t>
            </a:r>
            <a:r>
              <a:rPr sz="2800" spc="-335" dirty="0">
                <a:solidFill>
                  <a:srgbClr val="408760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408760"/>
                </a:solidFill>
                <a:latin typeface="Arial"/>
                <a:cs typeface="Arial"/>
              </a:rPr>
              <a:t>Shows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441" y="1579092"/>
            <a:ext cx="7295342" cy="323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0578" y="5380126"/>
            <a:ext cx="4884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202020"/>
                </a:solidFill>
                <a:latin typeface="Arial"/>
                <a:cs typeface="Arial"/>
              </a:rPr>
              <a:t>More </a:t>
            </a:r>
            <a:r>
              <a:rPr sz="1800" spc="-55" dirty="0">
                <a:solidFill>
                  <a:srgbClr val="202020"/>
                </a:solidFill>
                <a:latin typeface="Arial"/>
                <a:cs typeface="Arial"/>
              </a:rPr>
              <a:t>number </a:t>
            </a:r>
            <a:r>
              <a:rPr sz="1800" spc="1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spc="-65" dirty="0">
                <a:solidFill>
                  <a:srgbClr val="202020"/>
                </a:solidFill>
                <a:latin typeface="Arial"/>
                <a:cs typeface="Arial"/>
              </a:rPr>
              <a:t>TV </a:t>
            </a:r>
            <a:r>
              <a:rPr sz="1800" spc="-100" dirty="0">
                <a:solidFill>
                  <a:srgbClr val="202020"/>
                </a:solidFill>
                <a:latin typeface="Arial"/>
                <a:cs typeface="Arial"/>
              </a:rPr>
              <a:t>shows </a:t>
            </a:r>
            <a:r>
              <a:rPr sz="1800" spc="-90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800" spc="-65" dirty="0">
                <a:solidFill>
                  <a:srgbClr val="202020"/>
                </a:solidFill>
                <a:latin typeface="Arial"/>
                <a:cs typeface="Arial"/>
              </a:rPr>
              <a:t>having </a:t>
            </a:r>
            <a:r>
              <a:rPr sz="1800" spc="-60" dirty="0">
                <a:solidFill>
                  <a:srgbClr val="202020"/>
                </a:solidFill>
                <a:latin typeface="Arial"/>
                <a:cs typeface="Arial"/>
              </a:rPr>
              <a:t>single</a:t>
            </a:r>
            <a:r>
              <a:rPr sz="1800" spc="-2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202020"/>
                </a:solidFill>
                <a:latin typeface="Arial"/>
                <a:cs typeface="Arial"/>
              </a:rPr>
              <a:t>season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922" y="1217315"/>
            <a:ext cx="3381375" cy="4098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76081" y="5720588"/>
            <a:ext cx="319278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202020"/>
                </a:solidFill>
                <a:latin typeface="Arial"/>
                <a:cs typeface="Arial"/>
              </a:rPr>
              <a:t>Grey's </a:t>
            </a:r>
            <a:r>
              <a:rPr sz="1800" spc="-55" dirty="0">
                <a:solidFill>
                  <a:srgbClr val="202020"/>
                </a:solidFill>
                <a:latin typeface="Arial"/>
                <a:cs typeface="Arial"/>
              </a:rPr>
              <a:t>Anatomy </a:t>
            </a:r>
            <a:r>
              <a:rPr sz="1800" spc="-5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202020"/>
                </a:solidFill>
                <a:latin typeface="Arial"/>
                <a:cs typeface="Arial"/>
              </a:rPr>
              <a:t>longest</a:t>
            </a:r>
            <a:r>
              <a:rPr sz="1800" spc="-1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202020"/>
                </a:solidFill>
                <a:latin typeface="Arial"/>
                <a:cs typeface="Arial"/>
              </a:rPr>
              <a:t>TV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-110" dirty="0">
                <a:solidFill>
                  <a:srgbClr val="202020"/>
                </a:solidFill>
                <a:latin typeface="Arial"/>
                <a:cs typeface="Arial"/>
              </a:rPr>
              <a:t>Show </a:t>
            </a:r>
            <a:r>
              <a:rPr sz="1800" spc="10" dirty="0">
                <a:solidFill>
                  <a:srgbClr val="202020"/>
                </a:solidFill>
                <a:latin typeface="Arial"/>
                <a:cs typeface="Arial"/>
              </a:rPr>
              <a:t>with 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16</a:t>
            </a:r>
            <a:r>
              <a:rPr sz="1800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202020"/>
                </a:solidFill>
                <a:latin typeface="Arial"/>
                <a:cs typeface="Arial"/>
              </a:rPr>
              <a:t>Seasons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324" y="130886"/>
            <a:ext cx="32118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Feature</a:t>
            </a:r>
            <a:r>
              <a:rPr spc="-240" dirty="0"/>
              <a:t> </a:t>
            </a:r>
            <a:r>
              <a:rPr spc="-10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448" y="820293"/>
            <a:ext cx="5373370" cy="6705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1300" marR="5080" indent="-228600">
              <a:lnSpc>
                <a:spcPct val="93900"/>
              </a:lnSpc>
              <a:spcBef>
                <a:spcPts val="2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b="1" spc="-20" dirty="0">
                <a:latin typeface="Carlito"/>
                <a:cs typeface="Carlito"/>
              </a:rPr>
              <a:t>Tokenization- </a:t>
            </a:r>
            <a:r>
              <a:rPr sz="1400" spc="-20" dirty="0">
                <a:latin typeface="Arial"/>
                <a:cs typeface="Arial"/>
              </a:rPr>
              <a:t>Tokenization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method used for converting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large  amount of </a:t>
            </a:r>
            <a:r>
              <a:rPr sz="1400" spc="-15" dirty="0">
                <a:latin typeface="Arial"/>
                <a:cs typeface="Arial"/>
              </a:rPr>
              <a:t>textual </a:t>
            </a:r>
            <a:r>
              <a:rPr sz="1400" spc="-10" dirty="0">
                <a:latin typeface="Arial"/>
                <a:cs typeface="Arial"/>
              </a:rPr>
              <a:t>data into parts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perform </a:t>
            </a:r>
            <a:r>
              <a:rPr sz="1400" spc="-10" dirty="0">
                <a:latin typeface="Arial"/>
                <a:cs typeface="Arial"/>
              </a:rPr>
              <a:t>an </a:t>
            </a:r>
            <a:r>
              <a:rPr sz="1400" spc="-15" dirty="0">
                <a:latin typeface="Arial"/>
                <a:cs typeface="Arial"/>
              </a:rPr>
              <a:t>analysis </a:t>
            </a:r>
            <a:r>
              <a:rPr sz="1400" spc="-10" dirty="0">
                <a:latin typeface="Arial"/>
                <a:cs typeface="Arial"/>
              </a:rPr>
              <a:t>of the  character of the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text.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448" y="4398513"/>
            <a:ext cx="5800090" cy="7061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1300" marR="5080" indent="-228600">
              <a:lnSpc>
                <a:spcPct val="98200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Carlito"/>
                <a:cs typeface="Carlito"/>
              </a:rPr>
              <a:t>Lemmatization- 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Lemmatization 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is a 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text 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normalization technique used  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in 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Natural 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Language 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Processing (NLP), that switches 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any </a:t>
            </a:r>
            <a:r>
              <a:rPr sz="1400" dirty="0">
                <a:solidFill>
                  <a:srgbClr val="1F2023"/>
                </a:solidFill>
                <a:latin typeface="Arial"/>
                <a:cs typeface="Arial"/>
              </a:rPr>
              <a:t>kind 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a  </a:t>
            </a:r>
            <a:r>
              <a:rPr sz="1400" spc="-20" dirty="0">
                <a:solidFill>
                  <a:srgbClr val="1F2023"/>
                </a:solidFill>
                <a:latin typeface="Arial"/>
                <a:cs typeface="Arial"/>
              </a:rPr>
              <a:t>word </a:t>
            </a:r>
            <a:r>
              <a:rPr sz="1400" spc="-5" dirty="0">
                <a:solidFill>
                  <a:srgbClr val="1F2023"/>
                </a:solidFill>
                <a:latin typeface="Arial"/>
                <a:cs typeface="Arial"/>
              </a:rPr>
              <a:t>to its 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base </a:t>
            </a:r>
            <a:r>
              <a:rPr sz="1400" spc="-15" dirty="0">
                <a:solidFill>
                  <a:srgbClr val="1F2023"/>
                </a:solidFill>
                <a:latin typeface="Arial"/>
                <a:cs typeface="Arial"/>
              </a:rPr>
              <a:t>root</a:t>
            </a:r>
            <a:r>
              <a:rPr sz="1400" spc="114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F2023"/>
                </a:solidFill>
                <a:latin typeface="Arial"/>
                <a:cs typeface="Arial"/>
              </a:rPr>
              <a:t>mode.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2464" y="798956"/>
            <a:ext cx="5349875" cy="10490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1300" marR="5080" indent="-228600">
              <a:lnSpc>
                <a:spcPct val="91300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solidFill>
                  <a:srgbClr val="1F2023"/>
                </a:solidFill>
                <a:latin typeface="Carlito"/>
                <a:cs typeface="Carlito"/>
              </a:rPr>
              <a:t>Stop </a:t>
            </a:r>
            <a:r>
              <a:rPr sz="1600" b="1" spc="-15" dirty="0">
                <a:solidFill>
                  <a:srgbClr val="1F2023"/>
                </a:solidFill>
                <a:latin typeface="Carlito"/>
                <a:cs typeface="Carlito"/>
              </a:rPr>
              <a:t>Words </a:t>
            </a:r>
            <a:r>
              <a:rPr sz="1600" b="1" spc="-5" dirty="0">
                <a:solidFill>
                  <a:srgbClr val="1F2023"/>
                </a:solidFill>
                <a:latin typeface="Carlito"/>
                <a:cs typeface="Carlito"/>
              </a:rPr>
              <a:t>Removal- </a:t>
            </a:r>
            <a:r>
              <a:rPr sz="1400" spc="-10" dirty="0">
                <a:latin typeface="Arial"/>
                <a:cs typeface="Arial"/>
              </a:rPr>
              <a:t>Stop </a:t>
            </a:r>
            <a:r>
              <a:rPr sz="1400" spc="-20" dirty="0">
                <a:latin typeface="Arial"/>
                <a:cs typeface="Arial"/>
              </a:rPr>
              <a:t>words </a:t>
            </a:r>
            <a:r>
              <a:rPr sz="1400" spc="-10" dirty="0">
                <a:latin typeface="Arial"/>
                <a:cs typeface="Arial"/>
              </a:rPr>
              <a:t>removal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the data pre-  processing step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5" dirty="0">
                <a:latin typeface="Arial"/>
                <a:cs typeface="Arial"/>
              </a:rPr>
              <a:t>which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remove all </a:t>
            </a:r>
            <a:r>
              <a:rPr sz="1400" spc="-1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highly </a:t>
            </a:r>
            <a:r>
              <a:rPr sz="1400" spc="-15" dirty="0">
                <a:latin typeface="Arial"/>
                <a:cs typeface="Arial"/>
              </a:rPr>
              <a:t>frequent </a:t>
            </a:r>
            <a:r>
              <a:rPr sz="1400" spc="-20" dirty="0">
                <a:latin typeface="Arial"/>
                <a:cs typeface="Arial"/>
              </a:rPr>
              <a:t>words  </a:t>
            </a:r>
            <a:r>
              <a:rPr sz="1400" spc="-10" dirty="0">
                <a:latin typeface="Arial"/>
                <a:cs typeface="Arial"/>
              </a:rPr>
              <a:t>from the </a:t>
            </a:r>
            <a:r>
              <a:rPr sz="1400" spc="-15" dirty="0">
                <a:latin typeface="Arial"/>
                <a:cs typeface="Arial"/>
              </a:rPr>
              <a:t>text </a:t>
            </a:r>
            <a:r>
              <a:rPr sz="1400" spc="-10" dirty="0">
                <a:latin typeface="Arial"/>
                <a:cs typeface="Arial"/>
              </a:rPr>
              <a:t>that doesn’t add any valuable information </a:t>
            </a:r>
            <a:r>
              <a:rPr sz="1400" spc="-5" dirty="0">
                <a:latin typeface="Arial"/>
                <a:cs typeface="Arial"/>
              </a:rPr>
              <a:t>to  </a:t>
            </a:r>
            <a:r>
              <a:rPr sz="1400" spc="-15" dirty="0">
                <a:latin typeface="Arial"/>
                <a:cs typeface="Arial"/>
              </a:rPr>
              <a:t>understand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text better </a:t>
            </a:r>
            <a:r>
              <a:rPr sz="1400" spc="-10" dirty="0">
                <a:latin typeface="Arial"/>
                <a:cs typeface="Arial"/>
              </a:rPr>
              <a:t>resulting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the NLP model dealing  with </a:t>
            </a:r>
            <a:r>
              <a:rPr sz="1400" spc="-5" dirty="0">
                <a:latin typeface="Arial"/>
                <a:cs typeface="Arial"/>
              </a:rPr>
              <a:t>less </a:t>
            </a:r>
            <a:r>
              <a:rPr sz="1400" spc="-10" dirty="0">
                <a:latin typeface="Arial"/>
                <a:cs typeface="Arial"/>
              </a:rPr>
              <a:t>number of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features.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2464" y="3665347"/>
            <a:ext cx="5432425" cy="104584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300" marR="5080" indent="-228600">
              <a:lnSpc>
                <a:spcPct val="90900"/>
              </a:lnSpc>
              <a:spcBef>
                <a:spcPts val="2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solidFill>
                  <a:srgbClr val="202020"/>
                </a:solidFill>
                <a:latin typeface="Carlito"/>
                <a:cs typeface="Carlito"/>
              </a:rPr>
              <a:t>TF-IDF(Term </a:t>
            </a:r>
            <a:r>
              <a:rPr sz="1600" b="1" spc="-5" dirty="0">
                <a:solidFill>
                  <a:srgbClr val="202020"/>
                </a:solidFill>
                <a:latin typeface="Carlito"/>
                <a:cs typeface="Carlito"/>
              </a:rPr>
              <a:t>Frequency-Inverse </a:t>
            </a:r>
            <a:r>
              <a:rPr sz="1600" b="1" dirty="0">
                <a:solidFill>
                  <a:srgbClr val="202020"/>
                </a:solidFill>
                <a:latin typeface="Carlito"/>
                <a:cs typeface="Carlito"/>
              </a:rPr>
              <a:t>Document Frequency)- </a:t>
            </a:r>
            <a:r>
              <a:rPr sz="1400" spc="-45" dirty="0">
                <a:latin typeface="Arial"/>
                <a:cs typeface="Arial"/>
              </a:rPr>
              <a:t>Term  </a:t>
            </a:r>
            <a:r>
              <a:rPr sz="1400" spc="-15" dirty="0">
                <a:latin typeface="Arial"/>
                <a:cs typeface="Arial"/>
              </a:rPr>
              <a:t>Frequency </a:t>
            </a:r>
            <a:r>
              <a:rPr sz="1400" spc="-5" dirty="0">
                <a:latin typeface="Arial"/>
                <a:cs typeface="Arial"/>
              </a:rPr>
              <a:t>- </a:t>
            </a:r>
            <a:r>
              <a:rPr sz="1400" spc="-15" dirty="0">
                <a:latin typeface="Arial"/>
                <a:cs typeface="Arial"/>
              </a:rPr>
              <a:t>Inverse </a:t>
            </a:r>
            <a:r>
              <a:rPr sz="1400" spc="-10" dirty="0">
                <a:latin typeface="Arial"/>
                <a:cs typeface="Arial"/>
              </a:rPr>
              <a:t>Document </a:t>
            </a:r>
            <a:r>
              <a:rPr sz="1400" spc="-15" dirty="0">
                <a:latin typeface="Arial"/>
                <a:cs typeface="Arial"/>
              </a:rPr>
              <a:t>Frequency </a:t>
            </a:r>
            <a:r>
              <a:rPr sz="1400" spc="-5" dirty="0">
                <a:latin typeface="Arial"/>
                <a:cs typeface="Arial"/>
              </a:rPr>
              <a:t>is a 2 </a:t>
            </a:r>
            <a:r>
              <a:rPr sz="1400" spc="-10" dirty="0">
                <a:latin typeface="Arial"/>
                <a:cs typeface="Arial"/>
              </a:rPr>
              <a:t>dimensional data  matrix </a:t>
            </a:r>
            <a:r>
              <a:rPr sz="1400" spc="-20" dirty="0">
                <a:latin typeface="Arial"/>
                <a:cs typeface="Arial"/>
              </a:rPr>
              <a:t>where </a:t>
            </a:r>
            <a:r>
              <a:rPr sz="1400" spc="-10" dirty="0">
                <a:latin typeface="Arial"/>
                <a:cs typeface="Arial"/>
              </a:rPr>
              <a:t>each term </a:t>
            </a:r>
            <a:r>
              <a:rPr sz="1400" spc="-15" dirty="0">
                <a:latin typeface="Arial"/>
                <a:cs typeface="Arial"/>
              </a:rPr>
              <a:t>denotes </a:t>
            </a:r>
            <a:r>
              <a:rPr sz="1400" spc="-10" dirty="0">
                <a:latin typeface="Arial"/>
                <a:cs typeface="Arial"/>
              </a:rPr>
              <a:t>the relative </a:t>
            </a:r>
            <a:r>
              <a:rPr sz="1400" spc="-15" dirty="0">
                <a:latin typeface="Arial"/>
                <a:cs typeface="Arial"/>
              </a:rPr>
              <a:t>frequency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a  </a:t>
            </a:r>
            <a:r>
              <a:rPr sz="1400" spc="-10" dirty="0">
                <a:latin typeface="Arial"/>
                <a:cs typeface="Arial"/>
              </a:rPr>
              <a:t>particular </a:t>
            </a:r>
            <a:r>
              <a:rPr sz="1400" spc="-20" dirty="0">
                <a:latin typeface="Arial"/>
                <a:cs typeface="Arial"/>
              </a:rPr>
              <a:t>word </a:t>
            </a:r>
            <a:r>
              <a:rPr sz="1400" spc="-5" dirty="0">
                <a:latin typeface="Arial"/>
                <a:cs typeface="Arial"/>
              </a:rPr>
              <a:t>in a </a:t>
            </a:r>
            <a:r>
              <a:rPr sz="1400" spc="-10" dirty="0">
                <a:latin typeface="Arial"/>
                <a:cs typeface="Arial"/>
              </a:rPr>
              <a:t>particular document as compared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other  documents.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0536" y="1673351"/>
            <a:ext cx="3352800" cy="2417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8518" y="2166823"/>
            <a:ext cx="5037986" cy="1264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373" y="5447646"/>
            <a:ext cx="4924697" cy="92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7038" y="4843710"/>
            <a:ext cx="2928461" cy="1713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29997"/>
            <a:ext cx="31451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2D75B6"/>
                </a:solidFill>
              </a:rPr>
              <a:t>K-Means</a:t>
            </a:r>
            <a:r>
              <a:rPr spc="-275" dirty="0">
                <a:solidFill>
                  <a:srgbClr val="2D75B6"/>
                </a:solidFill>
              </a:rPr>
              <a:t> </a:t>
            </a:r>
            <a:r>
              <a:rPr spc="-75" dirty="0">
                <a:solidFill>
                  <a:srgbClr val="2D75B6"/>
                </a:solidFill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5926" y="4064000"/>
            <a:ext cx="1734820" cy="1496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1600" spc="-65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Silhouette  </a:t>
            </a:r>
            <a:r>
              <a:rPr sz="1600" spc="-55" dirty="0">
                <a:solidFill>
                  <a:srgbClr val="202020"/>
                </a:solidFill>
                <a:latin typeface="Arial"/>
                <a:cs typeface="Arial"/>
              </a:rPr>
              <a:t>Analysis 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600" spc="-70" dirty="0">
                <a:solidFill>
                  <a:srgbClr val="202020"/>
                </a:solidFill>
                <a:latin typeface="Arial"/>
                <a:cs typeface="Arial"/>
              </a:rPr>
              <a:t>Elbow  </a:t>
            </a:r>
            <a:r>
              <a:rPr sz="1600" spc="-50" dirty="0">
                <a:solidFill>
                  <a:srgbClr val="202020"/>
                </a:solidFill>
                <a:latin typeface="Arial"/>
                <a:cs typeface="Arial"/>
              </a:rPr>
              <a:t>method,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spc="-1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Arial"/>
                <a:cs typeface="Arial"/>
              </a:rPr>
              <a:t>optimal  </a:t>
            </a:r>
            <a:r>
              <a:rPr sz="1600" spc="-30" dirty="0">
                <a:solidFill>
                  <a:srgbClr val="202020"/>
                </a:solidFill>
                <a:latin typeface="Arial"/>
                <a:cs typeface="Arial"/>
              </a:rPr>
              <a:t>cluster </a:t>
            </a:r>
            <a:r>
              <a:rPr sz="1600" spc="-45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600" spc="-65" dirty="0">
                <a:solidFill>
                  <a:srgbClr val="202020"/>
                </a:solidFill>
                <a:latin typeface="Arial"/>
                <a:cs typeface="Arial"/>
              </a:rPr>
              <a:t>13. </a:t>
            </a:r>
            <a:r>
              <a:rPr sz="1600" spc="-45" dirty="0">
                <a:solidFill>
                  <a:srgbClr val="202020"/>
                </a:solidFill>
                <a:latin typeface="Arial"/>
                <a:cs typeface="Arial"/>
              </a:rPr>
              <a:t>This  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gives </a:t>
            </a:r>
            <a:r>
              <a:rPr sz="1600" spc="-12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600" spc="-30" dirty="0">
                <a:solidFill>
                  <a:srgbClr val="202020"/>
                </a:solidFill>
                <a:latin typeface="Arial"/>
                <a:cs typeface="Arial"/>
              </a:rPr>
              <a:t>clustering  </a:t>
            </a:r>
            <a:r>
              <a:rPr sz="1600" spc="-70" dirty="0">
                <a:solidFill>
                  <a:srgbClr val="202020"/>
                </a:solidFill>
                <a:latin typeface="Arial"/>
                <a:cs typeface="Arial"/>
              </a:rPr>
              <a:t>score </a:t>
            </a:r>
            <a:r>
              <a:rPr sz="1600" spc="1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spc="-1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Arial"/>
                <a:cs typeface="Arial"/>
              </a:rPr>
              <a:t>0.012.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6944" y="822960"/>
            <a:ext cx="6848856" cy="274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6200" y="3733798"/>
            <a:ext cx="9840595" cy="3049905"/>
            <a:chOff x="76200" y="3733798"/>
            <a:chExt cx="9840595" cy="3049905"/>
          </a:xfrm>
        </p:grpSpPr>
        <p:sp>
          <p:nvSpPr>
            <p:cNvPr id="6" name="object 6"/>
            <p:cNvSpPr/>
            <p:nvPr/>
          </p:nvSpPr>
          <p:spPr>
            <a:xfrm>
              <a:off x="5184647" y="3733798"/>
              <a:ext cx="4731566" cy="30495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3910584"/>
              <a:ext cx="5108448" cy="2674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1970" y="1235710"/>
            <a:ext cx="443928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85" dirty="0">
                <a:solidFill>
                  <a:srgbClr val="212121"/>
                </a:solidFill>
                <a:latin typeface="Arial"/>
                <a:cs typeface="Arial"/>
              </a:rPr>
              <a:t>K-means </a:t>
            </a:r>
            <a:r>
              <a:rPr sz="1600" spc="-40" dirty="0">
                <a:solidFill>
                  <a:srgbClr val="212121"/>
                </a:solidFill>
                <a:latin typeface="Arial"/>
                <a:cs typeface="Arial"/>
              </a:rPr>
              <a:t>Clustering </a:t>
            </a:r>
            <a:r>
              <a:rPr sz="1600" spc="-4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spc="-12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600" spc="-45" dirty="0">
                <a:solidFill>
                  <a:srgbClr val="212121"/>
                </a:solidFill>
                <a:latin typeface="Arial"/>
                <a:cs typeface="Arial"/>
              </a:rPr>
              <a:t>centroid-based 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algorithm,  </a:t>
            </a:r>
            <a:r>
              <a:rPr sz="1600" spc="-70" dirty="0">
                <a:solidFill>
                  <a:srgbClr val="212121"/>
                </a:solidFill>
                <a:latin typeface="Arial"/>
                <a:cs typeface="Arial"/>
              </a:rPr>
              <a:t>where </a:t>
            </a:r>
            <a:r>
              <a:rPr sz="1600" spc="-114" dirty="0">
                <a:solidFill>
                  <a:srgbClr val="212121"/>
                </a:solidFill>
                <a:latin typeface="Arial"/>
                <a:cs typeface="Arial"/>
              </a:rPr>
              <a:t>we </a:t>
            </a:r>
            <a:r>
              <a:rPr sz="1600" spc="-55" dirty="0">
                <a:solidFill>
                  <a:srgbClr val="212121"/>
                </a:solidFill>
                <a:latin typeface="Arial"/>
                <a:cs typeface="Arial"/>
              </a:rPr>
              <a:t>calculate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spc="-60" dirty="0">
                <a:solidFill>
                  <a:srgbClr val="212121"/>
                </a:solidFill>
                <a:latin typeface="Arial"/>
                <a:cs typeface="Arial"/>
              </a:rPr>
              <a:t>distances </a:t>
            </a:r>
            <a:r>
              <a:rPr sz="1600" spc="4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spc="-70" dirty="0">
                <a:solidFill>
                  <a:srgbClr val="212121"/>
                </a:solidFill>
                <a:latin typeface="Arial"/>
                <a:cs typeface="Arial"/>
              </a:rPr>
              <a:t>assign </a:t>
            </a:r>
            <a:r>
              <a:rPr sz="1600" spc="-12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point</a:t>
            </a:r>
            <a:r>
              <a:rPr sz="1600" spc="-2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212121"/>
                </a:solidFill>
                <a:latin typeface="Arial"/>
                <a:cs typeface="Arial"/>
              </a:rPr>
              <a:t>to  </a:t>
            </a:r>
            <a:r>
              <a:rPr sz="1600" spc="-12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cluster</a:t>
            </a:r>
            <a:r>
              <a:rPr sz="1600" spc="-25" dirty="0">
                <a:solidFill>
                  <a:srgbClr val="212121"/>
                </a:solidFill>
                <a:latin typeface="Carlito"/>
                <a:cs typeface="Carlito"/>
              </a:rPr>
              <a:t>. </a:t>
            </a:r>
            <a:r>
              <a:rPr sz="1600" spc="-7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spc="-60" dirty="0">
                <a:solidFill>
                  <a:srgbClr val="212121"/>
                </a:solidFill>
                <a:latin typeface="Arial"/>
                <a:cs typeface="Arial"/>
              </a:rPr>
              <a:t>main </a:t>
            </a:r>
            <a:r>
              <a:rPr sz="1600" spc="-40" dirty="0">
                <a:solidFill>
                  <a:srgbClr val="212121"/>
                </a:solidFill>
                <a:latin typeface="Arial"/>
                <a:cs typeface="Arial"/>
              </a:rPr>
              <a:t>objective </a:t>
            </a:r>
            <a:r>
              <a:rPr sz="1600" spc="1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spc="-70" dirty="0">
                <a:solidFill>
                  <a:srgbClr val="212121"/>
                </a:solidFill>
                <a:latin typeface="Arial"/>
                <a:cs typeface="Arial"/>
              </a:rPr>
              <a:t>K-Means 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algorithm </a:t>
            </a:r>
            <a:r>
              <a:rPr sz="1600" spc="-4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spc="4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spc="-50" dirty="0">
                <a:solidFill>
                  <a:srgbClr val="212121"/>
                </a:solidFill>
                <a:latin typeface="Arial"/>
                <a:cs typeface="Arial"/>
              </a:rPr>
              <a:t>minimize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spc="-80" dirty="0">
                <a:solidFill>
                  <a:srgbClr val="212121"/>
                </a:solidFill>
                <a:latin typeface="Arial"/>
                <a:cs typeface="Arial"/>
              </a:rPr>
              <a:t>sum </a:t>
            </a:r>
            <a:r>
              <a:rPr sz="1600" spc="1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spc="-60" dirty="0">
                <a:solidFill>
                  <a:srgbClr val="212121"/>
                </a:solidFill>
                <a:latin typeface="Arial"/>
                <a:cs typeface="Arial"/>
              </a:rPr>
              <a:t>distances  between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points </a:t>
            </a:r>
            <a:r>
              <a:rPr sz="1600" spc="-7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spc="15" dirty="0">
                <a:solidFill>
                  <a:srgbClr val="212121"/>
                </a:solidFill>
                <a:latin typeface="Arial"/>
                <a:cs typeface="Arial"/>
              </a:rPr>
              <a:t>their </a:t>
            </a:r>
            <a:r>
              <a:rPr sz="1600" spc="-50" dirty="0">
                <a:solidFill>
                  <a:srgbClr val="212121"/>
                </a:solidFill>
                <a:latin typeface="Arial"/>
                <a:cs typeface="Arial"/>
              </a:rPr>
              <a:t>respective </a:t>
            </a:r>
            <a:r>
              <a:rPr sz="1600" spc="-30" dirty="0">
                <a:solidFill>
                  <a:srgbClr val="212121"/>
                </a:solidFill>
                <a:latin typeface="Arial"/>
                <a:cs typeface="Arial"/>
              </a:rPr>
              <a:t>cluster  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centroid.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734" y="353314"/>
            <a:ext cx="20027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6FC0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140332"/>
            <a:ext cx="10225405" cy="48329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162560" algn="just">
              <a:lnSpc>
                <a:spcPts val="1730"/>
              </a:lnSpc>
              <a:spcBef>
                <a:spcPts val="325"/>
              </a:spcBef>
            </a:pPr>
            <a:r>
              <a:rPr sz="1600" spc="10" dirty="0">
                <a:solidFill>
                  <a:srgbClr val="0E0E0E"/>
                </a:solidFill>
                <a:latin typeface="Arial"/>
                <a:cs typeface="Arial"/>
              </a:rPr>
              <a:t>Netflix</a:t>
            </a:r>
            <a:r>
              <a:rPr sz="1600" spc="-9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0E0E0E"/>
                </a:solidFill>
                <a:latin typeface="Arial"/>
                <a:cs typeface="Arial"/>
              </a:rPr>
              <a:t>is</a:t>
            </a:r>
            <a:r>
              <a:rPr sz="1600" spc="-7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E0E0E"/>
                </a:solidFill>
                <a:latin typeface="Arial"/>
                <a:cs typeface="Arial"/>
              </a:rPr>
              <a:t>the</a:t>
            </a:r>
            <a:r>
              <a:rPr sz="1600" spc="-8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E0E0E"/>
                </a:solidFill>
                <a:latin typeface="Arial"/>
                <a:cs typeface="Arial"/>
              </a:rPr>
              <a:t>world's</a:t>
            </a:r>
            <a:r>
              <a:rPr sz="1600" spc="-7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0E0E0E"/>
                </a:solidFill>
                <a:latin typeface="Arial"/>
                <a:cs typeface="Arial"/>
              </a:rPr>
              <a:t>leading</a:t>
            </a:r>
            <a:r>
              <a:rPr sz="1600" spc="-8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0E0E0E"/>
                </a:solidFill>
                <a:latin typeface="Arial"/>
                <a:cs typeface="Arial"/>
              </a:rPr>
              <a:t>streaming</a:t>
            </a:r>
            <a:r>
              <a:rPr sz="1600" spc="-10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E0E0E"/>
                </a:solidFill>
                <a:latin typeface="Arial"/>
                <a:cs typeface="Arial"/>
              </a:rPr>
              <a:t>platform</a:t>
            </a:r>
            <a:r>
              <a:rPr sz="1600" spc="-10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E0E0E"/>
                </a:solidFill>
                <a:latin typeface="Arial"/>
                <a:cs typeface="Arial"/>
              </a:rPr>
              <a:t>with</a:t>
            </a:r>
            <a:r>
              <a:rPr sz="1600" spc="-6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0E0E0E"/>
                </a:solidFill>
                <a:latin typeface="Arial"/>
                <a:cs typeface="Arial"/>
              </a:rPr>
              <a:t>over</a:t>
            </a:r>
            <a:r>
              <a:rPr sz="1600" spc="-7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E0E0E"/>
                </a:solidFill>
                <a:latin typeface="Arial"/>
                <a:cs typeface="Arial"/>
              </a:rPr>
              <a:t>232</a:t>
            </a:r>
            <a:r>
              <a:rPr sz="1600" spc="-5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E0E0E"/>
                </a:solidFill>
                <a:latin typeface="Arial"/>
                <a:cs typeface="Arial"/>
              </a:rPr>
              <a:t>million</a:t>
            </a:r>
            <a:r>
              <a:rPr sz="1600" spc="-6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0E0E0E"/>
                </a:solidFill>
                <a:latin typeface="Arial"/>
                <a:cs typeface="Arial"/>
              </a:rPr>
              <a:t>paid</a:t>
            </a:r>
            <a:r>
              <a:rPr sz="1600" spc="-8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0E0E0E"/>
                </a:solidFill>
                <a:latin typeface="Arial"/>
                <a:cs typeface="Arial"/>
              </a:rPr>
              <a:t>memberships</a:t>
            </a:r>
            <a:r>
              <a:rPr sz="1600" spc="-9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E0E0E"/>
                </a:solidFill>
                <a:latin typeface="Arial"/>
                <a:cs typeface="Arial"/>
              </a:rPr>
              <a:t>in</a:t>
            </a:r>
            <a:r>
              <a:rPr sz="1600" spc="-6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0E0E0E"/>
                </a:solidFill>
                <a:latin typeface="Arial"/>
                <a:cs typeface="Arial"/>
              </a:rPr>
              <a:t>over</a:t>
            </a:r>
            <a:r>
              <a:rPr sz="1600" spc="-8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E0E0E"/>
                </a:solidFill>
                <a:latin typeface="Arial"/>
                <a:cs typeface="Arial"/>
              </a:rPr>
              <a:t>190</a:t>
            </a:r>
            <a:r>
              <a:rPr sz="1600" spc="-5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0E0E0E"/>
                </a:solidFill>
                <a:latin typeface="Arial"/>
                <a:cs typeface="Arial"/>
              </a:rPr>
              <a:t>countries</a:t>
            </a:r>
            <a:r>
              <a:rPr sz="1600" spc="-12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0E0E0E"/>
                </a:solidFill>
                <a:latin typeface="Arial"/>
                <a:cs typeface="Arial"/>
              </a:rPr>
              <a:t>enjoying  </a:t>
            </a:r>
            <a:r>
              <a:rPr sz="1600" spc="-45" dirty="0">
                <a:solidFill>
                  <a:srgbClr val="0E0E0E"/>
                </a:solidFill>
                <a:latin typeface="Arial"/>
                <a:cs typeface="Arial"/>
              </a:rPr>
              <a:t>TV </a:t>
            </a:r>
            <a:r>
              <a:rPr sz="1600" spc="-70" dirty="0">
                <a:solidFill>
                  <a:srgbClr val="0E0E0E"/>
                </a:solidFill>
                <a:latin typeface="Arial"/>
                <a:cs typeface="Arial"/>
              </a:rPr>
              <a:t>series, </a:t>
            </a:r>
            <a:r>
              <a:rPr sz="1600" spc="-55" dirty="0">
                <a:solidFill>
                  <a:srgbClr val="0E0E0E"/>
                </a:solidFill>
                <a:latin typeface="Arial"/>
                <a:cs typeface="Arial"/>
              </a:rPr>
              <a:t>documentaries </a:t>
            </a:r>
            <a:r>
              <a:rPr sz="1600" spc="-75" dirty="0">
                <a:solidFill>
                  <a:srgbClr val="0E0E0E"/>
                </a:solidFill>
                <a:latin typeface="Arial"/>
                <a:cs typeface="Arial"/>
              </a:rPr>
              <a:t>and </a:t>
            </a:r>
            <a:r>
              <a:rPr sz="1600" spc="-30" dirty="0">
                <a:solidFill>
                  <a:srgbClr val="0E0E0E"/>
                </a:solidFill>
                <a:latin typeface="Arial"/>
                <a:cs typeface="Arial"/>
              </a:rPr>
              <a:t>feature </a:t>
            </a:r>
            <a:r>
              <a:rPr sz="1600" spc="-15" dirty="0">
                <a:solidFill>
                  <a:srgbClr val="0E0E0E"/>
                </a:solidFill>
                <a:latin typeface="Arial"/>
                <a:cs typeface="Arial"/>
              </a:rPr>
              <a:t>films </a:t>
            </a:r>
            <a:r>
              <a:rPr sz="1600" spc="-80" dirty="0">
                <a:solidFill>
                  <a:srgbClr val="0E0E0E"/>
                </a:solidFill>
                <a:latin typeface="Arial"/>
                <a:cs typeface="Arial"/>
              </a:rPr>
              <a:t>across </a:t>
            </a:r>
            <a:r>
              <a:rPr sz="1600" spc="-120" dirty="0">
                <a:solidFill>
                  <a:srgbClr val="0E0E0E"/>
                </a:solidFill>
                <a:latin typeface="Arial"/>
                <a:cs typeface="Arial"/>
              </a:rPr>
              <a:t>a </a:t>
            </a:r>
            <a:r>
              <a:rPr sz="1600" spc="-55" dirty="0">
                <a:solidFill>
                  <a:srgbClr val="0E0E0E"/>
                </a:solidFill>
                <a:latin typeface="Arial"/>
                <a:cs typeface="Arial"/>
              </a:rPr>
              <a:t>wide </a:t>
            </a:r>
            <a:r>
              <a:rPr sz="1600" spc="-20" dirty="0">
                <a:solidFill>
                  <a:srgbClr val="0E0E0E"/>
                </a:solidFill>
                <a:latin typeface="Arial"/>
                <a:cs typeface="Arial"/>
              </a:rPr>
              <a:t>variety </a:t>
            </a:r>
            <a:r>
              <a:rPr sz="1600" spc="15" dirty="0">
                <a:solidFill>
                  <a:srgbClr val="0E0E0E"/>
                </a:solidFill>
                <a:latin typeface="Arial"/>
                <a:cs typeface="Arial"/>
              </a:rPr>
              <a:t>of </a:t>
            </a:r>
            <a:r>
              <a:rPr sz="1600" spc="-75" dirty="0">
                <a:solidFill>
                  <a:srgbClr val="0E0E0E"/>
                </a:solidFill>
                <a:latin typeface="Arial"/>
                <a:cs typeface="Arial"/>
              </a:rPr>
              <a:t>genres and </a:t>
            </a:r>
            <a:r>
              <a:rPr sz="1600" spc="-85" dirty="0">
                <a:solidFill>
                  <a:srgbClr val="0E0E0E"/>
                </a:solidFill>
                <a:latin typeface="Arial"/>
                <a:cs typeface="Arial"/>
              </a:rPr>
              <a:t>languages. </a:t>
            </a:r>
            <a:r>
              <a:rPr sz="1600" spc="-65" dirty="0">
                <a:latin typeface="Arial"/>
                <a:cs typeface="Arial"/>
              </a:rPr>
              <a:t>Members </a:t>
            </a:r>
            <a:r>
              <a:rPr sz="1600" spc="-90" dirty="0">
                <a:latin typeface="Arial"/>
                <a:cs typeface="Arial"/>
              </a:rPr>
              <a:t>can </a:t>
            </a:r>
            <a:r>
              <a:rPr sz="1600" spc="-85" dirty="0">
                <a:latin typeface="Arial"/>
                <a:cs typeface="Arial"/>
              </a:rPr>
              <a:t>play, </a:t>
            </a:r>
            <a:r>
              <a:rPr sz="1600" spc="-95" dirty="0">
                <a:latin typeface="Arial"/>
                <a:cs typeface="Arial"/>
              </a:rPr>
              <a:t>pause </a:t>
            </a:r>
            <a:r>
              <a:rPr sz="1600" spc="-75" dirty="0">
                <a:latin typeface="Arial"/>
                <a:cs typeface="Arial"/>
              </a:rPr>
              <a:t>and  resume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watching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much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want,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anytime,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anywhere,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can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also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change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their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plans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any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Arial"/>
              <a:cs typeface="Arial"/>
            </a:endParaRPr>
          </a:p>
          <a:p>
            <a:pPr marL="12700" marR="5080" algn="just">
              <a:lnSpc>
                <a:spcPts val="1730"/>
              </a:lnSpc>
            </a:pPr>
            <a:r>
              <a:rPr sz="1600" spc="-45" dirty="0">
                <a:latin typeface="Arial"/>
                <a:cs typeface="Arial"/>
              </a:rPr>
              <a:t>This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dataset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consists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TV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shows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Movies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available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Netflix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50" dirty="0">
                <a:latin typeface="Arial"/>
                <a:cs typeface="Arial"/>
              </a:rPr>
              <a:t> 2019.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It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collected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from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Flixable </a:t>
            </a:r>
            <a:r>
              <a:rPr sz="1600" spc="-50" dirty="0">
                <a:latin typeface="Arial"/>
                <a:cs typeface="Arial"/>
              </a:rPr>
              <a:t>which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a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third-  </a:t>
            </a:r>
            <a:r>
              <a:rPr sz="1600" spc="-5" dirty="0">
                <a:latin typeface="Arial"/>
                <a:cs typeface="Arial"/>
              </a:rPr>
              <a:t>party </a:t>
            </a:r>
            <a:r>
              <a:rPr sz="1600" spc="10" dirty="0">
                <a:latin typeface="Arial"/>
                <a:cs typeface="Arial"/>
              </a:rPr>
              <a:t>Netflix </a:t>
            </a:r>
            <a:r>
              <a:rPr sz="1600" spc="-80" dirty="0">
                <a:latin typeface="Arial"/>
                <a:cs typeface="Arial"/>
              </a:rPr>
              <a:t>search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engine.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12700" marR="94615" algn="just">
              <a:lnSpc>
                <a:spcPct val="90100"/>
              </a:lnSpc>
            </a:pP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2018,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released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an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interesting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report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which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shows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that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number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TV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shows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on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Netflix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has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nearly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tripled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since  </a:t>
            </a:r>
            <a:r>
              <a:rPr sz="1600" spc="-50" dirty="0">
                <a:latin typeface="Arial"/>
                <a:cs typeface="Arial"/>
              </a:rPr>
              <a:t>2010.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The </a:t>
            </a:r>
            <a:r>
              <a:rPr sz="1600" spc="-40" dirty="0">
                <a:latin typeface="Arial"/>
                <a:cs typeface="Arial"/>
              </a:rPr>
              <a:t>streaming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service’s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number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movies </a:t>
            </a:r>
            <a:r>
              <a:rPr sz="1600" spc="-95" dirty="0">
                <a:latin typeface="Arial"/>
                <a:cs typeface="Arial"/>
              </a:rPr>
              <a:t>has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decreased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more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than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2,000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titles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since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2010,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while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its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number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  </a:t>
            </a:r>
            <a:r>
              <a:rPr sz="1600" spc="-45" dirty="0">
                <a:latin typeface="Arial"/>
                <a:cs typeface="Arial"/>
              </a:rPr>
              <a:t>TV </a:t>
            </a:r>
            <a:r>
              <a:rPr sz="1600" spc="-85" dirty="0">
                <a:latin typeface="Arial"/>
                <a:cs typeface="Arial"/>
              </a:rPr>
              <a:t>shows </a:t>
            </a:r>
            <a:r>
              <a:rPr sz="1600" spc="-100" dirty="0">
                <a:latin typeface="Arial"/>
                <a:cs typeface="Arial"/>
              </a:rPr>
              <a:t>has </a:t>
            </a:r>
            <a:r>
              <a:rPr sz="1600" spc="-45" dirty="0">
                <a:latin typeface="Arial"/>
                <a:cs typeface="Arial"/>
              </a:rPr>
              <a:t>nearly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tripled.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Arial"/>
                <a:cs typeface="Arial"/>
              </a:rPr>
              <a:t>In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this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project,</a:t>
            </a:r>
            <a:r>
              <a:rPr sz="1600" spc="-114" dirty="0">
                <a:latin typeface="Arial"/>
                <a:cs typeface="Arial"/>
              </a:rPr>
              <a:t> we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required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to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600" spc="-35" dirty="0">
                <a:latin typeface="Arial"/>
                <a:cs typeface="Arial"/>
              </a:rPr>
              <a:t>Exploratory </a:t>
            </a:r>
            <a:r>
              <a:rPr sz="1600" spc="-50" dirty="0">
                <a:latin typeface="Arial"/>
                <a:cs typeface="Arial"/>
              </a:rPr>
              <a:t>Data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600" spc="-40" dirty="0">
                <a:latin typeface="Arial"/>
                <a:cs typeface="Arial"/>
              </a:rPr>
              <a:t>Understanding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what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type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content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available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different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countries</a:t>
            </a: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600" spc="-65" dirty="0">
                <a:latin typeface="Arial"/>
                <a:cs typeface="Arial"/>
              </a:rPr>
              <a:t>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Netflix</a:t>
            </a:r>
            <a:r>
              <a:rPr sz="1600" spc="-100" dirty="0">
                <a:latin typeface="Arial"/>
                <a:cs typeface="Arial"/>
              </a:rPr>
              <a:t> has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increasingly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focus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on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TV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rather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than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movies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recent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years.</a:t>
            </a: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600" spc="-40" dirty="0">
                <a:latin typeface="Arial"/>
                <a:cs typeface="Arial"/>
              </a:rPr>
              <a:t>Clustering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similar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content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matching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text-based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898" y="301497"/>
            <a:ext cx="3627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538235"/>
                </a:solidFill>
              </a:rPr>
              <a:t>Hierarchical</a:t>
            </a:r>
            <a:r>
              <a:rPr spc="-250" dirty="0">
                <a:solidFill>
                  <a:srgbClr val="538235"/>
                </a:solidFill>
              </a:rPr>
              <a:t> </a:t>
            </a:r>
            <a:r>
              <a:rPr spc="-75" dirty="0">
                <a:solidFill>
                  <a:srgbClr val="538235"/>
                </a:solidFill>
              </a:rPr>
              <a:t>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24968" y="2231135"/>
            <a:ext cx="8464296" cy="434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22614" y="1175408"/>
            <a:ext cx="3105150" cy="368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7902" y="5167122"/>
            <a:ext cx="2733040" cy="764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0"/>
              </a:spcBef>
            </a:pPr>
            <a:r>
              <a:rPr sz="1600" spc="-35" dirty="0">
                <a:solidFill>
                  <a:srgbClr val="202020"/>
                </a:solidFill>
                <a:latin typeface="Arial"/>
                <a:cs typeface="Arial"/>
              </a:rPr>
              <a:t>Highest 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Silhouette </a:t>
            </a:r>
            <a:r>
              <a:rPr sz="1600" spc="-90" dirty="0">
                <a:solidFill>
                  <a:srgbClr val="202020"/>
                </a:solidFill>
                <a:latin typeface="Arial"/>
                <a:cs typeface="Arial"/>
              </a:rPr>
              <a:t>Score </a:t>
            </a:r>
            <a:r>
              <a:rPr sz="1600" spc="15" dirty="0">
                <a:solidFill>
                  <a:srgbClr val="202020"/>
                </a:solidFill>
                <a:latin typeface="Arial"/>
                <a:cs typeface="Arial"/>
              </a:rPr>
              <a:t>of  </a:t>
            </a:r>
            <a:r>
              <a:rPr sz="1600" spc="-40" dirty="0">
                <a:solidFill>
                  <a:srgbClr val="202020"/>
                </a:solidFill>
                <a:latin typeface="Arial"/>
                <a:cs typeface="Arial"/>
              </a:rPr>
              <a:t>0.671327 </a:t>
            </a:r>
            <a:r>
              <a:rPr sz="1600" spc="-85" dirty="0">
                <a:solidFill>
                  <a:srgbClr val="202020"/>
                </a:solidFill>
                <a:latin typeface="Arial"/>
                <a:cs typeface="Arial"/>
              </a:rPr>
              <a:t>achieved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at </a:t>
            </a:r>
            <a:r>
              <a:rPr sz="1600" spc="-55" dirty="0">
                <a:solidFill>
                  <a:srgbClr val="202020"/>
                </a:solidFill>
                <a:latin typeface="Arial"/>
                <a:cs typeface="Arial"/>
              </a:rPr>
              <a:t>distance</a:t>
            </a:r>
            <a:r>
              <a:rPr sz="1600" spc="-2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202020"/>
                </a:solidFill>
                <a:latin typeface="Arial"/>
                <a:cs typeface="Arial"/>
              </a:rPr>
              <a:t>=  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20 </a:t>
            </a:r>
            <a:r>
              <a:rPr sz="1600" spc="10" dirty="0">
                <a:solidFill>
                  <a:srgbClr val="202020"/>
                </a:solidFill>
                <a:latin typeface="Arial"/>
                <a:cs typeface="Arial"/>
              </a:rPr>
              <a:t>with 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13</a:t>
            </a:r>
            <a:r>
              <a:rPr sz="1600" spc="-2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Arial"/>
                <a:cs typeface="Arial"/>
              </a:rPr>
              <a:t>clusters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180" y="1134237"/>
            <a:ext cx="737362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40" dirty="0">
                <a:solidFill>
                  <a:srgbClr val="333333"/>
                </a:solidFill>
                <a:latin typeface="Arial"/>
                <a:cs typeface="Arial"/>
              </a:rPr>
              <a:t>Hierarchical</a:t>
            </a:r>
            <a:r>
              <a:rPr sz="16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333333"/>
                </a:solidFill>
                <a:latin typeface="Arial"/>
                <a:cs typeface="Arial"/>
              </a:rPr>
              <a:t>clustering</a:t>
            </a:r>
            <a:r>
              <a:rPr sz="16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6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6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333333"/>
                </a:solidFill>
                <a:latin typeface="Arial"/>
                <a:cs typeface="Arial"/>
              </a:rPr>
              <a:t>method</a:t>
            </a:r>
            <a:r>
              <a:rPr sz="16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6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333333"/>
                </a:solidFill>
                <a:latin typeface="Arial"/>
                <a:cs typeface="Arial"/>
              </a:rPr>
              <a:t>creating</a:t>
            </a:r>
            <a:r>
              <a:rPr sz="16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333333"/>
                </a:solidFill>
                <a:latin typeface="Arial"/>
                <a:cs typeface="Arial"/>
              </a:rPr>
              <a:t>groups</a:t>
            </a:r>
            <a:r>
              <a:rPr sz="16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333333"/>
                </a:solidFill>
                <a:latin typeface="Arial"/>
                <a:cs typeface="Arial"/>
              </a:rPr>
              <a:t>so </a:t>
            </a:r>
            <a:r>
              <a:rPr sz="1600" spc="20" dirty="0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sz="16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333333"/>
                </a:solidFill>
                <a:latin typeface="Arial"/>
                <a:cs typeface="Arial"/>
              </a:rPr>
              <a:t>objects</a:t>
            </a:r>
            <a:r>
              <a:rPr sz="16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333333"/>
                </a:solidFill>
                <a:latin typeface="Arial"/>
                <a:cs typeface="Arial"/>
              </a:rPr>
              <a:t>within</a:t>
            </a:r>
            <a:r>
              <a:rPr sz="16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6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333333"/>
                </a:solidFill>
                <a:latin typeface="Arial"/>
                <a:cs typeface="Arial"/>
              </a:rPr>
              <a:t>group</a:t>
            </a:r>
            <a:r>
              <a:rPr sz="16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333333"/>
                </a:solidFill>
                <a:latin typeface="Arial"/>
                <a:cs typeface="Arial"/>
              </a:rPr>
              <a:t>are  </a:t>
            </a:r>
            <a:r>
              <a:rPr sz="1600" spc="-25" dirty="0">
                <a:solidFill>
                  <a:srgbClr val="333333"/>
                </a:solidFill>
                <a:latin typeface="Arial"/>
                <a:cs typeface="Arial"/>
              </a:rPr>
              <a:t>similar </a:t>
            </a:r>
            <a:r>
              <a:rPr sz="1600" spc="3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600" spc="-1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600" spc="-7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sz="1600" spc="-40" dirty="0">
                <a:solidFill>
                  <a:srgbClr val="333333"/>
                </a:solidFill>
                <a:latin typeface="Arial"/>
                <a:cs typeface="Arial"/>
              </a:rPr>
              <a:t>objects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600" spc="-60" dirty="0">
                <a:solidFill>
                  <a:srgbClr val="333333"/>
                </a:solidFill>
                <a:latin typeface="Arial"/>
                <a:cs typeface="Arial"/>
              </a:rPr>
              <a:t>groups. </a:t>
            </a:r>
            <a:r>
              <a:rPr sz="1600" spc="-55" dirty="0">
                <a:solidFill>
                  <a:srgbClr val="333333"/>
                </a:solidFill>
                <a:latin typeface="Arial"/>
                <a:cs typeface="Arial"/>
              </a:rPr>
              <a:t>Clusters </a:t>
            </a:r>
            <a:r>
              <a:rPr sz="1600" spc="-70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1600" spc="-40" dirty="0">
                <a:solidFill>
                  <a:srgbClr val="333333"/>
                </a:solidFill>
                <a:latin typeface="Arial"/>
                <a:cs typeface="Arial"/>
              </a:rPr>
              <a:t>visually  </a:t>
            </a:r>
            <a:r>
              <a:rPr sz="1600" spc="-55" dirty="0">
                <a:solidFill>
                  <a:srgbClr val="333333"/>
                </a:solidFill>
                <a:latin typeface="Arial"/>
                <a:cs typeface="Arial"/>
              </a:rPr>
              <a:t>represented </a:t>
            </a:r>
            <a:r>
              <a:rPr sz="1600" spc="-1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600" spc="-12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600" spc="-45" dirty="0">
                <a:solidFill>
                  <a:srgbClr val="333333"/>
                </a:solidFill>
                <a:latin typeface="Arial"/>
                <a:cs typeface="Arial"/>
              </a:rPr>
              <a:t>hierarchical </a:t>
            </a:r>
            <a:r>
              <a:rPr sz="1600" spc="-15" dirty="0">
                <a:solidFill>
                  <a:srgbClr val="333333"/>
                </a:solidFill>
                <a:latin typeface="Arial"/>
                <a:cs typeface="Arial"/>
              </a:rPr>
              <a:t>tree</a:t>
            </a:r>
            <a:r>
              <a:rPr sz="1600" spc="-3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333333"/>
                </a:solidFill>
                <a:latin typeface="Arial"/>
                <a:cs typeface="Arial"/>
              </a:rPr>
              <a:t>called </a:t>
            </a:r>
            <a:r>
              <a:rPr sz="1600" spc="-12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600" spc="-65" dirty="0">
                <a:solidFill>
                  <a:srgbClr val="333333"/>
                </a:solidFill>
                <a:latin typeface="Arial"/>
                <a:cs typeface="Arial"/>
              </a:rPr>
              <a:t>dendrogram.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13" y="369189"/>
            <a:ext cx="1551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>
                <a:solidFill>
                  <a:srgbClr val="BE9000"/>
                </a:solidFill>
              </a:rPr>
              <a:t>DB</a:t>
            </a:r>
            <a:r>
              <a:rPr spc="-229" dirty="0">
                <a:solidFill>
                  <a:srgbClr val="BE9000"/>
                </a:solidFill>
              </a:rPr>
              <a:t> </a:t>
            </a:r>
            <a:r>
              <a:rPr spc="-215" dirty="0">
                <a:solidFill>
                  <a:srgbClr val="BE9000"/>
                </a:solidFill>
              </a:rPr>
              <a:t>SCAN</a:t>
            </a:r>
          </a:p>
        </p:txBody>
      </p:sp>
      <p:sp>
        <p:nvSpPr>
          <p:cNvPr id="3" name="object 3"/>
          <p:cNvSpPr/>
          <p:nvPr/>
        </p:nvSpPr>
        <p:spPr>
          <a:xfrm>
            <a:off x="4825000" y="1124711"/>
            <a:ext cx="7153639" cy="423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82485" y="5669991"/>
            <a:ext cx="3388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solidFill>
                  <a:srgbClr val="202020"/>
                </a:solidFill>
                <a:latin typeface="Arial"/>
                <a:cs typeface="Arial"/>
              </a:rPr>
              <a:t>Estimated </a:t>
            </a:r>
            <a:r>
              <a:rPr sz="1600" spc="-55" dirty="0">
                <a:solidFill>
                  <a:srgbClr val="202020"/>
                </a:solidFill>
                <a:latin typeface="Arial"/>
                <a:cs typeface="Arial"/>
              </a:rPr>
              <a:t>number </a:t>
            </a:r>
            <a:r>
              <a:rPr sz="1600" spc="1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600" spc="-45" dirty="0">
                <a:solidFill>
                  <a:srgbClr val="202020"/>
                </a:solidFill>
                <a:latin typeface="Arial"/>
                <a:cs typeface="Arial"/>
              </a:rPr>
              <a:t>clusters: </a:t>
            </a:r>
            <a:r>
              <a:rPr sz="1600" spc="-30" dirty="0">
                <a:solidFill>
                  <a:srgbClr val="202020"/>
                </a:solidFill>
                <a:latin typeface="Arial"/>
                <a:cs typeface="Arial"/>
              </a:rPr>
              <a:t>13  </a:t>
            </a:r>
            <a:r>
              <a:rPr sz="1600" spc="-50" dirty="0">
                <a:solidFill>
                  <a:srgbClr val="202020"/>
                </a:solidFill>
                <a:latin typeface="Arial"/>
                <a:cs typeface="Arial"/>
              </a:rPr>
              <a:t>Estimated </a:t>
            </a:r>
            <a:r>
              <a:rPr sz="1600" spc="-55" dirty="0">
                <a:solidFill>
                  <a:srgbClr val="202020"/>
                </a:solidFill>
                <a:latin typeface="Arial"/>
                <a:cs typeface="Arial"/>
              </a:rPr>
              <a:t>number </a:t>
            </a:r>
            <a:r>
              <a:rPr sz="1600" spc="1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600" spc="-65" dirty="0">
                <a:solidFill>
                  <a:srgbClr val="202020"/>
                </a:solidFill>
                <a:latin typeface="Arial"/>
                <a:cs typeface="Arial"/>
              </a:rPr>
              <a:t>noise </a:t>
            </a:r>
            <a:r>
              <a:rPr sz="1600" spc="-35" dirty="0">
                <a:solidFill>
                  <a:srgbClr val="202020"/>
                </a:solidFill>
                <a:latin typeface="Arial"/>
                <a:cs typeface="Arial"/>
              </a:rPr>
              <a:t>points:</a:t>
            </a:r>
            <a:r>
              <a:rPr sz="1600" spc="-2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Arial"/>
                <a:cs typeface="Arial"/>
              </a:rPr>
              <a:t>1039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623" y="1343405"/>
            <a:ext cx="431673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120" dirty="0">
                <a:latin typeface="Arial"/>
                <a:cs typeface="Arial"/>
              </a:rPr>
              <a:t>DBSCAN </a:t>
            </a:r>
            <a:r>
              <a:rPr sz="1600" spc="-55" dirty="0">
                <a:latin typeface="Arial"/>
                <a:cs typeface="Arial"/>
              </a:rPr>
              <a:t>stands </a:t>
            </a:r>
            <a:r>
              <a:rPr sz="1600" spc="20" dirty="0">
                <a:latin typeface="Arial"/>
                <a:cs typeface="Arial"/>
              </a:rPr>
              <a:t>for </a:t>
            </a:r>
            <a:r>
              <a:rPr sz="1600" spc="-55" dirty="0">
                <a:latin typeface="Arial"/>
                <a:cs typeface="Arial"/>
              </a:rPr>
              <a:t>Density-Based </a:t>
            </a:r>
            <a:r>
              <a:rPr sz="1600" spc="-45" dirty="0">
                <a:latin typeface="Arial"/>
                <a:cs typeface="Arial"/>
              </a:rPr>
              <a:t>Spatial  </a:t>
            </a:r>
            <a:r>
              <a:rPr sz="1600" spc="-40" dirty="0">
                <a:latin typeface="Arial"/>
                <a:cs typeface="Arial"/>
              </a:rPr>
              <a:t>Clustering </a:t>
            </a:r>
            <a:r>
              <a:rPr sz="1600" spc="15" dirty="0">
                <a:latin typeface="Arial"/>
                <a:cs typeface="Arial"/>
              </a:rPr>
              <a:t>of </a:t>
            </a:r>
            <a:r>
              <a:rPr sz="1600" spc="-35" dirty="0">
                <a:latin typeface="Arial"/>
                <a:cs typeface="Arial"/>
              </a:rPr>
              <a:t>Applications </a:t>
            </a:r>
            <a:r>
              <a:rPr sz="1600" spc="10" dirty="0">
                <a:latin typeface="Arial"/>
                <a:cs typeface="Arial"/>
              </a:rPr>
              <a:t>with </a:t>
            </a:r>
            <a:r>
              <a:rPr sz="1600" spc="-70" dirty="0">
                <a:latin typeface="Arial"/>
                <a:cs typeface="Arial"/>
              </a:rPr>
              <a:t>Noise. </a:t>
            </a:r>
            <a:r>
              <a:rPr sz="1600" spc="65" dirty="0">
                <a:latin typeface="Arial"/>
                <a:cs typeface="Arial"/>
              </a:rPr>
              <a:t>It </a:t>
            </a:r>
            <a:r>
              <a:rPr sz="1600" spc="-45" dirty="0">
                <a:latin typeface="Arial"/>
                <a:cs typeface="Arial"/>
              </a:rPr>
              <a:t>is </a:t>
            </a:r>
            <a:r>
              <a:rPr sz="1600" spc="-120" dirty="0">
                <a:latin typeface="Arial"/>
                <a:cs typeface="Arial"/>
              </a:rPr>
              <a:t>a  </a:t>
            </a:r>
            <a:r>
              <a:rPr sz="1600" spc="-50" dirty="0">
                <a:latin typeface="Arial"/>
                <a:cs typeface="Arial"/>
              </a:rPr>
              <a:t>density-based </a:t>
            </a:r>
            <a:r>
              <a:rPr sz="1600" spc="-30" dirty="0">
                <a:latin typeface="Arial"/>
                <a:cs typeface="Arial"/>
              </a:rPr>
              <a:t>clustering </a:t>
            </a:r>
            <a:r>
              <a:rPr sz="1600" spc="-25" dirty="0">
                <a:latin typeface="Arial"/>
                <a:cs typeface="Arial"/>
              </a:rPr>
              <a:t>algorithm. </a:t>
            </a:r>
            <a:r>
              <a:rPr sz="1600" spc="-7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algorithm  </a:t>
            </a:r>
            <a:r>
              <a:rPr sz="1600" spc="-75" dirty="0">
                <a:latin typeface="Arial"/>
                <a:cs typeface="Arial"/>
              </a:rPr>
              <a:t>increases </a:t>
            </a:r>
            <a:r>
              <a:rPr sz="1600" spc="-55" dirty="0">
                <a:latin typeface="Arial"/>
                <a:cs typeface="Arial"/>
              </a:rPr>
              <a:t>regions </a:t>
            </a:r>
            <a:r>
              <a:rPr sz="1600" spc="10" dirty="0">
                <a:latin typeface="Arial"/>
                <a:cs typeface="Arial"/>
              </a:rPr>
              <a:t>with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sufficiently </a:t>
            </a:r>
            <a:r>
              <a:rPr sz="1600" spc="-40" dirty="0">
                <a:latin typeface="Arial"/>
                <a:cs typeface="Arial"/>
              </a:rPr>
              <a:t>high </a:t>
            </a:r>
            <a:r>
              <a:rPr sz="1600" spc="-35" dirty="0">
                <a:latin typeface="Arial"/>
                <a:cs typeface="Arial"/>
              </a:rPr>
              <a:t>density </a:t>
            </a:r>
            <a:r>
              <a:rPr sz="1600" spc="5" dirty="0">
                <a:latin typeface="Arial"/>
                <a:cs typeface="Arial"/>
              </a:rPr>
              <a:t>into  </a:t>
            </a:r>
            <a:r>
              <a:rPr sz="1600" spc="-40" dirty="0">
                <a:latin typeface="Arial"/>
                <a:cs typeface="Arial"/>
              </a:rPr>
              <a:t>clusters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finds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clusters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arbitrary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architecture  </a:t>
            </a:r>
            <a:r>
              <a:rPr sz="1600" spc="-10" dirty="0">
                <a:latin typeface="Arial"/>
                <a:cs typeface="Arial"/>
              </a:rPr>
              <a:t>in </a:t>
            </a:r>
            <a:r>
              <a:rPr sz="1600" spc="-35" dirty="0">
                <a:latin typeface="Arial"/>
                <a:cs typeface="Arial"/>
              </a:rPr>
              <a:t>spatial </a:t>
            </a:r>
            <a:r>
              <a:rPr sz="1600" spc="-80" dirty="0">
                <a:latin typeface="Arial"/>
                <a:cs typeface="Arial"/>
              </a:rPr>
              <a:t>databases </a:t>
            </a:r>
            <a:r>
              <a:rPr sz="1600" spc="10" dirty="0">
                <a:latin typeface="Arial"/>
                <a:cs typeface="Arial"/>
              </a:rPr>
              <a:t>with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noise.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59" y="3557015"/>
            <a:ext cx="4472344" cy="2935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070" y="162509"/>
            <a:ext cx="17672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C</a:t>
            </a:r>
            <a:r>
              <a:rPr spc="-90" dirty="0"/>
              <a:t>o</a:t>
            </a:r>
            <a:r>
              <a:rPr spc="-70" dirty="0"/>
              <a:t>n</a:t>
            </a:r>
            <a:r>
              <a:rPr spc="-75" dirty="0"/>
              <a:t>cl</a:t>
            </a:r>
            <a:r>
              <a:rPr spc="-100" dirty="0"/>
              <a:t>u</a:t>
            </a:r>
            <a:r>
              <a:rPr spc="-210" dirty="0"/>
              <a:t>s</a:t>
            </a:r>
            <a:r>
              <a:rPr spc="-15" dirty="0"/>
              <a:t>i</a:t>
            </a:r>
            <a:r>
              <a:rPr spc="-25" dirty="0"/>
              <a:t>o</a:t>
            </a:r>
            <a:r>
              <a:rPr spc="-9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070" y="877463"/>
            <a:ext cx="10300335" cy="210185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5" dirty="0">
                <a:latin typeface="Arial"/>
                <a:cs typeface="Arial"/>
              </a:rPr>
              <a:t>Majority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content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on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Netflix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movies.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Netflix</a:t>
            </a:r>
            <a:r>
              <a:rPr sz="1600" spc="-100" dirty="0">
                <a:latin typeface="Arial"/>
                <a:cs typeface="Arial"/>
              </a:rPr>
              <a:t> has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5372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movies 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2398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TV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shows.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75" dirty="0">
                <a:latin typeface="Arial"/>
                <a:cs typeface="Arial"/>
              </a:rPr>
              <a:t>The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number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70" dirty="0">
                <a:latin typeface="Arial"/>
                <a:cs typeface="Arial"/>
              </a:rPr>
              <a:t> movies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on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Netflix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growing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significantly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faster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than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number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TV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shows.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00" dirty="0">
                <a:latin typeface="Arial"/>
                <a:cs typeface="Arial"/>
              </a:rPr>
              <a:t>We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saw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 huge </a:t>
            </a:r>
            <a:r>
              <a:rPr sz="1600" spc="-75" dirty="0">
                <a:latin typeface="Arial"/>
                <a:cs typeface="Arial"/>
              </a:rPr>
              <a:t>increase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number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movies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and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TV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Shows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after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2015.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Highest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number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movies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released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2017.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00" dirty="0">
                <a:latin typeface="Arial"/>
                <a:cs typeface="Arial"/>
              </a:rPr>
              <a:t>Less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Number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movies released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after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2017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whereas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more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number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TV</a:t>
            </a:r>
            <a:r>
              <a:rPr sz="1600" spc="-85" dirty="0">
                <a:latin typeface="Arial"/>
                <a:cs typeface="Arial"/>
              </a:rPr>
              <a:t> shows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were </a:t>
            </a:r>
            <a:r>
              <a:rPr sz="1600" spc="-75" dirty="0">
                <a:latin typeface="Arial"/>
                <a:cs typeface="Arial"/>
              </a:rPr>
              <a:t>released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period.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Arial"/>
                <a:cs typeface="Arial"/>
              </a:rPr>
              <a:t>Most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these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contents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released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either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year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ending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beginning.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20" dirty="0">
                <a:latin typeface="Arial"/>
                <a:cs typeface="Arial"/>
              </a:rPr>
              <a:t>International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Movies/TV</a:t>
            </a:r>
            <a:r>
              <a:rPr sz="1600" spc="-100" dirty="0">
                <a:latin typeface="Arial"/>
                <a:cs typeface="Arial"/>
              </a:rPr>
              <a:t> Shows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top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most</a:t>
            </a:r>
            <a:r>
              <a:rPr sz="1600" spc="-70" dirty="0">
                <a:latin typeface="Arial"/>
                <a:cs typeface="Arial"/>
              </a:rPr>
              <a:t> genre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Netflix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which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followed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by</a:t>
            </a:r>
            <a:r>
              <a:rPr sz="1600" spc="-75" dirty="0">
                <a:latin typeface="Arial"/>
                <a:cs typeface="Arial"/>
              </a:rPr>
              <a:t> Drama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Comedy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movies/TV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10"/>
              </a:spcBef>
            </a:pPr>
            <a:r>
              <a:rPr spc="-90" dirty="0"/>
              <a:t>shows.</a:t>
            </a: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40665" algn="l"/>
                <a:tab pos="241300" algn="l"/>
              </a:tabLst>
            </a:pPr>
            <a:r>
              <a:rPr spc="-20" dirty="0"/>
              <a:t>United</a:t>
            </a:r>
            <a:r>
              <a:rPr spc="-110" dirty="0"/>
              <a:t> </a:t>
            </a:r>
            <a:r>
              <a:rPr spc="-55" dirty="0"/>
              <a:t>States</a:t>
            </a:r>
            <a:r>
              <a:rPr spc="-75" dirty="0"/>
              <a:t> </a:t>
            </a:r>
            <a:r>
              <a:rPr spc="-45" dirty="0"/>
              <a:t>is</a:t>
            </a:r>
            <a:r>
              <a:rPr spc="-70" dirty="0"/>
              <a:t> </a:t>
            </a:r>
            <a:r>
              <a:rPr spc="-10" dirty="0"/>
              <a:t>the</a:t>
            </a:r>
            <a:r>
              <a:rPr spc="-80" dirty="0"/>
              <a:t> </a:t>
            </a:r>
            <a:r>
              <a:rPr spc="-35" dirty="0"/>
              <a:t>major</a:t>
            </a:r>
            <a:r>
              <a:rPr spc="-80" dirty="0"/>
              <a:t> </a:t>
            </a:r>
            <a:r>
              <a:rPr spc="-25" dirty="0"/>
              <a:t>content</a:t>
            </a:r>
            <a:r>
              <a:rPr spc="-90" dirty="0"/>
              <a:t> </a:t>
            </a:r>
            <a:r>
              <a:rPr spc="-40" dirty="0"/>
              <a:t>producing</a:t>
            </a:r>
            <a:r>
              <a:rPr spc="-110" dirty="0"/>
              <a:t> </a:t>
            </a:r>
            <a:r>
              <a:rPr spc="-20" dirty="0"/>
              <a:t>country</a:t>
            </a:r>
            <a:r>
              <a:rPr spc="-100" dirty="0"/>
              <a:t> </a:t>
            </a:r>
            <a:r>
              <a:rPr spc="-50" dirty="0"/>
              <a:t>on</a:t>
            </a:r>
            <a:r>
              <a:rPr spc="-85" dirty="0"/>
              <a:t> </a:t>
            </a:r>
            <a:r>
              <a:rPr spc="-10" dirty="0"/>
              <a:t>the</a:t>
            </a:r>
            <a:r>
              <a:rPr spc="-80" dirty="0"/>
              <a:t> </a:t>
            </a:r>
            <a:r>
              <a:rPr spc="-10" dirty="0"/>
              <a:t>platform</a:t>
            </a:r>
            <a:r>
              <a:rPr spc="-114" dirty="0"/>
              <a:t> </a:t>
            </a:r>
            <a:r>
              <a:rPr spc="-40" dirty="0"/>
              <a:t>followed</a:t>
            </a:r>
            <a:r>
              <a:rPr spc="-60" dirty="0"/>
              <a:t> </a:t>
            </a:r>
            <a:r>
              <a:rPr spc="-70" dirty="0"/>
              <a:t>by</a:t>
            </a:r>
            <a:r>
              <a:rPr spc="-55" dirty="0"/>
              <a:t> </a:t>
            </a:r>
            <a:r>
              <a:rPr spc="-60" dirty="0"/>
              <a:t>India,</a:t>
            </a:r>
            <a:r>
              <a:rPr spc="-85" dirty="0"/>
              <a:t> UK,</a:t>
            </a:r>
            <a:r>
              <a:rPr spc="-80" dirty="0"/>
              <a:t> </a:t>
            </a:r>
            <a:r>
              <a:rPr spc="-90" dirty="0"/>
              <a:t>Japan,</a:t>
            </a:r>
            <a:r>
              <a:rPr spc="-85" dirty="0"/>
              <a:t> </a:t>
            </a:r>
            <a:r>
              <a:rPr spc="-40" dirty="0"/>
              <a:t>South</a:t>
            </a:r>
            <a:r>
              <a:rPr spc="-85" dirty="0"/>
              <a:t> Korea.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pc="-75" dirty="0"/>
              <a:t>Jan </a:t>
            </a:r>
            <a:r>
              <a:rPr spc="-35" dirty="0"/>
              <a:t>Suter </a:t>
            </a:r>
            <a:r>
              <a:rPr spc="-75" dirty="0"/>
              <a:t>and </a:t>
            </a:r>
            <a:r>
              <a:rPr spc="-95" dirty="0"/>
              <a:t>Raul </a:t>
            </a:r>
            <a:r>
              <a:rPr spc="-110" dirty="0"/>
              <a:t>Campos </a:t>
            </a:r>
            <a:r>
              <a:rPr spc="-105" dirty="0"/>
              <a:t>have </a:t>
            </a:r>
            <a:r>
              <a:rPr spc="-35" dirty="0"/>
              <a:t>directed </a:t>
            </a:r>
            <a:r>
              <a:rPr spc="-10" dirty="0"/>
              <a:t>the</a:t>
            </a:r>
            <a:r>
              <a:rPr spc="-340" dirty="0"/>
              <a:t> </a:t>
            </a:r>
            <a:r>
              <a:rPr spc="-35" dirty="0"/>
              <a:t>most </a:t>
            </a:r>
            <a:r>
              <a:rPr spc="-25" dirty="0"/>
              <a:t>content </a:t>
            </a:r>
            <a:r>
              <a:rPr spc="-50" dirty="0"/>
              <a:t>on </a:t>
            </a:r>
            <a:r>
              <a:rPr spc="-10" dirty="0"/>
              <a:t>Netflix.</a:t>
            </a: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40665" algn="l"/>
                <a:tab pos="241300" algn="l"/>
              </a:tabLst>
            </a:pPr>
            <a:r>
              <a:rPr spc="-45" dirty="0"/>
              <a:t>Also</a:t>
            </a:r>
            <a:r>
              <a:rPr spc="-60" dirty="0"/>
              <a:t> </a:t>
            </a:r>
            <a:r>
              <a:rPr spc="-25" dirty="0"/>
              <a:t>6</a:t>
            </a:r>
            <a:r>
              <a:rPr spc="-8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10" dirty="0"/>
              <a:t>the</a:t>
            </a:r>
            <a:r>
              <a:rPr spc="-100" dirty="0"/>
              <a:t> </a:t>
            </a:r>
            <a:r>
              <a:rPr spc="-35" dirty="0"/>
              <a:t>actors</a:t>
            </a:r>
            <a:r>
              <a:rPr spc="-100" dirty="0"/>
              <a:t> </a:t>
            </a:r>
            <a:r>
              <a:rPr spc="-80" dirty="0"/>
              <a:t>among</a:t>
            </a:r>
            <a:r>
              <a:rPr spc="-85" dirty="0"/>
              <a:t> </a:t>
            </a:r>
            <a:r>
              <a:rPr spc="-10" dirty="0"/>
              <a:t>the</a:t>
            </a:r>
            <a:r>
              <a:rPr spc="-80" dirty="0"/>
              <a:t> </a:t>
            </a:r>
            <a:r>
              <a:rPr spc="10" dirty="0"/>
              <a:t>top</a:t>
            </a:r>
            <a:r>
              <a:rPr spc="-85" dirty="0"/>
              <a:t> </a:t>
            </a:r>
            <a:r>
              <a:rPr spc="-15" dirty="0"/>
              <a:t>ten</a:t>
            </a:r>
            <a:r>
              <a:rPr spc="-90" dirty="0"/>
              <a:t> </a:t>
            </a:r>
            <a:r>
              <a:rPr spc="-35" dirty="0"/>
              <a:t>actors</a:t>
            </a:r>
            <a:r>
              <a:rPr spc="-95" dirty="0"/>
              <a:t> </a:t>
            </a:r>
            <a:r>
              <a:rPr spc="10" dirty="0"/>
              <a:t>with</a:t>
            </a:r>
            <a:r>
              <a:rPr spc="-65" dirty="0"/>
              <a:t> </a:t>
            </a:r>
            <a:r>
              <a:rPr spc="-70" dirty="0"/>
              <a:t>maximum </a:t>
            </a:r>
            <a:r>
              <a:rPr spc="-25" dirty="0"/>
              <a:t>content</a:t>
            </a:r>
            <a:r>
              <a:rPr spc="-95" dirty="0"/>
              <a:t> </a:t>
            </a:r>
            <a:r>
              <a:rPr spc="-70" dirty="0"/>
              <a:t>are</a:t>
            </a:r>
            <a:r>
              <a:rPr spc="-100" dirty="0"/>
              <a:t> </a:t>
            </a:r>
            <a:r>
              <a:rPr spc="-10" dirty="0"/>
              <a:t>from</a:t>
            </a:r>
            <a:r>
              <a:rPr spc="-95" dirty="0"/>
              <a:t> </a:t>
            </a:r>
            <a:r>
              <a:rPr spc="-60" dirty="0"/>
              <a:t>India.</a:t>
            </a:r>
            <a:r>
              <a:rPr spc="-80" dirty="0"/>
              <a:t> </a:t>
            </a:r>
            <a:r>
              <a:rPr spc="-65" dirty="0"/>
              <a:t>Anupam</a:t>
            </a:r>
            <a:r>
              <a:rPr spc="-70" dirty="0"/>
              <a:t> </a:t>
            </a:r>
            <a:r>
              <a:rPr spc="-95" dirty="0"/>
              <a:t>Kher,</a:t>
            </a:r>
            <a:r>
              <a:rPr spc="-80" dirty="0"/>
              <a:t> </a:t>
            </a:r>
            <a:r>
              <a:rPr spc="-100" dirty="0"/>
              <a:t>Shah</a:t>
            </a:r>
            <a:r>
              <a:rPr spc="-85" dirty="0"/>
              <a:t> </a:t>
            </a:r>
            <a:r>
              <a:rPr spc="-90" dirty="0"/>
              <a:t>Rukh</a:t>
            </a:r>
            <a:r>
              <a:rPr spc="-60" dirty="0"/>
              <a:t> </a:t>
            </a:r>
            <a:r>
              <a:rPr spc="-90" dirty="0"/>
              <a:t>Khan,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1070" y="4085488"/>
            <a:ext cx="9437370" cy="176022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10"/>
              </a:spcBef>
            </a:pPr>
            <a:r>
              <a:rPr sz="1600" spc="-90" dirty="0">
                <a:latin typeface="Arial"/>
                <a:cs typeface="Arial"/>
              </a:rPr>
              <a:t>Om </a:t>
            </a:r>
            <a:r>
              <a:rPr sz="1600" spc="-35" dirty="0">
                <a:latin typeface="Arial"/>
                <a:cs typeface="Arial"/>
              </a:rPr>
              <a:t>Puri </a:t>
            </a:r>
            <a:r>
              <a:rPr sz="1600" spc="-70" dirty="0">
                <a:latin typeface="Arial"/>
                <a:cs typeface="Arial"/>
              </a:rPr>
              <a:t>are </a:t>
            </a:r>
            <a:r>
              <a:rPr sz="1600" spc="10" dirty="0">
                <a:latin typeface="Arial"/>
                <a:cs typeface="Arial"/>
              </a:rPr>
              <a:t>top </a:t>
            </a:r>
            <a:r>
              <a:rPr sz="1600" spc="-25" dirty="0">
                <a:latin typeface="Arial"/>
                <a:cs typeface="Arial"/>
              </a:rPr>
              <a:t>3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Actors.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20" dirty="0">
                <a:latin typeface="Arial"/>
                <a:cs typeface="Arial"/>
              </a:rPr>
              <a:t>TV-MA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tops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rating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chart,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indicating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that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mature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content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more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popular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on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Netflix.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Arial"/>
                <a:cs typeface="Arial"/>
              </a:rPr>
              <a:t>Most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movies </a:t>
            </a:r>
            <a:r>
              <a:rPr sz="1600" spc="-105" dirty="0">
                <a:latin typeface="Arial"/>
                <a:cs typeface="Arial"/>
              </a:rPr>
              <a:t>have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duration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between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80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to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120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minutes.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Arial"/>
                <a:cs typeface="Arial"/>
              </a:rPr>
              <a:t>Most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number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TV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shows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having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single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season.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Grey's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Anatomy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longest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TV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Show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with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16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Seasons.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40" dirty="0">
                <a:latin typeface="Arial"/>
                <a:cs typeface="Arial"/>
              </a:rPr>
              <a:t>k=13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was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found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to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be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an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optimal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value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for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clusters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using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which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we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grouped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our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data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13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distinct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clusters.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35" y="337515"/>
            <a:ext cx="15722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52AD7B"/>
                </a:solidFill>
              </a:rPr>
              <a:t>Workflow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2313" y="1317082"/>
            <a:ext cx="1491615" cy="802640"/>
            <a:chOff x="442313" y="1317082"/>
            <a:chExt cx="1491615" cy="802640"/>
          </a:xfrm>
        </p:grpSpPr>
        <p:sp>
          <p:nvSpPr>
            <p:cNvPr id="4" name="object 4"/>
            <p:cNvSpPr/>
            <p:nvPr/>
          </p:nvSpPr>
          <p:spPr>
            <a:xfrm>
              <a:off x="442313" y="1317082"/>
              <a:ext cx="1491035" cy="8023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1687" y="1453857"/>
              <a:ext cx="1269314" cy="598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775" y="1350264"/>
              <a:ext cx="1392936" cy="7040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3776" y="1350263"/>
            <a:ext cx="1393190" cy="70421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Raw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86585" y="1316786"/>
            <a:ext cx="2330450" cy="882650"/>
            <a:chOff x="1886585" y="1316786"/>
            <a:chExt cx="2330450" cy="882650"/>
          </a:xfrm>
        </p:grpSpPr>
        <p:sp>
          <p:nvSpPr>
            <p:cNvPr id="9" name="object 9"/>
            <p:cNvSpPr/>
            <p:nvPr/>
          </p:nvSpPr>
          <p:spPr>
            <a:xfrm>
              <a:off x="1886585" y="1673224"/>
              <a:ext cx="730250" cy="76200"/>
            </a:xfrm>
            <a:custGeom>
              <a:avLst/>
              <a:gdLst/>
              <a:ahLst/>
              <a:cxnLst/>
              <a:rect l="l" t="t" r="r" b="b"/>
              <a:pathLst>
                <a:path w="730250" h="76200">
                  <a:moveTo>
                    <a:pt x="654176" y="0"/>
                  </a:moveTo>
                  <a:lnTo>
                    <a:pt x="653806" y="31731"/>
                  </a:lnTo>
                  <a:lnTo>
                    <a:pt x="666495" y="31876"/>
                  </a:lnTo>
                  <a:lnTo>
                    <a:pt x="666369" y="44576"/>
                  </a:lnTo>
                  <a:lnTo>
                    <a:pt x="653656" y="44576"/>
                  </a:lnTo>
                  <a:lnTo>
                    <a:pt x="653288" y="76200"/>
                  </a:lnTo>
                  <a:lnTo>
                    <a:pt x="718476" y="44576"/>
                  </a:lnTo>
                  <a:lnTo>
                    <a:pt x="666369" y="44576"/>
                  </a:lnTo>
                  <a:lnTo>
                    <a:pt x="653658" y="44431"/>
                  </a:lnTo>
                  <a:lnTo>
                    <a:pt x="718776" y="44431"/>
                  </a:lnTo>
                  <a:lnTo>
                    <a:pt x="729995" y="38988"/>
                  </a:lnTo>
                  <a:lnTo>
                    <a:pt x="654176" y="0"/>
                  </a:lnTo>
                  <a:close/>
                </a:path>
                <a:path w="730250" h="76200">
                  <a:moveTo>
                    <a:pt x="653806" y="31731"/>
                  </a:moveTo>
                  <a:lnTo>
                    <a:pt x="653658" y="44431"/>
                  </a:lnTo>
                  <a:lnTo>
                    <a:pt x="666369" y="44576"/>
                  </a:lnTo>
                  <a:lnTo>
                    <a:pt x="666495" y="31876"/>
                  </a:lnTo>
                  <a:lnTo>
                    <a:pt x="653806" y="31731"/>
                  </a:lnTo>
                  <a:close/>
                </a:path>
                <a:path w="730250" h="76200">
                  <a:moveTo>
                    <a:pt x="253" y="24257"/>
                  </a:moveTo>
                  <a:lnTo>
                    <a:pt x="0" y="36957"/>
                  </a:lnTo>
                  <a:lnTo>
                    <a:pt x="653658" y="44431"/>
                  </a:lnTo>
                  <a:lnTo>
                    <a:pt x="653806" y="31731"/>
                  </a:lnTo>
                  <a:lnTo>
                    <a:pt x="253" y="2425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7272" y="1316786"/>
              <a:ext cx="1659508" cy="8212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9464" y="1325829"/>
              <a:ext cx="1632077" cy="873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8232" y="1359407"/>
              <a:ext cx="1542288" cy="7040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18232" y="1359408"/>
            <a:ext cx="1542415" cy="7042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Manipulation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60520" y="1316786"/>
            <a:ext cx="2473325" cy="876300"/>
            <a:chOff x="4160520" y="1316786"/>
            <a:chExt cx="2473325" cy="876300"/>
          </a:xfrm>
        </p:grpSpPr>
        <p:sp>
          <p:nvSpPr>
            <p:cNvPr id="15" name="object 15"/>
            <p:cNvSpPr/>
            <p:nvPr/>
          </p:nvSpPr>
          <p:spPr>
            <a:xfrm>
              <a:off x="4160520" y="1671827"/>
              <a:ext cx="814069" cy="76200"/>
            </a:xfrm>
            <a:custGeom>
              <a:avLst/>
              <a:gdLst/>
              <a:ahLst/>
              <a:cxnLst/>
              <a:rect l="l" t="t" r="r" b="b"/>
              <a:pathLst>
                <a:path w="814070" h="76200">
                  <a:moveTo>
                    <a:pt x="737488" y="0"/>
                  </a:moveTo>
                  <a:lnTo>
                    <a:pt x="737488" y="76200"/>
                  </a:lnTo>
                  <a:lnTo>
                    <a:pt x="800988" y="44450"/>
                  </a:lnTo>
                  <a:lnTo>
                    <a:pt x="750188" y="44450"/>
                  </a:lnTo>
                  <a:lnTo>
                    <a:pt x="750188" y="31750"/>
                  </a:lnTo>
                  <a:lnTo>
                    <a:pt x="800988" y="31750"/>
                  </a:lnTo>
                  <a:lnTo>
                    <a:pt x="737488" y="0"/>
                  </a:lnTo>
                  <a:close/>
                </a:path>
                <a:path w="814070" h="76200">
                  <a:moveTo>
                    <a:pt x="73748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37488" y="44450"/>
                  </a:lnTo>
                  <a:lnTo>
                    <a:pt x="737488" y="31750"/>
                  </a:lnTo>
                  <a:close/>
                </a:path>
                <a:path w="814070" h="76200">
                  <a:moveTo>
                    <a:pt x="800988" y="31750"/>
                  </a:moveTo>
                  <a:lnTo>
                    <a:pt x="750188" y="31750"/>
                  </a:lnTo>
                  <a:lnTo>
                    <a:pt x="750188" y="44450"/>
                  </a:lnTo>
                  <a:lnTo>
                    <a:pt x="800988" y="44450"/>
                  </a:lnTo>
                  <a:lnTo>
                    <a:pt x="813688" y="38100"/>
                  </a:lnTo>
                  <a:lnTo>
                    <a:pt x="800988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13376" y="1316786"/>
              <a:ext cx="1720342" cy="81211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2248" y="1322882"/>
              <a:ext cx="1482598" cy="8700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4336" y="1359407"/>
              <a:ext cx="1603247" cy="6949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74335" y="1359408"/>
            <a:ext cx="1603375" cy="6953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59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Feature</a:t>
            </a:r>
            <a:endParaRPr sz="1800">
              <a:latin typeface="Carlito"/>
              <a:cs typeface="Carlito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Engineering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81728" y="2054351"/>
            <a:ext cx="2183765" cy="1797050"/>
            <a:chOff x="4681728" y="2054351"/>
            <a:chExt cx="2183765" cy="1797050"/>
          </a:xfrm>
        </p:grpSpPr>
        <p:sp>
          <p:nvSpPr>
            <p:cNvPr id="21" name="object 21"/>
            <p:cNvSpPr/>
            <p:nvPr/>
          </p:nvSpPr>
          <p:spPr>
            <a:xfrm>
              <a:off x="5737860" y="2054351"/>
              <a:ext cx="76200" cy="696595"/>
            </a:xfrm>
            <a:custGeom>
              <a:avLst/>
              <a:gdLst/>
              <a:ahLst/>
              <a:cxnLst/>
              <a:rect l="l" t="t" r="r" b="b"/>
              <a:pathLst>
                <a:path w="76200" h="696594">
                  <a:moveTo>
                    <a:pt x="31750" y="620140"/>
                  </a:moveTo>
                  <a:lnTo>
                    <a:pt x="0" y="620140"/>
                  </a:lnTo>
                  <a:lnTo>
                    <a:pt x="38100" y="696340"/>
                  </a:lnTo>
                  <a:lnTo>
                    <a:pt x="69850" y="632840"/>
                  </a:lnTo>
                  <a:lnTo>
                    <a:pt x="31750" y="632840"/>
                  </a:lnTo>
                  <a:lnTo>
                    <a:pt x="31750" y="620140"/>
                  </a:lnTo>
                  <a:close/>
                </a:path>
                <a:path w="76200" h="696594">
                  <a:moveTo>
                    <a:pt x="44450" y="0"/>
                  </a:moveTo>
                  <a:lnTo>
                    <a:pt x="31750" y="0"/>
                  </a:lnTo>
                  <a:lnTo>
                    <a:pt x="31750" y="632840"/>
                  </a:lnTo>
                  <a:lnTo>
                    <a:pt x="44450" y="632840"/>
                  </a:lnTo>
                  <a:lnTo>
                    <a:pt x="44450" y="0"/>
                  </a:lnTo>
                  <a:close/>
                </a:path>
                <a:path w="76200" h="696594">
                  <a:moveTo>
                    <a:pt x="76200" y="620140"/>
                  </a:moveTo>
                  <a:lnTo>
                    <a:pt x="44450" y="620140"/>
                  </a:lnTo>
                  <a:lnTo>
                    <a:pt x="44450" y="632840"/>
                  </a:lnTo>
                  <a:lnTo>
                    <a:pt x="69850" y="632840"/>
                  </a:lnTo>
                  <a:lnTo>
                    <a:pt x="76200" y="62014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1728" y="2709621"/>
              <a:ext cx="2183764" cy="11412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43856" y="2877261"/>
              <a:ext cx="1653286" cy="8730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42688" y="2752343"/>
              <a:ext cx="2066543" cy="10241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31434" y="2962097"/>
            <a:ext cx="12903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supe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vi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Algorithms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36591" y="3776471"/>
            <a:ext cx="2073910" cy="1787525"/>
            <a:chOff x="4736591" y="3776471"/>
            <a:chExt cx="2073910" cy="1787525"/>
          </a:xfrm>
        </p:grpSpPr>
        <p:sp>
          <p:nvSpPr>
            <p:cNvPr id="27" name="object 27"/>
            <p:cNvSpPr/>
            <p:nvPr/>
          </p:nvSpPr>
          <p:spPr>
            <a:xfrm>
              <a:off x="5737859" y="3776471"/>
              <a:ext cx="76200" cy="772160"/>
            </a:xfrm>
            <a:custGeom>
              <a:avLst/>
              <a:gdLst/>
              <a:ahLst/>
              <a:cxnLst/>
              <a:rect l="l" t="t" r="r" b="b"/>
              <a:pathLst>
                <a:path w="76200" h="772160">
                  <a:moveTo>
                    <a:pt x="31750" y="695578"/>
                  </a:moveTo>
                  <a:lnTo>
                    <a:pt x="0" y="695578"/>
                  </a:lnTo>
                  <a:lnTo>
                    <a:pt x="38100" y="771778"/>
                  </a:lnTo>
                  <a:lnTo>
                    <a:pt x="69850" y="708278"/>
                  </a:lnTo>
                  <a:lnTo>
                    <a:pt x="31750" y="708278"/>
                  </a:lnTo>
                  <a:lnTo>
                    <a:pt x="31750" y="695578"/>
                  </a:lnTo>
                  <a:close/>
                </a:path>
                <a:path w="76200" h="772160">
                  <a:moveTo>
                    <a:pt x="44450" y="0"/>
                  </a:moveTo>
                  <a:lnTo>
                    <a:pt x="31750" y="0"/>
                  </a:lnTo>
                  <a:lnTo>
                    <a:pt x="31750" y="708278"/>
                  </a:lnTo>
                  <a:lnTo>
                    <a:pt x="44450" y="708278"/>
                  </a:lnTo>
                  <a:lnTo>
                    <a:pt x="44450" y="0"/>
                  </a:lnTo>
                  <a:close/>
                </a:path>
                <a:path w="76200" h="772160">
                  <a:moveTo>
                    <a:pt x="76200" y="695578"/>
                  </a:moveTo>
                  <a:lnTo>
                    <a:pt x="44450" y="695578"/>
                  </a:lnTo>
                  <a:lnTo>
                    <a:pt x="44450" y="708278"/>
                  </a:lnTo>
                  <a:lnTo>
                    <a:pt x="69850" y="708278"/>
                  </a:lnTo>
                  <a:lnTo>
                    <a:pt x="76200" y="69557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36591" y="4495850"/>
              <a:ext cx="2073910" cy="106814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6255" y="4763985"/>
              <a:ext cx="1354709" cy="5987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97551" y="4538471"/>
              <a:ext cx="1956816" cy="9509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81929" y="4850383"/>
            <a:ext cx="99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59779" y="3776471"/>
            <a:ext cx="3054350" cy="1824355"/>
            <a:chOff x="5859779" y="3776471"/>
            <a:chExt cx="3054350" cy="1824355"/>
          </a:xfrm>
        </p:grpSpPr>
        <p:sp>
          <p:nvSpPr>
            <p:cNvPr id="33" name="object 33"/>
            <p:cNvSpPr/>
            <p:nvPr/>
          </p:nvSpPr>
          <p:spPr>
            <a:xfrm>
              <a:off x="5859780" y="3776471"/>
              <a:ext cx="1859280" cy="1275715"/>
            </a:xfrm>
            <a:custGeom>
              <a:avLst/>
              <a:gdLst/>
              <a:ahLst/>
              <a:cxnLst/>
              <a:rect l="l" t="t" r="r" b="b"/>
              <a:pathLst>
                <a:path w="1859279" h="127571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762000"/>
                  </a:lnTo>
                  <a:lnTo>
                    <a:pt x="44450" y="76200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859279" h="1275714">
                  <a:moveTo>
                    <a:pt x="1859280" y="1237488"/>
                  </a:moveTo>
                  <a:lnTo>
                    <a:pt x="1846580" y="1231138"/>
                  </a:lnTo>
                  <a:lnTo>
                    <a:pt x="1783080" y="1199388"/>
                  </a:lnTo>
                  <a:lnTo>
                    <a:pt x="1783080" y="1231138"/>
                  </a:lnTo>
                  <a:lnTo>
                    <a:pt x="894588" y="1231138"/>
                  </a:lnTo>
                  <a:lnTo>
                    <a:pt x="894588" y="1243838"/>
                  </a:lnTo>
                  <a:lnTo>
                    <a:pt x="1783080" y="1243838"/>
                  </a:lnTo>
                  <a:lnTo>
                    <a:pt x="1783080" y="1275588"/>
                  </a:lnTo>
                  <a:lnTo>
                    <a:pt x="1846580" y="1243838"/>
                  </a:lnTo>
                  <a:lnTo>
                    <a:pt x="1859280" y="123748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56575" y="4532375"/>
              <a:ext cx="1257096" cy="10681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87639" y="4803584"/>
              <a:ext cx="991946" cy="59569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17535" y="4575047"/>
              <a:ext cx="1139952" cy="950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717535" y="4575047"/>
            <a:ext cx="1140460" cy="9512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939901" y="3910609"/>
            <a:ext cx="1256665" cy="544195"/>
            <a:chOff x="9939901" y="3910609"/>
            <a:chExt cx="1256665" cy="544195"/>
          </a:xfrm>
        </p:grpSpPr>
        <p:sp>
          <p:nvSpPr>
            <p:cNvPr id="39" name="object 39"/>
            <p:cNvSpPr/>
            <p:nvPr/>
          </p:nvSpPr>
          <p:spPr>
            <a:xfrm>
              <a:off x="9939901" y="3932138"/>
              <a:ext cx="1256299" cy="43358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24871" y="3910609"/>
              <a:ext cx="1086434" cy="5439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91343" y="3965447"/>
              <a:ext cx="1158239" cy="3352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197465" y="3985971"/>
            <a:ext cx="7518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939901" y="4517161"/>
            <a:ext cx="1256665" cy="544195"/>
            <a:chOff x="9939901" y="4517161"/>
            <a:chExt cx="1256665" cy="544195"/>
          </a:xfrm>
        </p:grpSpPr>
        <p:sp>
          <p:nvSpPr>
            <p:cNvPr id="44" name="object 44"/>
            <p:cNvSpPr/>
            <p:nvPr/>
          </p:nvSpPr>
          <p:spPr>
            <a:xfrm>
              <a:off x="9939901" y="4541738"/>
              <a:ext cx="1256299" cy="43358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24871" y="4517161"/>
              <a:ext cx="1086434" cy="54391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91343" y="4575048"/>
              <a:ext cx="1158239" cy="33527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197465" y="4594986"/>
            <a:ext cx="7512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939901" y="5132832"/>
            <a:ext cx="1256665" cy="544195"/>
            <a:chOff x="9939901" y="5132832"/>
            <a:chExt cx="1256665" cy="544195"/>
          </a:xfrm>
        </p:grpSpPr>
        <p:sp>
          <p:nvSpPr>
            <p:cNvPr id="49" name="object 49"/>
            <p:cNvSpPr/>
            <p:nvPr/>
          </p:nvSpPr>
          <p:spPr>
            <a:xfrm>
              <a:off x="9939901" y="5157497"/>
              <a:ext cx="1256299" cy="43358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024871" y="5132832"/>
              <a:ext cx="1086434" cy="54391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991343" y="5190744"/>
              <a:ext cx="1158239" cy="33528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197465" y="5211826"/>
            <a:ext cx="7512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939901" y="5751576"/>
            <a:ext cx="1256665" cy="544195"/>
            <a:chOff x="9939901" y="5751576"/>
            <a:chExt cx="1256665" cy="544195"/>
          </a:xfrm>
        </p:grpSpPr>
        <p:sp>
          <p:nvSpPr>
            <p:cNvPr id="54" name="object 54"/>
            <p:cNvSpPr/>
            <p:nvPr/>
          </p:nvSpPr>
          <p:spPr>
            <a:xfrm>
              <a:off x="9939901" y="5773256"/>
              <a:ext cx="1256299" cy="43647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024871" y="5751576"/>
              <a:ext cx="1086434" cy="54391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991343" y="5806440"/>
              <a:ext cx="1158239" cy="33832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197465" y="5828182"/>
            <a:ext cx="7518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Cluster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632506" y="2719175"/>
            <a:ext cx="2357755" cy="3256279"/>
            <a:chOff x="7632506" y="2719175"/>
            <a:chExt cx="2357755" cy="3256279"/>
          </a:xfrm>
        </p:grpSpPr>
        <p:sp>
          <p:nvSpPr>
            <p:cNvPr id="59" name="object 59"/>
            <p:cNvSpPr/>
            <p:nvPr/>
          </p:nvSpPr>
          <p:spPr>
            <a:xfrm>
              <a:off x="8853424" y="4218431"/>
              <a:ext cx="1136650" cy="1757045"/>
            </a:xfrm>
            <a:custGeom>
              <a:avLst/>
              <a:gdLst/>
              <a:ahLst/>
              <a:cxnLst/>
              <a:rect l="l" t="t" r="r" b="b"/>
              <a:pathLst>
                <a:path w="1136650" h="1757045">
                  <a:moveTo>
                    <a:pt x="1136523" y="0"/>
                  </a:moveTo>
                  <a:lnTo>
                    <a:pt x="1052576" y="14351"/>
                  </a:lnTo>
                  <a:lnTo>
                    <a:pt x="1071410" y="40043"/>
                  </a:lnTo>
                  <a:lnTo>
                    <a:pt x="254" y="826008"/>
                  </a:lnTo>
                  <a:lnTo>
                    <a:pt x="3467" y="830364"/>
                  </a:lnTo>
                  <a:lnTo>
                    <a:pt x="3949" y="832243"/>
                  </a:lnTo>
                  <a:lnTo>
                    <a:pt x="0" y="837057"/>
                  </a:lnTo>
                  <a:lnTo>
                    <a:pt x="1073543" y="1713661"/>
                  </a:lnTo>
                  <a:lnTo>
                    <a:pt x="1053465" y="1738287"/>
                  </a:lnTo>
                  <a:lnTo>
                    <a:pt x="1136523" y="1756968"/>
                  </a:lnTo>
                  <a:lnTo>
                    <a:pt x="1120673" y="1721726"/>
                  </a:lnTo>
                  <a:lnTo>
                    <a:pt x="1101598" y="1679270"/>
                  </a:lnTo>
                  <a:lnTo>
                    <a:pt x="1081557" y="1703844"/>
                  </a:lnTo>
                  <a:lnTo>
                    <a:pt x="31267" y="846061"/>
                  </a:lnTo>
                  <a:lnTo>
                    <a:pt x="1061389" y="1126464"/>
                  </a:lnTo>
                  <a:lnTo>
                    <a:pt x="1053084" y="1157097"/>
                  </a:lnTo>
                  <a:lnTo>
                    <a:pt x="1136523" y="1140333"/>
                  </a:lnTo>
                  <a:lnTo>
                    <a:pt x="1124724" y="1129792"/>
                  </a:lnTo>
                  <a:lnTo>
                    <a:pt x="1073023" y="1083564"/>
                  </a:lnTo>
                  <a:lnTo>
                    <a:pt x="1064691" y="1114272"/>
                  </a:lnTo>
                  <a:lnTo>
                    <a:pt x="29032" y="832370"/>
                  </a:lnTo>
                  <a:lnTo>
                    <a:pt x="1064729" y="550456"/>
                  </a:lnTo>
                  <a:lnTo>
                    <a:pt x="1073023" y="581025"/>
                  </a:lnTo>
                  <a:lnTo>
                    <a:pt x="1124724" y="534797"/>
                  </a:lnTo>
                  <a:lnTo>
                    <a:pt x="1136523" y="524256"/>
                  </a:lnTo>
                  <a:lnTo>
                    <a:pt x="1053084" y="507492"/>
                  </a:lnTo>
                  <a:lnTo>
                    <a:pt x="1061389" y="538137"/>
                  </a:lnTo>
                  <a:lnTo>
                    <a:pt x="32537" y="818197"/>
                  </a:lnTo>
                  <a:lnTo>
                    <a:pt x="1078877" y="50215"/>
                  </a:lnTo>
                  <a:lnTo>
                    <a:pt x="1097661" y="75819"/>
                  </a:lnTo>
                  <a:lnTo>
                    <a:pt x="1119847" y="32512"/>
                  </a:lnTo>
                  <a:lnTo>
                    <a:pt x="113652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32506" y="2719175"/>
              <a:ext cx="1305311" cy="104924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872984" y="2843834"/>
              <a:ext cx="870026" cy="87002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84008" y="2752344"/>
              <a:ext cx="1207008" cy="9509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061452" y="2926537"/>
            <a:ext cx="455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546847" y="3703320"/>
            <a:ext cx="1519555" cy="3061970"/>
            <a:chOff x="7546847" y="3703320"/>
            <a:chExt cx="1519555" cy="3061970"/>
          </a:xfrm>
        </p:grpSpPr>
        <p:sp>
          <p:nvSpPr>
            <p:cNvPr id="65" name="object 65"/>
            <p:cNvSpPr/>
            <p:nvPr/>
          </p:nvSpPr>
          <p:spPr>
            <a:xfrm>
              <a:off x="8249412" y="3703319"/>
              <a:ext cx="76200" cy="2439670"/>
            </a:xfrm>
            <a:custGeom>
              <a:avLst/>
              <a:gdLst/>
              <a:ahLst/>
              <a:cxnLst/>
              <a:rect l="l" t="t" r="r" b="b"/>
              <a:pathLst>
                <a:path w="76200" h="2439670">
                  <a:moveTo>
                    <a:pt x="76200" y="2363101"/>
                  </a:moveTo>
                  <a:lnTo>
                    <a:pt x="44450" y="2363101"/>
                  </a:lnTo>
                  <a:lnTo>
                    <a:pt x="44450" y="1822704"/>
                  </a:lnTo>
                  <a:lnTo>
                    <a:pt x="31750" y="1822704"/>
                  </a:lnTo>
                  <a:lnTo>
                    <a:pt x="31750" y="2363101"/>
                  </a:lnTo>
                  <a:lnTo>
                    <a:pt x="0" y="2363101"/>
                  </a:lnTo>
                  <a:lnTo>
                    <a:pt x="38100" y="2439289"/>
                  </a:lnTo>
                  <a:lnTo>
                    <a:pt x="69850" y="2375789"/>
                  </a:lnTo>
                  <a:lnTo>
                    <a:pt x="76200" y="2363101"/>
                  </a:lnTo>
                  <a:close/>
                </a:path>
                <a:path w="76200" h="2439670">
                  <a:moveTo>
                    <a:pt x="76200" y="794893"/>
                  </a:moveTo>
                  <a:lnTo>
                    <a:pt x="44450" y="79489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794893"/>
                  </a:lnTo>
                  <a:lnTo>
                    <a:pt x="0" y="794893"/>
                  </a:lnTo>
                  <a:lnTo>
                    <a:pt x="38100" y="871093"/>
                  </a:lnTo>
                  <a:lnTo>
                    <a:pt x="69850" y="807593"/>
                  </a:lnTo>
                  <a:lnTo>
                    <a:pt x="76200" y="79489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46847" y="6102098"/>
              <a:ext cx="1519174" cy="65971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92567" y="6166101"/>
              <a:ext cx="1424685" cy="59871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607807" y="6144768"/>
              <a:ext cx="1402080" cy="54254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780781" y="6252768"/>
            <a:ext cx="1059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Predictions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41" y="358266"/>
            <a:ext cx="1665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C000"/>
                </a:solidFill>
              </a:rPr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3277469" y="1472988"/>
            <a:ext cx="5340042" cy="4681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404825"/>
            <a:ext cx="30206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solidFill>
                  <a:srgbClr val="FF0000"/>
                </a:solidFill>
              </a:rPr>
              <a:t>Handling</a:t>
            </a:r>
            <a:r>
              <a:rPr sz="3200" spc="-270" dirty="0">
                <a:solidFill>
                  <a:srgbClr val="FF0000"/>
                </a:solidFill>
              </a:rPr>
              <a:t> </a:t>
            </a:r>
            <a:r>
              <a:rPr sz="3200" spc="-30" dirty="0">
                <a:solidFill>
                  <a:srgbClr val="FF0000"/>
                </a:solidFill>
              </a:rPr>
              <a:t>Outliers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584" y="1606296"/>
            <a:ext cx="5769864" cy="216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84" y="4157471"/>
            <a:ext cx="5769864" cy="2081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940552" y="3767328"/>
            <a:ext cx="478790" cy="311150"/>
            <a:chOff x="5940552" y="3767328"/>
            <a:chExt cx="478790" cy="311150"/>
          </a:xfrm>
        </p:grpSpPr>
        <p:sp>
          <p:nvSpPr>
            <p:cNvPr id="6" name="object 6"/>
            <p:cNvSpPr/>
            <p:nvPr/>
          </p:nvSpPr>
          <p:spPr>
            <a:xfrm>
              <a:off x="5946648" y="3773424"/>
              <a:ext cx="466725" cy="299085"/>
            </a:xfrm>
            <a:custGeom>
              <a:avLst/>
              <a:gdLst/>
              <a:ahLst/>
              <a:cxnLst/>
              <a:rect l="l" t="t" r="r" b="b"/>
              <a:pathLst>
                <a:path w="466725" h="299085">
                  <a:moveTo>
                    <a:pt x="316991" y="0"/>
                  </a:moveTo>
                  <a:lnTo>
                    <a:pt x="316991" y="74675"/>
                  </a:lnTo>
                  <a:lnTo>
                    <a:pt x="0" y="74675"/>
                  </a:lnTo>
                  <a:lnTo>
                    <a:pt x="0" y="224027"/>
                  </a:lnTo>
                  <a:lnTo>
                    <a:pt x="316991" y="224027"/>
                  </a:lnTo>
                  <a:lnTo>
                    <a:pt x="316991" y="298703"/>
                  </a:lnTo>
                  <a:lnTo>
                    <a:pt x="466343" y="149351"/>
                  </a:lnTo>
                  <a:lnTo>
                    <a:pt x="3169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6648" y="3773424"/>
              <a:ext cx="466725" cy="299085"/>
            </a:xfrm>
            <a:custGeom>
              <a:avLst/>
              <a:gdLst/>
              <a:ahLst/>
              <a:cxnLst/>
              <a:rect l="l" t="t" r="r" b="b"/>
              <a:pathLst>
                <a:path w="466725" h="299085">
                  <a:moveTo>
                    <a:pt x="0" y="74675"/>
                  </a:moveTo>
                  <a:lnTo>
                    <a:pt x="316991" y="74675"/>
                  </a:lnTo>
                  <a:lnTo>
                    <a:pt x="316991" y="0"/>
                  </a:lnTo>
                  <a:lnTo>
                    <a:pt x="466343" y="149351"/>
                  </a:lnTo>
                  <a:lnTo>
                    <a:pt x="316991" y="298703"/>
                  </a:lnTo>
                  <a:lnTo>
                    <a:pt x="316991" y="224027"/>
                  </a:lnTo>
                  <a:lnTo>
                    <a:pt x="0" y="224027"/>
                  </a:lnTo>
                  <a:lnTo>
                    <a:pt x="0" y="746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21552" y="1606296"/>
            <a:ext cx="5769863" cy="2081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1552" y="4157471"/>
            <a:ext cx="5769863" cy="1996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50" y="546861"/>
            <a:ext cx="4202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C00000"/>
                </a:solidFill>
              </a:rPr>
              <a:t>Type </a:t>
            </a:r>
            <a:r>
              <a:rPr spc="30" dirty="0">
                <a:solidFill>
                  <a:srgbClr val="C00000"/>
                </a:solidFill>
              </a:rPr>
              <a:t>of </a:t>
            </a:r>
            <a:r>
              <a:rPr spc="-70" dirty="0">
                <a:solidFill>
                  <a:srgbClr val="C00000"/>
                </a:solidFill>
              </a:rPr>
              <a:t>Content </a:t>
            </a:r>
            <a:r>
              <a:rPr spc="-90" dirty="0">
                <a:solidFill>
                  <a:srgbClr val="C00000"/>
                </a:solidFill>
              </a:rPr>
              <a:t>on</a:t>
            </a:r>
            <a:r>
              <a:rPr spc="-525" dirty="0">
                <a:solidFill>
                  <a:srgbClr val="C00000"/>
                </a:solidFill>
              </a:rPr>
              <a:t> </a:t>
            </a:r>
            <a:r>
              <a:rPr spc="20" dirty="0">
                <a:solidFill>
                  <a:srgbClr val="C00000"/>
                </a:solidFill>
              </a:rPr>
              <a:t>Netflix</a:t>
            </a:r>
          </a:p>
        </p:txBody>
      </p:sp>
      <p:sp>
        <p:nvSpPr>
          <p:cNvPr id="3" name="object 3"/>
          <p:cNvSpPr/>
          <p:nvPr/>
        </p:nvSpPr>
        <p:spPr>
          <a:xfrm>
            <a:off x="4491124" y="1729660"/>
            <a:ext cx="3488295" cy="341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60651" y="5808979"/>
            <a:ext cx="8811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69.1% </a:t>
            </a:r>
            <a:r>
              <a:rPr sz="1800" spc="1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content </a:t>
            </a: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available </a:t>
            </a:r>
            <a:r>
              <a:rPr sz="1800" spc="-60" dirty="0">
                <a:solidFill>
                  <a:srgbClr val="202020"/>
                </a:solidFill>
                <a:latin typeface="Arial"/>
                <a:cs typeface="Arial"/>
              </a:rPr>
              <a:t>on </a:t>
            </a:r>
            <a:r>
              <a:rPr sz="1800" spc="5" dirty="0">
                <a:solidFill>
                  <a:srgbClr val="202020"/>
                </a:solidFill>
                <a:latin typeface="Arial"/>
                <a:cs typeface="Arial"/>
              </a:rPr>
              <a:t>Netflix </a:t>
            </a:r>
            <a:r>
              <a:rPr sz="1800" spc="-90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800" spc="-80" dirty="0">
                <a:solidFill>
                  <a:srgbClr val="202020"/>
                </a:solidFill>
                <a:latin typeface="Arial"/>
                <a:cs typeface="Arial"/>
              </a:rPr>
              <a:t>movies and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202020"/>
                </a:solidFill>
                <a:latin typeface="Arial"/>
                <a:cs typeface="Arial"/>
              </a:rPr>
              <a:t>remaining </a:t>
            </a: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30.9% </a:t>
            </a:r>
            <a:r>
              <a:rPr sz="1800" spc="-90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800" spc="-65" dirty="0">
                <a:solidFill>
                  <a:srgbClr val="202020"/>
                </a:solidFill>
                <a:latin typeface="Arial"/>
                <a:cs typeface="Arial"/>
              </a:rPr>
              <a:t>TV</a:t>
            </a:r>
            <a:r>
              <a:rPr sz="1800" spc="-3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Shows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245" y="274701"/>
            <a:ext cx="5398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>
                <a:solidFill>
                  <a:srgbClr val="92D050"/>
                </a:solidFill>
              </a:rPr>
              <a:t>Release </a:t>
            </a:r>
            <a:r>
              <a:rPr spc="-114" dirty="0">
                <a:solidFill>
                  <a:srgbClr val="92D050"/>
                </a:solidFill>
              </a:rPr>
              <a:t>year </a:t>
            </a:r>
            <a:r>
              <a:rPr spc="30" dirty="0">
                <a:solidFill>
                  <a:srgbClr val="92D050"/>
                </a:solidFill>
              </a:rPr>
              <a:t>of </a:t>
            </a:r>
            <a:r>
              <a:rPr spc="-10" dirty="0">
                <a:solidFill>
                  <a:srgbClr val="92D050"/>
                </a:solidFill>
              </a:rPr>
              <a:t>Movies/TV</a:t>
            </a:r>
            <a:r>
              <a:rPr spc="-509" dirty="0">
                <a:solidFill>
                  <a:srgbClr val="92D050"/>
                </a:solidFill>
              </a:rPr>
              <a:t> </a:t>
            </a:r>
            <a:r>
              <a:rPr spc="-170" dirty="0">
                <a:solidFill>
                  <a:srgbClr val="92D050"/>
                </a:solidFill>
              </a:rPr>
              <a:t>Shows</a:t>
            </a:r>
          </a:p>
        </p:txBody>
      </p:sp>
      <p:sp>
        <p:nvSpPr>
          <p:cNvPr id="3" name="object 3"/>
          <p:cNvSpPr/>
          <p:nvPr/>
        </p:nvSpPr>
        <p:spPr>
          <a:xfrm>
            <a:off x="1159952" y="1102039"/>
            <a:ext cx="9897648" cy="4216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4607" y="5561482"/>
            <a:ext cx="9390380" cy="942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10"/>
              </a:spcBef>
              <a:buChar char="•"/>
              <a:tabLst>
                <a:tab pos="125730" algn="l"/>
              </a:tabLst>
            </a:pPr>
            <a:r>
              <a:rPr sz="1500" spc="-50" dirty="0">
                <a:solidFill>
                  <a:srgbClr val="202020"/>
                </a:solidFill>
                <a:latin typeface="Arial"/>
                <a:cs typeface="Arial"/>
              </a:rPr>
              <a:t>Maximum</a:t>
            </a:r>
            <a:r>
              <a:rPr sz="150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500" spc="-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5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202020"/>
                </a:solidFill>
                <a:latin typeface="Arial"/>
                <a:cs typeface="Arial"/>
              </a:rPr>
              <a:t>Movies</a:t>
            </a:r>
            <a:r>
              <a:rPr sz="15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202020"/>
                </a:solidFill>
                <a:latin typeface="Arial"/>
                <a:cs typeface="Arial"/>
              </a:rPr>
              <a:t>streaming</a:t>
            </a:r>
            <a:r>
              <a:rPr sz="150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5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5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202020"/>
                </a:solidFill>
                <a:latin typeface="Arial"/>
                <a:cs typeface="Arial"/>
              </a:rPr>
              <a:t>were</a:t>
            </a:r>
            <a:r>
              <a:rPr sz="15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202020"/>
                </a:solidFill>
                <a:latin typeface="Arial"/>
                <a:cs typeface="Arial"/>
              </a:rPr>
              <a:t>released</a:t>
            </a:r>
            <a:r>
              <a:rPr sz="15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5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2017.</a:t>
            </a:r>
            <a:endParaRPr sz="15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500" spc="-10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5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TV</a:t>
            </a:r>
            <a:r>
              <a:rPr sz="15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202020"/>
                </a:solidFill>
                <a:latin typeface="Arial"/>
                <a:cs typeface="Arial"/>
              </a:rPr>
              <a:t>Shows</a:t>
            </a:r>
            <a:r>
              <a:rPr sz="1500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202020"/>
                </a:solidFill>
                <a:latin typeface="Arial"/>
                <a:cs typeface="Arial"/>
              </a:rPr>
              <a:t>streaming</a:t>
            </a:r>
            <a:r>
              <a:rPr sz="150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5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5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202020"/>
                </a:solidFill>
                <a:latin typeface="Arial"/>
                <a:cs typeface="Arial"/>
              </a:rPr>
              <a:t>were</a:t>
            </a:r>
            <a:r>
              <a:rPr sz="15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202020"/>
                </a:solidFill>
                <a:latin typeface="Arial"/>
                <a:cs typeface="Arial"/>
              </a:rPr>
              <a:t>released</a:t>
            </a:r>
            <a:r>
              <a:rPr sz="15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02020"/>
                </a:solidFill>
                <a:latin typeface="Arial"/>
                <a:cs typeface="Arial"/>
              </a:rPr>
              <a:t>after</a:t>
            </a:r>
            <a:r>
              <a:rPr sz="15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202020"/>
                </a:solidFill>
                <a:latin typeface="Arial"/>
                <a:cs typeface="Arial"/>
              </a:rPr>
              <a:t>2015</a:t>
            </a:r>
            <a:endParaRPr sz="1500">
              <a:latin typeface="Arial"/>
              <a:cs typeface="Arial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500" spc="-80" dirty="0">
                <a:solidFill>
                  <a:srgbClr val="202020"/>
                </a:solidFill>
                <a:latin typeface="Arial"/>
                <a:cs typeface="Arial"/>
              </a:rPr>
              <a:t>Since</a:t>
            </a:r>
            <a:r>
              <a:rPr sz="15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500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50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5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202020"/>
                </a:solidFill>
                <a:latin typeface="Arial"/>
                <a:cs typeface="Arial"/>
              </a:rPr>
              <a:t>movies</a:t>
            </a:r>
            <a:r>
              <a:rPr sz="1500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202020"/>
                </a:solidFill>
                <a:latin typeface="Arial"/>
                <a:cs typeface="Arial"/>
              </a:rPr>
              <a:t>releasing</a:t>
            </a:r>
            <a:r>
              <a:rPr sz="15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95" dirty="0">
                <a:solidFill>
                  <a:srgbClr val="202020"/>
                </a:solidFill>
                <a:latin typeface="Arial"/>
                <a:cs typeface="Arial"/>
              </a:rPr>
              <a:t>each</a:t>
            </a:r>
            <a:r>
              <a:rPr sz="15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202020"/>
                </a:solidFill>
                <a:latin typeface="Arial"/>
                <a:cs typeface="Arial"/>
              </a:rPr>
              <a:t>year </a:t>
            </a:r>
            <a:r>
              <a:rPr sz="1500" spc="-90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500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Arial"/>
                <a:cs typeface="Arial"/>
              </a:rPr>
              <a:t>started</a:t>
            </a:r>
            <a:r>
              <a:rPr sz="15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202020"/>
                </a:solidFill>
                <a:latin typeface="Arial"/>
                <a:cs typeface="Arial"/>
              </a:rPr>
              <a:t>decreasing</a:t>
            </a:r>
            <a:r>
              <a:rPr sz="15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202020"/>
                </a:solidFill>
                <a:latin typeface="Arial"/>
                <a:cs typeface="Arial"/>
              </a:rPr>
              <a:t>after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202020"/>
                </a:solidFill>
                <a:latin typeface="Arial"/>
                <a:cs typeface="Arial"/>
              </a:rPr>
              <a:t>2017</a:t>
            </a:r>
            <a:r>
              <a:rPr sz="1500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202020"/>
                </a:solidFill>
                <a:latin typeface="Arial"/>
                <a:cs typeface="Arial"/>
              </a:rPr>
              <a:t>whereas</a:t>
            </a:r>
            <a:r>
              <a:rPr sz="150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50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5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TV</a:t>
            </a:r>
            <a:r>
              <a:rPr sz="15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202020"/>
                </a:solidFill>
                <a:latin typeface="Arial"/>
                <a:cs typeface="Arial"/>
              </a:rPr>
              <a:t>Shows</a:t>
            </a:r>
            <a:r>
              <a:rPr sz="150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95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65" dirty="0">
                <a:solidFill>
                  <a:srgbClr val="202020"/>
                </a:solidFill>
                <a:latin typeface="Arial"/>
                <a:cs typeface="Arial"/>
              </a:rPr>
              <a:t>increased </a:t>
            </a:r>
            <a:r>
              <a:rPr sz="1500" spc="-40" dirty="0">
                <a:solidFill>
                  <a:srgbClr val="202020"/>
                </a:solidFill>
                <a:latin typeface="Arial"/>
                <a:cs typeface="Arial"/>
              </a:rPr>
              <a:t>gradually </a:t>
            </a:r>
            <a:r>
              <a:rPr sz="1500" dirty="0">
                <a:solidFill>
                  <a:srgbClr val="202020"/>
                </a:solidFill>
                <a:latin typeface="Arial"/>
                <a:cs typeface="Arial"/>
              </a:rPr>
              <a:t>after</a:t>
            </a:r>
            <a:r>
              <a:rPr sz="1500" spc="-1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202020"/>
                </a:solidFill>
                <a:latin typeface="Arial"/>
                <a:cs typeface="Arial"/>
              </a:rPr>
              <a:t>2015.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320116"/>
            <a:ext cx="71812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Number</a:t>
            </a:r>
            <a:r>
              <a:rPr spc="-200" dirty="0"/>
              <a:t> </a:t>
            </a:r>
            <a:r>
              <a:rPr spc="35" dirty="0"/>
              <a:t>of</a:t>
            </a:r>
            <a:r>
              <a:rPr spc="-155" dirty="0"/>
              <a:t> </a:t>
            </a:r>
            <a:r>
              <a:rPr spc="-10" dirty="0"/>
              <a:t>Movies/TV</a:t>
            </a:r>
            <a:r>
              <a:rPr spc="-220" dirty="0"/>
              <a:t> </a:t>
            </a:r>
            <a:r>
              <a:rPr spc="-170" dirty="0"/>
              <a:t>Shows</a:t>
            </a:r>
            <a:r>
              <a:rPr spc="-204" dirty="0"/>
              <a:t> </a:t>
            </a:r>
            <a:r>
              <a:rPr spc="-140" dirty="0"/>
              <a:t>added</a:t>
            </a:r>
            <a:r>
              <a:rPr spc="-215" dirty="0"/>
              <a:t> </a:t>
            </a:r>
            <a:r>
              <a:rPr spc="-55" dirty="0"/>
              <a:t>per</a:t>
            </a:r>
            <a:r>
              <a:rPr spc="-204" dirty="0"/>
              <a:t> </a:t>
            </a:r>
            <a:r>
              <a:rPr spc="-190" dirty="0"/>
              <a:t>Year</a:t>
            </a:r>
          </a:p>
        </p:txBody>
      </p:sp>
      <p:sp>
        <p:nvSpPr>
          <p:cNvPr id="3" name="object 3"/>
          <p:cNvSpPr/>
          <p:nvPr/>
        </p:nvSpPr>
        <p:spPr>
          <a:xfrm>
            <a:off x="1159952" y="1233103"/>
            <a:ext cx="9897648" cy="4216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8439" y="5758078"/>
            <a:ext cx="972820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445" indent="-119380">
              <a:lnSpc>
                <a:spcPct val="100000"/>
              </a:lnSpc>
              <a:spcBef>
                <a:spcPts val="105"/>
              </a:spcBef>
              <a:buChar char="•"/>
              <a:tabLst>
                <a:tab pos="132080" algn="l"/>
              </a:tabLst>
            </a:pPr>
            <a:r>
              <a:rPr sz="1600" spc="-50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60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movies</a:t>
            </a:r>
            <a:r>
              <a:rPr sz="1600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Arial"/>
                <a:cs typeface="Arial"/>
              </a:rPr>
              <a:t>added</a:t>
            </a:r>
            <a:r>
              <a:rPr sz="16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6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6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202020"/>
                </a:solidFill>
                <a:latin typeface="Arial"/>
                <a:cs typeface="Arial"/>
              </a:rPr>
              <a:t>showed</a:t>
            </a:r>
            <a:r>
              <a:rPr sz="16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6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202020"/>
                </a:solidFill>
                <a:latin typeface="Arial"/>
                <a:cs typeface="Arial"/>
              </a:rPr>
              <a:t>deliberate</a:t>
            </a:r>
            <a:r>
              <a:rPr sz="1600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increase</a:t>
            </a:r>
            <a:r>
              <a:rPr sz="1600" spc="-1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Arial"/>
                <a:cs typeface="Arial"/>
              </a:rPr>
              <a:t>after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2017</a:t>
            </a:r>
            <a:r>
              <a:rPr sz="16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6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2019</a:t>
            </a:r>
            <a:r>
              <a:rPr sz="160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600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202020"/>
                </a:solidFill>
                <a:latin typeface="Arial"/>
                <a:cs typeface="Arial"/>
              </a:rPr>
              <a:t>been </a:t>
            </a:r>
            <a:r>
              <a:rPr sz="1600" spc="-85" dirty="0">
                <a:solidFill>
                  <a:srgbClr val="202020"/>
                </a:solidFill>
                <a:latin typeface="Arial"/>
                <a:cs typeface="Arial"/>
              </a:rPr>
              <a:t>decreased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solidFill>
                  <a:srgbClr val="202020"/>
                </a:solidFill>
                <a:latin typeface="Arial"/>
                <a:cs typeface="Arial"/>
              </a:rPr>
              <a:t>after</a:t>
            </a:r>
            <a:r>
              <a:rPr sz="16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that.</a:t>
            </a:r>
            <a:endParaRPr sz="1600">
              <a:latin typeface="Arial"/>
              <a:cs typeface="Arial"/>
            </a:endParaRPr>
          </a:p>
          <a:p>
            <a:pPr marL="131445" indent="-119380">
              <a:lnSpc>
                <a:spcPct val="100000"/>
              </a:lnSpc>
              <a:spcBef>
                <a:spcPts val="5"/>
              </a:spcBef>
              <a:buChar char="•"/>
              <a:tabLst>
                <a:tab pos="132080" algn="l"/>
              </a:tabLst>
            </a:pP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Whereas</a:t>
            </a:r>
            <a:r>
              <a:rPr sz="1600" spc="-1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202020"/>
                </a:solidFill>
                <a:latin typeface="Arial"/>
                <a:cs typeface="Arial"/>
              </a:rPr>
              <a:t>TV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202020"/>
                </a:solidFill>
                <a:latin typeface="Arial"/>
                <a:cs typeface="Arial"/>
              </a:rPr>
              <a:t>Shows</a:t>
            </a:r>
            <a:r>
              <a:rPr sz="1600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600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202020"/>
                </a:solidFill>
                <a:latin typeface="Arial"/>
                <a:cs typeface="Arial"/>
              </a:rPr>
              <a:t>been</a:t>
            </a:r>
            <a:r>
              <a:rPr sz="1600" spc="-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202020"/>
                </a:solidFill>
                <a:latin typeface="Arial"/>
                <a:cs typeface="Arial"/>
              </a:rPr>
              <a:t>added</a:t>
            </a:r>
            <a:r>
              <a:rPr sz="160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202020"/>
                </a:solidFill>
                <a:latin typeface="Arial"/>
                <a:cs typeface="Arial"/>
              </a:rPr>
              <a:t>continuously</a:t>
            </a:r>
            <a:r>
              <a:rPr sz="1600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600" spc="-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Arial"/>
                <a:cs typeface="Arial"/>
              </a:rPr>
              <a:t>2015</a:t>
            </a:r>
            <a:r>
              <a:rPr sz="1600" spc="-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Arial"/>
                <a:cs typeface="Arial"/>
              </a:rPr>
              <a:t>its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600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202020"/>
                </a:solidFill>
                <a:latin typeface="Arial"/>
                <a:cs typeface="Arial"/>
              </a:rPr>
              <a:t>been </a:t>
            </a:r>
            <a:r>
              <a:rPr sz="1600" spc="-70" dirty="0">
                <a:solidFill>
                  <a:srgbClr val="202020"/>
                </a:solidFill>
                <a:latin typeface="Arial"/>
                <a:cs typeface="Arial"/>
              </a:rPr>
              <a:t>increased</a:t>
            </a:r>
            <a:r>
              <a:rPr sz="1600" spc="-1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202020"/>
                </a:solidFill>
                <a:latin typeface="Arial"/>
                <a:cs typeface="Arial"/>
              </a:rPr>
              <a:t>every </a:t>
            </a:r>
            <a:r>
              <a:rPr sz="1600" spc="-110" dirty="0">
                <a:solidFill>
                  <a:srgbClr val="202020"/>
                </a:solidFill>
                <a:latin typeface="Arial"/>
                <a:cs typeface="Arial"/>
              </a:rPr>
              <a:t>year.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742" y="416128"/>
            <a:ext cx="75323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2E5496"/>
                </a:solidFill>
              </a:rPr>
              <a:t>Number</a:t>
            </a:r>
            <a:r>
              <a:rPr spc="-200" dirty="0">
                <a:solidFill>
                  <a:srgbClr val="2E5496"/>
                </a:solidFill>
              </a:rPr>
              <a:t> </a:t>
            </a:r>
            <a:r>
              <a:rPr spc="35" dirty="0">
                <a:solidFill>
                  <a:srgbClr val="2E5496"/>
                </a:solidFill>
              </a:rPr>
              <a:t>of</a:t>
            </a:r>
            <a:r>
              <a:rPr spc="-155" dirty="0">
                <a:solidFill>
                  <a:srgbClr val="2E5496"/>
                </a:solidFill>
              </a:rPr>
              <a:t> </a:t>
            </a:r>
            <a:r>
              <a:rPr spc="-10" dirty="0">
                <a:solidFill>
                  <a:srgbClr val="2E5496"/>
                </a:solidFill>
              </a:rPr>
              <a:t>Movies/TV</a:t>
            </a:r>
            <a:r>
              <a:rPr spc="-220" dirty="0">
                <a:solidFill>
                  <a:srgbClr val="2E5496"/>
                </a:solidFill>
              </a:rPr>
              <a:t> </a:t>
            </a:r>
            <a:r>
              <a:rPr spc="-170" dirty="0">
                <a:solidFill>
                  <a:srgbClr val="2E5496"/>
                </a:solidFill>
              </a:rPr>
              <a:t>Shows</a:t>
            </a:r>
            <a:r>
              <a:rPr spc="-204" dirty="0">
                <a:solidFill>
                  <a:srgbClr val="2E5496"/>
                </a:solidFill>
              </a:rPr>
              <a:t> </a:t>
            </a:r>
            <a:r>
              <a:rPr spc="-140" dirty="0">
                <a:solidFill>
                  <a:srgbClr val="2E5496"/>
                </a:solidFill>
              </a:rPr>
              <a:t>added</a:t>
            </a:r>
            <a:r>
              <a:rPr spc="-210" dirty="0">
                <a:solidFill>
                  <a:srgbClr val="2E5496"/>
                </a:solidFill>
              </a:rPr>
              <a:t> </a:t>
            </a:r>
            <a:r>
              <a:rPr spc="-55" dirty="0">
                <a:solidFill>
                  <a:srgbClr val="2E5496"/>
                </a:solidFill>
              </a:rPr>
              <a:t>per</a:t>
            </a:r>
            <a:r>
              <a:rPr spc="-204" dirty="0">
                <a:solidFill>
                  <a:srgbClr val="2E5496"/>
                </a:solidFill>
              </a:rPr>
              <a:t> </a:t>
            </a:r>
            <a:r>
              <a:rPr dirty="0">
                <a:solidFill>
                  <a:srgbClr val="2E5496"/>
                </a:solidFill>
              </a:rPr>
              <a:t>Month</a:t>
            </a:r>
          </a:p>
        </p:txBody>
      </p:sp>
      <p:sp>
        <p:nvSpPr>
          <p:cNvPr id="3" name="object 3"/>
          <p:cNvSpPr/>
          <p:nvPr/>
        </p:nvSpPr>
        <p:spPr>
          <a:xfrm>
            <a:off x="1086827" y="1321542"/>
            <a:ext cx="10026944" cy="4197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3242" y="5899810"/>
            <a:ext cx="75730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Most </a:t>
            </a:r>
            <a:r>
              <a:rPr sz="1800" spc="-55" dirty="0">
                <a:solidFill>
                  <a:srgbClr val="202020"/>
                </a:solidFill>
                <a:latin typeface="Arial"/>
                <a:cs typeface="Arial"/>
              </a:rPr>
              <a:t>number </a:t>
            </a:r>
            <a:r>
              <a:rPr sz="1800" spc="1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Movies </a:t>
            </a:r>
            <a:r>
              <a:rPr sz="1800" spc="-8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202020"/>
                </a:solidFill>
                <a:latin typeface="Arial"/>
                <a:cs typeface="Arial"/>
              </a:rPr>
              <a:t>TV </a:t>
            </a:r>
            <a:r>
              <a:rPr sz="1800" spc="-114" dirty="0">
                <a:solidFill>
                  <a:srgbClr val="202020"/>
                </a:solidFill>
                <a:latin typeface="Arial"/>
                <a:cs typeface="Arial"/>
              </a:rPr>
              <a:t>Shows </a:t>
            </a:r>
            <a:r>
              <a:rPr sz="1800" spc="-90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800" spc="-95" dirty="0">
                <a:solidFill>
                  <a:srgbClr val="202020"/>
                </a:solidFill>
                <a:latin typeface="Arial"/>
                <a:cs typeface="Arial"/>
              </a:rPr>
              <a:t>added </a:t>
            </a:r>
            <a:r>
              <a:rPr sz="1800" spc="-75" dirty="0">
                <a:solidFill>
                  <a:srgbClr val="202020"/>
                </a:solidFill>
                <a:latin typeface="Arial"/>
                <a:cs typeface="Arial"/>
              </a:rPr>
              <a:t>between </a:t>
            </a:r>
            <a:r>
              <a:rPr sz="1800" spc="-50" dirty="0">
                <a:solidFill>
                  <a:srgbClr val="202020"/>
                </a:solidFill>
                <a:latin typeface="Arial"/>
                <a:cs typeface="Arial"/>
              </a:rPr>
              <a:t>October </a:t>
            </a:r>
            <a:r>
              <a:rPr sz="1800" spc="-8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800" spc="-70" dirty="0">
                <a:solidFill>
                  <a:srgbClr val="202020"/>
                </a:solidFill>
                <a:latin typeface="Arial"/>
                <a:cs typeface="Arial"/>
              </a:rPr>
              <a:t>January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1296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Trebuchet MS</vt:lpstr>
      <vt:lpstr>Office Theme</vt:lpstr>
      <vt:lpstr>ML Unsupervised – Capstone Project</vt:lpstr>
      <vt:lpstr>Introduction</vt:lpstr>
      <vt:lpstr>Workflow</vt:lpstr>
      <vt:lpstr>Attributes</vt:lpstr>
      <vt:lpstr>Handling Outliers</vt:lpstr>
      <vt:lpstr>Type of Content on Netflix</vt:lpstr>
      <vt:lpstr>Release year of Movies/TV Shows</vt:lpstr>
      <vt:lpstr>Number of Movies/TV Shows added per Year</vt:lpstr>
      <vt:lpstr>Number of Movies/TV Shows added per Month</vt:lpstr>
      <vt:lpstr>Top 10 Directors</vt:lpstr>
      <vt:lpstr>Top 10 Actors</vt:lpstr>
      <vt:lpstr>Top Genres of Netflix</vt:lpstr>
      <vt:lpstr>Top 10 Countries producing content on Netflix</vt:lpstr>
      <vt:lpstr>What Type of content produced by Top 10 Countries</vt:lpstr>
      <vt:lpstr>Ratings of content</vt:lpstr>
      <vt:lpstr>Duration of Movies</vt:lpstr>
      <vt:lpstr>Seasons of TV Shows</vt:lpstr>
      <vt:lpstr>Feature Engineering</vt:lpstr>
      <vt:lpstr>K-Means Clustering</vt:lpstr>
      <vt:lpstr>Hierarchical Clustering</vt:lpstr>
      <vt:lpstr>DB SCAN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Unsupervised – Capstone Project</dc:title>
  <cp:lastModifiedBy>amitha shridhar</cp:lastModifiedBy>
  <cp:revision>1</cp:revision>
  <dcterms:created xsi:type="dcterms:W3CDTF">2023-04-26T12:54:04Z</dcterms:created>
  <dcterms:modified xsi:type="dcterms:W3CDTF">2023-04-26T12:54:55Z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2023-04-26T00:00:00Z</vt:filetime>
  </property>
</Properties>
</file>