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Montserrat"/>
      <p:regular r:id="rId31"/>
      <p:bold r:id="rId32"/>
      <p:italic r:id="rId33"/>
      <p:boldItalic r:id="rId34"/>
    </p:embeddedFont>
    <p:embeddedFont>
      <p:font typeface="PT Serif"/>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9" roundtripDataSignature="AMtx7mjgvHrfguxpazQj0cgmyPO9AVH7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PTSerif-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PTSerif-italic.fntdata"/><Relationship Id="rId14" Type="http://schemas.openxmlformats.org/officeDocument/2006/relationships/slide" Target="slides/slide9.xml"/><Relationship Id="rId36" Type="http://schemas.openxmlformats.org/officeDocument/2006/relationships/font" Target="fonts/PTSerif-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PTSerif-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74da1cd6f_0_21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74da1cd6f_0_2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74da1cd6f_0_215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74da1cd6f_0_2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74da1cd6f_0_216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74da1cd6f_0_2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74da1cd6f_0_217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74da1cd6f_0_2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74da1cd6f_0_218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74da1cd6f_0_2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74da1cd6f_0_219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74da1cd6f_0_2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74da1cd6f_0_219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74da1cd6f_0_2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74da1cd6f_0_220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74da1cd6f_0_2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74da1cd6f_0_22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374da1cd6f_0_2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74da1cd6f_0_22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374da1cd6f_0_2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74da1cd6f_0_22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374da1cd6f_0_2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74da1cd6f_0_223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74da1cd6f_0_2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374da1cd6f_0_14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374da1cd6f_0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74da1cd6f_0_195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74da1cd6f_0_1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74da1cd6f_0_21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74da1cd6f_0_2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74da1cd6f_0_21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74da1cd6f_0_2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74da1cd6f_0_213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74da1cd6f_0_2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74da1cd6f_0_214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74da1cd6f_0_2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5"/>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5"/>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5"/>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2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495213"/>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4400">
                <a:solidFill>
                  <a:srgbClr val="CC0000"/>
                </a:solidFill>
                <a:latin typeface="Montserrat"/>
                <a:ea typeface="Montserrat"/>
                <a:cs typeface="Montserrat"/>
                <a:sym typeface="Montserrat"/>
              </a:rPr>
              <a:t>        </a:t>
            </a:r>
            <a:r>
              <a:rPr b="1" lang="en-US" sz="4400" u="sng">
                <a:solidFill>
                  <a:srgbClr val="CC0000"/>
                </a:solidFill>
                <a:latin typeface="Montserrat"/>
                <a:ea typeface="Montserrat"/>
                <a:cs typeface="Montserrat"/>
                <a:sym typeface="Montserrat"/>
              </a:rPr>
              <a:t>Capstone Project:1</a:t>
            </a:r>
            <a:br>
              <a:rPr b="1" lang="en-US" sz="4400" u="sng">
                <a:solidFill>
                  <a:srgbClr val="CC0000"/>
                </a:solidFill>
                <a:latin typeface="Montserrat"/>
                <a:ea typeface="Montserrat"/>
                <a:cs typeface="Montserrat"/>
                <a:sym typeface="Montserrat"/>
              </a:rPr>
            </a:br>
            <a:r>
              <a:rPr b="1" lang="en-US" sz="4400">
                <a:solidFill>
                  <a:srgbClr val="CC0000"/>
                </a:solidFill>
                <a:latin typeface="Montserrat"/>
                <a:ea typeface="Montserrat"/>
                <a:cs typeface="Montserrat"/>
                <a:sym typeface="Montserrat"/>
              </a:rPr>
              <a:t>             </a:t>
            </a:r>
            <a:r>
              <a:rPr lang="en-US" sz="3200">
                <a:solidFill>
                  <a:srgbClr val="002060"/>
                </a:solidFill>
                <a:latin typeface="Montserrat"/>
                <a:ea typeface="Montserrat"/>
                <a:cs typeface="Montserrat"/>
                <a:sym typeface="Montserrat"/>
              </a:rPr>
              <a:t>EDA Hotel Booking</a:t>
            </a:r>
            <a:br>
              <a:rPr b="1" lang="en-US" sz="4400" u="sng">
                <a:solidFill>
                  <a:srgbClr val="CC0000"/>
                </a:solidFill>
                <a:latin typeface="Montserrat"/>
                <a:ea typeface="Montserrat"/>
                <a:cs typeface="Montserrat"/>
                <a:sym typeface="Montserrat"/>
              </a:rPr>
            </a:br>
            <a:r>
              <a:rPr b="1" lang="en-US" sz="4400">
                <a:solidFill>
                  <a:srgbClr val="CC0000"/>
                </a:solidFill>
                <a:latin typeface="Montserrat"/>
                <a:ea typeface="Montserrat"/>
                <a:cs typeface="Montserrat"/>
                <a:sym typeface="Montserrat"/>
              </a:rPr>
              <a:t>               </a:t>
            </a:r>
            <a:r>
              <a:rPr lang="en-US" sz="3200">
                <a:solidFill>
                  <a:srgbClr val="91A000"/>
                </a:solidFill>
                <a:latin typeface="Arial"/>
                <a:ea typeface="Arial"/>
                <a:cs typeface="Arial"/>
                <a:sym typeface="Arial"/>
              </a:rPr>
              <a:t>Amitha  Sridhar</a:t>
            </a:r>
            <a:endParaRPr sz="3200">
              <a:solidFill>
                <a:srgbClr val="91A000"/>
              </a:solidFill>
              <a:latin typeface="Arial"/>
              <a:ea typeface="Arial"/>
              <a:cs typeface="Arial"/>
              <a:sym typeface="Arial"/>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pic>
        <p:nvPicPr>
          <p:cNvPr id="56" name="Google Shape;56;p1"/>
          <p:cNvPicPr preferRelativeResize="0"/>
          <p:nvPr/>
        </p:nvPicPr>
        <p:blipFill rotWithShape="1">
          <a:blip r:embed="rId3">
            <a:alphaModFix/>
          </a:blip>
          <a:srcRect b="0" l="0" r="0" t="0"/>
          <a:stretch/>
        </p:blipFill>
        <p:spPr>
          <a:xfrm>
            <a:off x="6415087" y="2344248"/>
            <a:ext cx="2556394" cy="27992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374da1cd6f_0_21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1374da1cd6f_0_21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3" name="Google Shape;143;g1374da1cd6f_0_2150"/>
          <p:cNvPicPr preferRelativeResize="0"/>
          <p:nvPr/>
        </p:nvPicPr>
        <p:blipFill>
          <a:blip r:embed="rId3">
            <a:alphaModFix/>
          </a:blip>
          <a:stretch>
            <a:fillRect/>
          </a:stretch>
        </p:blipFill>
        <p:spPr>
          <a:xfrm>
            <a:off x="257175" y="445025"/>
            <a:ext cx="8629650" cy="469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374da1cd6f_0_21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g1374da1cd6f_0_2156"/>
          <p:cNvPicPr preferRelativeResize="0"/>
          <p:nvPr/>
        </p:nvPicPr>
        <p:blipFill>
          <a:blip r:embed="rId3">
            <a:alphaModFix/>
          </a:blip>
          <a:stretch>
            <a:fillRect/>
          </a:stretch>
        </p:blipFill>
        <p:spPr>
          <a:xfrm>
            <a:off x="60125" y="438254"/>
            <a:ext cx="9144001" cy="2513675"/>
          </a:xfrm>
          <a:prstGeom prst="rect">
            <a:avLst/>
          </a:prstGeom>
          <a:noFill/>
          <a:ln>
            <a:noFill/>
          </a:ln>
        </p:spPr>
      </p:pic>
      <p:pic>
        <p:nvPicPr>
          <p:cNvPr id="150" name="Google Shape;150;g1374da1cd6f_0_2156"/>
          <p:cNvPicPr preferRelativeResize="0"/>
          <p:nvPr/>
        </p:nvPicPr>
        <p:blipFill>
          <a:blip r:embed="rId4">
            <a:alphaModFix/>
          </a:blip>
          <a:stretch>
            <a:fillRect/>
          </a:stretch>
        </p:blipFill>
        <p:spPr>
          <a:xfrm>
            <a:off x="311700" y="2951925"/>
            <a:ext cx="8750925" cy="200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374da1cd6f_0_21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Meal studies</a:t>
            </a:r>
            <a:endParaRPr/>
          </a:p>
        </p:txBody>
      </p:sp>
      <p:sp>
        <p:nvSpPr>
          <p:cNvPr id="156" name="Google Shape;156;g1374da1cd6f_0_21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g1374da1cd6f_0_2164"/>
          <p:cNvPicPr preferRelativeResize="0"/>
          <p:nvPr/>
        </p:nvPicPr>
        <p:blipFill>
          <a:blip r:embed="rId3">
            <a:alphaModFix/>
          </a:blip>
          <a:stretch>
            <a:fillRect/>
          </a:stretch>
        </p:blipFill>
        <p:spPr>
          <a:xfrm>
            <a:off x="4350500" y="794200"/>
            <a:ext cx="4661951" cy="3774675"/>
          </a:xfrm>
          <a:prstGeom prst="rect">
            <a:avLst/>
          </a:prstGeom>
          <a:noFill/>
          <a:ln>
            <a:noFill/>
          </a:ln>
        </p:spPr>
      </p:pic>
      <p:pic>
        <p:nvPicPr>
          <p:cNvPr id="158" name="Google Shape;158;g1374da1cd6f_0_2164"/>
          <p:cNvPicPr preferRelativeResize="0"/>
          <p:nvPr/>
        </p:nvPicPr>
        <p:blipFill>
          <a:blip r:embed="rId4">
            <a:alphaModFix/>
          </a:blip>
          <a:stretch>
            <a:fillRect/>
          </a:stretch>
        </p:blipFill>
        <p:spPr>
          <a:xfrm>
            <a:off x="407172" y="1017722"/>
            <a:ext cx="3943325" cy="3213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374da1cd6f_0_21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Market segment and distribution channel</a:t>
            </a:r>
            <a:endParaRPr/>
          </a:p>
        </p:txBody>
      </p:sp>
      <p:sp>
        <p:nvSpPr>
          <p:cNvPr id="164" name="Google Shape;164;g1374da1cd6f_0_2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g1374da1cd6f_0_2171"/>
          <p:cNvPicPr preferRelativeResize="0"/>
          <p:nvPr/>
        </p:nvPicPr>
        <p:blipFill>
          <a:blip r:embed="rId3">
            <a:alphaModFix/>
          </a:blip>
          <a:stretch>
            <a:fillRect/>
          </a:stretch>
        </p:blipFill>
        <p:spPr>
          <a:xfrm>
            <a:off x="4070750" y="1336850"/>
            <a:ext cx="4981675" cy="3416400"/>
          </a:xfrm>
          <a:prstGeom prst="rect">
            <a:avLst/>
          </a:prstGeom>
          <a:noFill/>
          <a:ln>
            <a:noFill/>
          </a:ln>
        </p:spPr>
      </p:pic>
      <p:pic>
        <p:nvPicPr>
          <p:cNvPr id="166" name="Google Shape;166;g1374da1cd6f_0_2171"/>
          <p:cNvPicPr preferRelativeResize="0"/>
          <p:nvPr/>
        </p:nvPicPr>
        <p:blipFill>
          <a:blip r:embed="rId4">
            <a:alphaModFix/>
          </a:blip>
          <a:stretch>
            <a:fillRect/>
          </a:stretch>
        </p:blipFill>
        <p:spPr>
          <a:xfrm>
            <a:off x="123701" y="1152476"/>
            <a:ext cx="3889625" cy="3626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1374da1cd6f_0_2185"/>
          <p:cNvSpPr txBox="1"/>
          <p:nvPr>
            <p:ph type="title"/>
          </p:nvPr>
        </p:nvSpPr>
        <p:spPr>
          <a:xfrm>
            <a:off x="161775" y="64450"/>
            <a:ext cx="6469500" cy="4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Customer Type</a:t>
            </a:r>
            <a:endParaRPr/>
          </a:p>
        </p:txBody>
      </p:sp>
      <p:sp>
        <p:nvSpPr>
          <p:cNvPr id="172" name="Google Shape;172;g1374da1cd6f_0_2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g1374da1cd6f_0_2185"/>
          <p:cNvPicPr preferRelativeResize="0"/>
          <p:nvPr/>
        </p:nvPicPr>
        <p:blipFill>
          <a:blip r:embed="rId3">
            <a:alphaModFix/>
          </a:blip>
          <a:stretch>
            <a:fillRect/>
          </a:stretch>
        </p:blipFill>
        <p:spPr>
          <a:xfrm>
            <a:off x="57525" y="748750"/>
            <a:ext cx="4901450" cy="4345525"/>
          </a:xfrm>
          <a:prstGeom prst="rect">
            <a:avLst/>
          </a:prstGeom>
          <a:noFill/>
          <a:ln>
            <a:noFill/>
          </a:ln>
        </p:spPr>
      </p:pic>
      <p:pic>
        <p:nvPicPr>
          <p:cNvPr id="174" name="Google Shape;174;g1374da1cd6f_0_2185"/>
          <p:cNvPicPr preferRelativeResize="0"/>
          <p:nvPr/>
        </p:nvPicPr>
        <p:blipFill>
          <a:blip r:embed="rId4">
            <a:alphaModFix/>
          </a:blip>
          <a:stretch>
            <a:fillRect/>
          </a:stretch>
        </p:blipFill>
        <p:spPr>
          <a:xfrm>
            <a:off x="4662075" y="1810600"/>
            <a:ext cx="4481924" cy="30736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374da1cd6f_0_2192"/>
          <p:cNvSpPr txBox="1"/>
          <p:nvPr>
            <p:ph type="title"/>
          </p:nvPr>
        </p:nvSpPr>
        <p:spPr>
          <a:xfrm>
            <a:off x="4639925" y="445025"/>
            <a:ext cx="419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Deposit study</a:t>
            </a:r>
            <a:endParaRPr/>
          </a:p>
        </p:txBody>
      </p:sp>
      <p:sp>
        <p:nvSpPr>
          <p:cNvPr id="180" name="Google Shape;180;g1374da1cd6f_0_2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g1374da1cd6f_0_2192"/>
          <p:cNvPicPr preferRelativeResize="0"/>
          <p:nvPr/>
        </p:nvPicPr>
        <p:blipFill>
          <a:blip r:embed="rId3">
            <a:alphaModFix/>
          </a:blip>
          <a:stretch>
            <a:fillRect/>
          </a:stretch>
        </p:blipFill>
        <p:spPr>
          <a:xfrm>
            <a:off x="163250" y="445025"/>
            <a:ext cx="4408750" cy="4665649"/>
          </a:xfrm>
          <a:prstGeom prst="rect">
            <a:avLst/>
          </a:prstGeom>
          <a:noFill/>
          <a:ln>
            <a:noFill/>
          </a:ln>
        </p:spPr>
      </p:pic>
      <p:pic>
        <p:nvPicPr>
          <p:cNvPr id="182" name="Google Shape;182;g1374da1cd6f_0_2192"/>
          <p:cNvPicPr preferRelativeResize="0"/>
          <p:nvPr/>
        </p:nvPicPr>
        <p:blipFill>
          <a:blip r:embed="rId4">
            <a:alphaModFix/>
          </a:blip>
          <a:stretch>
            <a:fillRect/>
          </a:stretch>
        </p:blipFill>
        <p:spPr>
          <a:xfrm>
            <a:off x="4639925" y="1333925"/>
            <a:ext cx="4504076" cy="37767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374da1cd6f_0_2199"/>
          <p:cNvSpPr txBox="1"/>
          <p:nvPr>
            <p:ph type="title"/>
          </p:nvPr>
        </p:nvSpPr>
        <p:spPr>
          <a:xfrm>
            <a:off x="219475" y="87525"/>
            <a:ext cx="8280000" cy="11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Lead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2000">
                <a:solidFill>
                  <a:schemeClr val="accent2"/>
                </a:solidFill>
              </a:rPr>
              <a:t>City hotel types have more lead time</a:t>
            </a:r>
            <a:endParaRPr sz="2000">
              <a:solidFill>
                <a:schemeClr val="accent2"/>
              </a:solidFill>
            </a:endParaRPr>
          </a:p>
        </p:txBody>
      </p:sp>
      <p:sp>
        <p:nvSpPr>
          <p:cNvPr id="188" name="Google Shape;188;g1374da1cd6f_0_2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g1374da1cd6f_0_2199"/>
          <p:cNvPicPr preferRelativeResize="0"/>
          <p:nvPr/>
        </p:nvPicPr>
        <p:blipFill>
          <a:blip r:embed="rId3">
            <a:alphaModFix/>
          </a:blip>
          <a:stretch>
            <a:fillRect/>
          </a:stretch>
        </p:blipFill>
        <p:spPr>
          <a:xfrm>
            <a:off x="922163" y="1383113"/>
            <a:ext cx="7115175" cy="3648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374da1cd6f_0_2205"/>
          <p:cNvSpPr txBox="1"/>
          <p:nvPr>
            <p:ph type="title"/>
          </p:nvPr>
        </p:nvSpPr>
        <p:spPr>
          <a:xfrm>
            <a:off x="3657925" y="80700"/>
            <a:ext cx="5003400" cy="5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ADR vs Lead Time</a:t>
            </a:r>
            <a:endParaRPr/>
          </a:p>
          <a:p>
            <a:pPr indent="0" lvl="0" marL="0" rtl="0" algn="l">
              <a:spcBef>
                <a:spcPts val="0"/>
              </a:spcBef>
              <a:spcAft>
                <a:spcPts val="0"/>
              </a:spcAft>
              <a:buNone/>
            </a:pPr>
            <a:r>
              <a:rPr lang="en-US"/>
              <a:t>			</a:t>
            </a:r>
            <a:r>
              <a:rPr lang="en-US" sz="1800"/>
              <a:t>Booking changes vs Lead time</a:t>
            </a:r>
            <a:endParaRPr sz="1800"/>
          </a:p>
        </p:txBody>
      </p:sp>
      <p:sp>
        <p:nvSpPr>
          <p:cNvPr id="195" name="Google Shape;195;g1374da1cd6f_0_2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g1374da1cd6f_0_2205"/>
          <p:cNvPicPr preferRelativeResize="0"/>
          <p:nvPr/>
        </p:nvPicPr>
        <p:blipFill rotWithShape="1">
          <a:blip r:embed="rId3">
            <a:alphaModFix/>
          </a:blip>
          <a:srcRect b="0" l="52086" r="0" t="0"/>
          <a:stretch/>
        </p:blipFill>
        <p:spPr>
          <a:xfrm>
            <a:off x="69203" y="0"/>
            <a:ext cx="3588725" cy="5143499"/>
          </a:xfrm>
          <a:prstGeom prst="rect">
            <a:avLst/>
          </a:prstGeom>
          <a:noFill/>
          <a:ln>
            <a:noFill/>
          </a:ln>
        </p:spPr>
      </p:pic>
      <p:pic>
        <p:nvPicPr>
          <p:cNvPr id="197" name="Google Shape;197;g1374da1cd6f_0_2205"/>
          <p:cNvPicPr preferRelativeResize="0"/>
          <p:nvPr/>
        </p:nvPicPr>
        <p:blipFill>
          <a:blip r:embed="rId4">
            <a:alphaModFix/>
          </a:blip>
          <a:stretch>
            <a:fillRect/>
          </a:stretch>
        </p:blipFill>
        <p:spPr>
          <a:xfrm>
            <a:off x="4321647" y="1349278"/>
            <a:ext cx="4757200" cy="3701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374da1cd6f_0_22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1374da1cd6f_0_2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g1374da1cd6f_0_2213"/>
          <p:cNvPicPr preferRelativeResize="0"/>
          <p:nvPr/>
        </p:nvPicPr>
        <p:blipFill>
          <a:blip r:embed="rId3">
            <a:alphaModFix/>
          </a:blip>
          <a:stretch>
            <a:fillRect/>
          </a:stretch>
        </p:blipFill>
        <p:spPr>
          <a:xfrm>
            <a:off x="19050" y="445025"/>
            <a:ext cx="9105900" cy="2362200"/>
          </a:xfrm>
          <a:prstGeom prst="rect">
            <a:avLst/>
          </a:prstGeom>
          <a:noFill/>
          <a:ln>
            <a:noFill/>
          </a:ln>
        </p:spPr>
      </p:pic>
      <p:pic>
        <p:nvPicPr>
          <p:cNvPr id="205" name="Google Shape;205;g1374da1cd6f_0_2213"/>
          <p:cNvPicPr preferRelativeResize="0"/>
          <p:nvPr/>
        </p:nvPicPr>
        <p:blipFill>
          <a:blip r:embed="rId4">
            <a:alphaModFix/>
          </a:blip>
          <a:stretch>
            <a:fillRect/>
          </a:stretch>
        </p:blipFill>
        <p:spPr>
          <a:xfrm>
            <a:off x="19050" y="2781300"/>
            <a:ext cx="9105900" cy="2362200"/>
          </a:xfrm>
          <a:prstGeom prst="rect">
            <a:avLst/>
          </a:prstGeom>
          <a:noFill/>
          <a:ln>
            <a:noFill/>
          </a:ln>
        </p:spPr>
      </p:pic>
      <p:sp>
        <p:nvSpPr>
          <p:cNvPr id="206" name="Google Shape;206;g1374da1cd6f_0_2213"/>
          <p:cNvSpPr txBox="1"/>
          <p:nvPr/>
        </p:nvSpPr>
        <p:spPr>
          <a:xfrm>
            <a:off x="438225" y="0"/>
            <a:ext cx="664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u="sng">
                <a:solidFill>
                  <a:schemeClr val="dk1"/>
                </a:solidFill>
              </a:rPr>
              <a:t>Room Type study</a:t>
            </a:r>
            <a:endParaRPr b="1" u="sng">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374da1cd6f_0_2221"/>
          <p:cNvSpPr txBox="1"/>
          <p:nvPr>
            <p:ph type="title"/>
          </p:nvPr>
        </p:nvSpPr>
        <p:spPr>
          <a:xfrm>
            <a:off x="7438475" y="445025"/>
            <a:ext cx="1614600" cy="11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Optimal stay</a:t>
            </a:r>
            <a:endParaRPr/>
          </a:p>
        </p:txBody>
      </p:sp>
      <p:sp>
        <p:nvSpPr>
          <p:cNvPr id="212" name="Google Shape;212;g1374da1cd6f_0_2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3" name="Google Shape;213;g1374da1cd6f_0_2221"/>
          <p:cNvPicPr preferRelativeResize="0"/>
          <p:nvPr/>
        </p:nvPicPr>
        <p:blipFill>
          <a:blip r:embed="rId3">
            <a:alphaModFix/>
          </a:blip>
          <a:stretch>
            <a:fillRect/>
          </a:stretch>
        </p:blipFill>
        <p:spPr>
          <a:xfrm>
            <a:off x="311700" y="159547"/>
            <a:ext cx="7029450" cy="2631325"/>
          </a:xfrm>
          <a:prstGeom prst="rect">
            <a:avLst/>
          </a:prstGeom>
          <a:noFill/>
          <a:ln>
            <a:noFill/>
          </a:ln>
        </p:spPr>
      </p:pic>
      <p:pic>
        <p:nvPicPr>
          <p:cNvPr id="214" name="Google Shape;214;g1374da1cd6f_0_2221"/>
          <p:cNvPicPr preferRelativeResize="0"/>
          <p:nvPr/>
        </p:nvPicPr>
        <p:blipFill>
          <a:blip r:embed="rId4">
            <a:alphaModFix/>
          </a:blip>
          <a:stretch>
            <a:fillRect/>
          </a:stretch>
        </p:blipFill>
        <p:spPr>
          <a:xfrm>
            <a:off x="853400" y="2790875"/>
            <a:ext cx="6412076" cy="228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270875" y="118450"/>
            <a:ext cx="7638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lang="en-US" u="sng"/>
              <a:t>Introduction</a:t>
            </a:r>
            <a:endParaRPr/>
          </a:p>
        </p:txBody>
      </p:sp>
      <p:sp>
        <p:nvSpPr>
          <p:cNvPr id="62" name="Google Shape;62;p2"/>
          <p:cNvSpPr txBox="1"/>
          <p:nvPr>
            <p:ph idx="1" type="body"/>
          </p:nvPr>
        </p:nvSpPr>
        <p:spPr>
          <a:xfrm>
            <a:off x="270875" y="691150"/>
            <a:ext cx="8520600" cy="445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0" i="0" lang="en-US" sz="1600">
                <a:solidFill>
                  <a:srgbClr val="222222"/>
                </a:solidFill>
                <a:latin typeface="PT Serif"/>
                <a:ea typeface="PT Serif"/>
                <a:cs typeface="PT Serif"/>
                <a:sym typeface="PT Serif"/>
              </a:rPr>
              <a:t> 		</a:t>
            </a:r>
            <a:r>
              <a:rPr b="0" i="1" lang="en-US" sz="1600">
                <a:solidFill>
                  <a:srgbClr val="91A000"/>
                </a:solidFill>
                <a:latin typeface="PT Serif"/>
                <a:ea typeface="PT Serif"/>
                <a:cs typeface="PT Serif"/>
                <a:sym typeface="PT Serif"/>
              </a:rPr>
              <a:t>Hotel rooms are your second home on your journey.</a:t>
            </a:r>
            <a:endParaRPr/>
          </a:p>
          <a:p>
            <a:pPr indent="-342900" lvl="0" marL="457200" rtl="0" algn="l">
              <a:lnSpc>
                <a:spcPct val="115000"/>
              </a:lnSpc>
              <a:spcBef>
                <a:spcPts val="0"/>
              </a:spcBef>
              <a:spcAft>
                <a:spcPts val="0"/>
              </a:spcAft>
              <a:buSzPts val="1800"/>
              <a:buChar char="●"/>
            </a:pPr>
            <a:r>
              <a:rPr lang="en-US" sz="1300">
                <a:solidFill>
                  <a:srgbClr val="202124"/>
                </a:solidFill>
                <a:latin typeface="Roboto"/>
                <a:ea typeface="Roboto"/>
                <a:cs typeface="Roboto"/>
                <a:sym typeface="Roboto"/>
              </a:rPr>
              <a:t>              The global hotel industry is a $525bn industry, made up of around 18 million rooms</a:t>
            </a:r>
            <a:r>
              <a:rPr b="0" i="0" lang="en-US" sz="900">
                <a:solidFill>
                  <a:srgbClr val="202124"/>
                </a:solidFill>
                <a:latin typeface="Roboto"/>
                <a:ea typeface="Roboto"/>
                <a:cs typeface="Roboto"/>
                <a:sym typeface="Roboto"/>
              </a:rPr>
              <a:t>.</a:t>
            </a:r>
            <a:endParaRPr/>
          </a:p>
          <a:p>
            <a:pPr indent="-342900" lvl="0" marL="457200" rtl="0" algn="l">
              <a:lnSpc>
                <a:spcPct val="115000"/>
              </a:lnSpc>
              <a:spcBef>
                <a:spcPts val="0"/>
              </a:spcBef>
              <a:spcAft>
                <a:spcPts val="0"/>
              </a:spcAft>
              <a:buSzPts val="1800"/>
              <a:buChar char="●"/>
            </a:pPr>
            <a:r>
              <a:rPr lang="en-US" sz="1300">
                <a:solidFill>
                  <a:srgbClr val="202124"/>
                </a:solidFill>
                <a:latin typeface="Roboto"/>
                <a:ea typeface="Roboto"/>
                <a:cs typeface="Roboto"/>
                <a:sym typeface="Roboto"/>
              </a:rPr>
              <a:t>         But this is a very massive competitive market and to be the front runners the hotels will have to keep up with the customer demands and needs. The study of the trend will help these players to upgrade themselves.</a:t>
            </a:r>
            <a:endParaRPr sz="1300">
              <a:solidFill>
                <a:srgbClr val="222222"/>
              </a:solidFill>
              <a:latin typeface="PT Serif"/>
              <a:ea typeface="PT Serif"/>
              <a:cs typeface="PT Serif"/>
              <a:sym typeface="PT Serif"/>
            </a:endParaRPr>
          </a:p>
          <a:p>
            <a:pPr indent="-342900" lvl="0" marL="457200" rtl="0" algn="l">
              <a:lnSpc>
                <a:spcPct val="115000"/>
              </a:lnSpc>
              <a:spcBef>
                <a:spcPts val="0"/>
              </a:spcBef>
              <a:spcAft>
                <a:spcPts val="0"/>
              </a:spcAft>
              <a:buSzPts val="1800"/>
              <a:buChar char="●"/>
            </a:pPr>
            <a:r>
              <a:rPr lang="en-US" sz="1300">
                <a:solidFill>
                  <a:srgbClr val="222222"/>
                </a:solidFill>
                <a:latin typeface="PT Serif"/>
                <a:ea typeface="PT Serif"/>
                <a:cs typeface="PT Serif"/>
                <a:sym typeface="PT Serif"/>
              </a:rPr>
              <a:t>                In this project we will be using our knowledge of python to study the compressed data of hotel booking. We will be studying about 2 hotel types i.e the city hotel and resort hotel. We will be studying factors like lead time, wait time, deposit, meal types etc to understand what's more in demand.</a:t>
            </a:r>
            <a:endParaRPr/>
          </a:p>
          <a:p>
            <a:pPr indent="-342900" lvl="0" marL="457200" rtl="0" algn="l">
              <a:lnSpc>
                <a:spcPct val="115000"/>
              </a:lnSpc>
              <a:spcBef>
                <a:spcPts val="0"/>
              </a:spcBef>
              <a:spcAft>
                <a:spcPts val="0"/>
              </a:spcAft>
              <a:buSzPts val="1800"/>
              <a:buChar char="●"/>
            </a:pPr>
            <a:r>
              <a:rPr lang="en-US" sz="1300">
                <a:solidFill>
                  <a:srgbClr val="202124"/>
                </a:solidFill>
                <a:latin typeface="Roboto"/>
                <a:ea typeface="Roboto"/>
                <a:cs typeface="Roboto"/>
                <a:sym typeface="Roboto"/>
              </a:rPr>
              <a:t>We will be deducing conclusions such as:-</a:t>
            </a:r>
            <a:endParaRPr/>
          </a:p>
          <a:p>
            <a:pPr indent="-342900" lvl="0" marL="457200" rtl="0" algn="l">
              <a:lnSpc>
                <a:spcPct val="115000"/>
              </a:lnSpc>
              <a:spcBef>
                <a:spcPts val="0"/>
              </a:spcBef>
              <a:spcAft>
                <a:spcPts val="0"/>
              </a:spcAft>
              <a:buSzPts val="1800"/>
              <a:buChar char="●"/>
            </a:pPr>
            <a:r>
              <a:rPr lang="en-US" sz="1300">
                <a:solidFill>
                  <a:srgbClr val="202124"/>
                </a:solidFill>
                <a:latin typeface="Roboto"/>
                <a:ea typeface="Roboto"/>
                <a:cs typeface="Roboto"/>
                <a:sym typeface="Roboto"/>
              </a:rPr>
              <a:t>                  </a:t>
            </a:r>
            <a:r>
              <a:rPr lang="en-US" sz="1200">
                <a:solidFill>
                  <a:srgbClr val="202124"/>
                </a:solidFill>
                <a:latin typeface="Roboto"/>
                <a:ea typeface="Roboto"/>
                <a:cs typeface="Roboto"/>
                <a:sym typeface="Roboto"/>
              </a:rPr>
              <a:t> &gt; Optimal stay</a:t>
            </a:r>
            <a:endParaRPr/>
          </a:p>
          <a:p>
            <a:pPr indent="-342900" lvl="0" marL="457200" rtl="0" algn="l">
              <a:lnSpc>
                <a:spcPct val="115000"/>
              </a:lnSpc>
              <a:spcBef>
                <a:spcPts val="0"/>
              </a:spcBef>
              <a:spcAft>
                <a:spcPts val="0"/>
              </a:spcAft>
              <a:buSzPts val="1800"/>
              <a:buChar char="●"/>
            </a:pPr>
            <a:r>
              <a:rPr lang="en-US" sz="1200">
                <a:solidFill>
                  <a:srgbClr val="202124"/>
                </a:solidFill>
                <a:latin typeface="Roboto"/>
                <a:ea typeface="Roboto"/>
                <a:cs typeface="Roboto"/>
                <a:sym typeface="Roboto"/>
              </a:rPr>
              <a:t>                   &gt; Distribution channels who can get maximum revenue</a:t>
            </a:r>
            <a:endParaRPr/>
          </a:p>
          <a:p>
            <a:pPr indent="-342900" lvl="0" marL="457200" rtl="0" algn="l">
              <a:lnSpc>
                <a:spcPct val="115000"/>
              </a:lnSpc>
              <a:spcBef>
                <a:spcPts val="0"/>
              </a:spcBef>
              <a:spcAft>
                <a:spcPts val="0"/>
              </a:spcAft>
              <a:buSzPts val="1800"/>
              <a:buChar char="●"/>
            </a:pPr>
            <a:r>
              <a:rPr lang="en-US" sz="1200">
                <a:solidFill>
                  <a:srgbClr val="202124"/>
                </a:solidFill>
                <a:latin typeface="Roboto"/>
                <a:ea typeface="Roboto"/>
                <a:cs typeface="Roboto"/>
                <a:sym typeface="Roboto"/>
              </a:rPr>
              <a:t>                   &gt; Market segment which gets most revenue</a:t>
            </a:r>
            <a:endParaRPr/>
          </a:p>
          <a:p>
            <a:pPr indent="-342900" lvl="0" marL="457200" rtl="0" algn="l">
              <a:lnSpc>
                <a:spcPct val="115000"/>
              </a:lnSpc>
              <a:spcBef>
                <a:spcPts val="0"/>
              </a:spcBef>
              <a:spcAft>
                <a:spcPts val="0"/>
              </a:spcAft>
              <a:buSzPts val="1800"/>
              <a:buChar char="●"/>
            </a:pPr>
            <a:r>
              <a:rPr lang="en-US" sz="1200">
                <a:solidFill>
                  <a:srgbClr val="202124"/>
                </a:solidFill>
                <a:latin typeface="Roboto"/>
                <a:ea typeface="Roboto"/>
                <a:cs typeface="Roboto"/>
                <a:sym typeface="Roboto"/>
              </a:rPr>
              <a:t>                   &gt; Customer type who can get in most business</a:t>
            </a:r>
            <a:endParaRPr/>
          </a:p>
          <a:p>
            <a:pPr indent="-342900" lvl="0" marL="457200" rtl="0" algn="l">
              <a:lnSpc>
                <a:spcPct val="115000"/>
              </a:lnSpc>
              <a:spcBef>
                <a:spcPts val="0"/>
              </a:spcBef>
              <a:spcAft>
                <a:spcPts val="0"/>
              </a:spcAft>
              <a:buSzPts val="1800"/>
              <a:buChar char="●"/>
            </a:pPr>
            <a:r>
              <a:rPr lang="en-US" sz="1200">
                <a:solidFill>
                  <a:srgbClr val="202124"/>
                </a:solidFill>
                <a:latin typeface="Roboto"/>
                <a:ea typeface="Roboto"/>
                <a:cs typeface="Roboto"/>
                <a:sym typeface="Roboto"/>
              </a:rPr>
              <a:t>                   &gt; Does meal types, deposit and car parking be a factor</a:t>
            </a:r>
            <a:endParaRPr/>
          </a:p>
          <a:p>
            <a:pPr indent="-342900" lvl="0" marL="457200" rtl="0" algn="l">
              <a:lnSpc>
                <a:spcPct val="115000"/>
              </a:lnSpc>
              <a:spcBef>
                <a:spcPts val="0"/>
              </a:spcBef>
              <a:spcAft>
                <a:spcPts val="0"/>
              </a:spcAft>
              <a:buSzPts val="1800"/>
              <a:buChar char="●"/>
            </a:pPr>
            <a:r>
              <a:rPr lang="en-US" sz="1200">
                <a:solidFill>
                  <a:srgbClr val="202124"/>
                </a:solidFill>
                <a:latin typeface="Roboto"/>
                <a:ea typeface="Roboto"/>
                <a:cs typeface="Roboto"/>
                <a:sym typeface="Roboto"/>
              </a:rPr>
              <a:t>                  &gt; Finally the most successful country who get the most revenue</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374da1cd6f_0_22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1374da1cd6f_0_22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1" name="Google Shape;221;g1374da1cd6f_0_2228"/>
          <p:cNvPicPr preferRelativeResize="0"/>
          <p:nvPr/>
        </p:nvPicPr>
        <p:blipFill>
          <a:blip r:embed="rId3">
            <a:alphaModFix/>
          </a:blip>
          <a:stretch>
            <a:fillRect/>
          </a:stretch>
        </p:blipFill>
        <p:spPr>
          <a:xfrm>
            <a:off x="223652" y="0"/>
            <a:ext cx="8696694"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374da1cd6f_0_22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1374da1cd6f_0_22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8" name="Google Shape;228;g1374da1cd6f_0_2234"/>
          <p:cNvPicPr preferRelativeResize="0"/>
          <p:nvPr/>
        </p:nvPicPr>
        <p:blipFill>
          <a:blip r:embed="rId3">
            <a:alphaModFix/>
          </a:blip>
          <a:stretch>
            <a:fillRect/>
          </a:stretch>
        </p:blipFill>
        <p:spPr>
          <a:xfrm>
            <a:off x="152400" y="478325"/>
            <a:ext cx="8877548" cy="4491649"/>
          </a:xfrm>
          <a:prstGeom prst="rect">
            <a:avLst/>
          </a:prstGeom>
          <a:noFill/>
          <a:ln>
            <a:noFill/>
          </a:ln>
        </p:spPr>
      </p:pic>
      <p:pic>
        <p:nvPicPr>
          <p:cNvPr id="229" name="Google Shape;229;g1374da1cd6f_0_2234"/>
          <p:cNvPicPr preferRelativeResize="0"/>
          <p:nvPr/>
        </p:nvPicPr>
        <p:blipFill rotWithShape="1">
          <a:blip r:embed="rId4">
            <a:alphaModFix/>
          </a:blip>
          <a:srcRect b="8029" l="0" r="0" t="0"/>
          <a:stretch/>
        </p:blipFill>
        <p:spPr>
          <a:xfrm>
            <a:off x="599950" y="0"/>
            <a:ext cx="7944100" cy="1453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1374da1cd6f_0_1444"/>
          <p:cNvSpPr txBox="1"/>
          <p:nvPr>
            <p:ph type="title"/>
          </p:nvPr>
        </p:nvSpPr>
        <p:spPr>
          <a:xfrm>
            <a:off x="107600" y="57225"/>
            <a:ext cx="1698900" cy="6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t>Workflow</a:t>
            </a:r>
            <a:endParaRPr u="sng"/>
          </a:p>
        </p:txBody>
      </p:sp>
      <p:grpSp>
        <p:nvGrpSpPr>
          <p:cNvPr id="68" name="Google Shape;68;g1374da1cd6f_0_1444"/>
          <p:cNvGrpSpPr/>
          <p:nvPr/>
        </p:nvGrpSpPr>
        <p:grpSpPr>
          <a:xfrm>
            <a:off x="2789785" y="438789"/>
            <a:ext cx="5221800" cy="731700"/>
            <a:chOff x="2789785" y="438789"/>
            <a:chExt cx="5221800" cy="731700"/>
          </a:xfrm>
        </p:grpSpPr>
        <p:sp>
          <p:nvSpPr>
            <p:cNvPr id="69" name="Google Shape;69;g1374da1cd6f_0_1444"/>
            <p:cNvSpPr/>
            <p:nvPr/>
          </p:nvSpPr>
          <p:spPr>
            <a:xfrm>
              <a:off x="2789785" y="438789"/>
              <a:ext cx="5221800" cy="731700"/>
            </a:xfrm>
            <a:prstGeom prst="rect">
              <a:avLst/>
            </a:prstGeom>
            <a:solidFill>
              <a:srgbClr val="155B5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g1374da1cd6f_0_1444"/>
            <p:cNvSpPr txBox="1"/>
            <p:nvPr/>
          </p:nvSpPr>
          <p:spPr>
            <a:xfrm>
              <a:off x="2914389" y="523065"/>
              <a:ext cx="47658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1" lang="en-US" sz="1200">
                  <a:solidFill>
                    <a:srgbClr val="FFFFFF"/>
                  </a:solidFill>
                  <a:latin typeface="Roboto"/>
                  <a:ea typeface="Roboto"/>
                  <a:cs typeface="Roboto"/>
                  <a:sym typeface="Roboto"/>
                </a:rPr>
                <a:t>Problem Statement and collection raw data</a:t>
              </a:r>
              <a:endParaRPr b="1" sz="1200">
                <a:solidFill>
                  <a:srgbClr val="FFFFFF"/>
                </a:solidFill>
                <a:latin typeface="Roboto"/>
                <a:ea typeface="Roboto"/>
                <a:cs typeface="Roboto"/>
                <a:sym typeface="Roboto"/>
              </a:endParaRPr>
            </a:p>
          </p:txBody>
        </p:sp>
      </p:grpSp>
      <p:grpSp>
        <p:nvGrpSpPr>
          <p:cNvPr id="71" name="Google Shape;71;g1374da1cd6f_0_1444"/>
          <p:cNvGrpSpPr/>
          <p:nvPr/>
        </p:nvGrpSpPr>
        <p:grpSpPr>
          <a:xfrm>
            <a:off x="2789787" y="1323150"/>
            <a:ext cx="4860300" cy="731700"/>
            <a:chOff x="2789787" y="1323150"/>
            <a:chExt cx="4860300" cy="731700"/>
          </a:xfrm>
        </p:grpSpPr>
        <p:sp>
          <p:nvSpPr>
            <p:cNvPr id="72" name="Google Shape;72;g1374da1cd6f_0_1444"/>
            <p:cNvSpPr/>
            <p:nvPr/>
          </p:nvSpPr>
          <p:spPr>
            <a:xfrm>
              <a:off x="2789787" y="1323150"/>
              <a:ext cx="4860300" cy="731700"/>
            </a:xfrm>
            <a:prstGeom prst="rect">
              <a:avLst/>
            </a:prstGeom>
            <a:solidFill>
              <a:srgbClr val="1B786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g1374da1cd6f_0_1444"/>
            <p:cNvSpPr txBox="1"/>
            <p:nvPr/>
          </p:nvSpPr>
          <p:spPr>
            <a:xfrm>
              <a:off x="2914387" y="1529721"/>
              <a:ext cx="43731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1" lang="en-US" sz="1200">
                  <a:solidFill>
                    <a:srgbClr val="FFFFFF"/>
                  </a:solidFill>
                  <a:latin typeface="Roboto"/>
                  <a:ea typeface="Roboto"/>
                  <a:cs typeface="Roboto"/>
                  <a:sym typeface="Roboto"/>
                </a:rPr>
                <a:t>Data cleaning and Data Manipulation</a:t>
              </a:r>
              <a:endParaRPr b="1" sz="1200">
                <a:solidFill>
                  <a:srgbClr val="FFFFFF"/>
                </a:solidFill>
                <a:latin typeface="Roboto"/>
                <a:ea typeface="Roboto"/>
                <a:cs typeface="Roboto"/>
                <a:sym typeface="Roboto"/>
              </a:endParaRPr>
            </a:p>
          </p:txBody>
        </p:sp>
      </p:grpSp>
      <p:grpSp>
        <p:nvGrpSpPr>
          <p:cNvPr id="74" name="Google Shape;74;g1374da1cd6f_0_1444"/>
          <p:cNvGrpSpPr/>
          <p:nvPr/>
        </p:nvGrpSpPr>
        <p:grpSpPr>
          <a:xfrm>
            <a:off x="2789787" y="2205888"/>
            <a:ext cx="4497600" cy="731700"/>
            <a:chOff x="2789787" y="2204250"/>
            <a:chExt cx="4497600" cy="731700"/>
          </a:xfrm>
        </p:grpSpPr>
        <p:sp>
          <p:nvSpPr>
            <p:cNvPr id="75" name="Google Shape;75;g1374da1cd6f_0_1444"/>
            <p:cNvSpPr/>
            <p:nvPr/>
          </p:nvSpPr>
          <p:spPr>
            <a:xfrm>
              <a:off x="2789787" y="2204250"/>
              <a:ext cx="4497600" cy="731700"/>
            </a:xfrm>
            <a:prstGeom prst="rect">
              <a:avLst/>
            </a:prstGeom>
            <a:solidFill>
              <a:srgbClr val="1D7E7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g1374da1cd6f_0_1444"/>
            <p:cNvSpPr txBox="1"/>
            <p:nvPr/>
          </p:nvSpPr>
          <p:spPr>
            <a:xfrm>
              <a:off x="2914388" y="2410805"/>
              <a:ext cx="38499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1" lang="en-US" sz="1200">
                  <a:solidFill>
                    <a:srgbClr val="FFFFFF"/>
                  </a:solidFill>
                  <a:latin typeface="Roboto"/>
                  <a:ea typeface="Roboto"/>
                  <a:cs typeface="Roboto"/>
                  <a:sym typeface="Roboto"/>
                </a:rPr>
                <a:t>Exploratory Data Analysis</a:t>
              </a:r>
              <a:endParaRPr b="1" sz="1200">
                <a:solidFill>
                  <a:srgbClr val="FFFFFF"/>
                </a:solidFill>
                <a:latin typeface="Roboto"/>
                <a:ea typeface="Roboto"/>
                <a:cs typeface="Roboto"/>
                <a:sym typeface="Roboto"/>
              </a:endParaRPr>
            </a:p>
          </p:txBody>
        </p:sp>
      </p:grpSp>
      <p:grpSp>
        <p:nvGrpSpPr>
          <p:cNvPr id="77" name="Google Shape;77;g1374da1cd6f_0_1444"/>
          <p:cNvGrpSpPr/>
          <p:nvPr/>
        </p:nvGrpSpPr>
        <p:grpSpPr>
          <a:xfrm>
            <a:off x="2789787" y="3088625"/>
            <a:ext cx="4136100" cy="731700"/>
            <a:chOff x="2789787" y="3088625"/>
            <a:chExt cx="4136100" cy="731700"/>
          </a:xfrm>
        </p:grpSpPr>
        <p:sp>
          <p:nvSpPr>
            <p:cNvPr id="78" name="Google Shape;78;g1374da1cd6f_0_1444"/>
            <p:cNvSpPr/>
            <p:nvPr/>
          </p:nvSpPr>
          <p:spPr>
            <a:xfrm>
              <a:off x="2789787" y="3088625"/>
              <a:ext cx="4136100" cy="731700"/>
            </a:xfrm>
            <a:prstGeom prst="rect">
              <a:avLst/>
            </a:prstGeom>
            <a:solidFill>
              <a:srgbClr val="1F887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g1374da1cd6f_0_1444"/>
            <p:cNvSpPr txBox="1"/>
            <p:nvPr/>
          </p:nvSpPr>
          <p:spPr>
            <a:xfrm>
              <a:off x="2914388" y="3295179"/>
              <a:ext cx="38499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1" lang="en-US" sz="1200">
                  <a:solidFill>
                    <a:srgbClr val="FFFFFF"/>
                  </a:solidFill>
                  <a:latin typeface="Roboto"/>
                  <a:ea typeface="Roboto"/>
                  <a:cs typeface="Roboto"/>
                  <a:sym typeface="Roboto"/>
                </a:rPr>
                <a:t>Data visualization</a:t>
              </a:r>
              <a:endParaRPr b="1" sz="1200">
                <a:solidFill>
                  <a:srgbClr val="FFFFFF"/>
                </a:solidFill>
                <a:latin typeface="Roboto"/>
                <a:ea typeface="Roboto"/>
                <a:cs typeface="Roboto"/>
                <a:sym typeface="Roboto"/>
              </a:endParaRPr>
            </a:p>
          </p:txBody>
        </p:sp>
      </p:grpSp>
      <p:grpSp>
        <p:nvGrpSpPr>
          <p:cNvPr id="80" name="Google Shape;80;g1374da1cd6f_0_1444"/>
          <p:cNvGrpSpPr/>
          <p:nvPr/>
        </p:nvGrpSpPr>
        <p:grpSpPr>
          <a:xfrm>
            <a:off x="2789787" y="3973000"/>
            <a:ext cx="3776100" cy="731700"/>
            <a:chOff x="2789787" y="3973000"/>
            <a:chExt cx="3776100" cy="731700"/>
          </a:xfrm>
        </p:grpSpPr>
        <p:sp>
          <p:nvSpPr>
            <p:cNvPr id="81" name="Google Shape;81;g1374da1cd6f_0_1444"/>
            <p:cNvSpPr/>
            <p:nvPr/>
          </p:nvSpPr>
          <p:spPr>
            <a:xfrm>
              <a:off x="2789787" y="3973000"/>
              <a:ext cx="3776100" cy="731700"/>
            </a:xfrm>
            <a:prstGeom prst="rect">
              <a:avLst/>
            </a:prstGeom>
            <a:solidFill>
              <a:srgbClr val="249C9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g1374da1cd6f_0_1444"/>
            <p:cNvSpPr txBox="1"/>
            <p:nvPr/>
          </p:nvSpPr>
          <p:spPr>
            <a:xfrm>
              <a:off x="2902988" y="4179560"/>
              <a:ext cx="34977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1" lang="en-US" sz="1200">
                  <a:solidFill>
                    <a:srgbClr val="FFFFFF"/>
                  </a:solidFill>
                  <a:latin typeface="Roboto"/>
                  <a:ea typeface="Roboto"/>
                  <a:cs typeface="Roboto"/>
                  <a:sym typeface="Roboto"/>
                </a:rPr>
                <a:t>Analyzing the result</a:t>
              </a:r>
              <a:endParaRPr b="1" sz="1200">
                <a:solidFill>
                  <a:srgbClr val="FFFFFF"/>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209650" y="138875"/>
            <a:ext cx="8199600" cy="10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t>Attributes in the study</a:t>
            </a:r>
            <a:endParaRPr u="sng"/>
          </a:p>
          <a:p>
            <a:pPr indent="0" lvl="0" marL="0" rtl="0" algn="l">
              <a:spcBef>
                <a:spcPts val="0"/>
              </a:spcBef>
              <a:spcAft>
                <a:spcPts val="0"/>
              </a:spcAft>
              <a:buNone/>
            </a:pPr>
            <a:r>
              <a:t/>
            </a:r>
            <a:endParaRPr sz="1400"/>
          </a:p>
          <a:p>
            <a:pPr indent="-304800" lvl="0" marL="457200" rtl="0" algn="l">
              <a:spcBef>
                <a:spcPts val="0"/>
              </a:spcBef>
              <a:spcAft>
                <a:spcPts val="0"/>
              </a:spcAft>
              <a:buClr>
                <a:srgbClr val="000000"/>
              </a:buClr>
              <a:buSzPts val="1200"/>
              <a:buChar char="➔"/>
            </a:pPr>
            <a:r>
              <a:rPr lang="en-US" sz="1200">
                <a:solidFill>
                  <a:srgbClr val="000000"/>
                </a:solidFill>
              </a:rPr>
              <a:t>This data has 119390 rows and 32 columns. Here are the columns</a:t>
            </a:r>
            <a:endParaRPr sz="1400"/>
          </a:p>
        </p:txBody>
      </p:sp>
      <p:sp>
        <p:nvSpPr>
          <p:cNvPr id="88" name="Google Shape;88;p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Previous_cancellations</a:t>
            </a:r>
            <a:endParaRPr sz="1200">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Previous_bookings_not_canceled</a:t>
            </a:r>
            <a:endParaRPr sz="1200">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Reserved_room_type</a:t>
            </a:r>
            <a:endParaRPr sz="1200">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Assigned_room_type</a:t>
            </a:r>
            <a:endParaRPr sz="1200">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Booking_changes</a:t>
            </a:r>
            <a:endParaRPr sz="1200">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Deposit_type</a:t>
            </a:r>
            <a:endParaRPr sz="1200">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Agent</a:t>
            </a:r>
            <a:endParaRPr sz="1200">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Lead_time</a:t>
            </a:r>
            <a:endParaRPr sz="1200">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Days_in_waiting_list</a:t>
            </a:r>
            <a:endParaRPr sz="1200">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Customer_type</a:t>
            </a:r>
            <a:endParaRPr sz="1200">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Adr</a:t>
            </a:r>
            <a:endParaRPr sz="1200">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Required_car_parking_spaces</a:t>
            </a:r>
            <a:endParaRPr sz="1200">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Booking changes</a:t>
            </a:r>
            <a:endParaRPr sz="1200">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Reservation_status</a:t>
            </a:r>
            <a:endParaRPr sz="1200">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reservation_status_date</a:t>
            </a:r>
            <a:endParaRPr sz="120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89" name="Google Shape;89;p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Previous_cancellations</a:t>
            </a:r>
            <a:endParaRPr sz="1200">
              <a:solidFill>
                <a:srgbClr val="000000"/>
              </a:solidFill>
              <a:latin typeface="Calibri"/>
              <a:ea typeface="Calibri"/>
              <a:cs typeface="Calibri"/>
              <a:sym typeface="Calibri"/>
            </a:endParaRPr>
          </a:p>
          <a:p>
            <a:pPr indent="-304800" lvl="0" marL="457200" marR="0" rtl="0" algn="l">
              <a:lnSpc>
                <a:spcPct val="115000"/>
              </a:lnSpc>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Previous_bookings_not_canceled</a:t>
            </a:r>
            <a:endParaRPr sz="1200">
              <a:solidFill>
                <a:srgbClr val="000000"/>
              </a:solidFill>
              <a:latin typeface="Calibri"/>
              <a:ea typeface="Calibri"/>
              <a:cs typeface="Calibri"/>
              <a:sym typeface="Calibri"/>
            </a:endParaRPr>
          </a:p>
          <a:p>
            <a:pPr indent="-304800" lvl="0" marL="457200" marR="0" rtl="0" algn="l">
              <a:lnSpc>
                <a:spcPct val="115000"/>
              </a:lnSpc>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Reserved_room_type</a:t>
            </a:r>
            <a:endParaRPr sz="1200">
              <a:solidFill>
                <a:srgbClr val="000000"/>
              </a:solidFill>
              <a:latin typeface="Calibri"/>
              <a:ea typeface="Calibri"/>
              <a:cs typeface="Calibri"/>
              <a:sym typeface="Calibri"/>
            </a:endParaRPr>
          </a:p>
          <a:p>
            <a:pPr indent="-304800" lvl="0" marL="457200" marR="0" rtl="0" algn="l">
              <a:lnSpc>
                <a:spcPct val="115000"/>
              </a:lnSpc>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Assigned_room_type</a:t>
            </a:r>
            <a:endParaRPr sz="1200">
              <a:solidFill>
                <a:srgbClr val="000000"/>
              </a:solidFill>
              <a:latin typeface="Calibri"/>
              <a:ea typeface="Calibri"/>
              <a:cs typeface="Calibri"/>
              <a:sym typeface="Calibri"/>
            </a:endParaRPr>
          </a:p>
          <a:p>
            <a:pPr indent="-304800" lvl="0" marL="457200" marR="0" rtl="0" algn="l">
              <a:lnSpc>
                <a:spcPct val="115000"/>
              </a:lnSpc>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Booking_changes</a:t>
            </a:r>
            <a:endParaRPr sz="1200">
              <a:solidFill>
                <a:srgbClr val="000000"/>
              </a:solidFill>
              <a:latin typeface="Calibri"/>
              <a:ea typeface="Calibri"/>
              <a:cs typeface="Calibri"/>
              <a:sym typeface="Calibri"/>
            </a:endParaRPr>
          </a:p>
          <a:p>
            <a:pPr indent="-304800" lvl="0" marL="457200" marR="0" rtl="0" algn="l">
              <a:lnSpc>
                <a:spcPct val="115000"/>
              </a:lnSpc>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Deposit_type</a:t>
            </a:r>
            <a:endParaRPr sz="1200">
              <a:solidFill>
                <a:srgbClr val="000000"/>
              </a:solidFill>
              <a:latin typeface="Calibri"/>
              <a:ea typeface="Calibri"/>
              <a:cs typeface="Calibri"/>
              <a:sym typeface="Calibri"/>
            </a:endParaRPr>
          </a:p>
          <a:p>
            <a:pPr indent="-304800" lvl="0" marL="457200" marR="0" rtl="0" algn="l">
              <a:lnSpc>
                <a:spcPct val="115000"/>
              </a:lnSpc>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Agent</a:t>
            </a:r>
            <a:endParaRPr sz="1200">
              <a:solidFill>
                <a:srgbClr val="000000"/>
              </a:solidFill>
              <a:latin typeface="Calibri"/>
              <a:ea typeface="Calibri"/>
              <a:cs typeface="Calibri"/>
              <a:sym typeface="Calibri"/>
            </a:endParaRPr>
          </a:p>
          <a:p>
            <a:pPr indent="-304800" lvl="0" marL="457200" marR="0" rtl="0" algn="l">
              <a:lnSpc>
                <a:spcPct val="115000"/>
              </a:lnSpc>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Lead_time</a:t>
            </a:r>
            <a:endParaRPr sz="1200">
              <a:solidFill>
                <a:srgbClr val="000000"/>
              </a:solidFill>
              <a:latin typeface="Calibri"/>
              <a:ea typeface="Calibri"/>
              <a:cs typeface="Calibri"/>
              <a:sym typeface="Calibri"/>
            </a:endParaRPr>
          </a:p>
          <a:p>
            <a:pPr indent="-304800" lvl="0" marL="457200" marR="0" rtl="0" algn="l">
              <a:lnSpc>
                <a:spcPct val="115000"/>
              </a:lnSpc>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Days_in_waiting_list</a:t>
            </a:r>
            <a:endParaRPr sz="1200">
              <a:solidFill>
                <a:srgbClr val="000000"/>
              </a:solidFill>
              <a:latin typeface="Calibri"/>
              <a:ea typeface="Calibri"/>
              <a:cs typeface="Calibri"/>
              <a:sym typeface="Calibri"/>
            </a:endParaRPr>
          </a:p>
          <a:p>
            <a:pPr indent="-304800" lvl="0" marL="457200" marR="0" rtl="0" algn="l">
              <a:lnSpc>
                <a:spcPct val="115000"/>
              </a:lnSpc>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Customer_type</a:t>
            </a:r>
            <a:endParaRPr sz="1200">
              <a:solidFill>
                <a:srgbClr val="000000"/>
              </a:solidFill>
              <a:latin typeface="Calibri"/>
              <a:ea typeface="Calibri"/>
              <a:cs typeface="Calibri"/>
              <a:sym typeface="Calibri"/>
            </a:endParaRPr>
          </a:p>
          <a:p>
            <a:pPr indent="-304800" lvl="0" marL="457200" marR="0" rtl="0" algn="l">
              <a:lnSpc>
                <a:spcPct val="115000"/>
              </a:lnSpc>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Adr</a:t>
            </a:r>
            <a:endParaRPr sz="1200">
              <a:solidFill>
                <a:srgbClr val="000000"/>
              </a:solidFill>
              <a:latin typeface="Calibri"/>
              <a:ea typeface="Calibri"/>
              <a:cs typeface="Calibri"/>
              <a:sym typeface="Calibri"/>
            </a:endParaRPr>
          </a:p>
          <a:p>
            <a:pPr indent="-304800" lvl="0" marL="457200" marR="0" rtl="0" algn="l">
              <a:lnSpc>
                <a:spcPct val="115000"/>
              </a:lnSpc>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Required_car_parking_spaces</a:t>
            </a:r>
            <a:endParaRPr sz="1200">
              <a:solidFill>
                <a:srgbClr val="000000"/>
              </a:solidFill>
              <a:latin typeface="Calibri"/>
              <a:ea typeface="Calibri"/>
              <a:cs typeface="Calibri"/>
              <a:sym typeface="Calibri"/>
            </a:endParaRPr>
          </a:p>
          <a:p>
            <a:pPr indent="-304800" lvl="0" marL="457200" marR="0" rtl="0" algn="l">
              <a:lnSpc>
                <a:spcPct val="115000"/>
              </a:lnSpc>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Booking changes</a:t>
            </a:r>
            <a:endParaRPr sz="1200">
              <a:solidFill>
                <a:srgbClr val="000000"/>
              </a:solidFill>
              <a:latin typeface="Calibri"/>
              <a:ea typeface="Calibri"/>
              <a:cs typeface="Calibri"/>
              <a:sym typeface="Calibri"/>
            </a:endParaRPr>
          </a:p>
          <a:p>
            <a:pPr indent="-304800" lvl="0" marL="457200" marR="0" rtl="0" algn="l">
              <a:lnSpc>
                <a:spcPct val="115000"/>
              </a:lnSpc>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Reservation_status</a:t>
            </a:r>
            <a:endParaRPr sz="1200">
              <a:solidFill>
                <a:srgbClr val="000000"/>
              </a:solidFill>
              <a:latin typeface="Calibri"/>
              <a:ea typeface="Calibri"/>
              <a:cs typeface="Calibri"/>
              <a:sym typeface="Calibri"/>
            </a:endParaRPr>
          </a:p>
          <a:p>
            <a:pPr indent="-304800" lvl="0" marL="457200" marR="0" rtl="0" algn="l">
              <a:lnSpc>
                <a:spcPct val="115000"/>
              </a:lnSpc>
              <a:spcBef>
                <a:spcPts val="0"/>
              </a:spcBef>
              <a:spcAft>
                <a:spcPts val="0"/>
              </a:spcAft>
              <a:buClr>
                <a:srgbClr val="000000"/>
              </a:buClr>
              <a:buSzPts val="1200"/>
              <a:buFont typeface="Calibri"/>
              <a:buChar char="●"/>
            </a:pPr>
            <a:r>
              <a:rPr lang="en-US" sz="1200">
                <a:solidFill>
                  <a:srgbClr val="000000"/>
                </a:solidFill>
                <a:latin typeface="Calibri"/>
                <a:ea typeface="Calibri"/>
                <a:cs typeface="Calibri"/>
                <a:sym typeface="Calibri"/>
              </a:rPr>
              <a:t>reservation_status_date</a:t>
            </a:r>
            <a:endParaRPr sz="110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374da1cd6f_0_1957"/>
          <p:cNvSpPr txBox="1"/>
          <p:nvPr>
            <p:ph type="title"/>
          </p:nvPr>
        </p:nvSpPr>
        <p:spPr>
          <a:xfrm>
            <a:off x="105975" y="67425"/>
            <a:ext cx="350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3600" u="sng"/>
              <a:t>Data Wrangling</a:t>
            </a:r>
            <a:endParaRPr/>
          </a:p>
        </p:txBody>
      </p:sp>
      <p:sp>
        <p:nvSpPr>
          <p:cNvPr id="95" name="Google Shape;95;g1374da1cd6f_0_19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1374da1cd6f_0_1957"/>
          <p:cNvSpPr/>
          <p:nvPr/>
        </p:nvSpPr>
        <p:spPr>
          <a:xfrm>
            <a:off x="2944075" y="796025"/>
            <a:ext cx="3505800" cy="3517500"/>
          </a:xfrm>
          <a:prstGeom prst="ellipse">
            <a:avLst/>
          </a:prstGeom>
          <a:solidFill>
            <a:srgbClr val="D68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g1374da1cd6f_0_1957"/>
          <p:cNvGrpSpPr/>
          <p:nvPr/>
        </p:nvGrpSpPr>
        <p:grpSpPr>
          <a:xfrm>
            <a:off x="3611776" y="414352"/>
            <a:ext cx="2166000" cy="2166000"/>
            <a:chOff x="3611776" y="414352"/>
            <a:chExt cx="2166000" cy="2166000"/>
          </a:xfrm>
        </p:grpSpPr>
        <p:sp>
          <p:nvSpPr>
            <p:cNvPr id="98" name="Google Shape;98;g1374da1cd6f_0_1957"/>
            <p:cNvSpPr/>
            <p:nvPr/>
          </p:nvSpPr>
          <p:spPr>
            <a:xfrm>
              <a:off x="3611776" y="414352"/>
              <a:ext cx="2166000" cy="2166000"/>
            </a:xfrm>
            <a:prstGeom prst="ellipse">
              <a:avLst/>
            </a:prstGeom>
            <a:solidFill>
              <a:srgbClr val="922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1374da1cd6f_0_1957"/>
            <p:cNvSpPr txBox="1"/>
            <p:nvPr/>
          </p:nvSpPr>
          <p:spPr>
            <a:xfrm>
              <a:off x="3967546" y="1027503"/>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FFFFFF"/>
                  </a:solidFill>
                  <a:latin typeface="Roboto"/>
                  <a:ea typeface="Roboto"/>
                  <a:cs typeface="Roboto"/>
                  <a:sym typeface="Roboto"/>
                </a:rPr>
                <a:t>Dropping columns with max null values</a:t>
              </a:r>
              <a:endParaRPr b="1" sz="1200">
                <a:solidFill>
                  <a:srgbClr val="FFFFFF"/>
                </a:solidFill>
                <a:latin typeface="Roboto"/>
                <a:ea typeface="Roboto"/>
                <a:cs typeface="Roboto"/>
                <a:sym typeface="Roboto"/>
              </a:endParaRPr>
            </a:p>
          </p:txBody>
        </p:sp>
      </p:grpSp>
      <p:grpSp>
        <p:nvGrpSpPr>
          <p:cNvPr id="100" name="Google Shape;100;g1374da1cd6f_0_1957"/>
          <p:cNvGrpSpPr/>
          <p:nvPr/>
        </p:nvGrpSpPr>
        <p:grpSpPr>
          <a:xfrm>
            <a:off x="4562258" y="2032864"/>
            <a:ext cx="2166000" cy="2166000"/>
            <a:chOff x="4562258" y="2032864"/>
            <a:chExt cx="2166000" cy="2166000"/>
          </a:xfrm>
        </p:grpSpPr>
        <p:sp>
          <p:nvSpPr>
            <p:cNvPr id="101" name="Google Shape;101;g1374da1cd6f_0_1957"/>
            <p:cNvSpPr/>
            <p:nvPr/>
          </p:nvSpPr>
          <p:spPr>
            <a:xfrm>
              <a:off x="4562258" y="2032864"/>
              <a:ext cx="2166000" cy="2166000"/>
            </a:xfrm>
            <a:prstGeom prst="ellipse">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1374da1cd6f_0_1957"/>
            <p:cNvSpPr txBox="1"/>
            <p:nvPr/>
          </p:nvSpPr>
          <p:spPr>
            <a:xfrm>
              <a:off x="5079846"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FFFFFF"/>
                  </a:solidFill>
                  <a:latin typeface="Roboto"/>
                  <a:ea typeface="Roboto"/>
                  <a:cs typeface="Roboto"/>
                  <a:sym typeface="Roboto"/>
                </a:rPr>
                <a:t>Replacing Null Values</a:t>
              </a:r>
              <a:endParaRPr b="1" sz="1200">
                <a:solidFill>
                  <a:srgbClr val="FFFFFF"/>
                </a:solidFill>
                <a:latin typeface="Roboto"/>
                <a:ea typeface="Roboto"/>
                <a:cs typeface="Roboto"/>
                <a:sym typeface="Roboto"/>
              </a:endParaRPr>
            </a:p>
          </p:txBody>
        </p:sp>
      </p:grpSp>
      <p:grpSp>
        <p:nvGrpSpPr>
          <p:cNvPr id="103" name="Google Shape;103;g1374da1cd6f_0_1957"/>
          <p:cNvGrpSpPr/>
          <p:nvPr/>
        </p:nvGrpSpPr>
        <p:grpSpPr>
          <a:xfrm>
            <a:off x="2702876" y="2032864"/>
            <a:ext cx="2166000" cy="2166000"/>
            <a:chOff x="2702876" y="2032864"/>
            <a:chExt cx="2166000" cy="2166000"/>
          </a:xfrm>
        </p:grpSpPr>
        <p:sp>
          <p:nvSpPr>
            <p:cNvPr id="104" name="Google Shape;104;g1374da1cd6f_0_1957"/>
            <p:cNvSpPr/>
            <p:nvPr/>
          </p:nvSpPr>
          <p:spPr>
            <a:xfrm>
              <a:off x="2702876" y="2032864"/>
              <a:ext cx="2166000" cy="2166000"/>
            </a:xfrm>
            <a:prstGeom prst="ellipse">
              <a:avLst/>
            </a:prstGeom>
            <a:solidFill>
              <a:srgbClr val="5515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1374da1cd6f_0_1957"/>
            <p:cNvSpPr txBox="1"/>
            <p:nvPr/>
          </p:nvSpPr>
          <p:spPr>
            <a:xfrm>
              <a:off x="2855281"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FFFFFF"/>
                  </a:solidFill>
                  <a:latin typeface="Roboto"/>
                  <a:ea typeface="Roboto"/>
                  <a:cs typeface="Roboto"/>
                  <a:sym typeface="Roboto"/>
                </a:rPr>
                <a:t>Data Manipulation</a:t>
              </a:r>
              <a:endParaRPr b="1" sz="1200">
                <a:solidFill>
                  <a:srgbClr val="FFFFFF"/>
                </a:solidFill>
                <a:latin typeface="Roboto"/>
                <a:ea typeface="Roboto"/>
                <a:cs typeface="Roboto"/>
                <a:sym typeface="Roboto"/>
              </a:endParaRPr>
            </a:p>
          </p:txBody>
        </p:sp>
      </p:grpSp>
      <p:sp>
        <p:nvSpPr>
          <p:cNvPr id="106" name="Google Shape;106;g1374da1cd6f_0_1957"/>
          <p:cNvSpPr/>
          <p:nvPr/>
        </p:nvSpPr>
        <p:spPr>
          <a:xfrm>
            <a:off x="4084680" y="1946241"/>
            <a:ext cx="1225800" cy="1225800"/>
          </a:xfrm>
          <a:prstGeom prst="ellipse">
            <a:avLst/>
          </a:prstGeom>
          <a:solidFill>
            <a:srgbClr val="D686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dk2"/>
                </a:solidFill>
              </a:rPr>
              <a:t>Clean Data</a:t>
            </a:r>
            <a:endParaRPr b="1">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374da1cd6f_0_2120"/>
          <p:cNvSpPr txBox="1"/>
          <p:nvPr>
            <p:ph type="title"/>
          </p:nvPr>
        </p:nvSpPr>
        <p:spPr>
          <a:xfrm>
            <a:off x="311700" y="122125"/>
            <a:ext cx="738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t>Handling outliers</a:t>
            </a:r>
            <a:endParaRPr u="sng"/>
          </a:p>
        </p:txBody>
      </p:sp>
      <p:sp>
        <p:nvSpPr>
          <p:cNvPr id="112" name="Google Shape;112;g1374da1cd6f_0_2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3" name="Google Shape;113;g1374da1cd6f_0_2120"/>
          <p:cNvPicPr preferRelativeResize="0"/>
          <p:nvPr/>
        </p:nvPicPr>
        <p:blipFill>
          <a:blip r:embed="rId3">
            <a:alphaModFix/>
          </a:blip>
          <a:stretch>
            <a:fillRect/>
          </a:stretch>
        </p:blipFill>
        <p:spPr>
          <a:xfrm>
            <a:off x="611225" y="842487"/>
            <a:ext cx="8072751" cy="4036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374da1cd6f_0_2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t>Data visualization</a:t>
            </a:r>
            <a:endParaRPr u="sng"/>
          </a:p>
        </p:txBody>
      </p:sp>
      <p:sp>
        <p:nvSpPr>
          <p:cNvPr id="119" name="Google Shape;119;g1374da1cd6f_0_2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g1374da1cd6f_0_2127"/>
          <p:cNvPicPr preferRelativeResize="0"/>
          <p:nvPr/>
        </p:nvPicPr>
        <p:blipFill>
          <a:blip r:embed="rId3">
            <a:alphaModFix/>
          </a:blip>
          <a:stretch>
            <a:fillRect/>
          </a:stretch>
        </p:blipFill>
        <p:spPr>
          <a:xfrm>
            <a:off x="449775" y="1152475"/>
            <a:ext cx="3843751" cy="3794975"/>
          </a:xfrm>
          <a:prstGeom prst="rect">
            <a:avLst/>
          </a:prstGeom>
          <a:noFill/>
          <a:ln>
            <a:noFill/>
          </a:ln>
        </p:spPr>
      </p:pic>
      <p:pic>
        <p:nvPicPr>
          <p:cNvPr id="121" name="Google Shape;121;g1374da1cd6f_0_2127"/>
          <p:cNvPicPr preferRelativeResize="0"/>
          <p:nvPr/>
        </p:nvPicPr>
        <p:blipFill rotWithShape="1">
          <a:blip r:embed="rId4">
            <a:alphaModFix/>
          </a:blip>
          <a:srcRect b="0" l="46564" r="0" t="0"/>
          <a:stretch/>
        </p:blipFill>
        <p:spPr>
          <a:xfrm>
            <a:off x="5166575" y="863800"/>
            <a:ext cx="3665725" cy="3705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374da1cd6f_0_21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ADR and Revenue study</a:t>
            </a:r>
            <a:endParaRPr/>
          </a:p>
        </p:txBody>
      </p:sp>
      <p:sp>
        <p:nvSpPr>
          <p:cNvPr id="127" name="Google Shape;127;g1374da1cd6f_0_2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g1374da1cd6f_0_2134"/>
          <p:cNvPicPr preferRelativeResize="0"/>
          <p:nvPr/>
        </p:nvPicPr>
        <p:blipFill>
          <a:blip r:embed="rId3">
            <a:alphaModFix/>
          </a:blip>
          <a:stretch>
            <a:fillRect/>
          </a:stretch>
        </p:blipFill>
        <p:spPr>
          <a:xfrm>
            <a:off x="4293525" y="1228622"/>
            <a:ext cx="4735475" cy="3264104"/>
          </a:xfrm>
          <a:prstGeom prst="rect">
            <a:avLst/>
          </a:prstGeom>
          <a:noFill/>
          <a:ln>
            <a:noFill/>
          </a:ln>
        </p:spPr>
      </p:pic>
      <p:pic>
        <p:nvPicPr>
          <p:cNvPr id="129" name="Google Shape;129;g1374da1cd6f_0_2134"/>
          <p:cNvPicPr preferRelativeResize="0"/>
          <p:nvPr/>
        </p:nvPicPr>
        <p:blipFill>
          <a:blip r:embed="rId4">
            <a:alphaModFix/>
          </a:blip>
          <a:stretch>
            <a:fillRect/>
          </a:stretch>
        </p:blipFill>
        <p:spPr>
          <a:xfrm>
            <a:off x="311700" y="1425675"/>
            <a:ext cx="3981825" cy="3067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374da1cd6f_0_21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1374da1cd6f_0_2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g1374da1cd6f_0_2142"/>
          <p:cNvPicPr preferRelativeResize="0"/>
          <p:nvPr/>
        </p:nvPicPr>
        <p:blipFill>
          <a:blip r:embed="rId3">
            <a:alphaModFix/>
          </a:blip>
          <a:stretch>
            <a:fillRect/>
          </a:stretch>
        </p:blipFill>
        <p:spPr>
          <a:xfrm>
            <a:off x="311700" y="1152475"/>
            <a:ext cx="8520600" cy="3841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Amitha</dc:creator>
</cp:coreProperties>
</file>