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68" r:id="rId16"/>
    <p:sldId id="272" r:id="rId17"/>
    <p:sldId id="269" r:id="rId18"/>
    <p:sldId id="270" r:id="rId19"/>
    <p:sldId id="271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4" autoAdjust="0"/>
  </p:normalViewPr>
  <p:slideViewPr>
    <p:cSldViewPr snapToGrid="0" snapToObjects="1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4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2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1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2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Operators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 sz="2800"/>
            </a:pPr>
            <a:r>
              <a:t>Arithmetic, Relational, and Logical Operators</a:t>
            </a:r>
          </a:p>
          <a:p>
            <a:r>
              <a:t>A Practical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69574"/>
            <a:ext cx="7290054" cy="775252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844826"/>
            <a:ext cx="7290055" cy="5464534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Used to alter loop execution: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- `break` → Exits the loop prematurely</a:t>
            </a:r>
          </a:p>
          <a:p>
            <a:pPr>
              <a:defRPr sz="2400"/>
            </a:pPr>
            <a:r>
              <a:rPr dirty="0"/>
              <a:t>- `continue` → Skips the current iteration</a:t>
            </a:r>
          </a:p>
          <a:p>
            <a:pPr>
              <a:defRPr sz="2400"/>
            </a:pPr>
            <a:r>
              <a:rPr dirty="0"/>
              <a:t>- `pass` → Placeholder for future code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Example:</a:t>
            </a:r>
          </a:p>
          <a:p>
            <a:pPr>
              <a:defRPr sz="2400"/>
            </a:pPr>
            <a:r>
              <a:rPr dirty="0"/>
              <a:t>for </a:t>
            </a:r>
            <a:r>
              <a:rPr dirty="0" err="1"/>
              <a:t>i</a:t>
            </a:r>
            <a:r>
              <a:rPr dirty="0"/>
              <a:t> in range(5):</a:t>
            </a:r>
          </a:p>
          <a:p>
            <a:pPr>
              <a:defRPr sz="2400"/>
            </a:pPr>
            <a:r>
              <a:rPr dirty="0"/>
              <a:t>    if </a:t>
            </a:r>
            <a:r>
              <a:rPr dirty="0" err="1"/>
              <a:t>i</a:t>
            </a:r>
            <a:r>
              <a:rPr dirty="0"/>
              <a:t> == 2:</a:t>
            </a:r>
          </a:p>
          <a:p>
            <a:pPr>
              <a:defRPr sz="2400"/>
            </a:pPr>
            <a:r>
              <a:rPr dirty="0"/>
              <a:t>        continue  # Skip when </a:t>
            </a:r>
            <a:r>
              <a:rPr dirty="0" err="1"/>
              <a:t>i</a:t>
            </a:r>
            <a:r>
              <a:rPr dirty="0"/>
              <a:t> is 2</a:t>
            </a:r>
          </a:p>
          <a:p>
            <a:pPr>
              <a:defRPr sz="2400"/>
            </a:pPr>
            <a:r>
              <a:rPr dirty="0"/>
              <a:t>    if </a:t>
            </a:r>
            <a:r>
              <a:rPr dirty="0" err="1"/>
              <a:t>i</a:t>
            </a:r>
            <a:r>
              <a:rPr dirty="0"/>
              <a:t> == 4:</a:t>
            </a:r>
          </a:p>
          <a:p>
            <a:pPr>
              <a:defRPr sz="2400"/>
            </a:pPr>
            <a:r>
              <a:rPr dirty="0"/>
              <a:t>        break  # Stop loop when </a:t>
            </a:r>
            <a:r>
              <a:rPr dirty="0" err="1"/>
              <a:t>i</a:t>
            </a:r>
            <a:r>
              <a:rPr dirty="0"/>
              <a:t> is 4</a:t>
            </a:r>
          </a:p>
          <a:p>
            <a:pPr>
              <a:defRPr sz="2400"/>
            </a:pPr>
            <a:r>
              <a:rPr dirty="0"/>
              <a:t>    print(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09330"/>
            <a:ext cx="7290054" cy="506896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Hands-on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AC689-E899-DB7F-967C-CD53BA45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3" y="506896"/>
            <a:ext cx="7507657" cy="2618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CED6B-CB7F-B8CA-5161-66233DDD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3" y="3011052"/>
            <a:ext cx="7308953" cy="38469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3C80D-DD6B-584E-13FD-7C7D748B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49" y="1401681"/>
            <a:ext cx="5105842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0"/>
            <a:ext cx="7290054" cy="795130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Functions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94B8A-BB46-E1E9-6799-0B5AD2FF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45" y="1048874"/>
            <a:ext cx="7143899" cy="178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68DEA-F144-D760-55CC-334718DA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3429000"/>
            <a:ext cx="5732241" cy="2844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763A-47CF-9D37-EF74-EB38D5C1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009" y="99391"/>
            <a:ext cx="5781791" cy="864705"/>
          </a:xfrm>
        </p:spPr>
        <p:txBody>
          <a:bodyPr/>
          <a:lstStyle/>
          <a:p>
            <a:r>
              <a:rPr lang="en-US" dirty="0"/>
              <a:t> User Input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EB86A-B014-8179-2CAD-E8946A63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2" y="847721"/>
            <a:ext cx="3676951" cy="1659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6374F-2813-1C09-4CAE-41231B7B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7" y="2696614"/>
            <a:ext cx="4567147" cy="184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3B976-849E-6BB9-7A69-DAEFBA70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7" y="4659121"/>
            <a:ext cx="3787468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59026"/>
            <a:ext cx="7290054" cy="646044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Types of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07315-8D1D-F9B5-860F-D9BEB7A2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805070"/>
            <a:ext cx="5502327" cy="2808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497254-899C-3AC4-67B4-4CFB4D15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913695"/>
            <a:ext cx="5820081" cy="2751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B17B1-2C66-E943-4B99-67AED49F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1" y="1888434"/>
            <a:ext cx="8520673" cy="29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284656"/>
            <a:ext cx="7290054" cy="527967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Modules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954157"/>
            <a:ext cx="7290055" cy="535520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Modules are Python files containing functions, variables, and classes.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Creating a module (`mymodule.py`):</a:t>
            </a:r>
          </a:p>
          <a:p>
            <a:pPr>
              <a:defRPr sz="2400"/>
            </a:pPr>
            <a:r>
              <a:rPr dirty="0"/>
              <a:t># mymodule.py</a:t>
            </a:r>
          </a:p>
          <a:p>
            <a:pPr>
              <a:defRPr sz="2400"/>
            </a:pPr>
            <a:r>
              <a:rPr dirty="0"/>
              <a:t>def greet(name):</a:t>
            </a:r>
          </a:p>
          <a:p>
            <a:pPr>
              <a:defRPr sz="2400"/>
            </a:pPr>
            <a:r>
              <a:rPr dirty="0"/>
              <a:t>    return </a:t>
            </a:r>
            <a:r>
              <a:rPr dirty="0" err="1"/>
              <a:t>f"Hello</a:t>
            </a:r>
            <a:r>
              <a:rPr dirty="0"/>
              <a:t>, {name}!"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Using the module:</a:t>
            </a:r>
          </a:p>
          <a:p>
            <a:pPr>
              <a:defRPr sz="2400"/>
            </a:pPr>
            <a:r>
              <a:rPr dirty="0"/>
              <a:t>import </a:t>
            </a:r>
            <a:r>
              <a:rPr dirty="0" err="1"/>
              <a:t>mymodule</a:t>
            </a:r>
            <a:endParaRPr dirty="0"/>
          </a:p>
          <a:p>
            <a:pPr>
              <a:defRPr sz="2400"/>
            </a:pPr>
            <a:r>
              <a:rPr dirty="0"/>
              <a:t>print(</a:t>
            </a:r>
            <a:r>
              <a:rPr dirty="0" err="1"/>
              <a:t>mymodule.greet</a:t>
            </a:r>
            <a:r>
              <a:rPr dirty="0"/>
              <a:t>("Alice"))  # Output: Hello, Alice!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197590"/>
            <a:ext cx="7290054" cy="935471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Standard Python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2574"/>
            <a:ext cx="7290055" cy="5096786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Python provides built-in modules: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- `math` → Mathematical operations</a:t>
            </a:r>
          </a:p>
          <a:p>
            <a:pPr>
              <a:defRPr sz="2400"/>
            </a:pPr>
            <a:r>
              <a:rPr dirty="0"/>
              <a:t>- `random` → Random number generation</a:t>
            </a:r>
          </a:p>
          <a:p>
            <a:pPr>
              <a:defRPr sz="2400"/>
            </a:pPr>
            <a:r>
              <a:rPr dirty="0"/>
              <a:t>- `datetime` → Working with dates and time</a:t>
            </a:r>
          </a:p>
          <a:p>
            <a:pPr>
              <a:defRPr sz="2400"/>
            </a:pPr>
            <a:r>
              <a:rPr lang="en-US" dirty="0"/>
              <a:t>- ‘</a:t>
            </a:r>
            <a:r>
              <a:rPr lang="en-US" dirty="0" err="1"/>
              <a:t>numpy</a:t>
            </a:r>
            <a:r>
              <a:rPr lang="en-US" dirty="0"/>
              <a:t>’ → For numerical computations</a:t>
            </a:r>
          </a:p>
          <a:p>
            <a:pPr>
              <a:defRPr sz="2400"/>
            </a:pPr>
            <a:r>
              <a:rPr lang="en-US" dirty="0"/>
              <a:t>- ‘</a:t>
            </a:r>
            <a:r>
              <a:rPr lang="en-US" dirty="0" err="1"/>
              <a:t>sympy</a:t>
            </a:r>
            <a:r>
              <a:rPr lang="en-US" dirty="0"/>
              <a:t>’- → For symbolic (algebraic) computations</a:t>
            </a:r>
          </a:p>
          <a:p>
            <a:pPr>
              <a:defRPr sz="2400"/>
            </a:pPr>
            <a:r>
              <a:rPr lang="en-US" dirty="0"/>
              <a:t>-- ‘matplotlib’- → For plotting.</a:t>
            </a:r>
          </a:p>
          <a:p>
            <a:pPr>
              <a:defRPr sz="2400"/>
            </a:pPr>
            <a:endParaRPr lang="en-US" dirty="0"/>
          </a:p>
          <a:p>
            <a:pPr>
              <a:defRPr sz="2400"/>
            </a:pPr>
            <a:r>
              <a:rPr dirty="0"/>
              <a:t>Example (`math` module):</a:t>
            </a:r>
          </a:p>
          <a:p>
            <a:pPr>
              <a:defRPr sz="2400"/>
            </a:pPr>
            <a:r>
              <a:rPr dirty="0"/>
              <a:t>import math</a:t>
            </a:r>
          </a:p>
          <a:p>
            <a:pPr>
              <a:defRPr sz="2400"/>
            </a:pPr>
            <a:r>
              <a:rPr dirty="0"/>
              <a:t>print(</a:t>
            </a:r>
            <a:r>
              <a:rPr dirty="0" err="1"/>
              <a:t>math.sqrt</a:t>
            </a:r>
            <a:r>
              <a:rPr dirty="0"/>
              <a:t>(25))  # Output: 5.0</a:t>
            </a:r>
          </a:p>
          <a:p>
            <a:pPr>
              <a:defRPr sz="2400"/>
            </a:pPr>
            <a:r>
              <a:rPr dirty="0"/>
              <a:t>print(</a:t>
            </a:r>
            <a:r>
              <a:rPr dirty="0" err="1"/>
              <a:t>math.pi</a:t>
            </a:r>
            <a:r>
              <a:rPr dirty="0"/>
              <a:t>)        # Output: 3.141592653589793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E4167F-69A0-A92A-F2BA-3277EA4A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3" y="1018100"/>
            <a:ext cx="5548875" cy="583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43534-03A0-60C5-E175-B37035CA4F8C}"/>
              </a:ext>
            </a:extLst>
          </p:cNvPr>
          <p:cNvSpPr txBox="1"/>
          <p:nvPr/>
        </p:nvSpPr>
        <p:spPr>
          <a:xfrm>
            <a:off x="1023729" y="227015"/>
            <a:ext cx="709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 to Key Libraries for Mathematics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/>
            </a:pPr>
            <a: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2400"/>
            </a:pPr>
            <a:r>
              <a:t>Used for mathematical operations:</a:t>
            </a:r>
          </a:p>
          <a:p>
            <a:pPr>
              <a:defRPr sz="2400"/>
            </a:pPr>
            <a:r>
              <a:t>+  Addition: 5 + 3 → 8</a:t>
            </a:r>
          </a:p>
          <a:p>
            <a:pPr>
              <a:defRPr sz="2400"/>
            </a:pPr>
            <a:r>
              <a:t>-  Subtraction: 5 - 3 → 2</a:t>
            </a:r>
          </a:p>
          <a:p>
            <a:pPr>
              <a:defRPr sz="2400"/>
            </a:pPr>
            <a:r>
              <a:t>*  Multiplication: 5 * 3 → 15</a:t>
            </a:r>
          </a:p>
          <a:p>
            <a:pPr>
              <a:defRPr sz="2400"/>
            </a:pPr>
            <a:r>
              <a:t>/  Division (float): 5 / 2 → 2.5</a:t>
            </a:r>
          </a:p>
          <a:p>
            <a:pPr>
              <a:defRPr sz="2400"/>
            </a:pPr>
            <a:r>
              <a:t>// Floor Division: 5 // 2 → 2</a:t>
            </a:r>
          </a:p>
          <a:p>
            <a:pPr>
              <a:defRPr sz="2400"/>
            </a:pPr>
            <a:r>
              <a:t>%  Modulus (Remainder): 5 % 2 → 1</a:t>
            </a:r>
          </a:p>
          <a:p>
            <a:pPr>
              <a:defRPr sz="2400"/>
            </a:pPr>
            <a:r>
              <a:t>** Exponentiation: 5 ** 2 → 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5910D-43D7-A22A-C007-850D18EE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0" y="398202"/>
            <a:ext cx="6072808" cy="63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5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E4DBD-5646-4C1E-C117-2806F71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419827"/>
            <a:ext cx="5007182" cy="54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6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66329-822C-08CD-C633-114B14FFA6A1}"/>
              </a:ext>
            </a:extLst>
          </p:cNvPr>
          <p:cNvSpPr txBox="1"/>
          <p:nvPr/>
        </p:nvSpPr>
        <p:spPr>
          <a:xfrm>
            <a:off x="2345634" y="437322"/>
            <a:ext cx="3011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math library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9D893C-8ACE-59E1-6566-3CF7E5D9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5208" y="-2534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math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Library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8254DC-8420-D0DB-BCE6-8CBDD266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61" y="1161137"/>
            <a:ext cx="592887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65E8E-3D43-9883-9018-47BD9B80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15" y="1230439"/>
            <a:ext cx="6111770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6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/>
            </a:pPr>
            <a:r>
              <a:t>Relational (Comparison)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400"/>
            </a:pPr>
            <a:r>
              <a:t>Used to compare values:</a:t>
            </a:r>
          </a:p>
          <a:p>
            <a:pPr>
              <a:defRPr sz="2400"/>
            </a:pPr>
            <a:r>
              <a:t>==  Equal to: 5 == 5 → True</a:t>
            </a:r>
          </a:p>
          <a:p>
            <a:pPr>
              <a:defRPr sz="2400"/>
            </a:pPr>
            <a:r>
              <a:t>!=  Not equal to: 5 != 3 → True</a:t>
            </a:r>
          </a:p>
          <a:p>
            <a:pPr>
              <a:defRPr sz="2400"/>
            </a:pPr>
            <a:r>
              <a:t>&gt;   Greater than: 5 &gt; 3 → True</a:t>
            </a:r>
          </a:p>
          <a:p>
            <a:pPr>
              <a:defRPr sz="2400"/>
            </a:pPr>
            <a:r>
              <a:t>&lt;   Less than: 5 &lt; 3 → False</a:t>
            </a:r>
          </a:p>
          <a:p>
            <a:pPr>
              <a:defRPr sz="2400"/>
            </a:pPr>
            <a:r>
              <a:t>&gt;=  Greater than or equal to: 5 &gt;= 5 → True</a:t>
            </a:r>
          </a:p>
          <a:p>
            <a:pPr>
              <a:defRPr sz="2400"/>
            </a:pPr>
            <a:r>
              <a:t>&lt;=  Less than or equal to: 3 &lt;= 5 → True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/>
            </a:pPr>
            <a: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pPr>
              <a:defRPr sz="2400"/>
            </a:pPr>
            <a:r>
              <a:t>Used to combine conditions:</a:t>
            </a:r>
          </a:p>
          <a:p>
            <a:pPr>
              <a:defRPr sz="2400"/>
            </a:pPr>
            <a:r>
              <a:t>and  Returns True if both conditions are True</a:t>
            </a:r>
          </a:p>
          <a:p>
            <a:pPr>
              <a:defRPr sz="2400"/>
            </a:pPr>
            <a:r>
              <a:t>or   Returns True if at least one condition is True</a:t>
            </a:r>
          </a:p>
          <a:p>
            <a:pPr>
              <a:defRPr sz="2400"/>
            </a:pPr>
            <a:r>
              <a:t>not  Negates the condition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Example:</a:t>
            </a:r>
          </a:p>
          <a:p>
            <a:pPr>
              <a:defRPr sz="2400"/>
            </a:pPr>
            <a:r>
              <a:t>a = True, b = False</a:t>
            </a:r>
          </a:p>
          <a:p>
            <a:pPr>
              <a:defRPr sz="2400"/>
            </a:pPr>
            <a:r>
              <a:t>print(a and b)  → False</a:t>
            </a:r>
          </a:p>
          <a:p>
            <a:pPr>
              <a:defRPr sz="2400"/>
            </a:pPr>
            <a:r>
              <a:t>print(a or b)   → True</a:t>
            </a:r>
          </a:p>
          <a:p>
            <a:pPr>
              <a:defRPr sz="2400"/>
            </a:pPr>
            <a:r>
              <a:t>print(not a)    → 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/>
            </a:pPr>
            <a:r>
              <a:t>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400"/>
            </a:pPr>
            <a:r>
              <a:t>- Difference between `/` (float division) and `//` (floor division)</a:t>
            </a:r>
          </a:p>
          <a:p>
            <a:pPr>
              <a:defRPr sz="2400"/>
            </a:pPr>
            <a:r>
              <a:t>- Operator precedence (`**` &gt; `* / // %` &gt; `+ -`)</a:t>
            </a:r>
          </a:p>
          <a:p>
            <a:pPr>
              <a:defRPr sz="2400"/>
            </a:pPr>
            <a:r>
              <a:t>- Chained comparisons (`3 &lt; x &lt; 10` is valid in Python)</a:t>
            </a:r>
          </a:p>
          <a:p>
            <a:pPr>
              <a:defRPr sz="2400"/>
            </a:pPr>
            <a:r>
              <a:t>- Short-circuit evaluation in logical operators</a:t>
            </a:r>
          </a:p>
          <a:p>
            <a:pPr>
              <a:defRPr sz="2400"/>
            </a:pPr>
            <a:r>
              <a:t>- Truthy and Falsy values in Python (0, None, "", [], {} → False)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/>
            </a:pPr>
            <a:r>
              <a:t>Hands-on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/>
            </a:pPr>
            <a:r>
              <a:t>1. Compute the remainder when a number is divided by another.</a:t>
            </a:r>
          </a:p>
          <a:p>
            <a:pPr>
              <a:defRPr sz="2400"/>
            </a:pPr>
            <a:r>
              <a:t>2. Check if a number is even or odd using `%` and `==`.</a:t>
            </a:r>
          </a:p>
          <a:p>
            <a:pPr>
              <a:defRPr sz="2400"/>
            </a:pPr>
            <a:r>
              <a:t>3. Given `a = 5, b = 10, c = 15`, evaluate expressions:</a:t>
            </a:r>
          </a:p>
          <a:p>
            <a:pPr>
              <a:defRPr sz="2400"/>
            </a:pPr>
            <a:r>
              <a:t>   - `(a &lt; b) and (b &lt; c)`</a:t>
            </a:r>
          </a:p>
          <a:p>
            <a:pPr>
              <a:defRPr sz="2400"/>
            </a:pPr>
            <a:r>
              <a:t>   - `not (a &gt; c)`</a:t>
            </a:r>
          </a:p>
          <a:p>
            <a:pPr>
              <a:defRPr sz="2400"/>
            </a:pPr>
            <a:r>
              <a:t>4. Write a program to check if a number is in the range [10, 50].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256628"/>
            <a:ext cx="7290054" cy="657175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Conditional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B860D-E2CC-E3D9-A8AD-4E57FC1C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116129"/>
            <a:ext cx="7712766" cy="4986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199578"/>
            <a:ext cx="7290054" cy="349062"/>
          </a:xfrm>
        </p:spPr>
        <p:txBody>
          <a:bodyPr>
            <a:normAutofit fontScale="90000"/>
          </a:bodyPr>
          <a:lstStyle/>
          <a:p>
            <a:pPr algn="ctr">
              <a:defRPr sz="3200" b="1"/>
            </a:pPr>
            <a:r>
              <a:rPr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705678"/>
            <a:ext cx="7290055" cy="5834270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Used for iterating over sequences (lists, strings, etc.)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Syntax:</a:t>
            </a:r>
          </a:p>
          <a:p>
            <a:pPr>
              <a:defRPr sz="2400"/>
            </a:pPr>
            <a:r>
              <a:rPr dirty="0"/>
              <a:t>for variable in sequence:</a:t>
            </a:r>
          </a:p>
          <a:p>
            <a:pPr>
              <a:defRPr sz="2400"/>
            </a:pPr>
            <a:r>
              <a:rPr dirty="0"/>
              <a:t>    # Code executed in each iteration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Example:</a:t>
            </a:r>
          </a:p>
          <a:p>
            <a:pPr>
              <a:defRPr sz="2400"/>
            </a:pPr>
            <a:r>
              <a:rPr dirty="0"/>
              <a:t>for </a:t>
            </a:r>
            <a:r>
              <a:rPr dirty="0" err="1"/>
              <a:t>i</a:t>
            </a:r>
            <a:r>
              <a:rPr dirty="0"/>
              <a:t> in range(5):  # range(5) generates [0,1,2,3,4]</a:t>
            </a:r>
          </a:p>
          <a:p>
            <a:pPr>
              <a:defRPr sz="2400"/>
            </a:pPr>
            <a:r>
              <a:rPr dirty="0"/>
              <a:t>    print("Iteration:", 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- `range(start, stop, step)` allows custom ranges</a:t>
            </a:r>
          </a:p>
          <a:p>
            <a:pPr>
              <a:defRPr sz="2400"/>
            </a:pPr>
            <a:r>
              <a:rPr dirty="0"/>
              <a:t>- Can iterate over lists, strings, and tuples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57833"/>
            <a:ext cx="7290054" cy="567724"/>
          </a:xfrm>
        </p:spPr>
        <p:txBody>
          <a:bodyPr/>
          <a:lstStyle/>
          <a:p>
            <a:pPr algn="ctr">
              <a:defRPr sz="3200" b="1"/>
            </a:pPr>
            <a:r>
              <a:rPr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964096"/>
            <a:ext cx="7290055" cy="5345264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defRPr sz="2400"/>
            </a:pPr>
            <a:r>
              <a:rPr dirty="0"/>
              <a:t>Executes a block of code as long as the condition remains True.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Syntax:</a:t>
            </a:r>
          </a:p>
          <a:p>
            <a:pPr>
              <a:defRPr sz="2400"/>
            </a:pPr>
            <a:r>
              <a:rPr dirty="0"/>
              <a:t>while condition:</a:t>
            </a:r>
          </a:p>
          <a:p>
            <a:pPr>
              <a:defRPr sz="2400"/>
            </a:pPr>
            <a:r>
              <a:rPr dirty="0"/>
              <a:t>    # Code executed repeatedly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Example:</a:t>
            </a:r>
          </a:p>
          <a:p>
            <a:pPr>
              <a:defRPr sz="2400"/>
            </a:pPr>
            <a:r>
              <a:rPr dirty="0"/>
              <a:t>count = 0</a:t>
            </a:r>
          </a:p>
          <a:p>
            <a:pPr>
              <a:defRPr sz="2400"/>
            </a:pPr>
            <a:r>
              <a:rPr dirty="0"/>
              <a:t>while count &lt; 5:</a:t>
            </a:r>
          </a:p>
          <a:p>
            <a:pPr>
              <a:defRPr sz="2400"/>
            </a:pPr>
            <a:r>
              <a:rPr dirty="0"/>
              <a:t>    print("Count:", count)</a:t>
            </a:r>
          </a:p>
          <a:p>
            <a:pPr>
              <a:defRPr sz="2400"/>
            </a:pPr>
            <a:r>
              <a:rPr dirty="0"/>
              <a:t>    count += 1</a:t>
            </a:r>
          </a:p>
          <a:p>
            <a:pPr>
              <a:defRPr sz="2400"/>
            </a:pPr>
            <a:endParaRPr dirty="0"/>
          </a:p>
          <a:p>
            <a:pPr>
              <a:defRPr sz="2400"/>
            </a:pPr>
            <a:r>
              <a:rPr dirty="0"/>
              <a:t>- Beware of infinite loops (`while True`)</a:t>
            </a:r>
          </a:p>
          <a:p>
            <a:pPr>
              <a:defRPr sz="2400"/>
            </a:pPr>
            <a:r>
              <a:rPr dirty="0"/>
              <a:t>- Use `break` to exit early, `continue` to skip iterations</a:t>
            </a:r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</TotalTime>
  <Words>772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Tw Cen MT</vt:lpstr>
      <vt:lpstr>Tw Cen MT Condensed</vt:lpstr>
      <vt:lpstr>Wingdings 3</vt:lpstr>
      <vt:lpstr>Integral</vt:lpstr>
      <vt:lpstr>Operators in Python</vt:lpstr>
      <vt:lpstr>Arithmetic Operators</vt:lpstr>
      <vt:lpstr>Relational (Comparison) Operators</vt:lpstr>
      <vt:lpstr>Logical Operators</vt:lpstr>
      <vt:lpstr>Discussion Points</vt:lpstr>
      <vt:lpstr>Hands-on Exercises</vt:lpstr>
      <vt:lpstr>Conditional Statements</vt:lpstr>
      <vt:lpstr>For Loop</vt:lpstr>
      <vt:lpstr>While Loop</vt:lpstr>
      <vt:lpstr>Control Statements</vt:lpstr>
      <vt:lpstr>Hands-on Exercises</vt:lpstr>
      <vt:lpstr>PowerPoint Presentation</vt:lpstr>
      <vt:lpstr>Functions in Python</vt:lpstr>
      <vt:lpstr> User Input in python</vt:lpstr>
      <vt:lpstr>Types of Functions</vt:lpstr>
      <vt:lpstr>PowerPoint Presentation</vt:lpstr>
      <vt:lpstr>Modules in Python</vt:lpstr>
      <vt:lpstr>Standard Python Modules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Muhammed Sabeel K</dc:creator>
  <cp:keywords/>
  <dc:description>generated using python-pptx</dc:description>
  <cp:lastModifiedBy>Muhammed Sabeel K</cp:lastModifiedBy>
  <cp:revision>5</cp:revision>
  <dcterms:created xsi:type="dcterms:W3CDTF">2013-01-27T09:14:16Z</dcterms:created>
  <dcterms:modified xsi:type="dcterms:W3CDTF">2025-02-10T06:56:01Z</dcterms:modified>
  <cp:category/>
</cp:coreProperties>
</file>