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5"/>
  </p:notesMasterIdLst>
  <p:handoutMasterIdLst>
    <p:handoutMasterId r:id="rId16"/>
  </p:handoutMasterIdLst>
  <p:sldIdLst>
    <p:sldId id="256" r:id="rId5"/>
    <p:sldId id="298" r:id="rId6"/>
    <p:sldId id="300" r:id="rId7"/>
    <p:sldId id="299" r:id="rId8"/>
    <p:sldId id="266" r:id="rId9"/>
    <p:sldId id="293" r:id="rId10"/>
    <p:sldId id="294" r:id="rId11"/>
    <p:sldId id="295" r:id="rId12"/>
    <p:sldId id="296"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92" d="100"/>
          <a:sy n="92" d="100"/>
        </p:scale>
        <p:origin x="51" y="33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5/3/2023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470814" y="4434840"/>
            <a:ext cx="5886997" cy="1122202"/>
          </a:xfrm>
        </p:spPr>
        <p:txBody>
          <a:bodyPr/>
          <a:lstStyle/>
          <a:p>
            <a:pPr algn="ctr"/>
            <a:r>
              <a:rPr lang="en-US" dirty="0"/>
              <a:t>SAMPLE ecommerce dashboard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Presented by-Amitha Deepak , PMP</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Down 6">
            <a:extLst>
              <a:ext uri="{FF2B5EF4-FFF2-40B4-BE49-F238E27FC236}">
                <a16:creationId xmlns:a16="http://schemas.microsoft.com/office/drawing/2014/main" id="{17E79160-6816-1ED5-FA5A-D0436B6878CE}"/>
              </a:ext>
            </a:extLst>
          </p:cNvPr>
          <p:cNvSpPr/>
          <p:nvPr/>
        </p:nvSpPr>
        <p:spPr>
          <a:xfrm>
            <a:off x="1958686" y="1304348"/>
            <a:ext cx="519546" cy="5454035"/>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449977" y="136525"/>
            <a:ext cx="8934993" cy="1548246"/>
          </a:xfrm>
        </p:spPr>
        <p:txBody>
          <a:bodyPr/>
          <a:lstStyle/>
          <a:p>
            <a:r>
              <a:rPr lang="en-US" dirty="0"/>
              <a:t>Funnel Level behavior</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a:t>
            </a:fld>
            <a:endParaRPr lang="en-US" dirty="0"/>
          </a:p>
        </p:txBody>
      </p:sp>
      <p:sp>
        <p:nvSpPr>
          <p:cNvPr id="32" name="Text Placeholder 5">
            <a:extLst>
              <a:ext uri="{FF2B5EF4-FFF2-40B4-BE49-F238E27FC236}">
                <a16:creationId xmlns:a16="http://schemas.microsoft.com/office/drawing/2014/main" id="{68D7587C-78AC-7C7A-EA91-36238CA4826A}"/>
              </a:ext>
            </a:extLst>
          </p:cNvPr>
          <p:cNvSpPr txBox="1">
            <a:spLocks/>
          </p:cNvSpPr>
          <p:nvPr/>
        </p:nvSpPr>
        <p:spPr>
          <a:xfrm>
            <a:off x="8503919" y="1510974"/>
            <a:ext cx="3306441" cy="47933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Funnel level behavior can be improved by the following steps:</a:t>
            </a:r>
          </a:p>
          <a:p>
            <a:pPr>
              <a:buFont typeface="Wingdings" panose="05000000000000000000" pitchFamily="2" charset="2"/>
              <a:buChar char="ü"/>
            </a:pPr>
            <a:r>
              <a:rPr lang="en-US" sz="1400" dirty="0"/>
              <a:t>Get in front of the right audience .</a:t>
            </a:r>
          </a:p>
          <a:p>
            <a:pPr>
              <a:buFont typeface="Wingdings" panose="05000000000000000000" pitchFamily="2" charset="2"/>
              <a:buChar char="ü"/>
            </a:pPr>
            <a:r>
              <a:rPr lang="en-US" sz="1400" dirty="0"/>
              <a:t>Focus on the right channel.</a:t>
            </a:r>
          </a:p>
          <a:p>
            <a:pPr>
              <a:buFont typeface="Wingdings" panose="05000000000000000000" pitchFamily="2" charset="2"/>
              <a:buChar char="ü"/>
            </a:pPr>
            <a:r>
              <a:rPr lang="en-US" sz="1400" dirty="0"/>
              <a:t>Optimize website content around specific terms.</a:t>
            </a:r>
          </a:p>
          <a:p>
            <a:pPr>
              <a:buFont typeface="Wingdings" panose="05000000000000000000" pitchFamily="2" charset="2"/>
              <a:buChar char="ü"/>
            </a:pPr>
            <a:r>
              <a:rPr lang="en-US" sz="1400" dirty="0"/>
              <a:t>Paying to place digital ads on websites, social media, email or video platforms etc.</a:t>
            </a:r>
          </a:p>
          <a:p>
            <a:pPr>
              <a:buFont typeface="Wingdings" panose="05000000000000000000" pitchFamily="2" charset="2"/>
              <a:buChar char="ü"/>
            </a:pPr>
            <a:r>
              <a:rPr lang="en-US" sz="1400" dirty="0"/>
              <a:t>Forming promotional partnership with other brand influencers.</a:t>
            </a:r>
          </a:p>
          <a:p>
            <a:pPr>
              <a:buFont typeface="Wingdings" panose="05000000000000000000" pitchFamily="2" charset="2"/>
              <a:buChar char="ü"/>
            </a:pPr>
            <a:r>
              <a:rPr lang="en-US" sz="1400" dirty="0"/>
              <a:t>Consistency in online presence is a must.</a:t>
            </a:r>
          </a:p>
          <a:p>
            <a:pPr marL="0" indent="0">
              <a:buNone/>
            </a:pPr>
            <a:r>
              <a:rPr lang="en-US" sz="1400" dirty="0">
                <a:solidFill>
                  <a:srgbClr val="00B0F0"/>
                </a:solidFill>
              </a:rPr>
              <a:t>Note : In order to understand on how the marketing funnel is performing we need to focus on the bounce rate on landing page and exit % in exit page.</a:t>
            </a:r>
          </a:p>
        </p:txBody>
      </p:sp>
      <p:pic>
        <p:nvPicPr>
          <p:cNvPr id="8" name="Content Placeholder 7">
            <a:extLst>
              <a:ext uri="{FF2B5EF4-FFF2-40B4-BE49-F238E27FC236}">
                <a16:creationId xmlns:a16="http://schemas.microsoft.com/office/drawing/2014/main" id="{8363A6E8-DCCD-C593-12A4-B5F08104EE17}"/>
              </a:ext>
            </a:extLst>
          </p:cNvPr>
          <p:cNvPicPr>
            <a:picLocks noGrp="1" noChangeAspect="1"/>
          </p:cNvPicPr>
          <p:nvPr>
            <p:ph sz="half" idx="14"/>
          </p:nvPr>
        </p:nvPicPr>
        <p:blipFill>
          <a:blip r:embed="rId2"/>
          <a:stretch>
            <a:fillRect/>
          </a:stretch>
        </p:blipFill>
        <p:spPr>
          <a:xfrm>
            <a:off x="3797579" y="1871808"/>
            <a:ext cx="4649710" cy="3481218"/>
          </a:xfrm>
        </p:spPr>
      </p:pic>
      <p:sp>
        <p:nvSpPr>
          <p:cNvPr id="3" name="Rectangle: Rounded Corners 2">
            <a:extLst>
              <a:ext uri="{FF2B5EF4-FFF2-40B4-BE49-F238E27FC236}">
                <a16:creationId xmlns:a16="http://schemas.microsoft.com/office/drawing/2014/main" id="{F0FB41CB-8D07-8B18-7ECE-05D21A37B357}"/>
              </a:ext>
            </a:extLst>
          </p:cNvPr>
          <p:cNvSpPr/>
          <p:nvPr/>
        </p:nvSpPr>
        <p:spPr>
          <a:xfrm>
            <a:off x="789931" y="1684771"/>
            <a:ext cx="2951018" cy="46759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Rise Awareness</a:t>
            </a:r>
            <a:endParaRPr lang="en-AE" sz="1600" dirty="0">
              <a:ln w="0"/>
              <a:solidFill>
                <a:schemeClr val="tx1"/>
              </a:solidFill>
              <a:effectLst>
                <a:outerShdw blurRad="38100" dist="19050" dir="2700000" algn="tl" rotWithShape="0">
                  <a:schemeClr val="dk1">
                    <a:alpha val="40000"/>
                  </a:schemeClr>
                </a:outerShdw>
              </a:effectLst>
            </a:endParaRPr>
          </a:p>
        </p:txBody>
      </p:sp>
      <p:sp>
        <p:nvSpPr>
          <p:cNvPr id="4" name="Rectangle: Rounded Corners 3">
            <a:extLst>
              <a:ext uri="{FF2B5EF4-FFF2-40B4-BE49-F238E27FC236}">
                <a16:creationId xmlns:a16="http://schemas.microsoft.com/office/drawing/2014/main" id="{EC6E09CF-8C0F-D3D6-BFF0-46CF5C116CB1}"/>
              </a:ext>
            </a:extLst>
          </p:cNvPr>
          <p:cNvSpPr/>
          <p:nvPr/>
        </p:nvSpPr>
        <p:spPr>
          <a:xfrm>
            <a:off x="1106853" y="2280515"/>
            <a:ext cx="2317173" cy="157249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Consideration</a:t>
            </a:r>
          </a:p>
          <a:p>
            <a:pPr marL="285750" indent="-285750">
              <a:buFont typeface="Arial" panose="020B0604020202020204" pitchFamily="34" charset="0"/>
              <a:buChar char="•"/>
            </a:pPr>
            <a:r>
              <a:rPr lang="en-US" sz="1400" dirty="0">
                <a:ln w="0"/>
                <a:solidFill>
                  <a:schemeClr val="tx1"/>
                </a:solidFill>
                <a:effectLst>
                  <a:outerShdw blurRad="38100" dist="19050" dir="2700000" algn="tl" rotWithShape="0">
                    <a:schemeClr val="dk1">
                      <a:alpha val="40000"/>
                    </a:schemeClr>
                  </a:outerShdw>
                </a:effectLst>
              </a:rPr>
              <a:t>Actively browsing website</a:t>
            </a:r>
          </a:p>
          <a:p>
            <a:pPr marL="285750" indent="-285750">
              <a:buFont typeface="Arial" panose="020B0604020202020204" pitchFamily="34" charset="0"/>
              <a:buChar char="•"/>
            </a:pPr>
            <a:r>
              <a:rPr lang="en-US" sz="1400" dirty="0">
                <a:ln w="0"/>
                <a:solidFill>
                  <a:schemeClr val="tx1"/>
                </a:solidFill>
                <a:effectLst>
                  <a:outerShdw blurRad="38100" dist="19050" dir="2700000" algn="tl" rotWithShape="0">
                    <a:schemeClr val="dk1">
                      <a:alpha val="40000"/>
                    </a:schemeClr>
                  </a:outerShdw>
                </a:effectLst>
              </a:rPr>
              <a:t>Making a good impression is key.</a:t>
            </a:r>
            <a:endParaRPr lang="en-AE" sz="1400" dirty="0">
              <a:ln w="0"/>
              <a:solidFill>
                <a:schemeClr val="tx1"/>
              </a:solidFill>
              <a:effectLst>
                <a:outerShdw blurRad="38100" dist="19050" dir="2700000" algn="tl" rotWithShape="0">
                  <a:schemeClr val="dk1">
                    <a:alpha val="40000"/>
                  </a:schemeClr>
                </a:outerShdw>
              </a:effectLst>
            </a:endParaRPr>
          </a:p>
        </p:txBody>
      </p:sp>
      <p:sp>
        <p:nvSpPr>
          <p:cNvPr id="5" name="Rectangle: Rounded Corners 4">
            <a:extLst>
              <a:ext uri="{FF2B5EF4-FFF2-40B4-BE49-F238E27FC236}">
                <a16:creationId xmlns:a16="http://schemas.microsoft.com/office/drawing/2014/main" id="{E66BFE41-9B0E-3C22-D840-5E52847E8303}"/>
              </a:ext>
            </a:extLst>
          </p:cNvPr>
          <p:cNvSpPr/>
          <p:nvPr/>
        </p:nvSpPr>
        <p:spPr>
          <a:xfrm>
            <a:off x="1449977" y="3981160"/>
            <a:ext cx="1630928" cy="157249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Conversion</a:t>
            </a:r>
          </a:p>
          <a:p>
            <a:pPr marL="285750" indent="-285750">
              <a:buFont typeface="Arial" panose="020B0604020202020204" pitchFamily="34" charset="0"/>
              <a:buChar char="•"/>
            </a:pPr>
            <a:r>
              <a:rPr lang="en-US" sz="1400" dirty="0">
                <a:ln w="0"/>
                <a:solidFill>
                  <a:schemeClr val="tx1"/>
                </a:solidFill>
                <a:effectLst>
                  <a:outerShdw blurRad="38100" dist="19050" dir="2700000" algn="tl" rotWithShape="0">
                    <a:schemeClr val="dk1">
                      <a:alpha val="40000"/>
                    </a:schemeClr>
                  </a:outerShdw>
                </a:effectLst>
              </a:rPr>
              <a:t>User friendly experience</a:t>
            </a:r>
          </a:p>
        </p:txBody>
      </p:sp>
      <p:sp>
        <p:nvSpPr>
          <p:cNvPr id="6" name="Rectangle: Rounded Corners 5">
            <a:extLst>
              <a:ext uri="{FF2B5EF4-FFF2-40B4-BE49-F238E27FC236}">
                <a16:creationId xmlns:a16="http://schemas.microsoft.com/office/drawing/2014/main" id="{25C23877-C2D4-6D77-28EC-11638A292BC3}"/>
              </a:ext>
            </a:extLst>
          </p:cNvPr>
          <p:cNvSpPr/>
          <p:nvPr/>
        </p:nvSpPr>
        <p:spPr>
          <a:xfrm>
            <a:off x="1766675" y="5681805"/>
            <a:ext cx="997527" cy="65318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Loyalty </a:t>
            </a:r>
            <a:r>
              <a:rPr lang="en-US" sz="1200" b="1" dirty="0">
                <a:ln w="0"/>
                <a:solidFill>
                  <a:srgbClr val="FF0000"/>
                </a:solidFill>
                <a:effectLst>
                  <a:outerShdw blurRad="38100" dist="19050" dir="2700000" algn="tl" rotWithShape="0">
                    <a:schemeClr val="dk1">
                      <a:alpha val="40000"/>
                    </a:schemeClr>
                  </a:outerShdw>
                </a:effectLst>
                <a:sym typeface="Wingdings" panose="05000000000000000000" pitchFamily="2" charset="2"/>
              </a:rPr>
              <a:t></a:t>
            </a:r>
            <a:endParaRPr lang="en-US" sz="1200" b="1"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8205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D8790-761E-2475-2934-22FCD2E0D149}"/>
              </a:ext>
            </a:extLst>
          </p:cNvPr>
          <p:cNvSpPr>
            <a:spLocks noGrp="1"/>
          </p:cNvSpPr>
          <p:nvPr>
            <p:ph type="title"/>
          </p:nvPr>
        </p:nvSpPr>
        <p:spPr/>
        <p:txBody>
          <a:bodyPr/>
          <a:lstStyle/>
          <a:p>
            <a:r>
              <a:rPr lang="en-US" dirty="0"/>
              <a:t>Awareness , trust &amp; loyalty…..</a:t>
            </a:r>
            <a:endParaRPr lang="en-AE" dirty="0"/>
          </a:p>
        </p:txBody>
      </p:sp>
      <p:sp>
        <p:nvSpPr>
          <p:cNvPr id="12" name="Text Placeholder 5">
            <a:extLst>
              <a:ext uri="{FF2B5EF4-FFF2-40B4-BE49-F238E27FC236}">
                <a16:creationId xmlns:a16="http://schemas.microsoft.com/office/drawing/2014/main" id="{FEA579E0-5153-0634-47F9-42227BD0271F}"/>
              </a:ext>
            </a:extLst>
          </p:cNvPr>
          <p:cNvSpPr txBox="1">
            <a:spLocks/>
          </p:cNvSpPr>
          <p:nvPr/>
        </p:nvSpPr>
        <p:spPr>
          <a:xfrm>
            <a:off x="1179368" y="1859973"/>
            <a:ext cx="10537475" cy="39664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dirty="0"/>
          </a:p>
          <a:p>
            <a:pPr>
              <a:buFont typeface="Wingdings" panose="05000000000000000000" pitchFamily="2" charset="2"/>
              <a:buChar char="ü"/>
            </a:pPr>
            <a:r>
              <a:rPr lang="en-US" sz="1400" dirty="0"/>
              <a:t>Company to needs to make effort to learn about the audience.</a:t>
            </a:r>
          </a:p>
          <a:p>
            <a:pPr>
              <a:buFont typeface="Wingdings" panose="05000000000000000000" pitchFamily="2" charset="2"/>
              <a:buChar char="ü"/>
            </a:pPr>
            <a:r>
              <a:rPr lang="en-US" sz="1400" dirty="0"/>
              <a:t>Research needs to be made to find the new customer online.</a:t>
            </a:r>
          </a:p>
          <a:p>
            <a:pPr>
              <a:buFont typeface="Wingdings" panose="05000000000000000000" pitchFamily="2" charset="2"/>
              <a:buChar char="ü"/>
            </a:pPr>
            <a:r>
              <a:rPr lang="en-US" sz="1400" dirty="0"/>
              <a:t>Tailor content for the social media account to reach the right audience.</a:t>
            </a:r>
          </a:p>
          <a:p>
            <a:pPr>
              <a:buFont typeface="Wingdings" panose="05000000000000000000" pitchFamily="2" charset="2"/>
              <a:buChar char="ü"/>
            </a:pPr>
            <a:r>
              <a:rPr lang="en-US" sz="1400" dirty="0"/>
              <a:t>Clear and meaningful goals in place can help to know how to measure success.</a:t>
            </a:r>
          </a:p>
          <a:p>
            <a:pPr>
              <a:buFont typeface="Wingdings" panose="05000000000000000000" pitchFamily="2" charset="2"/>
              <a:buChar char="ü"/>
            </a:pPr>
            <a:r>
              <a:rPr lang="en-US" sz="1400" dirty="0"/>
              <a:t>Learning about customer needs and paint points of specific and potential customers need to solve.</a:t>
            </a:r>
          </a:p>
          <a:p>
            <a:pPr>
              <a:buFont typeface="Wingdings" panose="05000000000000000000" pitchFamily="2" charset="2"/>
              <a:buChar char="ü"/>
            </a:pPr>
            <a:r>
              <a:rPr lang="en-US" sz="1400" dirty="0"/>
              <a:t>By understanding the pain points, we can understand how and why customers are interacting your business.</a:t>
            </a:r>
          </a:p>
          <a:p>
            <a:pPr marL="0" indent="0">
              <a:buNone/>
            </a:pPr>
            <a:endParaRPr lang="en-US" sz="1400" dirty="0"/>
          </a:p>
          <a:p>
            <a:pPr marL="0" indent="0">
              <a:buNone/>
            </a:pPr>
            <a:r>
              <a:rPr lang="en-US" sz="1400" dirty="0"/>
              <a:t>In order to get better result from the marketing funnel , we need to analyze below dashboards:</a:t>
            </a:r>
          </a:p>
          <a:p>
            <a:pPr>
              <a:buFont typeface="Wingdings" panose="05000000000000000000" pitchFamily="2" charset="2"/>
              <a:buChar char="q"/>
            </a:pPr>
            <a:r>
              <a:rPr lang="en-US" sz="1400" dirty="0"/>
              <a:t>Landing Page Review </a:t>
            </a:r>
          </a:p>
          <a:p>
            <a:pPr>
              <a:buFont typeface="Wingdings" panose="05000000000000000000" pitchFamily="2" charset="2"/>
              <a:buChar char="q"/>
            </a:pPr>
            <a:r>
              <a:rPr lang="en-US" sz="1400" dirty="0"/>
              <a:t>Exit Page Review </a:t>
            </a:r>
          </a:p>
          <a:p>
            <a:pPr>
              <a:buFont typeface="Wingdings" panose="05000000000000000000" pitchFamily="2" charset="2"/>
              <a:buChar char="q"/>
            </a:pPr>
            <a:r>
              <a:rPr lang="en-US" sz="1400" dirty="0"/>
              <a:t>Analyze Returning Users</a:t>
            </a:r>
          </a:p>
        </p:txBody>
      </p:sp>
      <p:sp>
        <p:nvSpPr>
          <p:cNvPr id="18" name="Arrow: Down 17">
            <a:extLst>
              <a:ext uri="{FF2B5EF4-FFF2-40B4-BE49-F238E27FC236}">
                <a16:creationId xmlns:a16="http://schemas.microsoft.com/office/drawing/2014/main" id="{2299FA18-1847-9167-6E43-5C99469CBD10}"/>
              </a:ext>
            </a:extLst>
          </p:cNvPr>
          <p:cNvSpPr/>
          <p:nvPr/>
        </p:nvSpPr>
        <p:spPr>
          <a:xfrm>
            <a:off x="11340792" y="450081"/>
            <a:ext cx="519546" cy="4251011"/>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9" name="Rectangle: Rounded Corners 18">
            <a:extLst>
              <a:ext uri="{FF2B5EF4-FFF2-40B4-BE49-F238E27FC236}">
                <a16:creationId xmlns:a16="http://schemas.microsoft.com/office/drawing/2014/main" id="{3507F704-2857-AC45-3208-F29A11582593}"/>
              </a:ext>
            </a:extLst>
          </p:cNvPr>
          <p:cNvSpPr/>
          <p:nvPr/>
        </p:nvSpPr>
        <p:spPr>
          <a:xfrm>
            <a:off x="8676042" y="658381"/>
            <a:ext cx="3515958" cy="46759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Awareness</a:t>
            </a:r>
          </a:p>
          <a:p>
            <a:pPr algn="ctr"/>
            <a:r>
              <a:rPr lang="en-US" sz="1600" dirty="0">
                <a:ln w="0"/>
                <a:solidFill>
                  <a:schemeClr val="tx1"/>
                </a:solidFill>
                <a:effectLst>
                  <a:outerShdw blurRad="38100" dist="19050" dir="2700000" algn="tl" rotWithShape="0">
                    <a:schemeClr val="dk1">
                      <a:alpha val="40000"/>
                    </a:schemeClr>
                  </a:outerShdw>
                </a:effectLst>
              </a:rPr>
              <a:t>Metric related to brand </a:t>
            </a:r>
            <a:r>
              <a:rPr lang="en-US" sz="1600" dirty="0" err="1">
                <a:ln w="0"/>
                <a:solidFill>
                  <a:schemeClr val="tx1"/>
                </a:solidFill>
                <a:effectLst>
                  <a:outerShdw blurRad="38100" dist="19050" dir="2700000" algn="tl" rotWithShape="0">
                    <a:schemeClr val="dk1">
                      <a:alpha val="40000"/>
                    </a:schemeClr>
                  </a:outerShdw>
                </a:effectLst>
              </a:rPr>
              <a:t>awarness</a:t>
            </a:r>
            <a:endParaRPr lang="en-AE" sz="1600" dirty="0">
              <a:ln w="0"/>
              <a:solidFill>
                <a:schemeClr val="tx1"/>
              </a:solidFill>
              <a:effectLst>
                <a:outerShdw blurRad="38100" dist="19050" dir="2700000" algn="tl" rotWithShape="0">
                  <a:schemeClr val="dk1">
                    <a:alpha val="40000"/>
                  </a:schemeClr>
                </a:outerShdw>
              </a:effectLst>
            </a:endParaRPr>
          </a:p>
        </p:txBody>
      </p:sp>
      <p:sp>
        <p:nvSpPr>
          <p:cNvPr id="20" name="Rectangle: Rounded Corners 19">
            <a:extLst>
              <a:ext uri="{FF2B5EF4-FFF2-40B4-BE49-F238E27FC236}">
                <a16:creationId xmlns:a16="http://schemas.microsoft.com/office/drawing/2014/main" id="{2BCE86C0-F9FC-EC2B-6004-221692A9145E}"/>
              </a:ext>
            </a:extLst>
          </p:cNvPr>
          <p:cNvSpPr/>
          <p:nvPr/>
        </p:nvSpPr>
        <p:spPr>
          <a:xfrm>
            <a:off x="9770696" y="1254126"/>
            <a:ext cx="2317173" cy="7478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Consideration</a:t>
            </a:r>
          </a:p>
          <a:p>
            <a:pPr algn="ctr"/>
            <a:r>
              <a:rPr lang="en-US" sz="1400" dirty="0">
                <a:ln w="0"/>
                <a:solidFill>
                  <a:schemeClr val="tx1"/>
                </a:solidFill>
                <a:effectLst>
                  <a:outerShdw blurRad="38100" dist="19050" dir="2700000" algn="tl" rotWithShape="0">
                    <a:schemeClr val="dk1">
                      <a:alpha val="40000"/>
                    </a:schemeClr>
                  </a:outerShdw>
                </a:effectLst>
              </a:rPr>
              <a:t>Metric related to engagement</a:t>
            </a:r>
          </a:p>
        </p:txBody>
      </p:sp>
      <p:sp>
        <p:nvSpPr>
          <p:cNvPr id="21" name="Rectangle: Rounded Corners 20">
            <a:extLst>
              <a:ext uri="{FF2B5EF4-FFF2-40B4-BE49-F238E27FC236}">
                <a16:creationId xmlns:a16="http://schemas.microsoft.com/office/drawing/2014/main" id="{16402983-BF73-6161-948A-6450CAC7C4BB}"/>
              </a:ext>
            </a:extLst>
          </p:cNvPr>
          <p:cNvSpPr/>
          <p:nvPr/>
        </p:nvSpPr>
        <p:spPr>
          <a:xfrm>
            <a:off x="10456941" y="2130096"/>
            <a:ext cx="1630928" cy="65318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Conversion</a:t>
            </a:r>
          </a:p>
          <a:p>
            <a:pPr algn="ctr"/>
            <a:r>
              <a:rPr lang="en-US" sz="1400" dirty="0">
                <a:ln w="0"/>
                <a:solidFill>
                  <a:schemeClr val="tx1"/>
                </a:solidFill>
                <a:effectLst>
                  <a:outerShdw blurRad="38100" dist="19050" dir="2700000" algn="tl" rotWithShape="0">
                    <a:schemeClr val="dk1">
                      <a:alpha val="40000"/>
                    </a:schemeClr>
                  </a:outerShdw>
                </a:effectLst>
              </a:rPr>
              <a:t>Track </a:t>
            </a:r>
            <a:r>
              <a:rPr lang="en-US" sz="1400" dirty="0" err="1">
                <a:ln w="0"/>
                <a:solidFill>
                  <a:schemeClr val="tx1"/>
                </a:solidFill>
                <a:effectLst>
                  <a:outerShdw blurRad="38100" dist="19050" dir="2700000" algn="tl" rotWithShape="0">
                    <a:schemeClr val="dk1">
                      <a:alpha val="40000"/>
                    </a:schemeClr>
                  </a:outerShdw>
                </a:effectLst>
              </a:rPr>
              <a:t>referal</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22" name="Rectangle: Rounded Corners 21">
            <a:extLst>
              <a:ext uri="{FF2B5EF4-FFF2-40B4-BE49-F238E27FC236}">
                <a16:creationId xmlns:a16="http://schemas.microsoft.com/office/drawing/2014/main" id="{C3E20BDE-B360-970C-34E5-E0FF3F1EF97F}"/>
              </a:ext>
            </a:extLst>
          </p:cNvPr>
          <p:cNvSpPr/>
          <p:nvPr/>
        </p:nvSpPr>
        <p:spPr>
          <a:xfrm>
            <a:off x="10610695" y="2894874"/>
            <a:ext cx="1486209" cy="10682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Loyalty </a:t>
            </a:r>
            <a:r>
              <a:rPr lang="en-US" sz="1200" b="1" dirty="0">
                <a:ln w="0"/>
                <a:solidFill>
                  <a:srgbClr val="FF0000"/>
                </a:solidFill>
                <a:effectLst>
                  <a:outerShdw blurRad="38100" dist="19050" dir="2700000" algn="tl" rotWithShape="0">
                    <a:schemeClr val="dk1">
                      <a:alpha val="40000"/>
                    </a:schemeClr>
                  </a:outerShdw>
                </a:effectLst>
                <a:sym typeface="Wingdings" panose="05000000000000000000" pitchFamily="2" charset="2"/>
              </a:rPr>
              <a:t></a:t>
            </a:r>
          </a:p>
          <a:p>
            <a:pPr algn="ctr"/>
            <a:r>
              <a:rPr lang="en-US" sz="1200" dirty="0">
                <a:ln w="0"/>
                <a:solidFill>
                  <a:schemeClr val="tx1"/>
                </a:solidFill>
                <a:effectLst>
                  <a:outerShdw blurRad="38100" dist="19050" dir="2700000" algn="tl" rotWithShape="0">
                    <a:schemeClr val="dk1">
                      <a:alpha val="40000"/>
                    </a:schemeClr>
                  </a:outerShdw>
                </a:effectLst>
                <a:sym typeface="Wingdings" panose="05000000000000000000" pitchFamily="2" charset="2"/>
              </a:rPr>
              <a:t>Customer </a:t>
            </a:r>
            <a:r>
              <a:rPr lang="en-US" sz="1200" dirty="0" err="1">
                <a:ln w="0"/>
                <a:solidFill>
                  <a:schemeClr val="tx1"/>
                </a:solidFill>
                <a:effectLst>
                  <a:outerShdw blurRad="38100" dist="19050" dir="2700000" algn="tl" rotWithShape="0">
                    <a:schemeClr val="dk1">
                      <a:alpha val="40000"/>
                    </a:schemeClr>
                  </a:outerShdw>
                </a:effectLst>
                <a:sym typeface="Wingdings" panose="05000000000000000000" pitchFamily="2" charset="2"/>
              </a:rPr>
              <a:t>Testimonail</a:t>
            </a:r>
            <a:endParaRPr lang="en-US" sz="1200" dirty="0">
              <a:ln w="0"/>
              <a:solidFill>
                <a:schemeClr val="tx1"/>
              </a:solidFill>
              <a:effectLst>
                <a:outerShdw blurRad="38100" dist="19050" dir="2700000" algn="tl" rotWithShape="0">
                  <a:schemeClr val="dk1">
                    <a:alpha val="40000"/>
                  </a:schemeClr>
                </a:outerShdw>
              </a:effectLst>
              <a:sym typeface="Wingdings" panose="05000000000000000000" pitchFamily="2" charset="2"/>
            </a:endParaRPr>
          </a:p>
          <a:p>
            <a:pPr algn="ctr"/>
            <a:r>
              <a:rPr lang="en-US" sz="1200" dirty="0" err="1">
                <a:ln w="0"/>
                <a:solidFill>
                  <a:schemeClr val="tx1"/>
                </a:solidFill>
                <a:effectLst>
                  <a:outerShdw blurRad="38100" dist="19050" dir="2700000" algn="tl" rotWithShape="0">
                    <a:schemeClr val="dk1">
                      <a:alpha val="40000"/>
                    </a:schemeClr>
                  </a:outerShdw>
                </a:effectLst>
                <a:sym typeface="Wingdings" panose="05000000000000000000" pitchFamily="2" charset="2"/>
              </a:rPr>
              <a:t>ReviewNet</a:t>
            </a:r>
            <a:r>
              <a:rPr lang="en-US" sz="1200" dirty="0">
                <a:ln w="0"/>
                <a:solidFill>
                  <a:schemeClr val="tx1"/>
                </a:solidFill>
                <a:effectLst>
                  <a:outerShdw blurRad="38100" dist="19050" dir="2700000" algn="tl" rotWithShape="0">
                    <a:schemeClr val="dk1">
                      <a:alpha val="40000"/>
                    </a:schemeClr>
                  </a:outerShdw>
                </a:effectLst>
                <a:sym typeface="Wingdings" panose="05000000000000000000" pitchFamily="2" charset="2"/>
              </a:rPr>
              <a:t> promotor score</a:t>
            </a:r>
            <a:endParaRPr lang="en-US" sz="1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26358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641CE-4F50-394A-DA9B-3BB347C87E5D}"/>
              </a:ext>
            </a:extLst>
          </p:cNvPr>
          <p:cNvSpPr>
            <a:spLocks noGrp="1"/>
          </p:cNvSpPr>
          <p:nvPr>
            <p:ph type="title"/>
          </p:nvPr>
        </p:nvSpPr>
        <p:spPr>
          <a:xfrm>
            <a:off x="1885156" y="578668"/>
            <a:ext cx="8421688" cy="525143"/>
          </a:xfrm>
        </p:spPr>
        <p:txBody>
          <a:bodyPr>
            <a:normAutofit/>
          </a:bodyPr>
          <a:lstStyle/>
          <a:p>
            <a:r>
              <a:rPr lang="en-US" dirty="0"/>
              <a:t>Landing &amp; exit page – metric analysis </a:t>
            </a:r>
            <a:endParaRPr lang="en-AE" dirty="0"/>
          </a:p>
        </p:txBody>
      </p:sp>
      <p:pic>
        <p:nvPicPr>
          <p:cNvPr id="13" name="Content Placeholder 12">
            <a:extLst>
              <a:ext uri="{FF2B5EF4-FFF2-40B4-BE49-F238E27FC236}">
                <a16:creationId xmlns:a16="http://schemas.microsoft.com/office/drawing/2014/main" id="{238B9CC9-58CD-6938-AB71-BF0386F8DBEC}"/>
              </a:ext>
            </a:extLst>
          </p:cNvPr>
          <p:cNvPicPr>
            <a:picLocks noGrp="1" noChangeAspect="1"/>
          </p:cNvPicPr>
          <p:nvPr>
            <p:ph sz="half" idx="2"/>
          </p:nvPr>
        </p:nvPicPr>
        <p:blipFill>
          <a:blip r:embed="rId2"/>
          <a:stretch>
            <a:fillRect/>
          </a:stretch>
        </p:blipFill>
        <p:spPr>
          <a:xfrm>
            <a:off x="2050869" y="1273629"/>
            <a:ext cx="8934994" cy="5264332"/>
          </a:xfrm>
        </p:spPr>
      </p:pic>
    </p:spTree>
    <p:extLst>
      <p:ext uri="{BB962C8B-B14F-4D97-AF65-F5344CB8AC3E}">
        <p14:creationId xmlns:p14="http://schemas.microsoft.com/office/powerpoint/2010/main" val="118559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635287"/>
          </a:xfrm>
        </p:spPr>
        <p:txBody>
          <a:bodyPr/>
          <a:lstStyle/>
          <a:p>
            <a:r>
              <a:rPr lang="en-US" dirty="0"/>
              <a:t>New &amp; returning user behavior</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pic>
        <p:nvPicPr>
          <p:cNvPr id="25" name="Content Placeholder 24" descr="Chart, line chart&#10;&#10;Description automatically generated">
            <a:extLst>
              <a:ext uri="{FF2B5EF4-FFF2-40B4-BE49-F238E27FC236}">
                <a16:creationId xmlns:a16="http://schemas.microsoft.com/office/drawing/2014/main" id="{BF6793A1-BA22-51BE-FFBA-36DA3C0A0B52}"/>
              </a:ext>
            </a:extLst>
          </p:cNvPr>
          <p:cNvPicPr>
            <a:picLocks noGrp="1" noChangeAspect="1"/>
          </p:cNvPicPr>
          <p:nvPr>
            <p:ph sz="half" idx="14"/>
          </p:nvPr>
        </p:nvPicPr>
        <p:blipFill rotWithShape="1">
          <a:blip r:embed="rId2"/>
          <a:srcRect t="2406" b="8956"/>
          <a:stretch/>
        </p:blipFill>
        <p:spPr>
          <a:xfrm>
            <a:off x="1231322" y="1475509"/>
            <a:ext cx="9299863" cy="2826327"/>
          </a:xfrm>
        </p:spPr>
      </p:pic>
      <p:sp>
        <p:nvSpPr>
          <p:cNvPr id="26" name="Text Placeholder 5">
            <a:extLst>
              <a:ext uri="{FF2B5EF4-FFF2-40B4-BE49-F238E27FC236}">
                <a16:creationId xmlns:a16="http://schemas.microsoft.com/office/drawing/2014/main" id="{3A523A67-0965-E118-9032-A6A4B83C6CAD}"/>
              </a:ext>
            </a:extLst>
          </p:cNvPr>
          <p:cNvSpPr txBox="1">
            <a:spLocks/>
          </p:cNvSpPr>
          <p:nvPr/>
        </p:nvSpPr>
        <p:spPr>
          <a:xfrm>
            <a:off x="981942" y="4551217"/>
            <a:ext cx="10027226" cy="21702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Digital marketing helps companies by guiding all of the company customer interaction.</a:t>
            </a:r>
          </a:p>
          <a:p>
            <a:r>
              <a:rPr lang="en-US" sz="1800" dirty="0"/>
              <a:t>By tracking the number of returning users we can understand brand reach.</a:t>
            </a:r>
          </a:p>
          <a:p>
            <a:r>
              <a:rPr lang="en-US" sz="1800" dirty="0"/>
              <a:t>It helps the company to think strategically through digital channels before ,during and after purchases.</a:t>
            </a:r>
          </a:p>
          <a:p>
            <a:r>
              <a:rPr lang="en-US" sz="1800" dirty="0"/>
              <a:t>We can see that compared to the new users the returning user number is declining in order to understand in depth we need to understand whether the site is engaging or user friendly in all types of devices.</a:t>
            </a:r>
          </a:p>
        </p:txBody>
      </p:sp>
    </p:spTree>
    <p:extLst>
      <p:ext uri="{BB962C8B-B14F-4D97-AF65-F5344CB8AC3E}">
        <p14:creationId xmlns:p14="http://schemas.microsoft.com/office/powerpoint/2010/main" val="212117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449977" y="136525"/>
            <a:ext cx="9273091" cy="1548246"/>
          </a:xfrm>
        </p:spPr>
        <p:txBody>
          <a:bodyPr/>
          <a:lstStyle/>
          <a:p>
            <a:r>
              <a:rPr lang="en-US" dirty="0"/>
              <a:t>Understanding high bounce rate and low conversion rate-Location</a:t>
            </a:r>
          </a:p>
        </p:txBody>
      </p:sp>
      <p:sp>
        <p:nvSpPr>
          <p:cNvPr id="32" name="Text Placeholder 5">
            <a:extLst>
              <a:ext uri="{FF2B5EF4-FFF2-40B4-BE49-F238E27FC236}">
                <a16:creationId xmlns:a16="http://schemas.microsoft.com/office/drawing/2014/main" id="{68D7587C-78AC-7C7A-EA91-36238CA4826A}"/>
              </a:ext>
            </a:extLst>
          </p:cNvPr>
          <p:cNvSpPr txBox="1">
            <a:spLocks/>
          </p:cNvSpPr>
          <p:nvPr/>
        </p:nvSpPr>
        <p:spPr>
          <a:xfrm>
            <a:off x="862149" y="4896819"/>
            <a:ext cx="10138313" cy="9493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p>
          <a:p>
            <a:r>
              <a:rPr lang="en-US" sz="1800" dirty="0"/>
              <a:t>We need to focus more on the countries where the new users are high and bounce rate is low we need to make more research and customize the website content for other locations where the bounce rate is high by studying the successful locations and implementing some similar techniques </a:t>
            </a:r>
          </a:p>
        </p:txBody>
      </p:sp>
      <p:sp>
        <p:nvSpPr>
          <p:cNvPr id="41" name="Callout: Line 40">
            <a:extLst>
              <a:ext uri="{FF2B5EF4-FFF2-40B4-BE49-F238E27FC236}">
                <a16:creationId xmlns:a16="http://schemas.microsoft.com/office/drawing/2014/main" id="{0F779BB2-DDC8-AFA7-151A-865987FFDE91}"/>
              </a:ext>
            </a:extLst>
          </p:cNvPr>
          <p:cNvSpPr/>
          <p:nvPr/>
        </p:nvSpPr>
        <p:spPr>
          <a:xfrm flipH="1">
            <a:off x="123713" y="2517288"/>
            <a:ext cx="914398" cy="1656678"/>
          </a:xfrm>
          <a:prstGeom prst="borderCallout1">
            <a:avLst>
              <a:gd name="adj1" fmla="val 18750"/>
              <a:gd name="adj2" fmla="val -8333"/>
              <a:gd name="adj3" fmla="val 12380"/>
              <a:gd name="adj4" fmla="val -321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0000"/>
                </a:solidFill>
              </a:rPr>
              <a:t>Need to analyze why the bounce rate is high even with high new user</a:t>
            </a:r>
            <a:endParaRPr lang="en-AE" sz="1000" dirty="0">
              <a:solidFill>
                <a:srgbClr val="FF0000"/>
              </a:solidFill>
            </a:endParaRPr>
          </a:p>
        </p:txBody>
      </p:sp>
      <p:pic>
        <p:nvPicPr>
          <p:cNvPr id="46" name="Content Placeholder 45">
            <a:extLst>
              <a:ext uri="{FF2B5EF4-FFF2-40B4-BE49-F238E27FC236}">
                <a16:creationId xmlns:a16="http://schemas.microsoft.com/office/drawing/2014/main" id="{31A9C5CF-E143-5DF1-9CBD-BC7F1EB9C2B8}"/>
              </a:ext>
            </a:extLst>
          </p:cNvPr>
          <p:cNvPicPr>
            <a:picLocks noGrp="1" noChangeAspect="1"/>
          </p:cNvPicPr>
          <p:nvPr>
            <p:ph sz="half" idx="14"/>
          </p:nvPr>
        </p:nvPicPr>
        <p:blipFill>
          <a:blip r:embed="rId2"/>
          <a:stretch>
            <a:fillRect/>
          </a:stretch>
        </p:blipFill>
        <p:spPr>
          <a:xfrm>
            <a:off x="1350084" y="1469572"/>
            <a:ext cx="9273091" cy="3370216"/>
          </a:xfrm>
        </p:spPr>
      </p:pic>
      <p:sp>
        <p:nvSpPr>
          <p:cNvPr id="40" name="Rectangle 39">
            <a:extLst>
              <a:ext uri="{FF2B5EF4-FFF2-40B4-BE49-F238E27FC236}">
                <a16:creationId xmlns:a16="http://schemas.microsoft.com/office/drawing/2014/main" id="{FE1F2DD4-2D0D-F9F2-C000-8DC335DC7C16}"/>
              </a:ext>
            </a:extLst>
          </p:cNvPr>
          <p:cNvSpPr/>
          <p:nvPr/>
        </p:nvSpPr>
        <p:spPr>
          <a:xfrm>
            <a:off x="1350083" y="2541433"/>
            <a:ext cx="2231315" cy="182880"/>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E"/>
          </a:p>
        </p:txBody>
      </p:sp>
      <p:sp>
        <p:nvSpPr>
          <p:cNvPr id="39" name="Rectangle 38">
            <a:extLst>
              <a:ext uri="{FF2B5EF4-FFF2-40B4-BE49-F238E27FC236}">
                <a16:creationId xmlns:a16="http://schemas.microsoft.com/office/drawing/2014/main" id="{D38196F5-2814-78DA-D83E-6CBFF0164261}"/>
              </a:ext>
            </a:extLst>
          </p:cNvPr>
          <p:cNvSpPr/>
          <p:nvPr/>
        </p:nvSpPr>
        <p:spPr>
          <a:xfrm>
            <a:off x="1350085" y="4386649"/>
            <a:ext cx="2231315" cy="309147"/>
          </a:xfrm>
          <a:prstGeom prst="rect">
            <a:avLst/>
          </a:prstGeom>
          <a:noFill/>
          <a:ln w="3810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E"/>
          </a:p>
        </p:txBody>
      </p:sp>
    </p:spTree>
    <p:extLst>
      <p:ext uri="{BB962C8B-B14F-4D97-AF65-F5344CB8AC3E}">
        <p14:creationId xmlns:p14="http://schemas.microsoft.com/office/powerpoint/2010/main" val="368331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449977" y="136525"/>
            <a:ext cx="8934993" cy="1548246"/>
          </a:xfrm>
        </p:spPr>
        <p:txBody>
          <a:bodyPr/>
          <a:lstStyle/>
          <a:p>
            <a:r>
              <a:rPr lang="en-US" dirty="0"/>
              <a:t>Understanding high bounce rate and low conversion rate-Device</a:t>
            </a:r>
          </a:p>
        </p:txBody>
      </p:sp>
      <p:sp>
        <p:nvSpPr>
          <p:cNvPr id="32" name="Text Placeholder 5">
            <a:extLst>
              <a:ext uri="{FF2B5EF4-FFF2-40B4-BE49-F238E27FC236}">
                <a16:creationId xmlns:a16="http://schemas.microsoft.com/office/drawing/2014/main" id="{68D7587C-78AC-7C7A-EA91-36238CA4826A}"/>
              </a:ext>
            </a:extLst>
          </p:cNvPr>
          <p:cNvSpPr txBox="1">
            <a:spLocks/>
          </p:cNvSpPr>
          <p:nvPr/>
        </p:nvSpPr>
        <p:spPr>
          <a:xfrm>
            <a:off x="8503919" y="1510974"/>
            <a:ext cx="3306441" cy="47933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Bounce rate is very high in tablet and mobile action needs to be taken especially mobile by customizing the website and screen setup .</a:t>
            </a:r>
          </a:p>
          <a:p>
            <a:r>
              <a:rPr lang="en-US" sz="1400" dirty="0"/>
              <a:t>Need to work on the high bounce rate in Huawei BMH device .</a:t>
            </a:r>
          </a:p>
          <a:p>
            <a:r>
              <a:rPr lang="en-US" sz="1400" dirty="0"/>
              <a:t>Under mobile device there is (not set) column where the bounce rate is high, we need to figure out the devices allocated in not set category.</a:t>
            </a:r>
          </a:p>
          <a:p>
            <a:r>
              <a:rPr lang="en-US" sz="1400" dirty="0"/>
              <a:t>Apple iPhone is doing exceptionally high with 50% bounce rate need to understand the success reason.</a:t>
            </a:r>
          </a:p>
          <a:p>
            <a:r>
              <a:rPr lang="en-US" sz="1400" dirty="0"/>
              <a:t>Google Pixel has high average session rate but very less purchase completed need to do research on why customers are opting out before the final purchase.</a:t>
            </a:r>
          </a:p>
        </p:txBody>
      </p:sp>
      <p:pic>
        <p:nvPicPr>
          <p:cNvPr id="15" name="Content Placeholder 14">
            <a:extLst>
              <a:ext uri="{FF2B5EF4-FFF2-40B4-BE49-F238E27FC236}">
                <a16:creationId xmlns:a16="http://schemas.microsoft.com/office/drawing/2014/main" id="{31FE9F88-0251-31FD-3403-0CB14B9E582D}"/>
              </a:ext>
            </a:extLst>
          </p:cNvPr>
          <p:cNvPicPr>
            <a:picLocks noGrp="1" noChangeAspect="1"/>
          </p:cNvPicPr>
          <p:nvPr>
            <p:ph sz="half" idx="14"/>
          </p:nvPr>
        </p:nvPicPr>
        <p:blipFill>
          <a:blip r:embed="rId2"/>
          <a:stretch>
            <a:fillRect/>
          </a:stretch>
        </p:blipFill>
        <p:spPr>
          <a:xfrm>
            <a:off x="1319349" y="1404938"/>
            <a:ext cx="6439988" cy="4793388"/>
          </a:xfrm>
        </p:spPr>
      </p:pic>
    </p:spTree>
    <p:extLst>
      <p:ext uri="{BB962C8B-B14F-4D97-AF65-F5344CB8AC3E}">
        <p14:creationId xmlns:p14="http://schemas.microsoft.com/office/powerpoint/2010/main" val="1416482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449977" y="136525"/>
            <a:ext cx="8934993" cy="1548246"/>
          </a:xfrm>
        </p:spPr>
        <p:txBody>
          <a:bodyPr/>
          <a:lstStyle/>
          <a:p>
            <a:r>
              <a:rPr lang="en-US" dirty="0"/>
              <a:t>Understanding high bounce rate and low conversion rate-source/medium</a:t>
            </a:r>
          </a:p>
        </p:txBody>
      </p:sp>
      <p:sp>
        <p:nvSpPr>
          <p:cNvPr id="32" name="Text Placeholder 5">
            <a:extLst>
              <a:ext uri="{FF2B5EF4-FFF2-40B4-BE49-F238E27FC236}">
                <a16:creationId xmlns:a16="http://schemas.microsoft.com/office/drawing/2014/main" id="{68D7587C-78AC-7C7A-EA91-36238CA4826A}"/>
              </a:ext>
            </a:extLst>
          </p:cNvPr>
          <p:cNvSpPr txBox="1">
            <a:spLocks/>
          </p:cNvSpPr>
          <p:nvPr/>
        </p:nvSpPr>
        <p:spPr>
          <a:xfrm>
            <a:off x="8503919" y="1510974"/>
            <a:ext cx="3306441" cy="47933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p>
        </p:txBody>
      </p:sp>
      <p:pic>
        <p:nvPicPr>
          <p:cNvPr id="7" name="Content Placeholder 6" descr="Graphical user interface, application, table, Teams&#10;&#10;Description automatically generated">
            <a:extLst>
              <a:ext uri="{FF2B5EF4-FFF2-40B4-BE49-F238E27FC236}">
                <a16:creationId xmlns:a16="http://schemas.microsoft.com/office/drawing/2014/main" id="{3DC38160-DAE5-828C-BC1B-4246C3AE8201}"/>
              </a:ext>
            </a:extLst>
          </p:cNvPr>
          <p:cNvPicPr>
            <a:picLocks noGrp="1" noChangeAspect="1"/>
          </p:cNvPicPr>
          <p:nvPr>
            <p:ph sz="half" idx="14"/>
          </p:nvPr>
        </p:nvPicPr>
        <p:blipFill rotWithShape="1">
          <a:blip r:embed="rId2"/>
          <a:srcRect l="1385"/>
          <a:stretch/>
        </p:blipFill>
        <p:spPr>
          <a:xfrm>
            <a:off x="770709" y="1510974"/>
            <a:ext cx="10228217" cy="2884677"/>
          </a:xfrm>
        </p:spPr>
      </p:pic>
      <p:pic>
        <p:nvPicPr>
          <p:cNvPr id="5" name="Picture 4">
            <a:extLst>
              <a:ext uri="{FF2B5EF4-FFF2-40B4-BE49-F238E27FC236}">
                <a16:creationId xmlns:a16="http://schemas.microsoft.com/office/drawing/2014/main" id="{A21451DA-E59A-C846-F8CA-D54FE2738CE5}"/>
              </a:ext>
            </a:extLst>
          </p:cNvPr>
          <p:cNvPicPr>
            <a:picLocks noChangeAspect="1"/>
          </p:cNvPicPr>
          <p:nvPr/>
        </p:nvPicPr>
        <p:blipFill>
          <a:blip r:embed="rId3"/>
          <a:stretch>
            <a:fillRect/>
          </a:stretch>
        </p:blipFill>
        <p:spPr>
          <a:xfrm>
            <a:off x="863083" y="4604657"/>
            <a:ext cx="3944609" cy="1457030"/>
          </a:xfrm>
          <a:prstGeom prst="rect">
            <a:avLst/>
          </a:prstGeom>
        </p:spPr>
      </p:pic>
      <p:sp>
        <p:nvSpPr>
          <p:cNvPr id="8" name="Text Placeholder 5">
            <a:extLst>
              <a:ext uri="{FF2B5EF4-FFF2-40B4-BE49-F238E27FC236}">
                <a16:creationId xmlns:a16="http://schemas.microsoft.com/office/drawing/2014/main" id="{5620A96C-5516-7B39-0D76-B7DDCEE19530}"/>
              </a:ext>
            </a:extLst>
          </p:cNvPr>
          <p:cNvSpPr txBox="1">
            <a:spLocks/>
          </p:cNvSpPr>
          <p:nvPr/>
        </p:nvSpPr>
        <p:spPr>
          <a:xfrm>
            <a:off x="770710" y="4865913"/>
            <a:ext cx="11192052" cy="15908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 good indicator of traffic quality can be bounce rate . We need to investigate Partner /affiliate and Google/</a:t>
            </a:r>
            <a:r>
              <a:rPr lang="en-US" sz="1800" dirty="0" err="1"/>
              <a:t>cpc</a:t>
            </a:r>
            <a:r>
              <a:rPr lang="en-US" sz="1800" dirty="0"/>
              <a:t> traffic is bouncing at much higher rate .</a:t>
            </a:r>
          </a:p>
          <a:p>
            <a:r>
              <a:rPr lang="en-US" sz="1800" dirty="0"/>
              <a:t>Investigate why users are not landing on the useful page.</a:t>
            </a:r>
          </a:p>
          <a:p>
            <a:r>
              <a:rPr lang="en-US" sz="1800" dirty="0"/>
              <a:t>Bing/</a:t>
            </a:r>
            <a:r>
              <a:rPr lang="en-US" sz="1800" dirty="0" err="1"/>
              <a:t>cpc</a:t>
            </a:r>
            <a:r>
              <a:rPr lang="en-US" sz="1800" dirty="0"/>
              <a:t> activity are generating business .</a:t>
            </a:r>
          </a:p>
          <a:p>
            <a:r>
              <a:rPr lang="en-US" sz="1800" dirty="0"/>
              <a:t>Need to understand on the not set column and rectify it.</a:t>
            </a:r>
          </a:p>
        </p:txBody>
      </p:sp>
    </p:spTree>
    <p:extLst>
      <p:ext uri="{BB962C8B-B14F-4D97-AF65-F5344CB8AC3E}">
        <p14:creationId xmlns:p14="http://schemas.microsoft.com/office/powerpoint/2010/main" val="106182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449977" y="136525"/>
            <a:ext cx="8934993" cy="1548246"/>
          </a:xfrm>
        </p:spPr>
        <p:txBody>
          <a:bodyPr/>
          <a:lstStyle/>
          <a:p>
            <a:r>
              <a:rPr lang="en-US" dirty="0"/>
              <a:t>Month over month comparison</a:t>
            </a:r>
          </a:p>
        </p:txBody>
      </p:sp>
      <p:sp>
        <p:nvSpPr>
          <p:cNvPr id="32" name="Text Placeholder 5">
            <a:extLst>
              <a:ext uri="{FF2B5EF4-FFF2-40B4-BE49-F238E27FC236}">
                <a16:creationId xmlns:a16="http://schemas.microsoft.com/office/drawing/2014/main" id="{68D7587C-78AC-7C7A-EA91-36238CA4826A}"/>
              </a:ext>
            </a:extLst>
          </p:cNvPr>
          <p:cNvSpPr txBox="1">
            <a:spLocks/>
          </p:cNvSpPr>
          <p:nvPr/>
        </p:nvSpPr>
        <p:spPr>
          <a:xfrm>
            <a:off x="8503919" y="1510974"/>
            <a:ext cx="3306441" cy="47933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p>
        </p:txBody>
      </p:sp>
      <p:pic>
        <p:nvPicPr>
          <p:cNvPr id="9" name="Content Placeholder 8">
            <a:extLst>
              <a:ext uri="{FF2B5EF4-FFF2-40B4-BE49-F238E27FC236}">
                <a16:creationId xmlns:a16="http://schemas.microsoft.com/office/drawing/2014/main" id="{0C157274-ADE3-3AF1-CE81-1DFFE42AC222}"/>
              </a:ext>
            </a:extLst>
          </p:cNvPr>
          <p:cNvPicPr>
            <a:picLocks noGrp="1" noChangeAspect="1"/>
          </p:cNvPicPr>
          <p:nvPr>
            <p:ph sz="half" idx="14"/>
          </p:nvPr>
        </p:nvPicPr>
        <p:blipFill rotWithShape="1">
          <a:blip r:embed="rId2"/>
          <a:srcRect l="4464" t="19822" r="38392" b="13293"/>
          <a:stretch/>
        </p:blipFill>
        <p:spPr>
          <a:xfrm>
            <a:off x="2704012" y="1332411"/>
            <a:ext cx="7354388" cy="5525589"/>
          </a:xfrm>
        </p:spPr>
      </p:pic>
    </p:spTree>
    <p:extLst>
      <p:ext uri="{BB962C8B-B14F-4D97-AF65-F5344CB8AC3E}">
        <p14:creationId xmlns:p14="http://schemas.microsoft.com/office/powerpoint/2010/main" val="1541958699"/>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3274</TotalTime>
  <Words>635</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Tenorite</vt:lpstr>
      <vt:lpstr>Wingdings</vt:lpstr>
      <vt:lpstr>Monoline</vt:lpstr>
      <vt:lpstr>SAMPLE ecommerce dashboard analysis</vt:lpstr>
      <vt:lpstr>Funnel Level behavior</vt:lpstr>
      <vt:lpstr>Awareness , trust &amp; loyalty…..</vt:lpstr>
      <vt:lpstr>Landing &amp; exit page – metric analysis </vt:lpstr>
      <vt:lpstr>New &amp; returning user behavior</vt:lpstr>
      <vt:lpstr>Understanding high bounce rate and low conversion rate-Location</vt:lpstr>
      <vt:lpstr>Understanding high bounce rate and low conversion rate-Device</vt:lpstr>
      <vt:lpstr>Understanding high bounce rate and low conversion rate-source/medium</vt:lpstr>
      <vt:lpstr>Month over month comparison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amitha deepak</dc:creator>
  <cp:lastModifiedBy>amitha deepak</cp:lastModifiedBy>
  <cp:revision>33</cp:revision>
  <dcterms:created xsi:type="dcterms:W3CDTF">2022-08-18T07:33:15Z</dcterms:created>
  <dcterms:modified xsi:type="dcterms:W3CDTF">2023-05-03T09:22:04Z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