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71" r:id="rId5"/>
    <p:sldId id="274" r:id="rId6"/>
    <p:sldId id="272" r:id="rId7"/>
    <p:sldId id="259" r:id="rId8"/>
    <p:sldId id="260" r:id="rId9"/>
    <p:sldId id="261" r:id="rId10"/>
    <p:sldId id="262" r:id="rId11"/>
    <p:sldId id="263" r:id="rId12"/>
    <p:sldId id="264" r:id="rId13"/>
    <p:sldId id="265" r:id="rId14"/>
    <p:sldId id="267" r:id="rId15"/>
    <p:sldId id="266" r:id="rId16"/>
    <p:sldId id="273"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F0F2-B582-AE8F-49BE-F33021D2D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A85083-FC7D-6B4C-052B-A5BA46A04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DBD0C0-9B49-F56B-FD61-2B8D57FB3554}"/>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5" name="Footer Placeholder 4">
            <a:extLst>
              <a:ext uri="{FF2B5EF4-FFF2-40B4-BE49-F238E27FC236}">
                <a16:creationId xmlns:a16="http://schemas.microsoft.com/office/drawing/2014/main" id="{2075E00E-5D2F-A956-1897-9677BDA5A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019F90-B3C8-A081-90AB-A58440974A01}"/>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336840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3787-FEE1-7B13-1965-752BF961B2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157041-1170-873E-5C78-882989A95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64A872-872D-EBD2-5EF6-F1F61AB150B4}"/>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5" name="Footer Placeholder 4">
            <a:extLst>
              <a:ext uri="{FF2B5EF4-FFF2-40B4-BE49-F238E27FC236}">
                <a16:creationId xmlns:a16="http://schemas.microsoft.com/office/drawing/2014/main" id="{80C89B7F-1EEB-770D-0F1C-A0CD06D4C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2D0FF-7423-29AE-4EB3-DB2745FA806D}"/>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191087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319B8-58D1-CD85-9323-4FF95B4534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62A949-4D40-6DF6-EB17-DBAF48B611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5EACE0-551C-D02A-847D-272F4BFDEF5D}"/>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5" name="Footer Placeholder 4">
            <a:extLst>
              <a:ext uri="{FF2B5EF4-FFF2-40B4-BE49-F238E27FC236}">
                <a16:creationId xmlns:a16="http://schemas.microsoft.com/office/drawing/2014/main" id="{79ECEA93-C189-35EC-18D0-8D301B34EE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C62B8-E9B9-EB1D-A2BF-EB8497E316BB}"/>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35173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2394-9A2E-DC1F-A9AD-6D45AE0159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A92C7D-EF58-7100-3A51-3846D2982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3B7ADE-C8A3-478F-01FB-66BFBC810C58}"/>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5" name="Footer Placeholder 4">
            <a:extLst>
              <a:ext uri="{FF2B5EF4-FFF2-40B4-BE49-F238E27FC236}">
                <a16:creationId xmlns:a16="http://schemas.microsoft.com/office/drawing/2014/main" id="{BFE357E7-F8EE-13C7-F356-F4119CAC8C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848797-CE43-E8AD-C164-3F6587D66E75}"/>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335298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C321-B373-2E89-B6A4-E16F96EEE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9047BE-37F4-F761-754F-F37CABF49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B990E-BB7A-D1FC-1A61-07E0731F9CEB}"/>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5" name="Footer Placeholder 4">
            <a:extLst>
              <a:ext uri="{FF2B5EF4-FFF2-40B4-BE49-F238E27FC236}">
                <a16:creationId xmlns:a16="http://schemas.microsoft.com/office/drawing/2014/main" id="{2DC1557F-663E-8B01-DD08-6ABF4B701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D4D46-F36C-0C5B-E497-3F6E82CF73DC}"/>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26227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2523-636A-60D7-5FCD-11EE3DD155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06BD3A-6A9D-A052-4153-0BD1B5F35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BF9A1A-E29F-4E04-C6CA-F0DFB4219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A5A277-4725-FEC3-656F-E21CE439E05D}"/>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6" name="Footer Placeholder 5">
            <a:extLst>
              <a:ext uri="{FF2B5EF4-FFF2-40B4-BE49-F238E27FC236}">
                <a16:creationId xmlns:a16="http://schemas.microsoft.com/office/drawing/2014/main" id="{E175665B-ADB7-71DE-229A-4CB8BBBB41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7BB457-165B-C2B3-6DF8-547D22FEAAB6}"/>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36916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7D02-B13D-B201-C323-89F8FAC5B0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587DA9-E458-A194-C608-B2A1A8B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3DE32C-D4F9-2E53-4CC1-58073D2ABE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BE7E34-14AC-6792-D17F-2B7D138C5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1449C5-3A0B-E77D-3DC3-B32662EE4E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DD79A0-494D-FB70-D1A1-F8D2C349AD2E}"/>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8" name="Footer Placeholder 7">
            <a:extLst>
              <a:ext uri="{FF2B5EF4-FFF2-40B4-BE49-F238E27FC236}">
                <a16:creationId xmlns:a16="http://schemas.microsoft.com/office/drawing/2014/main" id="{08C0FD27-6796-053A-80A7-D67B17FEB3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C22BCF-F844-8C2F-D9F7-7C5D73FAC6AD}"/>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350107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7F4D-9852-4EC2-4CCE-764B7EE07F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47BC09-417D-F44C-E9B6-B724F3B4B381}"/>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4" name="Footer Placeholder 3">
            <a:extLst>
              <a:ext uri="{FF2B5EF4-FFF2-40B4-BE49-F238E27FC236}">
                <a16:creationId xmlns:a16="http://schemas.microsoft.com/office/drawing/2014/main" id="{066C7516-B11C-02EC-9FD4-044448D758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99EDD8-DFEC-5F39-82B5-6EE53B2BC267}"/>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349198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A9143-5BF2-9032-7F2D-EE41A746E401}"/>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3" name="Footer Placeholder 2">
            <a:extLst>
              <a:ext uri="{FF2B5EF4-FFF2-40B4-BE49-F238E27FC236}">
                <a16:creationId xmlns:a16="http://schemas.microsoft.com/office/drawing/2014/main" id="{3B272B04-2E07-FAC8-EB88-0F8F92F1A7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14AD00-CC5E-98CD-00A6-6F1CC49FFFC1}"/>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172647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61AB-EB46-3F54-9D6F-5A4E41495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696B4E-C49A-D495-24A6-F755BD85E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7080EB-4AC9-F809-1BDE-4F67BE058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62525-5473-3F95-5133-8F5FE40CE881}"/>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6" name="Footer Placeholder 5">
            <a:extLst>
              <a:ext uri="{FF2B5EF4-FFF2-40B4-BE49-F238E27FC236}">
                <a16:creationId xmlns:a16="http://schemas.microsoft.com/office/drawing/2014/main" id="{E64CDCD8-E726-8A48-F0D4-BF61AE3654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E0EDF6-0601-4888-7C8C-E6C8093FF186}"/>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39034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F4AA-1406-CB26-9646-657DAB2CD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D65F83-8784-F500-FA46-551D7660D0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17DFA3-BF5D-229D-37C7-F971EE7CC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0A89B-8E38-4AA8-528F-2225DD877699}"/>
              </a:ext>
            </a:extLst>
          </p:cNvPr>
          <p:cNvSpPr>
            <a:spLocks noGrp="1"/>
          </p:cNvSpPr>
          <p:nvPr>
            <p:ph type="dt" sz="half" idx="10"/>
          </p:nvPr>
        </p:nvSpPr>
        <p:spPr/>
        <p:txBody>
          <a:bodyPr/>
          <a:lstStyle/>
          <a:p>
            <a:fld id="{E09CBD91-BFC0-40C3-A6FB-1684D1E2FF95}" type="datetimeFigureOut">
              <a:rPr lang="en-IN" smtClean="0"/>
              <a:t>10-11-2022</a:t>
            </a:fld>
            <a:endParaRPr lang="en-IN"/>
          </a:p>
        </p:txBody>
      </p:sp>
      <p:sp>
        <p:nvSpPr>
          <p:cNvPr id="6" name="Footer Placeholder 5">
            <a:extLst>
              <a:ext uri="{FF2B5EF4-FFF2-40B4-BE49-F238E27FC236}">
                <a16:creationId xmlns:a16="http://schemas.microsoft.com/office/drawing/2014/main" id="{66FC027F-4A9E-4AC5-406D-EC588E7B13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CAD345-3E81-F29E-4961-D3BBC26B79DE}"/>
              </a:ext>
            </a:extLst>
          </p:cNvPr>
          <p:cNvSpPr>
            <a:spLocks noGrp="1"/>
          </p:cNvSpPr>
          <p:nvPr>
            <p:ph type="sldNum" sz="quarter" idx="12"/>
          </p:nvPr>
        </p:nvSpPr>
        <p:spPr/>
        <p:txBody>
          <a:bodyPr/>
          <a:lstStyle/>
          <a:p>
            <a:fld id="{3CD583A5-8B35-478C-A470-56C953398E86}" type="slidenum">
              <a:rPr lang="en-IN" smtClean="0"/>
              <a:t>‹#›</a:t>
            </a:fld>
            <a:endParaRPr lang="en-IN"/>
          </a:p>
        </p:txBody>
      </p:sp>
    </p:spTree>
    <p:extLst>
      <p:ext uri="{BB962C8B-B14F-4D97-AF65-F5344CB8AC3E}">
        <p14:creationId xmlns:p14="http://schemas.microsoft.com/office/powerpoint/2010/main" val="229676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1C47A-A993-29E5-A45F-35B4F04D96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7A4A7-26CD-F6DF-C3AD-3030A706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B3715-7DB4-F9EF-8C35-32E83D672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CBD91-BFC0-40C3-A6FB-1684D1E2FF95}" type="datetimeFigureOut">
              <a:rPr lang="en-IN" smtClean="0"/>
              <a:t>10-11-2022</a:t>
            </a:fld>
            <a:endParaRPr lang="en-IN"/>
          </a:p>
        </p:txBody>
      </p:sp>
      <p:sp>
        <p:nvSpPr>
          <p:cNvPr id="5" name="Footer Placeholder 4">
            <a:extLst>
              <a:ext uri="{FF2B5EF4-FFF2-40B4-BE49-F238E27FC236}">
                <a16:creationId xmlns:a16="http://schemas.microsoft.com/office/drawing/2014/main" id="{A1A1CB08-5EF0-AEF9-0F8E-2256D1AF4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003315-2EA6-C3A6-AEA7-25AE4D9E8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583A5-8B35-478C-A470-56C953398E86}" type="slidenum">
              <a:rPr lang="en-IN" smtClean="0"/>
              <a:t>‹#›</a:t>
            </a:fld>
            <a:endParaRPr lang="en-IN"/>
          </a:p>
        </p:txBody>
      </p:sp>
    </p:spTree>
    <p:extLst>
      <p:ext uri="{BB962C8B-B14F-4D97-AF65-F5344CB8AC3E}">
        <p14:creationId xmlns:p14="http://schemas.microsoft.com/office/powerpoint/2010/main" val="2603472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studocu.com/en-gb/document/kingston-university/network-security/smart-home-using-cisco-packet-tracer/14467719" TargetMode="Externa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troindia.in/journal/ijcesr/vol5iss2part7/8-12.pdf" TargetMode="External"/><Relationship Id="rId5" Type="http://schemas.openxmlformats.org/officeDocument/2006/relationships/hyperlink" Target="https://www.ijesird.com/jan2.PDF" TargetMode="External"/><Relationship Id="rId4" Type="http://schemas.openxmlformats.org/officeDocument/2006/relationships/hyperlink" Target="https://www.researchgate.net/publication/337801367_Smart_Home_Security_Based_on_Smart_phone_Using_Cisco_Packet_Tracer_72"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4E6A-B18C-B998-98BE-4F4200150B84}"/>
              </a:ext>
            </a:extLst>
          </p:cNvPr>
          <p:cNvSpPr>
            <a:spLocks noGrp="1"/>
          </p:cNvSpPr>
          <p:nvPr>
            <p:ph type="ctrTitle"/>
          </p:nvPr>
        </p:nvSpPr>
        <p:spPr/>
        <p:txBody>
          <a:bodyPr/>
          <a:lstStyle/>
          <a:p>
            <a:r>
              <a:rPr lang="en-IN" dirty="0">
                <a:solidFill>
                  <a:schemeClr val="bg1"/>
                </a:solidFill>
              </a:rPr>
              <a:t>COMPUTER NETWORK</a:t>
            </a:r>
          </a:p>
        </p:txBody>
      </p:sp>
      <p:sp>
        <p:nvSpPr>
          <p:cNvPr id="3" name="Subtitle 2">
            <a:extLst>
              <a:ext uri="{FF2B5EF4-FFF2-40B4-BE49-F238E27FC236}">
                <a16:creationId xmlns:a16="http://schemas.microsoft.com/office/drawing/2014/main" id="{A8A04FC5-03EB-3766-122A-02CAC30CC5CA}"/>
              </a:ext>
            </a:extLst>
          </p:cNvPr>
          <p:cNvSpPr>
            <a:spLocks noGrp="1"/>
          </p:cNvSpPr>
          <p:nvPr>
            <p:ph type="subTitle" idx="1"/>
          </p:nvPr>
        </p:nvSpPr>
        <p:spPr>
          <a:xfrm>
            <a:off x="497305" y="3602037"/>
            <a:ext cx="10170695" cy="2133599"/>
          </a:xfrm>
        </p:spPr>
        <p:txBody>
          <a:bodyPr>
            <a:normAutofit lnSpcReduction="10000"/>
          </a:bodyPr>
          <a:lstStyle/>
          <a:p>
            <a:r>
              <a:rPr lang="en-IN" dirty="0">
                <a:solidFill>
                  <a:schemeClr val="bg1"/>
                </a:solidFill>
              </a:rPr>
              <a:t>SMART SECURITY SYTEM</a:t>
            </a:r>
          </a:p>
          <a:p>
            <a:pPr algn="l"/>
            <a:r>
              <a:rPr lang="en-IN" dirty="0">
                <a:solidFill>
                  <a:schemeClr val="bg1"/>
                </a:solidFill>
              </a:rPr>
              <a:t> -</a:t>
            </a:r>
            <a:r>
              <a:rPr lang="en-IN" dirty="0" err="1">
                <a:solidFill>
                  <a:schemeClr val="bg1"/>
                </a:solidFill>
              </a:rPr>
              <a:t>Amitha</a:t>
            </a:r>
            <a:r>
              <a:rPr lang="en-IN" dirty="0">
                <a:solidFill>
                  <a:schemeClr val="bg1"/>
                </a:solidFill>
              </a:rPr>
              <a:t> </a:t>
            </a:r>
            <a:r>
              <a:rPr lang="en-IN" dirty="0" err="1">
                <a:solidFill>
                  <a:schemeClr val="bg1"/>
                </a:solidFill>
              </a:rPr>
              <a:t>Sanka</a:t>
            </a:r>
            <a:r>
              <a:rPr lang="en-IN" dirty="0">
                <a:solidFill>
                  <a:schemeClr val="bg1"/>
                </a:solidFill>
              </a:rPr>
              <a:t>(368)</a:t>
            </a:r>
          </a:p>
          <a:p>
            <a:pPr algn="l"/>
            <a:r>
              <a:rPr lang="en-IN" dirty="0">
                <a:solidFill>
                  <a:schemeClr val="bg1"/>
                </a:solidFill>
              </a:rPr>
              <a:t>-Lalita </a:t>
            </a:r>
            <a:r>
              <a:rPr lang="en-IN" dirty="0" err="1">
                <a:solidFill>
                  <a:schemeClr val="bg1"/>
                </a:solidFill>
              </a:rPr>
              <a:t>Lochana</a:t>
            </a:r>
            <a:r>
              <a:rPr lang="en-IN" dirty="0">
                <a:solidFill>
                  <a:schemeClr val="bg1"/>
                </a:solidFill>
              </a:rPr>
              <a:t> GB(366)</a:t>
            </a:r>
          </a:p>
          <a:p>
            <a:pPr algn="l"/>
            <a:r>
              <a:rPr lang="en-IN" dirty="0">
                <a:solidFill>
                  <a:schemeClr val="bg1"/>
                </a:solidFill>
              </a:rPr>
              <a:t>-</a:t>
            </a:r>
            <a:r>
              <a:rPr lang="en-IN" dirty="0" err="1">
                <a:solidFill>
                  <a:schemeClr val="bg1"/>
                </a:solidFill>
              </a:rPr>
              <a:t>Shamrina</a:t>
            </a:r>
            <a:r>
              <a:rPr lang="en-IN" dirty="0">
                <a:solidFill>
                  <a:schemeClr val="bg1"/>
                </a:solidFill>
              </a:rPr>
              <a:t> </a:t>
            </a:r>
            <a:r>
              <a:rPr lang="en-IN" dirty="0" err="1">
                <a:solidFill>
                  <a:schemeClr val="bg1"/>
                </a:solidFill>
              </a:rPr>
              <a:t>Karimun</a:t>
            </a:r>
            <a:r>
              <a:rPr lang="en-IN" dirty="0">
                <a:solidFill>
                  <a:schemeClr val="bg1"/>
                </a:solidFill>
              </a:rPr>
              <a:t> Abdul(367)</a:t>
            </a:r>
          </a:p>
          <a:p>
            <a:pPr algn="l"/>
            <a:r>
              <a:rPr lang="en-IN" dirty="0">
                <a:solidFill>
                  <a:schemeClr val="bg1"/>
                </a:solidFill>
              </a:rPr>
              <a:t>-Arvind Anoop(374)</a:t>
            </a:r>
          </a:p>
          <a:p>
            <a:endParaRPr lang="en-IN" dirty="0">
              <a:solidFill>
                <a:schemeClr val="bg1"/>
              </a:solidFill>
            </a:endParaRPr>
          </a:p>
        </p:txBody>
      </p:sp>
    </p:spTree>
    <p:extLst>
      <p:ext uri="{BB962C8B-B14F-4D97-AF65-F5344CB8AC3E}">
        <p14:creationId xmlns:p14="http://schemas.microsoft.com/office/powerpoint/2010/main" val="127340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6620-0D5D-1BB4-2392-7BBB08E3D018}"/>
              </a:ext>
            </a:extLst>
          </p:cNvPr>
          <p:cNvSpPr>
            <a:spLocks noGrp="1"/>
          </p:cNvSpPr>
          <p:nvPr>
            <p:ph type="title"/>
          </p:nvPr>
        </p:nvSpPr>
        <p:spPr>
          <a:xfrm>
            <a:off x="236886" y="365125"/>
            <a:ext cx="11116914" cy="1325563"/>
          </a:xfrm>
        </p:spPr>
        <p:txBody>
          <a:bodyPr/>
          <a:lstStyle/>
          <a:p>
            <a:r>
              <a:rPr lang="en-IN" dirty="0">
                <a:solidFill>
                  <a:schemeClr val="bg1"/>
                </a:solidFill>
                <a:highlight>
                  <a:srgbClr val="000000"/>
                </a:highlight>
              </a:rPr>
              <a:t>DEMONSTRATION</a:t>
            </a:r>
          </a:p>
        </p:txBody>
      </p:sp>
      <p:pic>
        <p:nvPicPr>
          <p:cNvPr id="6" name="Content Placeholder 5">
            <a:extLst>
              <a:ext uri="{FF2B5EF4-FFF2-40B4-BE49-F238E27FC236}">
                <a16:creationId xmlns:a16="http://schemas.microsoft.com/office/drawing/2014/main" id="{4002B05D-79BD-363A-C694-8D82D1295777}"/>
              </a:ext>
            </a:extLst>
          </p:cNvPr>
          <p:cNvPicPr>
            <a:picLocks noGrp="1" noChangeAspect="1"/>
          </p:cNvPicPr>
          <p:nvPr>
            <p:ph idx="1"/>
          </p:nvPr>
        </p:nvPicPr>
        <p:blipFill>
          <a:blip r:embed="rId3"/>
          <a:stretch>
            <a:fillRect/>
          </a:stretch>
        </p:blipFill>
        <p:spPr>
          <a:xfrm>
            <a:off x="250637" y="1459832"/>
            <a:ext cx="10849401" cy="4717131"/>
          </a:xfrm>
        </p:spPr>
      </p:pic>
    </p:spTree>
    <p:extLst>
      <p:ext uri="{BB962C8B-B14F-4D97-AF65-F5344CB8AC3E}">
        <p14:creationId xmlns:p14="http://schemas.microsoft.com/office/powerpoint/2010/main" val="331565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6620-0D5D-1BB4-2392-7BBB08E3D018}"/>
              </a:ext>
            </a:extLst>
          </p:cNvPr>
          <p:cNvSpPr>
            <a:spLocks noGrp="1"/>
          </p:cNvSpPr>
          <p:nvPr>
            <p:ph type="title"/>
          </p:nvPr>
        </p:nvSpPr>
        <p:spPr>
          <a:xfrm>
            <a:off x="236886" y="365125"/>
            <a:ext cx="11116914" cy="1325563"/>
          </a:xfrm>
        </p:spPr>
        <p:txBody>
          <a:bodyPr/>
          <a:lstStyle/>
          <a:p>
            <a:r>
              <a:rPr lang="en-IN" dirty="0">
                <a:solidFill>
                  <a:schemeClr val="bg1"/>
                </a:solidFill>
                <a:highlight>
                  <a:srgbClr val="000000"/>
                </a:highlight>
              </a:rPr>
              <a:t>DEMONSTRATION</a:t>
            </a:r>
          </a:p>
        </p:txBody>
      </p:sp>
      <p:pic>
        <p:nvPicPr>
          <p:cNvPr id="7" name="Content Placeholder 6">
            <a:extLst>
              <a:ext uri="{FF2B5EF4-FFF2-40B4-BE49-F238E27FC236}">
                <a16:creationId xmlns:a16="http://schemas.microsoft.com/office/drawing/2014/main" id="{B996B302-95B1-1BC3-3AA4-BF52839EB711}"/>
              </a:ext>
            </a:extLst>
          </p:cNvPr>
          <p:cNvPicPr>
            <a:picLocks noGrp="1" noChangeAspect="1"/>
          </p:cNvPicPr>
          <p:nvPr>
            <p:ph idx="1"/>
          </p:nvPr>
        </p:nvPicPr>
        <p:blipFill>
          <a:blip r:embed="rId3"/>
          <a:stretch>
            <a:fillRect/>
          </a:stretch>
        </p:blipFill>
        <p:spPr>
          <a:xfrm>
            <a:off x="292836" y="1556084"/>
            <a:ext cx="10966631" cy="4620879"/>
          </a:xfrm>
        </p:spPr>
      </p:pic>
    </p:spTree>
    <p:extLst>
      <p:ext uri="{BB962C8B-B14F-4D97-AF65-F5344CB8AC3E}">
        <p14:creationId xmlns:p14="http://schemas.microsoft.com/office/powerpoint/2010/main" val="245966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6620-0D5D-1BB4-2392-7BBB08E3D018}"/>
              </a:ext>
            </a:extLst>
          </p:cNvPr>
          <p:cNvSpPr>
            <a:spLocks noGrp="1"/>
          </p:cNvSpPr>
          <p:nvPr>
            <p:ph type="title"/>
          </p:nvPr>
        </p:nvSpPr>
        <p:spPr>
          <a:xfrm>
            <a:off x="345440" y="365125"/>
            <a:ext cx="11008360" cy="1325563"/>
          </a:xfrm>
        </p:spPr>
        <p:txBody>
          <a:bodyPr/>
          <a:lstStyle/>
          <a:p>
            <a:r>
              <a:rPr lang="en-IN" dirty="0">
                <a:solidFill>
                  <a:schemeClr val="bg1"/>
                </a:solidFill>
                <a:highlight>
                  <a:srgbClr val="000000"/>
                </a:highlight>
              </a:rPr>
              <a:t>DEMONSTRATION</a:t>
            </a:r>
          </a:p>
        </p:txBody>
      </p:sp>
      <p:pic>
        <p:nvPicPr>
          <p:cNvPr id="6" name="Content Placeholder 5">
            <a:extLst>
              <a:ext uri="{FF2B5EF4-FFF2-40B4-BE49-F238E27FC236}">
                <a16:creationId xmlns:a16="http://schemas.microsoft.com/office/drawing/2014/main" id="{0B67BBB4-796E-A659-41BD-CFAE96B26192}"/>
              </a:ext>
            </a:extLst>
          </p:cNvPr>
          <p:cNvPicPr>
            <a:picLocks noGrp="1" noChangeAspect="1"/>
          </p:cNvPicPr>
          <p:nvPr>
            <p:ph idx="1"/>
          </p:nvPr>
        </p:nvPicPr>
        <p:blipFill>
          <a:blip r:embed="rId3"/>
          <a:stretch>
            <a:fillRect/>
          </a:stretch>
        </p:blipFill>
        <p:spPr>
          <a:xfrm>
            <a:off x="433137" y="1338192"/>
            <a:ext cx="10920663" cy="4838771"/>
          </a:xfrm>
        </p:spPr>
      </p:pic>
    </p:spTree>
    <p:extLst>
      <p:ext uri="{BB962C8B-B14F-4D97-AF65-F5344CB8AC3E}">
        <p14:creationId xmlns:p14="http://schemas.microsoft.com/office/powerpoint/2010/main" val="266749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6620-0D5D-1BB4-2392-7BBB08E3D018}"/>
              </a:ext>
            </a:extLst>
          </p:cNvPr>
          <p:cNvSpPr>
            <a:spLocks noGrp="1"/>
          </p:cNvSpPr>
          <p:nvPr>
            <p:ph type="title"/>
          </p:nvPr>
        </p:nvSpPr>
        <p:spPr>
          <a:xfrm>
            <a:off x="365760" y="365125"/>
            <a:ext cx="10988040" cy="1325563"/>
          </a:xfrm>
        </p:spPr>
        <p:txBody>
          <a:bodyPr/>
          <a:lstStyle/>
          <a:p>
            <a:r>
              <a:rPr lang="en-IN" dirty="0">
                <a:solidFill>
                  <a:schemeClr val="bg1"/>
                </a:solidFill>
                <a:highlight>
                  <a:srgbClr val="000000"/>
                </a:highlight>
              </a:rPr>
              <a:t>DEMONSTRATION</a:t>
            </a:r>
          </a:p>
        </p:txBody>
      </p:sp>
      <p:pic>
        <p:nvPicPr>
          <p:cNvPr id="7" name="Content Placeholder 6">
            <a:extLst>
              <a:ext uri="{FF2B5EF4-FFF2-40B4-BE49-F238E27FC236}">
                <a16:creationId xmlns:a16="http://schemas.microsoft.com/office/drawing/2014/main" id="{12581C20-8401-C7D0-42B5-D289F912E693}"/>
              </a:ext>
            </a:extLst>
          </p:cNvPr>
          <p:cNvPicPr>
            <a:picLocks noGrp="1" noChangeAspect="1"/>
          </p:cNvPicPr>
          <p:nvPr>
            <p:ph idx="1"/>
          </p:nvPr>
        </p:nvPicPr>
        <p:blipFill>
          <a:blip r:embed="rId3"/>
          <a:stretch>
            <a:fillRect/>
          </a:stretch>
        </p:blipFill>
        <p:spPr>
          <a:xfrm>
            <a:off x="457199" y="1378892"/>
            <a:ext cx="11262107" cy="5113983"/>
          </a:xfrm>
        </p:spPr>
      </p:pic>
    </p:spTree>
    <p:extLst>
      <p:ext uri="{BB962C8B-B14F-4D97-AF65-F5344CB8AC3E}">
        <p14:creationId xmlns:p14="http://schemas.microsoft.com/office/powerpoint/2010/main" val="414469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6620-0D5D-1BB4-2392-7BBB08E3D018}"/>
              </a:ext>
            </a:extLst>
          </p:cNvPr>
          <p:cNvSpPr>
            <a:spLocks noGrp="1"/>
          </p:cNvSpPr>
          <p:nvPr>
            <p:ph type="title"/>
          </p:nvPr>
        </p:nvSpPr>
        <p:spPr>
          <a:xfrm>
            <a:off x="365760" y="365125"/>
            <a:ext cx="10988040" cy="1325563"/>
          </a:xfrm>
        </p:spPr>
        <p:txBody>
          <a:bodyPr/>
          <a:lstStyle/>
          <a:p>
            <a:r>
              <a:rPr lang="en-IN" dirty="0">
                <a:solidFill>
                  <a:schemeClr val="bg1"/>
                </a:solidFill>
                <a:highlight>
                  <a:srgbClr val="000000"/>
                </a:highlight>
              </a:rPr>
              <a:t>DEMONSTRATION</a:t>
            </a:r>
          </a:p>
        </p:txBody>
      </p:sp>
      <p:pic>
        <p:nvPicPr>
          <p:cNvPr id="7" name="Content Placeholder 6">
            <a:extLst>
              <a:ext uri="{FF2B5EF4-FFF2-40B4-BE49-F238E27FC236}">
                <a16:creationId xmlns:a16="http://schemas.microsoft.com/office/drawing/2014/main" id="{D0CE1531-8556-D921-E0A0-7C8A2DD87C96}"/>
              </a:ext>
            </a:extLst>
          </p:cNvPr>
          <p:cNvPicPr>
            <a:picLocks noGrp="1" noChangeAspect="1"/>
          </p:cNvPicPr>
          <p:nvPr>
            <p:ph idx="1"/>
          </p:nvPr>
        </p:nvPicPr>
        <p:blipFill>
          <a:blip r:embed="rId3"/>
          <a:stretch>
            <a:fillRect/>
          </a:stretch>
        </p:blipFill>
        <p:spPr>
          <a:xfrm>
            <a:off x="492871" y="1700627"/>
            <a:ext cx="11175461" cy="4608512"/>
          </a:xfrm>
        </p:spPr>
      </p:pic>
    </p:spTree>
    <p:extLst>
      <p:ext uri="{BB962C8B-B14F-4D97-AF65-F5344CB8AC3E}">
        <p14:creationId xmlns:p14="http://schemas.microsoft.com/office/powerpoint/2010/main" val="17788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6620-0D5D-1BB4-2392-7BBB08E3D018}"/>
              </a:ext>
            </a:extLst>
          </p:cNvPr>
          <p:cNvSpPr>
            <a:spLocks noGrp="1"/>
          </p:cNvSpPr>
          <p:nvPr>
            <p:ph type="title"/>
          </p:nvPr>
        </p:nvSpPr>
        <p:spPr>
          <a:xfrm>
            <a:off x="132080" y="365125"/>
            <a:ext cx="11221720" cy="1325563"/>
          </a:xfrm>
        </p:spPr>
        <p:txBody>
          <a:bodyPr/>
          <a:lstStyle/>
          <a:p>
            <a:r>
              <a:rPr lang="en-IN" dirty="0">
                <a:solidFill>
                  <a:schemeClr val="bg1"/>
                </a:solidFill>
                <a:highlight>
                  <a:srgbClr val="000000"/>
                </a:highlight>
              </a:rPr>
              <a:t>DEMONSTRATION</a:t>
            </a:r>
          </a:p>
        </p:txBody>
      </p:sp>
      <p:sp>
        <p:nvSpPr>
          <p:cNvPr id="9" name="Content Placeholder 8">
            <a:extLst>
              <a:ext uri="{FF2B5EF4-FFF2-40B4-BE49-F238E27FC236}">
                <a16:creationId xmlns:a16="http://schemas.microsoft.com/office/drawing/2014/main" id="{143777CD-512D-7EB3-C485-4A52F5AB944D}"/>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838F9A06-E571-2C6F-6F53-9BE8249FB53D}"/>
              </a:ext>
            </a:extLst>
          </p:cNvPr>
          <p:cNvPicPr>
            <a:picLocks noChangeAspect="1"/>
          </p:cNvPicPr>
          <p:nvPr/>
        </p:nvPicPr>
        <p:blipFill>
          <a:blip r:embed="rId3"/>
          <a:stretch>
            <a:fillRect/>
          </a:stretch>
        </p:blipFill>
        <p:spPr>
          <a:xfrm>
            <a:off x="236886" y="1396166"/>
            <a:ext cx="11718228" cy="5210256"/>
          </a:xfrm>
          <a:prstGeom prst="rect">
            <a:avLst/>
          </a:prstGeom>
        </p:spPr>
      </p:pic>
    </p:spTree>
    <p:extLst>
      <p:ext uri="{BB962C8B-B14F-4D97-AF65-F5344CB8AC3E}">
        <p14:creationId xmlns:p14="http://schemas.microsoft.com/office/powerpoint/2010/main" val="418338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7A984C-C0FA-3A77-93A8-99C5A24DF05D}"/>
              </a:ext>
            </a:extLst>
          </p:cNvPr>
          <p:cNvPicPr>
            <a:picLocks noChangeAspect="1"/>
          </p:cNvPicPr>
          <p:nvPr/>
        </p:nvPicPr>
        <p:blipFill>
          <a:blip r:embed="rId3"/>
          <a:stretch>
            <a:fillRect/>
          </a:stretch>
        </p:blipFill>
        <p:spPr>
          <a:xfrm>
            <a:off x="1512038" y="2569507"/>
            <a:ext cx="9176282" cy="3971411"/>
          </a:xfrm>
          <a:prstGeom prst="rect">
            <a:avLst/>
          </a:prstGeom>
        </p:spPr>
      </p:pic>
      <p:sp>
        <p:nvSpPr>
          <p:cNvPr id="4" name="TextBox 3">
            <a:extLst>
              <a:ext uri="{FF2B5EF4-FFF2-40B4-BE49-F238E27FC236}">
                <a16:creationId xmlns:a16="http://schemas.microsoft.com/office/drawing/2014/main" id="{290A519D-277D-7294-35B8-A15DEAE5BC46}"/>
              </a:ext>
            </a:extLst>
          </p:cNvPr>
          <p:cNvSpPr txBox="1"/>
          <p:nvPr/>
        </p:nvSpPr>
        <p:spPr>
          <a:xfrm>
            <a:off x="243841" y="284480"/>
            <a:ext cx="11734800" cy="2000548"/>
          </a:xfrm>
          <a:prstGeom prst="rect">
            <a:avLst/>
          </a:prstGeom>
          <a:noFill/>
        </p:spPr>
        <p:txBody>
          <a:bodyPr wrap="square" rtlCol="0">
            <a:spAutoFit/>
          </a:bodyPr>
          <a:lstStyle/>
          <a:p>
            <a:r>
              <a:rPr lang="en-IN" sz="4000" dirty="0">
                <a:solidFill>
                  <a:schemeClr val="bg1"/>
                </a:solidFill>
                <a:highlight>
                  <a:srgbClr val="000000"/>
                </a:highlight>
              </a:rPr>
              <a:t>CONCLUSION</a:t>
            </a:r>
          </a:p>
          <a:p>
            <a:r>
              <a:rPr lang="en-IN" sz="2800" dirty="0">
                <a:solidFill>
                  <a:schemeClr val="bg1"/>
                </a:solidFill>
                <a:highlight>
                  <a:srgbClr val="000000"/>
                </a:highlight>
              </a:rPr>
              <a:t>Hence, the smart security is constructed successfully using cisco packet tracer, where you can identify who tries to enter your restricted area and gives you the flexibility to have the control of permitting them in or out</a:t>
            </a:r>
            <a:r>
              <a:rPr lang="en-IN" sz="2800" dirty="0">
                <a:solidFill>
                  <a:schemeClr val="bg1"/>
                </a:solidFill>
              </a:rPr>
              <a:t>.</a:t>
            </a:r>
          </a:p>
        </p:txBody>
      </p:sp>
    </p:spTree>
    <p:extLst>
      <p:ext uri="{BB962C8B-B14F-4D97-AF65-F5344CB8AC3E}">
        <p14:creationId xmlns:p14="http://schemas.microsoft.com/office/powerpoint/2010/main" val="378063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E7CA-DA9F-0FFF-C07A-44E9EC3E33D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A71EC26-3B24-33E5-2238-876740DAEDC8}"/>
              </a:ext>
            </a:extLst>
          </p:cNvPr>
          <p:cNvSpPr>
            <a:spLocks noGrp="1"/>
          </p:cNvSpPr>
          <p:nvPr>
            <p:ph idx="1"/>
          </p:nvPr>
        </p:nvSpPr>
        <p:spPr/>
        <p:txBody>
          <a:bodyPr/>
          <a:lstStyle/>
          <a:p>
            <a:r>
              <a:rPr lang="en-IN" dirty="0"/>
              <a:t>Internet Sources:</a:t>
            </a:r>
          </a:p>
          <a:p>
            <a:r>
              <a:rPr lang="en-IN" dirty="0">
                <a:hlinkClick r:id="rId3"/>
              </a:rPr>
              <a:t>https://www.studocu.com/en-gb/document/kingston-university/network-security/smart-home-using-cisco-packet-tracer/14467719</a:t>
            </a:r>
            <a:endParaRPr lang="en-IN" dirty="0"/>
          </a:p>
          <a:p>
            <a:r>
              <a:rPr lang="en-IN" dirty="0">
                <a:hlinkClick r:id="rId4"/>
              </a:rPr>
              <a:t>https://www.researchgate.net/publication/337801367_Smart_Home_Security_Based_on_Smart_phone_Using_Cisco_Packet_Tracer_72</a:t>
            </a:r>
            <a:endParaRPr lang="en-IN" dirty="0"/>
          </a:p>
          <a:p>
            <a:r>
              <a:rPr lang="en-IN" dirty="0">
                <a:hlinkClick r:id="rId5"/>
              </a:rPr>
              <a:t>https://www.ijesird.com/jan2.PDF</a:t>
            </a:r>
            <a:endParaRPr lang="en-IN" dirty="0"/>
          </a:p>
          <a:p>
            <a:r>
              <a:rPr lang="en-IN" dirty="0">
                <a:hlinkClick r:id="rId6"/>
              </a:rPr>
              <a:t>http://troindia.in/journal/ijcesr/vol5iss2part7/8-12.pdf</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56347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3D98D-B102-EB7E-149A-5049CA032415}"/>
              </a:ext>
            </a:extLst>
          </p:cNvPr>
          <p:cNvSpPr txBox="1"/>
          <p:nvPr/>
        </p:nvSpPr>
        <p:spPr>
          <a:xfrm>
            <a:off x="2844799" y="2573867"/>
            <a:ext cx="5926667" cy="1446550"/>
          </a:xfrm>
          <a:prstGeom prst="rect">
            <a:avLst/>
          </a:prstGeom>
          <a:noFill/>
        </p:spPr>
        <p:txBody>
          <a:bodyPr wrap="square" rtlCol="0">
            <a:spAutoFit/>
          </a:bodyPr>
          <a:lstStyle/>
          <a:p>
            <a:r>
              <a:rPr lang="en-IN" sz="8800" dirty="0">
                <a:solidFill>
                  <a:schemeClr val="bg1"/>
                </a:solidFill>
              </a:rPr>
              <a:t>THANK YOU</a:t>
            </a:r>
          </a:p>
        </p:txBody>
      </p:sp>
    </p:spTree>
    <p:extLst>
      <p:ext uri="{BB962C8B-B14F-4D97-AF65-F5344CB8AC3E}">
        <p14:creationId xmlns:p14="http://schemas.microsoft.com/office/powerpoint/2010/main" val="331421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6409-F243-121F-7B22-EDE026B03080}"/>
              </a:ext>
            </a:extLst>
          </p:cNvPr>
          <p:cNvSpPr>
            <a:spLocks noGrp="1"/>
          </p:cNvSpPr>
          <p:nvPr>
            <p:ph type="title"/>
          </p:nvPr>
        </p:nvSpPr>
        <p:spPr/>
        <p:txBody>
          <a:bodyPr/>
          <a:lstStyle/>
          <a:p>
            <a:r>
              <a:rPr lang="en-IN" dirty="0">
                <a:solidFill>
                  <a:schemeClr val="bg1"/>
                </a:solidFill>
                <a:highlight>
                  <a:srgbClr val="000000"/>
                </a:highlight>
              </a:rPr>
              <a:t>ABSTRACT</a:t>
            </a:r>
          </a:p>
        </p:txBody>
      </p:sp>
      <p:sp>
        <p:nvSpPr>
          <p:cNvPr id="3" name="Content Placeholder 2">
            <a:extLst>
              <a:ext uri="{FF2B5EF4-FFF2-40B4-BE49-F238E27FC236}">
                <a16:creationId xmlns:a16="http://schemas.microsoft.com/office/drawing/2014/main" id="{E200FA5A-F290-EA04-1140-EA7959D85D7B}"/>
              </a:ext>
            </a:extLst>
          </p:cNvPr>
          <p:cNvSpPr>
            <a:spLocks noGrp="1"/>
          </p:cNvSpPr>
          <p:nvPr>
            <p:ph idx="1"/>
          </p:nvPr>
        </p:nvSpPr>
        <p:spPr/>
        <p:txBody>
          <a:bodyPr>
            <a:normAutofit/>
          </a:bodyPr>
          <a:lstStyle/>
          <a:p>
            <a:r>
              <a:rPr lang="en-IN" dirty="0">
                <a:solidFill>
                  <a:schemeClr val="bg1"/>
                </a:solidFill>
                <a:highlight>
                  <a:srgbClr val="000000"/>
                </a:highlight>
              </a:rPr>
              <a:t>This report describes the network design of smart security system.</a:t>
            </a:r>
          </a:p>
          <a:p>
            <a:r>
              <a:rPr lang="en-IN" dirty="0">
                <a:solidFill>
                  <a:schemeClr val="bg1"/>
                </a:solidFill>
                <a:highlight>
                  <a:srgbClr val="000000"/>
                </a:highlight>
              </a:rPr>
              <a:t>In this network topology the home gateway, door, webcam, smart phone ,motion detector , siren alarm are the devices that are connected in wireless media.</a:t>
            </a:r>
          </a:p>
          <a:p>
            <a:r>
              <a:rPr lang="en-IN" dirty="0">
                <a:solidFill>
                  <a:schemeClr val="bg1"/>
                </a:solidFill>
                <a:highlight>
                  <a:srgbClr val="000000"/>
                </a:highlight>
              </a:rPr>
              <a:t>Establishing a system which is aimed at providing safety and reduce exposure to common hazards and alert as soon as they occur</a:t>
            </a:r>
          </a:p>
          <a:p>
            <a:r>
              <a:rPr lang="en-IN" dirty="0">
                <a:solidFill>
                  <a:schemeClr val="bg1"/>
                </a:solidFill>
                <a:highlight>
                  <a:srgbClr val="000000"/>
                </a:highlight>
              </a:rPr>
              <a:t>We have used Cisco Packet Tracer for designing the network topology. It’s general design which can be implemented at any higher level to provide secured system.</a:t>
            </a:r>
          </a:p>
          <a:p>
            <a:endParaRPr lang="en-IN" dirty="0"/>
          </a:p>
        </p:txBody>
      </p:sp>
    </p:spTree>
    <p:extLst>
      <p:ext uri="{BB962C8B-B14F-4D97-AF65-F5344CB8AC3E}">
        <p14:creationId xmlns:p14="http://schemas.microsoft.com/office/powerpoint/2010/main" val="91991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6409-F243-121F-7B22-EDE026B03080}"/>
              </a:ext>
            </a:extLst>
          </p:cNvPr>
          <p:cNvSpPr>
            <a:spLocks noGrp="1"/>
          </p:cNvSpPr>
          <p:nvPr>
            <p:ph type="title"/>
          </p:nvPr>
        </p:nvSpPr>
        <p:spPr/>
        <p:txBody>
          <a:bodyPr/>
          <a:lstStyle/>
          <a:p>
            <a:r>
              <a:rPr lang="en-IN" dirty="0">
                <a:solidFill>
                  <a:schemeClr val="bg1"/>
                </a:solidFill>
                <a:highlight>
                  <a:srgbClr val="000000"/>
                </a:highlight>
              </a:rPr>
              <a:t>NETWORK REQUIREMENTS</a:t>
            </a:r>
          </a:p>
        </p:txBody>
      </p:sp>
      <p:sp>
        <p:nvSpPr>
          <p:cNvPr id="3" name="Content Placeholder 2">
            <a:extLst>
              <a:ext uri="{FF2B5EF4-FFF2-40B4-BE49-F238E27FC236}">
                <a16:creationId xmlns:a16="http://schemas.microsoft.com/office/drawing/2014/main" id="{E200FA5A-F290-EA04-1140-EA7959D85D7B}"/>
              </a:ext>
            </a:extLst>
          </p:cNvPr>
          <p:cNvSpPr>
            <a:spLocks noGrp="1"/>
          </p:cNvSpPr>
          <p:nvPr>
            <p:ph idx="1"/>
          </p:nvPr>
        </p:nvSpPr>
        <p:spPr/>
        <p:txBody>
          <a:bodyPr>
            <a:normAutofit/>
          </a:bodyPr>
          <a:lstStyle/>
          <a:p>
            <a:r>
              <a:rPr lang="en-US" dirty="0">
                <a:solidFill>
                  <a:schemeClr val="bg1"/>
                </a:solidFill>
                <a:highlight>
                  <a:srgbClr val="000000"/>
                </a:highlight>
              </a:rPr>
              <a:t>In Smart Security Network topology, we have Home Gateway, Motion Detector, Door, Webcam, Siren alarm and smart phone. There is a data flow between the devices within the home system. Our network requirements include End devices and Wireless devices. </a:t>
            </a:r>
          </a:p>
          <a:p>
            <a:r>
              <a:rPr lang="en-US" dirty="0">
                <a:solidFill>
                  <a:schemeClr val="bg1"/>
                </a:solidFill>
                <a:highlight>
                  <a:srgbClr val="000000"/>
                </a:highlight>
              </a:rPr>
              <a:t>To control this smart object and motion detector and Home Gateway used, since it provide programming environment for controlling smart object connected to it and provide controlling mechanisms by registering smart device to Home Gateway respectively . </a:t>
            </a:r>
            <a:endParaRPr lang="en-IN" dirty="0">
              <a:solidFill>
                <a:schemeClr val="bg1"/>
              </a:solidFill>
              <a:highlight>
                <a:srgbClr val="000000"/>
              </a:highlight>
            </a:endParaRPr>
          </a:p>
        </p:txBody>
      </p:sp>
    </p:spTree>
    <p:extLst>
      <p:ext uri="{BB962C8B-B14F-4D97-AF65-F5344CB8AC3E}">
        <p14:creationId xmlns:p14="http://schemas.microsoft.com/office/powerpoint/2010/main" val="141376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118D-1F05-C294-1326-63502D3833B0}"/>
              </a:ext>
            </a:extLst>
          </p:cNvPr>
          <p:cNvSpPr>
            <a:spLocks noGrp="1"/>
          </p:cNvSpPr>
          <p:nvPr>
            <p:ph type="title"/>
          </p:nvPr>
        </p:nvSpPr>
        <p:spPr>
          <a:xfrm>
            <a:off x="838200" y="365125"/>
            <a:ext cx="10515600" cy="1460500"/>
          </a:xfrm>
        </p:spPr>
        <p:txBody>
          <a:bodyPr/>
          <a:lstStyle/>
          <a:p>
            <a:r>
              <a:rPr lang="en-IN" dirty="0">
                <a:solidFill>
                  <a:schemeClr val="bg1"/>
                </a:solidFill>
                <a:highlight>
                  <a:srgbClr val="000000"/>
                </a:highlight>
              </a:rPr>
              <a:t>IMPLEMENTATION</a:t>
            </a:r>
          </a:p>
        </p:txBody>
      </p:sp>
      <p:sp>
        <p:nvSpPr>
          <p:cNvPr id="3" name="Content Placeholder 2">
            <a:extLst>
              <a:ext uri="{FF2B5EF4-FFF2-40B4-BE49-F238E27FC236}">
                <a16:creationId xmlns:a16="http://schemas.microsoft.com/office/drawing/2014/main" id="{F303D710-F92F-466F-F282-818E74472B93}"/>
              </a:ext>
            </a:extLst>
          </p:cNvPr>
          <p:cNvSpPr>
            <a:spLocks noGrp="1"/>
          </p:cNvSpPr>
          <p:nvPr>
            <p:ph idx="1"/>
          </p:nvPr>
        </p:nvSpPr>
        <p:spPr>
          <a:xfrm>
            <a:off x="640080" y="1737360"/>
            <a:ext cx="10713720" cy="4561523"/>
          </a:xfrm>
        </p:spPr>
        <p:txBody>
          <a:bodyPr/>
          <a:lstStyle/>
          <a:p>
            <a:r>
              <a:rPr lang="en-US" dirty="0">
                <a:solidFill>
                  <a:schemeClr val="bg1"/>
                </a:solidFill>
                <a:highlight>
                  <a:srgbClr val="000000"/>
                </a:highlight>
              </a:rPr>
              <a:t>Home Gateway have 4 Ethernet ports in addition to a wireless access point configured with the "Home Gateway" SSID (see fig 2).To secure wireless connection WEP / WPA-PSK / WPA2 enterprise can be configured on home gateway. T</a:t>
            </a:r>
          </a:p>
          <a:p>
            <a:r>
              <a:rPr lang="en-US" dirty="0">
                <a:solidFill>
                  <a:schemeClr val="bg1"/>
                </a:solidFill>
                <a:highlight>
                  <a:srgbClr val="000000"/>
                </a:highlight>
              </a:rPr>
              <a:t>The Home Gateway internal (LAN) IP address is 192.168.25.1 but it can also be accessed through its Internet facing IP address</a:t>
            </a:r>
          </a:p>
          <a:p>
            <a:r>
              <a:rPr lang="en-US" dirty="0">
                <a:solidFill>
                  <a:schemeClr val="bg1"/>
                </a:solidFill>
                <a:highlight>
                  <a:srgbClr val="000000"/>
                </a:highlight>
              </a:rPr>
              <a:t>Home gateway also works as DHCP server by assigning IP address to each smart device that connected to it.</a:t>
            </a:r>
            <a:endParaRPr lang="en-IN" dirty="0">
              <a:solidFill>
                <a:schemeClr val="bg1"/>
              </a:solidFill>
              <a:highlight>
                <a:srgbClr val="000000"/>
              </a:highlight>
            </a:endParaRPr>
          </a:p>
        </p:txBody>
      </p:sp>
    </p:spTree>
    <p:extLst>
      <p:ext uri="{BB962C8B-B14F-4D97-AF65-F5344CB8AC3E}">
        <p14:creationId xmlns:p14="http://schemas.microsoft.com/office/powerpoint/2010/main" val="292056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28FF-792F-E998-FF45-D8A522C5E61D}"/>
              </a:ext>
            </a:extLst>
          </p:cNvPr>
          <p:cNvSpPr>
            <a:spLocks noGrp="1"/>
          </p:cNvSpPr>
          <p:nvPr>
            <p:ph type="title"/>
          </p:nvPr>
        </p:nvSpPr>
        <p:spPr/>
        <p:txBody>
          <a:bodyPr/>
          <a:lstStyle/>
          <a:p>
            <a:r>
              <a:rPr lang="en-IN" dirty="0">
                <a:solidFill>
                  <a:schemeClr val="bg1"/>
                </a:solidFill>
                <a:highlight>
                  <a:srgbClr val="000000"/>
                </a:highlight>
              </a:rPr>
              <a:t>Security Actions Performed</a:t>
            </a:r>
          </a:p>
        </p:txBody>
      </p:sp>
      <p:sp>
        <p:nvSpPr>
          <p:cNvPr id="3" name="Content Placeholder 2">
            <a:extLst>
              <a:ext uri="{FF2B5EF4-FFF2-40B4-BE49-F238E27FC236}">
                <a16:creationId xmlns:a16="http://schemas.microsoft.com/office/drawing/2014/main" id="{AC5443FF-2239-5D5A-ED3B-A131B0DA3FAE}"/>
              </a:ext>
            </a:extLst>
          </p:cNvPr>
          <p:cNvSpPr>
            <a:spLocks noGrp="1"/>
          </p:cNvSpPr>
          <p:nvPr>
            <p:ph idx="1"/>
          </p:nvPr>
        </p:nvSpPr>
        <p:spPr/>
        <p:txBody>
          <a:bodyPr/>
          <a:lstStyle/>
          <a:p>
            <a:r>
              <a:rPr lang="en-IN" dirty="0">
                <a:solidFill>
                  <a:schemeClr val="bg1"/>
                </a:solidFill>
                <a:highlight>
                  <a:srgbClr val="000000"/>
                </a:highlight>
              </a:rPr>
              <a:t>When a person appears in front of the door. Motion detector is switched on and then webcam and siren are set to action</a:t>
            </a:r>
          </a:p>
          <a:p>
            <a:r>
              <a:rPr lang="en-IN" dirty="0">
                <a:solidFill>
                  <a:schemeClr val="bg1"/>
                </a:solidFill>
                <a:highlight>
                  <a:srgbClr val="000000"/>
                </a:highlight>
              </a:rPr>
              <a:t>When no person appears in front of the door the motion detector is not switched on also the webcam and siren are put switched off</a:t>
            </a:r>
          </a:p>
        </p:txBody>
      </p:sp>
    </p:spTree>
    <p:extLst>
      <p:ext uri="{BB962C8B-B14F-4D97-AF65-F5344CB8AC3E}">
        <p14:creationId xmlns:p14="http://schemas.microsoft.com/office/powerpoint/2010/main" val="370378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6D03-49B4-6D1F-8F1D-90B672385991}"/>
              </a:ext>
            </a:extLst>
          </p:cNvPr>
          <p:cNvSpPr>
            <a:spLocks noGrp="1"/>
          </p:cNvSpPr>
          <p:nvPr>
            <p:ph type="title"/>
          </p:nvPr>
        </p:nvSpPr>
        <p:spPr/>
        <p:txBody>
          <a:bodyPr/>
          <a:lstStyle/>
          <a:p>
            <a:r>
              <a:rPr lang="en-IN" dirty="0">
                <a:solidFill>
                  <a:schemeClr val="bg1"/>
                </a:solidFill>
                <a:highlight>
                  <a:srgbClr val="000000"/>
                </a:highlight>
              </a:rPr>
              <a:t>SECURITY ACTIONS PERFORMED</a:t>
            </a:r>
          </a:p>
        </p:txBody>
      </p:sp>
      <p:pic>
        <p:nvPicPr>
          <p:cNvPr id="5" name="Picture 4">
            <a:extLst>
              <a:ext uri="{FF2B5EF4-FFF2-40B4-BE49-F238E27FC236}">
                <a16:creationId xmlns:a16="http://schemas.microsoft.com/office/drawing/2014/main" id="{FC496A86-EC6A-4AE4-B66C-6EB62C21B404}"/>
              </a:ext>
            </a:extLst>
          </p:cNvPr>
          <p:cNvPicPr>
            <a:picLocks noChangeAspect="1"/>
          </p:cNvPicPr>
          <p:nvPr/>
        </p:nvPicPr>
        <p:blipFill>
          <a:blip r:embed="rId3"/>
          <a:stretch>
            <a:fillRect/>
          </a:stretch>
        </p:blipFill>
        <p:spPr>
          <a:xfrm>
            <a:off x="1166561" y="1690688"/>
            <a:ext cx="9004134" cy="4608310"/>
          </a:xfrm>
          <a:prstGeom prst="rect">
            <a:avLst/>
          </a:prstGeom>
        </p:spPr>
      </p:pic>
    </p:spTree>
    <p:extLst>
      <p:ext uri="{BB962C8B-B14F-4D97-AF65-F5344CB8AC3E}">
        <p14:creationId xmlns:p14="http://schemas.microsoft.com/office/powerpoint/2010/main" val="10568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BE22-8E18-8FBD-80F4-5E4ACA4550CD}"/>
              </a:ext>
            </a:extLst>
          </p:cNvPr>
          <p:cNvSpPr>
            <a:spLocks noGrp="1"/>
          </p:cNvSpPr>
          <p:nvPr>
            <p:ph type="title"/>
          </p:nvPr>
        </p:nvSpPr>
        <p:spPr/>
        <p:txBody>
          <a:bodyPr/>
          <a:lstStyle/>
          <a:p>
            <a:r>
              <a:rPr lang="en-IN" dirty="0">
                <a:solidFill>
                  <a:schemeClr val="bg1"/>
                </a:solidFill>
                <a:highlight>
                  <a:srgbClr val="000000"/>
                </a:highlight>
              </a:rPr>
              <a:t>ARCHITECTURE/DESIGN</a:t>
            </a:r>
          </a:p>
        </p:txBody>
      </p:sp>
      <p:pic>
        <p:nvPicPr>
          <p:cNvPr id="5" name="Content Placeholder 4">
            <a:extLst>
              <a:ext uri="{FF2B5EF4-FFF2-40B4-BE49-F238E27FC236}">
                <a16:creationId xmlns:a16="http://schemas.microsoft.com/office/drawing/2014/main" id="{DEF34DFF-FF8A-75D9-FFAB-35B0FF199619}"/>
              </a:ext>
            </a:extLst>
          </p:cNvPr>
          <p:cNvPicPr>
            <a:picLocks noGrp="1" noChangeAspect="1"/>
          </p:cNvPicPr>
          <p:nvPr>
            <p:ph idx="1"/>
          </p:nvPr>
        </p:nvPicPr>
        <p:blipFill>
          <a:blip r:embed="rId3"/>
          <a:stretch>
            <a:fillRect/>
          </a:stretch>
        </p:blipFill>
        <p:spPr>
          <a:xfrm>
            <a:off x="1568154" y="1395663"/>
            <a:ext cx="8602541" cy="5334000"/>
          </a:xfrm>
        </p:spPr>
      </p:pic>
    </p:spTree>
    <p:extLst>
      <p:ext uri="{BB962C8B-B14F-4D97-AF65-F5344CB8AC3E}">
        <p14:creationId xmlns:p14="http://schemas.microsoft.com/office/powerpoint/2010/main" val="419314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6620-0D5D-1BB4-2392-7BBB08E3D018}"/>
              </a:ext>
            </a:extLst>
          </p:cNvPr>
          <p:cNvSpPr>
            <a:spLocks noGrp="1"/>
          </p:cNvSpPr>
          <p:nvPr>
            <p:ph type="title"/>
          </p:nvPr>
        </p:nvSpPr>
        <p:spPr>
          <a:xfrm>
            <a:off x="236886" y="365125"/>
            <a:ext cx="11116914" cy="1325563"/>
          </a:xfrm>
        </p:spPr>
        <p:txBody>
          <a:bodyPr/>
          <a:lstStyle/>
          <a:p>
            <a:r>
              <a:rPr lang="en-IN" dirty="0">
                <a:solidFill>
                  <a:schemeClr val="bg1"/>
                </a:solidFill>
                <a:highlight>
                  <a:srgbClr val="000000"/>
                </a:highlight>
              </a:rPr>
              <a:t>DEMONSTRATION</a:t>
            </a:r>
          </a:p>
        </p:txBody>
      </p:sp>
      <p:pic>
        <p:nvPicPr>
          <p:cNvPr id="5" name="Content Placeholder 4">
            <a:extLst>
              <a:ext uri="{FF2B5EF4-FFF2-40B4-BE49-F238E27FC236}">
                <a16:creationId xmlns:a16="http://schemas.microsoft.com/office/drawing/2014/main" id="{84ACC28D-6748-34AB-FB55-302586270037}"/>
              </a:ext>
            </a:extLst>
          </p:cNvPr>
          <p:cNvPicPr>
            <a:picLocks noGrp="1" noChangeAspect="1"/>
          </p:cNvPicPr>
          <p:nvPr>
            <p:ph idx="1"/>
          </p:nvPr>
        </p:nvPicPr>
        <p:blipFill>
          <a:blip r:embed="rId3"/>
          <a:stretch>
            <a:fillRect/>
          </a:stretch>
        </p:blipFill>
        <p:spPr>
          <a:xfrm>
            <a:off x="236886" y="1385304"/>
            <a:ext cx="11116914" cy="4791660"/>
          </a:xfrm>
        </p:spPr>
      </p:pic>
    </p:spTree>
    <p:extLst>
      <p:ext uri="{BB962C8B-B14F-4D97-AF65-F5344CB8AC3E}">
        <p14:creationId xmlns:p14="http://schemas.microsoft.com/office/powerpoint/2010/main" val="266119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6620-0D5D-1BB4-2392-7BBB08E3D018}"/>
              </a:ext>
            </a:extLst>
          </p:cNvPr>
          <p:cNvSpPr>
            <a:spLocks noGrp="1"/>
          </p:cNvSpPr>
          <p:nvPr>
            <p:ph type="title"/>
          </p:nvPr>
        </p:nvSpPr>
        <p:spPr>
          <a:xfrm>
            <a:off x="91440" y="365125"/>
            <a:ext cx="11262360" cy="1325563"/>
          </a:xfrm>
        </p:spPr>
        <p:txBody>
          <a:bodyPr/>
          <a:lstStyle/>
          <a:p>
            <a:r>
              <a:rPr lang="en-IN" dirty="0">
                <a:solidFill>
                  <a:schemeClr val="bg1"/>
                </a:solidFill>
                <a:highlight>
                  <a:srgbClr val="000000"/>
                </a:highlight>
              </a:rPr>
              <a:t>DEMONSTRATION</a:t>
            </a:r>
          </a:p>
        </p:txBody>
      </p:sp>
      <p:pic>
        <p:nvPicPr>
          <p:cNvPr id="7" name="Content Placeholder 6">
            <a:extLst>
              <a:ext uri="{FF2B5EF4-FFF2-40B4-BE49-F238E27FC236}">
                <a16:creationId xmlns:a16="http://schemas.microsoft.com/office/drawing/2014/main" id="{6454593B-DA6D-DB96-8F2F-0DB7AD21208B}"/>
              </a:ext>
            </a:extLst>
          </p:cNvPr>
          <p:cNvPicPr>
            <a:picLocks noGrp="1" noChangeAspect="1"/>
          </p:cNvPicPr>
          <p:nvPr>
            <p:ph idx="1"/>
          </p:nvPr>
        </p:nvPicPr>
        <p:blipFill>
          <a:blip r:embed="rId3"/>
          <a:stretch>
            <a:fillRect/>
          </a:stretch>
        </p:blipFill>
        <p:spPr>
          <a:xfrm>
            <a:off x="187626" y="1395664"/>
            <a:ext cx="11131189" cy="4781300"/>
          </a:xfrm>
        </p:spPr>
      </p:pic>
    </p:spTree>
    <p:extLst>
      <p:ext uri="{BB962C8B-B14F-4D97-AF65-F5344CB8AC3E}">
        <p14:creationId xmlns:p14="http://schemas.microsoft.com/office/powerpoint/2010/main" val="2708824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490</Words>
  <Application>Microsoft Office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COMPUTER NETWORK</vt:lpstr>
      <vt:lpstr>ABSTRACT</vt:lpstr>
      <vt:lpstr>NETWORK REQUIREMENTS</vt:lpstr>
      <vt:lpstr>IMPLEMENTATION</vt:lpstr>
      <vt:lpstr>Security Actions Performed</vt:lpstr>
      <vt:lpstr>SECURITY ACTIONS PERFORMED</vt:lpstr>
      <vt:lpstr>ARCHITECTURE/DESIGN</vt:lpstr>
      <vt:lpstr>DEMONSTRATION</vt:lpstr>
      <vt:lpstr>DEMONSTRATION</vt:lpstr>
      <vt:lpstr>DEMONSTRATION</vt:lpstr>
      <vt:lpstr>DEMONSTRATION</vt:lpstr>
      <vt:lpstr>DEMONSTRATION</vt:lpstr>
      <vt:lpstr>DEMONSTRATION</vt:lpstr>
      <vt:lpstr>DEMONSTRATION</vt:lpstr>
      <vt:lpstr>DEMONSTRATION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amithask03@gmail.com</dc:creator>
  <cp:lastModifiedBy>amithask03@gmail.com</cp:lastModifiedBy>
  <cp:revision>2</cp:revision>
  <dcterms:created xsi:type="dcterms:W3CDTF">2022-11-05T17:35:41Z</dcterms:created>
  <dcterms:modified xsi:type="dcterms:W3CDTF">2022-11-10T07:49:39Z</dcterms:modified>
</cp:coreProperties>
</file>