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992" r:id="rId1"/>
  </p:sldMasterIdLst>
  <p:notesMasterIdLst>
    <p:notesMasterId r:id="rId16"/>
  </p:notesMasterIdLst>
  <p:handoutMasterIdLst>
    <p:handoutMasterId r:id="rId17"/>
  </p:handoutMasterIdLst>
  <p:sldIdLst>
    <p:sldId id="256" r:id="rId2"/>
    <p:sldId id="271" r:id="rId3"/>
    <p:sldId id="272" r:id="rId4"/>
    <p:sldId id="273" r:id="rId5"/>
    <p:sldId id="274" r:id="rId6"/>
    <p:sldId id="275" r:id="rId7"/>
    <p:sldId id="282" r:id="rId8"/>
    <p:sldId id="281" r:id="rId9"/>
    <p:sldId id="276" r:id="rId10"/>
    <p:sldId id="283" r:id="rId11"/>
    <p:sldId id="277" r:id="rId12"/>
    <p:sldId id="284" r:id="rId13"/>
    <p:sldId id="279" r:id="rId14"/>
    <p:sldId id="280" r:id="rId15"/>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1" clrIdx="0">
    <p:extLst>
      <p:ext uri="{19B8F6BF-5375-455C-9EA6-DF929625EA0E}">
        <p15:presenceInfo xmlns:p15="http://schemas.microsoft.com/office/powerpoint/2012/main" userId="AC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3" d="100"/>
          <a:sy n="83" d="100"/>
        </p:scale>
        <p:origin x="52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28T15:46:07.700"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56CB3B-CD77-4187-A38D-6DCD26FE27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F145374-59FB-4F16-9DD8-FD5B94C9A0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061795-4328-4C29-BE77-F91DDABC18CC}" type="datetimeFigureOut">
              <a:rPr lang="en-IN" smtClean="0"/>
              <a:t>29-07-2022</a:t>
            </a:fld>
            <a:endParaRPr lang="en-IN"/>
          </a:p>
        </p:txBody>
      </p:sp>
      <p:sp>
        <p:nvSpPr>
          <p:cNvPr id="4" name="Footer Placeholder 3">
            <a:extLst>
              <a:ext uri="{FF2B5EF4-FFF2-40B4-BE49-F238E27FC236}">
                <a16:creationId xmlns:a16="http://schemas.microsoft.com/office/drawing/2014/main" id="{975FDC82-EB0F-4F8C-9F04-05EA1A6ED4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F683DE7-7285-43E7-9B1F-4E7AB2FDEF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790C41-11EA-4989-B62B-542C3AED069E}" type="slidenum">
              <a:rPr lang="en-IN" smtClean="0"/>
              <a:t>‹#›</a:t>
            </a:fld>
            <a:endParaRPr lang="en-IN"/>
          </a:p>
        </p:txBody>
      </p:sp>
    </p:spTree>
    <p:extLst>
      <p:ext uri="{BB962C8B-B14F-4D97-AF65-F5344CB8AC3E}">
        <p14:creationId xmlns:p14="http://schemas.microsoft.com/office/powerpoint/2010/main" val="28499958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CDCD8-68E6-46C7-8F7B-2B9F5B16DA47}" type="datetimeFigureOut">
              <a:rPr lang="en-IN" smtClean="0"/>
              <a:t>29-07-2022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DC7BF-584F-4F49-A825-6663CF05B884}" type="slidenum">
              <a:rPr lang="en-IN" smtClean="0"/>
              <a:t>‹#›</a:t>
            </a:fld>
            <a:endParaRPr lang="en-IN"/>
          </a:p>
        </p:txBody>
      </p:sp>
    </p:spTree>
    <p:extLst>
      <p:ext uri="{BB962C8B-B14F-4D97-AF65-F5344CB8AC3E}">
        <p14:creationId xmlns:p14="http://schemas.microsoft.com/office/powerpoint/2010/main" val="8976204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7DC7BF-584F-4F49-A825-6663CF05B884}" type="slidenum">
              <a:rPr lang="en-IN" smtClean="0"/>
              <a:t>1</a:t>
            </a:fld>
            <a:endParaRPr lang="en-IN"/>
          </a:p>
        </p:txBody>
      </p:sp>
    </p:spTree>
    <p:extLst>
      <p:ext uri="{BB962C8B-B14F-4D97-AF65-F5344CB8AC3E}">
        <p14:creationId xmlns:p14="http://schemas.microsoft.com/office/powerpoint/2010/main" val="2614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78B73FD-683D-45AD-823C-7A79437CE9A6}"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54678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C724BF-0A63-4C5B-8BB1-0E1FB97AF68B}"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529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F70E55-3A96-4BF2-ADED-733BE9D0BA69}"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6739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8244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3C85E-88F2-40D4-808E-ABC3E546AAA5}"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0778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5C0269-8242-49A8-9642-8C8AA0E89794}" type="datetime1">
              <a:rPr lang="en-US" smtClean="0"/>
              <a:t>29-Jul-22</a:t>
            </a:fld>
            <a:endParaRPr lang="en-US" dirty="0"/>
          </a:p>
        </p:txBody>
      </p:sp>
      <p:sp>
        <p:nvSpPr>
          <p:cNvPr id="6" name="Footer Placeholder 5"/>
          <p:cNvSpPr>
            <a:spLocks noGrp="1"/>
          </p:cNvSpPr>
          <p:nvPr>
            <p:ph type="ftr" sz="quarter" idx="11"/>
          </p:nvPr>
        </p:nvSpPr>
        <p:spPr/>
        <p:txBody>
          <a:bodyPr/>
          <a:lstStyle/>
          <a:p>
            <a:r>
              <a:rPr lang="en-GB"/>
              <a:t>Sahyadri College of Engineering &amp; Management</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309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8FC17-0944-46AF-8F62-6A884384B16D}" type="datetime1">
              <a:rPr lang="en-US" smtClean="0"/>
              <a:t>29-Jul-22</a:t>
            </a:fld>
            <a:endParaRPr lang="en-US" dirty="0"/>
          </a:p>
        </p:txBody>
      </p:sp>
      <p:sp>
        <p:nvSpPr>
          <p:cNvPr id="8" name="Footer Placeholder 7"/>
          <p:cNvSpPr>
            <a:spLocks noGrp="1"/>
          </p:cNvSpPr>
          <p:nvPr>
            <p:ph type="ftr" sz="quarter" idx="11"/>
          </p:nvPr>
        </p:nvSpPr>
        <p:spPr/>
        <p:txBody>
          <a:bodyPr/>
          <a:lstStyle/>
          <a:p>
            <a:r>
              <a:rPr lang="en-GB"/>
              <a:t>Sahyadri College of Engineering &amp; Management</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2159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108953-0B82-4250-8FE7-8F0596081891}" type="datetime1">
              <a:rPr lang="en-US" smtClean="0"/>
              <a:t>29-Jul-22</a:t>
            </a:fld>
            <a:endParaRPr lang="en-US" dirty="0"/>
          </a:p>
        </p:txBody>
      </p:sp>
      <p:sp>
        <p:nvSpPr>
          <p:cNvPr id="4" name="Footer Placeholder 3"/>
          <p:cNvSpPr>
            <a:spLocks noGrp="1"/>
          </p:cNvSpPr>
          <p:nvPr>
            <p:ph type="ftr" sz="quarter" idx="11"/>
          </p:nvPr>
        </p:nvSpPr>
        <p:spPr/>
        <p:txBody>
          <a:bodyPr/>
          <a:lstStyle/>
          <a:p>
            <a:r>
              <a:rPr lang="en-GB"/>
              <a:t>Sahyadri College of Engineering &amp; Management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8463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C5B34-EDDB-4726-A0A2-18723CE0200A}" type="datetime1">
              <a:rPr lang="en-US" smtClean="0"/>
              <a:t>29-Jul-22</a:t>
            </a:fld>
            <a:endParaRPr lang="en-US" dirty="0"/>
          </a:p>
        </p:txBody>
      </p:sp>
      <p:sp>
        <p:nvSpPr>
          <p:cNvPr id="3" name="Footer Placeholder 2"/>
          <p:cNvSpPr>
            <a:spLocks noGrp="1"/>
          </p:cNvSpPr>
          <p:nvPr>
            <p:ph type="ftr" sz="quarter" idx="11"/>
          </p:nvPr>
        </p:nvSpPr>
        <p:spPr/>
        <p:txBody>
          <a:bodyPr/>
          <a:lstStyle/>
          <a:p>
            <a:r>
              <a:rPr lang="en-GB"/>
              <a:t>Sahyadri College of Engineering &amp; Management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7536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8CB2E0-D10D-4400-A188-DC666E5E19A1}" type="datetime1">
              <a:rPr lang="en-US" smtClean="0"/>
              <a:t>29-Jul-22</a:t>
            </a:fld>
            <a:endParaRPr lang="en-US" dirty="0"/>
          </a:p>
        </p:txBody>
      </p:sp>
      <p:sp>
        <p:nvSpPr>
          <p:cNvPr id="6" name="Footer Placeholder 5"/>
          <p:cNvSpPr>
            <a:spLocks noGrp="1"/>
          </p:cNvSpPr>
          <p:nvPr>
            <p:ph type="ftr" sz="quarter" idx="11"/>
          </p:nvPr>
        </p:nvSpPr>
        <p:spPr/>
        <p:txBody>
          <a:bodyPr/>
          <a:lstStyle/>
          <a:p>
            <a:r>
              <a:rPr lang="en-GB"/>
              <a:t>Sahyadri College of Engineering &amp; Management</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1518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49157-0085-4671-9DBC-BF6C82A04B0E}" type="datetime1">
              <a:rPr lang="en-US" smtClean="0"/>
              <a:t>29-Jul-22</a:t>
            </a:fld>
            <a:endParaRPr lang="en-US" dirty="0"/>
          </a:p>
        </p:txBody>
      </p:sp>
      <p:sp>
        <p:nvSpPr>
          <p:cNvPr id="6" name="Footer Placeholder 5"/>
          <p:cNvSpPr>
            <a:spLocks noGrp="1"/>
          </p:cNvSpPr>
          <p:nvPr>
            <p:ph type="ftr" sz="quarter" idx="11"/>
          </p:nvPr>
        </p:nvSpPr>
        <p:spPr/>
        <p:txBody>
          <a:bodyPr/>
          <a:lstStyle/>
          <a:p>
            <a:r>
              <a:rPr lang="en-GB"/>
              <a:t>Sahyadri College of Engineering &amp; Management</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230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FF7A0-827F-45BD-A17B-95D2D8400AA1}" type="datetime1">
              <a:rPr lang="en-US" smtClean="0"/>
              <a:t>29-Jul-22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Sahyadri College of Engineering &amp; Management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549365500"/>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4B8A37-C934-254F-BABF-F3A495987BF0}"/>
              </a:ext>
            </a:extLst>
          </p:cNvPr>
          <p:cNvSpPr txBox="1"/>
          <p:nvPr/>
        </p:nvSpPr>
        <p:spPr>
          <a:xfrm>
            <a:off x="327484" y="271582"/>
            <a:ext cx="11762705" cy="7140416"/>
          </a:xfrm>
          <a:prstGeom prst="rect">
            <a:avLst/>
          </a:prstGeom>
          <a:noFill/>
        </p:spPr>
        <p:txBody>
          <a:bodyPr wrap="square" rtlCol="0">
            <a:spAutoFit/>
          </a:bodyPr>
          <a:lstStyle/>
          <a:p>
            <a:pPr algn="ctr" rtl="0"/>
            <a:r>
              <a:rPr lang="en-IN" sz="2800" b="1" i="0" u="none" strike="noStrike" dirty="0">
                <a:effectLst/>
                <a:latin typeface="Times New Roman" panose="02020603050405020304" pitchFamily="18" charset="0"/>
                <a:cs typeface="Times New Roman" panose="02020603050405020304" pitchFamily="18" charset="0"/>
              </a:rPr>
              <a:t>VISVESVARAYA TECHNOLOGICAL UNIVERSITY</a:t>
            </a:r>
            <a:endParaRPr lang="en-IN" sz="2800" dirty="0">
              <a:effectLst/>
              <a:latin typeface="Times New Roman" panose="02020603050405020304" pitchFamily="18" charset="0"/>
              <a:cs typeface="Times New Roman" panose="02020603050405020304" pitchFamily="18" charset="0"/>
            </a:endParaRPr>
          </a:p>
          <a:p>
            <a:pPr algn="ctr" rtl="0"/>
            <a:r>
              <a:rPr lang="en-IN" sz="2800" b="1" i="0" u="none" strike="noStrike" dirty="0">
                <a:effectLst/>
                <a:latin typeface="Times New Roman" panose="02020603050405020304" pitchFamily="18" charset="0"/>
                <a:cs typeface="Times New Roman" panose="02020603050405020304" pitchFamily="18" charset="0"/>
              </a:rPr>
              <a:t>“Jnana Sangama”, Belagavi-590018</a:t>
            </a:r>
            <a:endParaRPr lang="en-US" sz="2800" b="1" i="0" u="none" strike="noStrike" dirty="0">
              <a:effectLst/>
              <a:latin typeface="Times New Roman" panose="02020603050405020304" pitchFamily="18" charset="0"/>
              <a:cs typeface="Times New Roman" panose="02020603050405020304" pitchFamily="18" charset="0"/>
            </a:endParaRPr>
          </a:p>
          <a:p>
            <a:pPr algn="ctr" rtl="0"/>
            <a:endParaRPr lang="en-IN" sz="2800" dirty="0">
              <a:effectLst/>
              <a:latin typeface="Times New Roman" pitchFamily="18" charset="0"/>
              <a:cs typeface="Times New Roman" pitchFamily="18" charset="0"/>
            </a:endParaRPr>
          </a:p>
          <a:p>
            <a:pPr algn="ctr" rtl="0"/>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b="1" i="0" u="none" strike="noStrike" dirty="0">
                <a:effectLst/>
                <a:latin typeface="Times New Roman" panose="02020603050405020304" pitchFamily="18" charset="0"/>
                <a:cs typeface="Times New Roman" panose="02020603050405020304" pitchFamily="18" charset="0"/>
              </a:rPr>
              <a:t>“</a:t>
            </a:r>
            <a:r>
              <a:rPr lang="en-IN" sz="2000" b="1" dirty="0">
                <a:solidFill>
                  <a:srgbClr val="FF0000"/>
                </a:solidFill>
                <a:latin typeface="Times New Roman" panose="02020603050405020304" pitchFamily="18" charset="0"/>
              </a:rPr>
              <a:t>Conversion to smart homes</a:t>
            </a:r>
            <a:r>
              <a:rPr lang="en-IN" sz="2000" b="1" dirty="0">
                <a:solidFill>
                  <a:srgbClr val="FF0000"/>
                </a:solidFill>
                <a:effectLst/>
                <a:latin typeface="Times New Roman" panose="02020603050405020304" pitchFamily="18" charset="0"/>
                <a:ea typeface="Calibri" panose="020F0502020204030204" pitchFamily="34" charset="0"/>
              </a:rPr>
              <a:t> </a:t>
            </a:r>
            <a:r>
              <a:rPr lang="en-IN" sz="2000" b="1" i="0" u="none" strike="noStrike" dirty="0">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ctr" rtl="0"/>
            <a:r>
              <a:rPr lang="en-GB" sz="1600" b="1" i="0" u="none" strike="noStrike" dirty="0">
                <a:effectLst/>
                <a:latin typeface="Times New Roman" panose="02020603050405020304" pitchFamily="18" charset="0"/>
                <a:cs typeface="Times New Roman" panose="02020603050405020304" pitchFamily="18" charset="0"/>
              </a:rPr>
              <a:t>AMITH BHAT                   </a:t>
            </a:r>
            <a:r>
              <a:rPr lang="en-IN" sz="1600" b="1" i="0" u="none" strike="noStrike" dirty="0">
                <a:effectLst/>
                <a:latin typeface="Times New Roman" panose="02020603050405020304" pitchFamily="18" charset="0"/>
                <a:cs typeface="Times New Roman" panose="02020603050405020304" pitchFamily="18" charset="0"/>
              </a:rPr>
              <a:t>4SF19EC013  </a:t>
            </a:r>
          </a:p>
          <a:p>
            <a:pPr algn="ctr" rtl="0"/>
            <a:r>
              <a:rPr lang="en-GB" sz="1600" b="1" dirty="0">
                <a:latin typeface="Times New Roman" panose="02020603050405020304" pitchFamily="18" charset="0"/>
                <a:cs typeface="Times New Roman" panose="02020603050405020304" pitchFamily="18" charset="0"/>
              </a:rPr>
              <a:t>KARTHIK R                     </a:t>
            </a:r>
            <a:r>
              <a:rPr lang="en-IN" sz="1600" b="1" dirty="0">
                <a:latin typeface="Times New Roman" panose="02020603050405020304" pitchFamily="18" charset="0"/>
                <a:cs typeface="Times New Roman" panose="02020603050405020304" pitchFamily="18" charset="0"/>
              </a:rPr>
              <a:t>4SF19EC041</a:t>
            </a:r>
            <a:endParaRPr lang="en-IN" sz="1600" dirty="0">
              <a:latin typeface="Times New Roman" panose="02020603050405020304" pitchFamily="18" charset="0"/>
              <a:cs typeface="Times New Roman" panose="02020603050405020304" pitchFamily="18" charset="0"/>
            </a:endParaRPr>
          </a:p>
          <a:p>
            <a:pPr algn="ctr" rtl="0"/>
            <a:r>
              <a:rPr lang="en-GB" sz="1600" b="1" dirty="0">
                <a:latin typeface="Times New Roman" panose="02020603050405020304" pitchFamily="18" charset="0"/>
                <a:cs typeface="Times New Roman" panose="02020603050405020304" pitchFamily="18" charset="0"/>
              </a:rPr>
              <a:t>RAHUL BHAT                  </a:t>
            </a:r>
            <a:r>
              <a:rPr lang="en-IN" sz="1600" b="1" dirty="0">
                <a:latin typeface="Times New Roman" panose="02020603050405020304" pitchFamily="18" charset="0"/>
                <a:cs typeface="Times New Roman" panose="02020603050405020304" pitchFamily="18" charset="0"/>
              </a:rPr>
              <a:t>4SF19EC039</a:t>
            </a:r>
            <a:endParaRPr lang="en-IN" sz="1600" dirty="0">
              <a:latin typeface="Times New Roman" panose="02020603050405020304" pitchFamily="18" charset="0"/>
              <a:cs typeface="Times New Roman" panose="02020603050405020304" pitchFamily="18" charset="0"/>
            </a:endParaRPr>
          </a:p>
          <a:p>
            <a:pPr algn="ctr" rtl="0"/>
            <a:r>
              <a:rPr lang="en-GB" sz="1600" b="1" dirty="0">
                <a:latin typeface="Times New Roman" panose="02020603050405020304" pitchFamily="18" charset="0"/>
                <a:cs typeface="Times New Roman" panose="02020603050405020304" pitchFamily="18" charset="0"/>
              </a:rPr>
              <a:t>DEEPAK P SHETTY        </a:t>
            </a:r>
            <a:r>
              <a:rPr lang="en-IN" sz="1600" b="1" dirty="0">
                <a:latin typeface="Times New Roman" panose="02020603050405020304" pitchFamily="18" charset="0"/>
                <a:cs typeface="Times New Roman" panose="02020603050405020304" pitchFamily="18" charset="0"/>
              </a:rPr>
              <a:t>4SF19EC031</a:t>
            </a:r>
            <a:endParaRPr lang="en-IN" sz="1600" dirty="0">
              <a:latin typeface="Times New Roman" panose="02020603050405020304" pitchFamily="18" charset="0"/>
              <a:cs typeface="Times New Roman" panose="02020603050405020304" pitchFamily="18" charset="0"/>
            </a:endParaRPr>
          </a:p>
          <a:p>
            <a:pPr algn="ctr" rtl="0"/>
            <a:endParaRPr lang="en-IN" sz="2000" b="0" i="0" u="none" strike="noStrike" dirty="0">
              <a:effectLst/>
              <a:latin typeface="Times New Roman" panose="02020603050405020304" pitchFamily="18" charset="0"/>
              <a:cs typeface="Times New Roman" panose="02020603050405020304" pitchFamily="18" charset="0"/>
            </a:endParaRPr>
          </a:p>
          <a:p>
            <a:pPr algn="ctr" rtl="0"/>
            <a:r>
              <a:rPr lang="en-IN" sz="2000" b="0" i="0" u="none" strike="noStrike" dirty="0">
                <a:effectLst/>
                <a:latin typeface="Times New Roman" panose="02020603050405020304" pitchFamily="18" charset="0"/>
                <a:cs typeface="Times New Roman" panose="02020603050405020304" pitchFamily="18" charset="0"/>
              </a:rPr>
              <a:t>Under the guidance of</a:t>
            </a:r>
            <a:endParaRPr lang="en-IN" sz="2000" dirty="0">
              <a:effectLst/>
              <a:latin typeface="Times New Roman" panose="02020603050405020304" pitchFamily="18" charset="0"/>
              <a:cs typeface="Times New Roman" panose="02020603050405020304" pitchFamily="18" charset="0"/>
            </a:endParaRPr>
          </a:p>
          <a:p>
            <a:pPr algn="ctr" rtl="0"/>
            <a:r>
              <a:rPr lang="en-IN" sz="2000" b="1" dirty="0">
                <a:latin typeface="Times New Roman" panose="02020603050405020304" pitchFamily="18" charset="0"/>
                <a:cs typeface="Times New Roman" panose="02020603050405020304" pitchFamily="18" charset="0"/>
              </a:rPr>
              <a:t>DR.SANDEEP BHAT</a:t>
            </a:r>
            <a:endParaRPr lang="en-IN" sz="2000" b="1" dirty="0">
              <a:effectLst/>
              <a:latin typeface="Times New Roman" panose="02020603050405020304" pitchFamily="18" charset="0"/>
              <a:cs typeface="Times New Roman" panose="02020603050405020304" pitchFamily="18" charset="0"/>
            </a:endParaRPr>
          </a:p>
          <a:p>
            <a:pPr algn="ctr" rtl="0"/>
            <a:r>
              <a:rPr lang="en-IN" sz="2000" b="0" i="0" u="none" strike="noStrike" dirty="0">
                <a:effectLst/>
                <a:latin typeface="Times New Roman" panose="02020603050405020304" pitchFamily="18" charset="0"/>
                <a:cs typeface="Times New Roman" panose="02020603050405020304" pitchFamily="18" charset="0"/>
              </a:rPr>
              <a:t>Designation</a:t>
            </a:r>
          </a:p>
          <a:p>
            <a:pPr algn="ctr" rtl="0"/>
            <a:endParaRPr lang="en-IN" sz="2000" dirty="0">
              <a:effectLst/>
              <a:latin typeface="Times New Roman" panose="02020603050405020304" pitchFamily="18" charset="0"/>
              <a:cs typeface="Times New Roman" panose="02020603050405020304" pitchFamily="18" charset="0"/>
            </a:endParaRPr>
          </a:p>
          <a:p>
            <a:pPr algn="ctr" rtl="0"/>
            <a:r>
              <a:rPr lang="en-IN" sz="2000" b="0" i="0" u="none" strike="noStrike" dirty="0">
                <a:effectLst/>
                <a:latin typeface="Times New Roman" panose="02020603050405020304" pitchFamily="18" charset="0"/>
                <a:cs typeface="Times New Roman" panose="02020603050405020304" pitchFamily="18" charset="0"/>
              </a:rPr>
              <a:t>Department of Electronics &amp; Communication Engineering</a:t>
            </a:r>
            <a:endParaRPr lang="en-IN" sz="2000" dirty="0">
              <a:effectLst/>
              <a:latin typeface="Times New Roman" panose="02020603050405020304" pitchFamily="18" charset="0"/>
              <a:cs typeface="Times New Roman" panose="02020603050405020304" pitchFamily="18" charset="0"/>
            </a:endParaRPr>
          </a:p>
          <a:p>
            <a:pPr algn="ctr" rtl="0"/>
            <a:r>
              <a:rPr lang="en-IN" sz="2000" b="0" i="0" u="none" strike="noStrike" dirty="0">
                <a:effectLst/>
                <a:latin typeface="Times New Roman" panose="02020603050405020304" pitchFamily="18" charset="0"/>
                <a:cs typeface="Times New Roman" panose="02020603050405020304" pitchFamily="18" charset="0"/>
              </a:rPr>
              <a:t>Sahyadri College of Engineering &amp; Management</a:t>
            </a:r>
            <a:endParaRPr lang="en-IN" sz="2000" dirty="0">
              <a:effectLst/>
              <a:latin typeface="Times New Roman" panose="02020603050405020304" pitchFamily="18" charset="0"/>
              <a:cs typeface="Times New Roman" panose="02020603050405020304" pitchFamily="18" charset="0"/>
            </a:endParaRPr>
          </a:p>
          <a:p>
            <a:pPr algn="ctr" rtl="0"/>
            <a:r>
              <a:rPr lang="en-IN" sz="2000" b="0" i="0" u="none" strike="noStrike" dirty="0">
                <a:effectLst/>
                <a:latin typeface="Times New Roman" panose="02020603050405020304" pitchFamily="18" charset="0"/>
                <a:cs typeface="Times New Roman" panose="02020603050405020304" pitchFamily="18" charset="0"/>
              </a:rPr>
              <a:t>Adyar, Mangaluru-575007</a:t>
            </a:r>
            <a:endParaRPr lang="en-US" sz="2000" b="0" i="0" u="none" strike="noStrike" dirty="0">
              <a:effectLst/>
              <a:latin typeface="Times New Roman" panose="02020603050405020304" pitchFamily="18" charset="0"/>
              <a:cs typeface="Times New Roman" panose="02020603050405020304" pitchFamily="18" charset="0"/>
            </a:endParaRPr>
          </a:p>
          <a:p>
            <a:pPr algn="ctr" rtl="0"/>
            <a:endParaRPr lang="en-US" sz="1800" b="1" i="0" u="none" strike="noStrike" dirty="0">
              <a:effectLst/>
              <a:latin typeface="Times New Roman" panose="02020603050405020304" pitchFamily="18" charset="0"/>
              <a:cs typeface="Times New Roman" panose="02020603050405020304" pitchFamily="18" charset="0"/>
            </a:endParaRPr>
          </a:p>
          <a:p>
            <a:pPr algn="ctr" rtl="0"/>
            <a:endParaRPr lang="en-US" sz="1800" b="1" i="0" u="none" strike="noStrike" dirty="0">
              <a:effectLst/>
              <a:latin typeface="Times New Roman" panose="02020603050405020304" pitchFamily="18" charset="0"/>
              <a:cs typeface="Times New Roman" panose="02020603050405020304" pitchFamily="18" charset="0"/>
            </a:endParaRPr>
          </a:p>
          <a:p>
            <a:pPr algn="ctr" rtl="0"/>
            <a:endParaRPr lang="en-US" sz="1800" b="0" i="0" u="none" strike="noStrike" dirty="0">
              <a:effectLst/>
              <a:latin typeface="Times New Roman" panose="02020603050405020304" pitchFamily="18" charset="0"/>
              <a:cs typeface="Times New Roman" pitchFamily="18" charset="0"/>
            </a:endParaRPr>
          </a:p>
          <a:p>
            <a:pPr algn="ctr" rtl="0"/>
            <a:endParaRPr lang="en-IN" dirty="0">
              <a:effectLst/>
              <a:latin typeface="Times New Roman" pitchFamily="18" charset="0"/>
              <a:cs typeface="Times New Roman" pitchFamily="18" charset="0"/>
            </a:endParaRPr>
          </a:p>
          <a:p>
            <a:pPr algn="l"/>
            <a:endParaRPr lang="en-US" dirty="0">
              <a:latin typeface="Times New Roman" pitchFamily="18" charset="0"/>
              <a:cs typeface="Times New Roman" pitchFamily="18" charset="0"/>
            </a:endParaRPr>
          </a:p>
        </p:txBody>
      </p:sp>
      <p:pic>
        <p:nvPicPr>
          <p:cNvPr id="11" name="Picture 11">
            <a:extLst>
              <a:ext uri="{FF2B5EF4-FFF2-40B4-BE49-F238E27FC236}">
                <a16:creationId xmlns:a16="http://schemas.microsoft.com/office/drawing/2014/main" id="{7C9CA788-D54A-5040-B916-0F1F8FDA297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5644578" y="5899516"/>
            <a:ext cx="1128513" cy="958484"/>
          </a:xfrm>
          <a:prstGeom prst="rect">
            <a:avLst/>
          </a:prstGeom>
          <a:ln>
            <a:noFill/>
          </a:ln>
          <a:effectLst>
            <a:outerShdw blurRad="190500" algn="tl" rotWithShape="0">
              <a:srgbClr val="000000">
                <a:alpha val="70000"/>
              </a:srgbClr>
            </a:outerShdw>
          </a:effectLst>
        </p:spPr>
      </p:pic>
      <p:pic>
        <p:nvPicPr>
          <p:cNvPr id="12" name="Picture 12">
            <a:extLst>
              <a:ext uri="{FF2B5EF4-FFF2-40B4-BE49-F238E27FC236}">
                <a16:creationId xmlns:a16="http://schemas.microsoft.com/office/drawing/2014/main" id="{D7D81633-2BFC-1848-A0BE-50A21674248E}"/>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5618300" y="1029461"/>
            <a:ext cx="1181071" cy="1179655"/>
          </a:xfrm>
          <a:prstGeom prst="rect">
            <a:avLst/>
          </a:prstGeom>
          <a:ln>
            <a:noFill/>
          </a:ln>
        </p:spPr>
      </p:pic>
    </p:spTree>
    <p:extLst>
      <p:ext uri="{BB962C8B-B14F-4D97-AF65-F5344CB8AC3E}">
        <p14:creationId xmlns:p14="http://schemas.microsoft.com/office/powerpoint/2010/main" val="2625297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DESIGN</a:t>
            </a:r>
            <a:endParaRPr lang="en-US" b="1"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b="13728"/>
          <a:stretch/>
        </p:blipFill>
        <p:spPr>
          <a:xfrm>
            <a:off x="7422843" y="1602838"/>
            <a:ext cx="3256704" cy="3754004"/>
          </a:xfrm>
        </p:spPr>
      </p:pic>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dirty="0" err="1" smtClean="0"/>
              <a:t>Sahyadri</a:t>
            </a:r>
            <a:r>
              <a:rPr lang="en-GB" dirty="0" smtClean="0"/>
              <a:t>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10</a:t>
            </a:fld>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2703" t="11439" r="13931" b="7869"/>
          <a:stretch/>
        </p:blipFill>
        <p:spPr>
          <a:xfrm>
            <a:off x="604981" y="1590671"/>
            <a:ext cx="5153890" cy="3691793"/>
          </a:xfrm>
          <a:prstGeom prst="rect">
            <a:avLst/>
          </a:prstGeom>
        </p:spPr>
      </p:pic>
      <p:sp>
        <p:nvSpPr>
          <p:cNvPr id="10" name="TextBox 9"/>
          <p:cNvSpPr txBox="1"/>
          <p:nvPr/>
        </p:nvSpPr>
        <p:spPr>
          <a:xfrm>
            <a:off x="1828799" y="5500083"/>
            <a:ext cx="270625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Schematic representation </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7935024" y="5500083"/>
            <a:ext cx="223234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UI of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 connect app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09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Requirement Analysis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746760" y="1253330"/>
            <a:ext cx="10515600" cy="4995069"/>
          </a:xfrm>
        </p:spPr>
        <p:txBody>
          <a:bodyPr vert="horz" lIns="91440" tIns="45720" rIns="91440" bIns="45720" rtlCol="0" anchor="t">
            <a:noAutofit/>
          </a:bodyPr>
          <a:lstStyle/>
          <a:p>
            <a:pPr marL="0" marR="0">
              <a:lnSpc>
                <a:spcPct val="150000"/>
              </a:lnSpc>
              <a:spcBef>
                <a:spcPts val="0"/>
              </a:spcBef>
              <a:spcAft>
                <a:spcPts val="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Software Specifications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IN"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Arduino Integrated Development Environment (IDE).</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MIT </a:t>
            </a:r>
            <a:r>
              <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App Inventor.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4.2 Hardware Specifications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Arduino </a:t>
            </a:r>
            <a:r>
              <a:rPr lang="en-IN"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UNO.</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Android </a:t>
            </a:r>
            <a:r>
              <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device.</a:t>
            </a:r>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IN"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Relay.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Bluetooth </a:t>
            </a:r>
            <a:r>
              <a:rPr lang="en-IN"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module.</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IN" sz="2000" dirty="0">
                <a:solidFill>
                  <a:srgbClr val="000000"/>
                </a:solidFill>
                <a:latin typeface="Times New Roman"/>
                <a:ea typeface="Calibri" panose="020F0502020204030204" pitchFamily="34" charset="0"/>
                <a:cs typeface="Times New Roman"/>
              </a:rPr>
              <a:t>Existing home </a:t>
            </a:r>
            <a:r>
              <a:rPr lang="en-IN" sz="2000" dirty="0" smtClean="0">
                <a:solidFill>
                  <a:srgbClr val="000000"/>
                </a:solidFill>
                <a:latin typeface="Times New Roman"/>
                <a:ea typeface="Calibri" panose="020F0502020204030204" pitchFamily="34" charset="0"/>
                <a:cs typeface="Times New Roman"/>
              </a:rPr>
              <a:t>appliances.</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25209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Prototype</a:t>
            </a:r>
            <a:endParaRPr lang="en-US" b="1"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1258473" y="1328111"/>
            <a:ext cx="3702307" cy="4936410"/>
          </a:xfrm>
        </p:spPr>
      </p:pic>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smtClean="0"/>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12</a:t>
            </a:fld>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219" t="6139" r="2077" b="5332"/>
          <a:stretch/>
        </p:blipFill>
        <p:spPr>
          <a:xfrm>
            <a:off x="5809673" y="1930859"/>
            <a:ext cx="5412509" cy="3795685"/>
          </a:xfrm>
          <a:prstGeom prst="rect">
            <a:avLst/>
          </a:prstGeom>
        </p:spPr>
      </p:pic>
    </p:spTree>
    <p:extLst>
      <p:ext uri="{BB962C8B-B14F-4D97-AF65-F5344CB8AC3E}">
        <p14:creationId xmlns:p14="http://schemas.microsoft.com/office/powerpoint/2010/main" val="8950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Conclusion and Future scope</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algn="just">
              <a:lnSpc>
                <a:spcPct val="150000"/>
              </a:lnSpc>
              <a:spcBef>
                <a:spcPts val="0"/>
              </a:spcBef>
              <a:spcAft>
                <a:spcPts val="800"/>
              </a:spcAft>
            </a:pPr>
            <a:r>
              <a:rPr lang="en-IN"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Conclusion: </a:t>
            </a:r>
            <a:r>
              <a:rPr lang="en-IN"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voice </a:t>
            </a:r>
            <a:r>
              <a:rPr lang="en-IN"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controlled home automation system with an android app with which we can control almost all the electric appliances in our house, office and in other premises. Using the right voice commands the user can operate any electrical device connected to system without moving. </a:t>
            </a:r>
          </a:p>
          <a:p>
            <a:pPr algn="just">
              <a:lnSpc>
                <a:spcPct val="150000"/>
              </a:lnSpc>
              <a:spcBef>
                <a:spcPts val="0"/>
              </a:spcBef>
              <a:spcAft>
                <a:spcPts val="800"/>
              </a:spcAft>
            </a:pPr>
            <a:r>
              <a:rPr lang="en-IN"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Future scope: Number </a:t>
            </a:r>
            <a:r>
              <a:rPr lang="en-IN"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 different sensors can be implemented to the circuit to perform more versatile operations. Can  also used as security device to alert in any situations</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400" dirty="0"/>
          </a:p>
        </p:txBody>
      </p:sp>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4073914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References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IN" sz="2000" dirty="0">
                <a:ea typeface="+mn-lt"/>
                <a:cs typeface="+mn-lt"/>
              </a:rPr>
              <a:t>[1]A Review Paper on Home Automation System Based on Internet of Things Technology Swati Tiwari , Rahul Gedam , 05-May-2016 </a:t>
            </a:r>
            <a:endParaRPr lang="en-US" sz="2000" dirty="0" smtClean="0">
              <a:ea typeface="+mn-lt"/>
              <a:cs typeface="+mn-lt"/>
            </a:endParaRPr>
          </a:p>
          <a:p>
            <a:endParaRPr lang="en-GB" sz="2000" dirty="0">
              <a:ea typeface="+mn-lt"/>
              <a:cs typeface="+mn-lt"/>
            </a:endParaRPr>
          </a:p>
          <a:p>
            <a:r>
              <a:rPr lang="en-IN" sz="2000" dirty="0" smtClean="0">
                <a:ea typeface="+mn-lt"/>
                <a:cs typeface="+mn-lt"/>
              </a:rPr>
              <a:t>[</a:t>
            </a:r>
            <a:r>
              <a:rPr lang="en-IN" sz="2000" dirty="0">
                <a:ea typeface="+mn-lt"/>
                <a:cs typeface="+mn-lt"/>
              </a:rPr>
              <a:t>2]Role Of Arduino In Real World Applications by Kuldeep Singh </a:t>
            </a:r>
            <a:r>
              <a:rPr lang="en-IN" sz="2000" dirty="0" err="1">
                <a:ea typeface="+mn-lt"/>
                <a:cs typeface="+mn-lt"/>
              </a:rPr>
              <a:t>Kaswan</a:t>
            </a:r>
            <a:r>
              <a:rPr lang="en-IN" sz="2000" dirty="0">
                <a:ea typeface="+mn-lt"/>
                <a:cs typeface="+mn-lt"/>
              </a:rPr>
              <a:t>, Santar Pal Singh, Shrddha Sagar, 01, JANUARY </a:t>
            </a:r>
            <a:r>
              <a:rPr lang="en-IN" sz="2000" dirty="0" smtClean="0">
                <a:ea typeface="+mn-lt"/>
                <a:cs typeface="+mn-lt"/>
              </a:rPr>
              <a:t>2020</a:t>
            </a:r>
            <a:endParaRPr lang="en-GB" sz="2000" dirty="0" smtClean="0">
              <a:ea typeface="+mn-lt"/>
              <a:cs typeface="+mn-lt"/>
            </a:endParaRPr>
          </a:p>
          <a:p>
            <a:endParaRPr lang="en-GB" sz="2000" dirty="0">
              <a:ea typeface="+mn-lt"/>
              <a:cs typeface="+mn-lt"/>
            </a:endParaRPr>
          </a:p>
          <a:p>
            <a:r>
              <a:rPr lang="en-IN" sz="2000" dirty="0" smtClean="0">
                <a:ea typeface="+mn-lt"/>
                <a:cs typeface="+mn-lt"/>
              </a:rPr>
              <a:t>[</a:t>
            </a:r>
            <a:r>
              <a:rPr lang="en-IN" sz="2000" dirty="0">
                <a:ea typeface="+mn-lt"/>
                <a:cs typeface="+mn-lt"/>
              </a:rPr>
              <a:t>3]MIT App Inventor: Objectives, Design, and Development by Even W. </a:t>
            </a:r>
            <a:r>
              <a:rPr lang="en-IN" sz="2000" dirty="0" err="1">
                <a:ea typeface="+mn-lt"/>
                <a:cs typeface="+mn-lt"/>
              </a:rPr>
              <a:t>patton</a:t>
            </a:r>
            <a:r>
              <a:rPr lang="en-IN" sz="2000" dirty="0">
                <a:ea typeface="+mn-lt"/>
                <a:cs typeface="+mn-lt"/>
              </a:rPr>
              <a:t>, Michael </a:t>
            </a:r>
            <a:r>
              <a:rPr lang="en-IN" sz="2000" dirty="0" err="1">
                <a:ea typeface="+mn-lt"/>
                <a:cs typeface="+mn-lt"/>
              </a:rPr>
              <a:t>Tissenbaum</a:t>
            </a:r>
            <a:r>
              <a:rPr lang="en-IN" sz="2000" dirty="0">
                <a:ea typeface="+mn-lt"/>
                <a:cs typeface="+mn-lt"/>
              </a:rPr>
              <a:t> &amp; Farzeen </a:t>
            </a:r>
            <a:r>
              <a:rPr lang="en-IN" sz="2000" dirty="0" err="1">
                <a:ea typeface="+mn-lt"/>
                <a:cs typeface="+mn-lt"/>
              </a:rPr>
              <a:t>Harunani</a:t>
            </a:r>
            <a:r>
              <a:rPr lang="en-IN" sz="2000" dirty="0">
                <a:ea typeface="+mn-lt"/>
                <a:cs typeface="+mn-lt"/>
              </a:rPr>
              <a:t> , 03- may-2019</a:t>
            </a:r>
            <a:endParaRPr lang="en-GB" sz="2000" dirty="0">
              <a:ea typeface="+mn-lt"/>
              <a:cs typeface="+mn-lt"/>
            </a:endParaRPr>
          </a:p>
          <a:p>
            <a:endParaRPr lang="en-GB" sz="2000" dirty="0">
              <a:ea typeface="+mn-lt"/>
              <a:cs typeface="+mn-lt"/>
            </a:endParaRPr>
          </a:p>
          <a:p>
            <a:r>
              <a:rPr lang="en-IN" sz="2000" dirty="0">
                <a:ea typeface="+mn-lt"/>
                <a:cs typeface="+mn-lt"/>
              </a:rPr>
              <a:t>[4]A Study on Privacy Issues in Internet of Things (IoT) published by IEEE , 10 January </a:t>
            </a:r>
            <a:r>
              <a:rPr lang="en-IN" sz="2000" dirty="0" smtClean="0">
                <a:ea typeface="+mn-lt"/>
                <a:cs typeface="+mn-lt"/>
              </a:rPr>
              <a:t>2021</a:t>
            </a:r>
          </a:p>
          <a:p>
            <a:endParaRPr lang="en-IN" sz="2000" dirty="0">
              <a:ea typeface="+mn-lt"/>
              <a:cs typeface="+mn-lt"/>
            </a:endParaRPr>
          </a:p>
          <a:p>
            <a:r>
              <a:rPr lang="en-IN" sz="2000" dirty="0" smtClean="0">
                <a:ea typeface="+mn-lt"/>
                <a:cs typeface="+mn-lt"/>
              </a:rPr>
              <a:t>[5]Applications, systems and methods in smart home technology by </a:t>
            </a:r>
            <a:r>
              <a:rPr lang="en-IN" sz="2000" dirty="0" err="1" smtClean="0">
                <a:ea typeface="+mn-lt"/>
                <a:cs typeface="+mn-lt"/>
              </a:rPr>
              <a:t>rosslin</a:t>
            </a:r>
            <a:r>
              <a:rPr lang="en-IN" sz="2000" dirty="0" smtClean="0">
                <a:ea typeface="+mn-lt"/>
                <a:cs typeface="+mn-lt"/>
              </a:rPr>
              <a:t> john robles and tai-</a:t>
            </a:r>
            <a:r>
              <a:rPr lang="en-IN" sz="2000" dirty="0" err="1" smtClean="0">
                <a:ea typeface="+mn-lt"/>
                <a:cs typeface="+mn-lt"/>
              </a:rPr>
              <a:t>hoon</a:t>
            </a:r>
            <a:r>
              <a:rPr lang="en-IN" sz="2000" dirty="0" smtClean="0">
                <a:ea typeface="+mn-lt"/>
                <a:cs typeface="+mn-lt"/>
              </a:rPr>
              <a:t> </a:t>
            </a:r>
            <a:r>
              <a:rPr lang="en-IN" sz="2000" dirty="0" err="1" smtClean="0">
                <a:ea typeface="+mn-lt"/>
                <a:cs typeface="+mn-lt"/>
              </a:rPr>
              <a:t>kim</a:t>
            </a:r>
            <a:r>
              <a:rPr lang="en-IN" sz="2000" smtClean="0">
                <a:ea typeface="+mn-lt"/>
                <a:cs typeface="+mn-lt"/>
              </a:rPr>
              <a:t> 1</a:t>
            </a:r>
            <a:endParaRPr lang="en-IN" sz="2000" dirty="0" smtClean="0">
              <a:ea typeface="+mn-lt"/>
              <a:cs typeface="+mn-lt"/>
            </a:endParaRPr>
          </a:p>
          <a:p>
            <a:endParaRPr lang="en-IN" sz="2000" dirty="0">
              <a:ea typeface="+mn-lt"/>
              <a:cs typeface="+mn-lt"/>
            </a:endParaRPr>
          </a:p>
          <a:p>
            <a:endParaRPr lang="en-GB" sz="2000" dirty="0">
              <a:ea typeface="+mn-lt"/>
              <a:cs typeface="+mn-lt"/>
            </a:endParaRPr>
          </a:p>
          <a:p>
            <a:endParaRPr lang="en-US" sz="2000" dirty="0">
              <a:effectLst/>
              <a:latin typeface="Calibri" panose="020F0502020204030204" pitchFamily="34" charset="0"/>
              <a:ea typeface="Calibri" panose="020F0502020204030204" pitchFamily="34" charset="0"/>
              <a:cs typeface="Calibri"/>
            </a:endParaRPr>
          </a:p>
          <a:p>
            <a:endParaRPr lang="en-US" sz="2000" dirty="0"/>
          </a:p>
        </p:txBody>
      </p:sp>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22456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Objectives</a:t>
            </a:r>
          </a:p>
          <a:p>
            <a:pPr>
              <a:lnSpc>
                <a:spcPct val="100000"/>
              </a:lnSpc>
            </a:pPr>
            <a:r>
              <a:rPr lang="en-IN" sz="2400" dirty="0">
                <a:latin typeface="Times New Roman" panose="02020603050405020304" pitchFamily="18" charset="0"/>
                <a:cs typeface="Times New Roman" panose="02020603050405020304" pitchFamily="18" charset="0"/>
              </a:rPr>
              <a:t>Literature Survey</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Methodology</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Requirement Analysis</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Gantt Chart</a:t>
            </a:r>
          </a:p>
          <a:p>
            <a:r>
              <a:rPr lang="en-IN" sz="2400" dirty="0">
                <a:latin typeface="Times New Roman" panose="02020603050405020304" pitchFamily="18" charset="0"/>
                <a:cs typeface="Times New Roman" panose="02020603050405020304" pitchFamily="18" charset="0"/>
              </a:rPr>
              <a:t>Expected Outcome</a:t>
            </a:r>
          </a:p>
          <a:p>
            <a:r>
              <a:rPr lang="en-IN" sz="2400"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37505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algn="just"/>
            <a:r>
              <a:rPr lang="en-IN" sz="2400" dirty="0">
                <a:solidFill>
                  <a:srgbClr val="000000"/>
                </a:solidFill>
                <a:latin typeface="Times New Roman" panose="02020603050405020304" pitchFamily="18" charset="0"/>
                <a:ea typeface="Arial" panose="020B0604020202020204" pitchFamily="34" charset="0"/>
              </a:rPr>
              <a:t>This </a:t>
            </a:r>
            <a:r>
              <a:rPr lang="en-IN" sz="2400" dirty="0">
                <a:solidFill>
                  <a:srgbClr val="000000"/>
                </a:solidFill>
                <a:effectLst/>
                <a:latin typeface="Times New Roman" panose="02020603050405020304" pitchFamily="18" charset="0"/>
                <a:ea typeface="Arial" panose="020B0604020202020204" pitchFamily="34" charset="0"/>
              </a:rPr>
              <a:t>project presents an Internet of Things (IoT) Voice Controlled Home Automation System. </a:t>
            </a:r>
          </a:p>
          <a:p>
            <a:pPr algn="just"/>
            <a:endParaRPr lang="en-IN" sz="2400" dirty="0">
              <a:solidFill>
                <a:srgbClr val="000000"/>
              </a:solidFill>
              <a:effectLst/>
              <a:latin typeface="Times New Roman" panose="02020603050405020304" pitchFamily="18" charset="0"/>
              <a:ea typeface="Arial" panose="020B0604020202020204" pitchFamily="34" charset="0"/>
            </a:endParaRPr>
          </a:p>
          <a:p>
            <a:pPr algn="just"/>
            <a:r>
              <a:rPr lang="en-IN" sz="2400" dirty="0">
                <a:solidFill>
                  <a:srgbClr val="000000"/>
                </a:solidFill>
                <a:effectLst/>
                <a:latin typeface="Times New Roman" panose="02020603050405020304" pitchFamily="18" charset="0"/>
                <a:ea typeface="Arial" panose="020B0604020202020204" pitchFamily="34" charset="0"/>
              </a:rPr>
              <a:t>This project is useful to control almost all the home \ office  IOT devices . </a:t>
            </a:r>
          </a:p>
          <a:p>
            <a:pPr algn="just"/>
            <a:endParaRPr lang="en-IN" sz="2400" dirty="0">
              <a:solidFill>
                <a:srgbClr val="000000"/>
              </a:solidFill>
              <a:effectLst/>
              <a:latin typeface="Times New Roman" panose="02020603050405020304" pitchFamily="18" charset="0"/>
              <a:ea typeface="Arial" panose="020B0604020202020204" pitchFamily="34" charset="0"/>
            </a:endParaRPr>
          </a:p>
          <a:p>
            <a:pPr algn="just"/>
            <a:r>
              <a:rPr lang="en-IN" sz="2400" dirty="0">
                <a:solidFill>
                  <a:srgbClr val="000000"/>
                </a:solidFill>
                <a:effectLst/>
                <a:latin typeface="Times New Roman" panose="02020603050405020304" pitchFamily="18" charset="0"/>
                <a:ea typeface="Arial" panose="020B0604020202020204" pitchFamily="34" charset="0"/>
              </a:rPr>
              <a:t>It is also designed in </a:t>
            </a:r>
            <a:r>
              <a:rPr lang="en-IN" sz="2400" dirty="0" smtClean="0">
                <a:solidFill>
                  <a:srgbClr val="000000"/>
                </a:solidFill>
                <a:effectLst/>
                <a:latin typeface="Times New Roman" panose="02020603050405020304" pitchFamily="18" charset="0"/>
                <a:ea typeface="Arial" panose="020B0604020202020204" pitchFamily="34" charset="0"/>
              </a:rPr>
              <a:t>such </a:t>
            </a:r>
            <a:r>
              <a:rPr lang="en-IN" sz="2400" dirty="0">
                <a:solidFill>
                  <a:srgbClr val="000000"/>
                </a:solidFill>
                <a:effectLst/>
                <a:latin typeface="Times New Roman" panose="02020603050405020304" pitchFamily="18" charset="0"/>
                <a:ea typeface="Arial" panose="020B0604020202020204" pitchFamily="34" charset="0"/>
              </a:rPr>
              <a:t>a way that simple household activities such </a:t>
            </a:r>
            <a:r>
              <a:rPr lang="en-GB" sz="2400" dirty="0">
                <a:solidFill>
                  <a:srgbClr val="000000"/>
                </a:solidFill>
                <a:effectLst/>
                <a:latin typeface="Times New Roman" panose="02020603050405020304" pitchFamily="18" charset="0"/>
                <a:ea typeface="Arial" panose="020B0604020202020204" pitchFamily="34" charset="0"/>
              </a:rPr>
              <a:t>as turning on/off light</a:t>
            </a:r>
            <a:r>
              <a:rPr lang="en-GB" sz="2400" dirty="0" smtClean="0">
                <a:solidFill>
                  <a:srgbClr val="000000"/>
                </a:solidFill>
                <a:effectLst/>
                <a:latin typeface="Times New Roman" panose="02020603050405020304" pitchFamily="18" charset="0"/>
                <a:ea typeface="Arial" panose="020B0604020202020204" pitchFamily="34" charset="0"/>
              </a:rPr>
              <a:t>, fan etc. </a:t>
            </a:r>
          </a:p>
          <a:p>
            <a:pPr algn="just"/>
            <a:endParaRPr lang="en-IN" sz="2400" dirty="0">
              <a:solidFill>
                <a:srgbClr val="000000"/>
              </a:solidFill>
              <a:effectLst/>
              <a:latin typeface="Times New Roman" panose="02020603050405020304" pitchFamily="18" charset="0"/>
              <a:ea typeface="Arial" panose="020B0604020202020204" pitchFamily="34" charset="0"/>
            </a:endParaRPr>
          </a:p>
          <a:p>
            <a:pPr algn="just"/>
            <a:r>
              <a:rPr lang="en-IN" sz="2400" dirty="0">
                <a:solidFill>
                  <a:srgbClr val="000000"/>
                </a:solidFill>
                <a:latin typeface="Times New Roman" panose="02020603050405020304" pitchFamily="18" charset="0"/>
                <a:ea typeface="Arial" panose="020B0604020202020204" pitchFamily="34" charset="0"/>
              </a:rPr>
              <a:t>This project helps the elderly and physically disabled people to turn on and off the devices that might be hard to reach.</a:t>
            </a:r>
          </a:p>
        </p:txBody>
      </p:sp>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09997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manual way of controlling appliances in houses / office premises is difficult at times and also during emergencies , the ability to use them with voice commands makes it simple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65610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To use voice commands to execute day to day activities</a:t>
            </a:r>
            <a:r>
              <a:rPr lang="en-IN"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Cheaper way of home automation.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Use voice commands to assist physically challenged and elderly people with limited mobility.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To increase privacy </a:t>
            </a:r>
            <a:r>
              <a:rPr lang="en-IN" sz="2400" dirty="0" smtClean="0">
                <a:latin typeface="Times New Roman" panose="02020603050405020304" pitchFamily="18" charset="0"/>
                <a:ea typeface="Calibri" panose="020F0502020204030204" pitchFamily="34" charset="0"/>
                <a:cs typeface="Times New Roman" panose="02020603050405020304" pitchFamily="18" charset="0"/>
              </a:rPr>
              <a:t>where necessary by not needing to connect to internet.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65518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Literature Survey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IN" sz="2400" dirty="0">
                <a:ea typeface="+mn-lt"/>
                <a:cs typeface="+mn-lt"/>
              </a:rPr>
              <a:t>[1]The Internet of things can be defined as connecting the various types of objects like smart phones, personal computer and Tablets to internet, which brings in very </a:t>
            </a:r>
            <a:r>
              <a:rPr lang="en-GB" sz="2400" dirty="0">
                <a:ea typeface="+mn-lt"/>
                <a:cs typeface="+mn-lt"/>
              </a:rPr>
              <a:t>new</a:t>
            </a:r>
            <a:r>
              <a:rPr lang="en-IN" sz="2400" dirty="0">
                <a:ea typeface="+mn-lt"/>
                <a:cs typeface="+mn-lt"/>
              </a:rPr>
              <a:t> type of communication between things and people and also between things.</a:t>
            </a:r>
            <a:endParaRPr lang="en-IN" sz="2400" dirty="0">
              <a:effectLst/>
              <a:ea typeface="+mn-lt"/>
              <a:cs typeface="+mn-lt"/>
            </a:endParaRPr>
          </a:p>
          <a:p>
            <a:r>
              <a:rPr lang="en-IN" sz="2400" dirty="0">
                <a:ea typeface="+mn-lt"/>
                <a:cs typeface="+mn-lt"/>
              </a:rPr>
              <a:t>[2]Arduino is an open source programmable board. It is very easy to use and powerful single board computer that has gained considerable traction in the hobby and professional market</a:t>
            </a:r>
            <a:endParaRPr lang="en-IN" sz="2400" dirty="0">
              <a:cs typeface="Calibri"/>
            </a:endParaRPr>
          </a:p>
          <a:p>
            <a:r>
              <a:rPr lang="en-IN" sz="2400" dirty="0">
                <a:ea typeface="+mn-lt"/>
                <a:cs typeface="+mn-lt"/>
              </a:rPr>
              <a:t>[3] The MIT App Inventor user interface includes two main editors: the design editor and the blocks editor. The design editor, or designer , is a drag and drop interface to lay out the elements of the application’s user interface (UI). In this way, anyone can quickly build a mobile app and immediately begin to iterate and test</a:t>
            </a:r>
            <a:r>
              <a:rPr lang="en-IN" sz="2400" dirty="0" smtClean="0">
                <a:ea typeface="+mn-lt"/>
                <a:cs typeface="+mn-lt"/>
              </a:rPr>
              <a:t>.</a:t>
            </a:r>
          </a:p>
          <a:p>
            <a:pPr marL="0" indent="0">
              <a:buNone/>
            </a:pPr>
            <a:endParaRPr lang="en-IN" sz="2400" dirty="0">
              <a:cs typeface="Calibri"/>
            </a:endParaRPr>
          </a:p>
          <a:p>
            <a:endParaRPr lang="en-US" sz="2400" dirty="0">
              <a:cs typeface="Calibri"/>
            </a:endParaRPr>
          </a:p>
        </p:txBody>
      </p:sp>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35117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Literature Survey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smtClean="0"/>
              <a:t>[4]Due to limitless opportunities in </a:t>
            </a:r>
            <a:r>
              <a:rPr lang="en-US" dirty="0" err="1" smtClean="0"/>
              <a:t>IoT</a:t>
            </a:r>
            <a:r>
              <a:rPr lang="en-US" dirty="0" smtClean="0"/>
              <a:t> technology, security and privacy becomes two key concerns. Most of the privacy threats disclosing  the private information to unwanted parties</a:t>
            </a:r>
          </a:p>
          <a:p>
            <a:r>
              <a:rPr lang="en-US" dirty="0" smtClean="0"/>
              <a:t>[5]Smart homes also provides increased energy efficiency.</a:t>
            </a:r>
            <a:endParaRPr lang="en-US" dirty="0"/>
          </a:p>
        </p:txBody>
      </p:sp>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smtClean="0"/>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8441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Methodology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8</a:t>
            </a:fld>
            <a:endParaRPr lang="en-US" dirty="0"/>
          </a:p>
        </p:txBody>
      </p:sp>
      <p:pic>
        <p:nvPicPr>
          <p:cNvPr id="8" name="Picture 8" descr="Diagram&#10;&#10;Description automatically generated">
            <a:extLst>
              <a:ext uri="{FF2B5EF4-FFF2-40B4-BE49-F238E27FC236}">
                <a16:creationId xmlns:a16="http://schemas.microsoft.com/office/drawing/2014/main" id="{CD990B6D-67D6-4938-B318-3B40A4BE4028}"/>
              </a:ext>
            </a:extLst>
          </p:cNvPr>
          <p:cNvPicPr>
            <a:picLocks noGrp="1" noChangeAspect="1"/>
          </p:cNvPicPr>
          <p:nvPr>
            <p:ph idx="1"/>
          </p:nvPr>
        </p:nvPicPr>
        <p:blipFill>
          <a:blip r:embed="rId2"/>
          <a:stretch>
            <a:fillRect/>
          </a:stretch>
        </p:blipFill>
        <p:spPr>
          <a:xfrm>
            <a:off x="4287059" y="1032309"/>
            <a:ext cx="3346483" cy="5249037"/>
          </a:xfrm>
        </p:spPr>
      </p:pic>
    </p:spTree>
    <p:extLst>
      <p:ext uri="{BB962C8B-B14F-4D97-AF65-F5344CB8AC3E}">
        <p14:creationId xmlns:p14="http://schemas.microsoft.com/office/powerpoint/2010/main" val="284406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Methodology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r>
              <a:rPr lang="en-US" dirty="0"/>
              <a:t>The mobile receives the voice input .</a:t>
            </a:r>
          </a:p>
          <a:p>
            <a:r>
              <a:rPr lang="en-US" dirty="0"/>
              <a:t>The </a:t>
            </a:r>
            <a:r>
              <a:rPr lang="en-US" dirty="0" err="1" smtClean="0"/>
              <a:t>IoT</a:t>
            </a:r>
            <a:r>
              <a:rPr lang="en-US" dirty="0" smtClean="0"/>
              <a:t> </a:t>
            </a:r>
            <a:r>
              <a:rPr lang="en-US" dirty="0"/>
              <a:t>connect app converts the speech to text.</a:t>
            </a:r>
          </a:p>
          <a:p>
            <a:r>
              <a:rPr lang="en-US" dirty="0" err="1" smtClean="0"/>
              <a:t>IoT</a:t>
            </a:r>
            <a:r>
              <a:rPr lang="en-US" dirty="0" smtClean="0"/>
              <a:t> </a:t>
            </a:r>
            <a:r>
              <a:rPr lang="en-US" dirty="0"/>
              <a:t>connect app also has buttons to control devices</a:t>
            </a:r>
          </a:p>
          <a:p>
            <a:r>
              <a:rPr lang="en-US" dirty="0"/>
              <a:t>The signal from </a:t>
            </a:r>
            <a:r>
              <a:rPr lang="en-US" dirty="0" err="1" smtClean="0"/>
              <a:t>IoT</a:t>
            </a:r>
            <a:r>
              <a:rPr lang="en-US" dirty="0" smtClean="0"/>
              <a:t> </a:t>
            </a:r>
            <a:r>
              <a:rPr lang="en-US" dirty="0"/>
              <a:t>connect app is sent over Bluetooth to microcontroller.</a:t>
            </a:r>
          </a:p>
          <a:p>
            <a:r>
              <a:rPr lang="en-US" dirty="0"/>
              <a:t>The microcontroller takes the data and compares it to the predefined library to give output.</a:t>
            </a:r>
          </a:p>
          <a:p>
            <a:r>
              <a:rPr lang="en-US" dirty="0"/>
              <a:t>The devices are turned on and off according to the output of microcontroller.</a:t>
            </a:r>
          </a:p>
          <a:p>
            <a:endParaRPr lang="en-US" dirty="0"/>
          </a:p>
        </p:txBody>
      </p:sp>
      <p:sp>
        <p:nvSpPr>
          <p:cNvPr id="4" name="Date Placeholder 3"/>
          <p:cNvSpPr>
            <a:spLocks noGrp="1"/>
          </p:cNvSpPr>
          <p:nvPr>
            <p:ph type="dt" sz="half" idx="10"/>
          </p:nvPr>
        </p:nvSpPr>
        <p:spPr/>
        <p:txBody>
          <a:bodyPr/>
          <a:lstStyle/>
          <a:p>
            <a:fld id="{B5733684-4707-45DC-8C4D-743EE04A4347}" type="datetime1">
              <a:rPr lang="en-US" smtClean="0"/>
              <a:t>29-Jul-22</a:t>
            </a:fld>
            <a:endParaRPr lang="en-US" dirty="0"/>
          </a:p>
        </p:txBody>
      </p:sp>
      <p:sp>
        <p:nvSpPr>
          <p:cNvPr id="5" name="Footer Placeholder 4"/>
          <p:cNvSpPr>
            <a:spLocks noGrp="1"/>
          </p:cNvSpPr>
          <p:nvPr>
            <p:ph type="ftr" sz="quarter" idx="11"/>
          </p:nvPr>
        </p:nvSpPr>
        <p:spPr/>
        <p:txBody>
          <a:bodyPr/>
          <a:lstStyle/>
          <a:p>
            <a:r>
              <a:rPr lang="en-GB"/>
              <a:t>Sahyadri College of Engineering &amp; Management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337765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2809</TotalTime>
  <Words>826</Words>
  <Application>Microsoft Office PowerPoint</Application>
  <PresentationFormat>Widescreen</PresentationFormat>
  <Paragraphs>128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PowerPoint Presentation</vt:lpstr>
      <vt:lpstr>Contents</vt:lpstr>
      <vt:lpstr>Introduction </vt:lpstr>
      <vt:lpstr>Problem Statement </vt:lpstr>
      <vt:lpstr>Objectives </vt:lpstr>
      <vt:lpstr>Literature Survey </vt:lpstr>
      <vt:lpstr>Literature Survey </vt:lpstr>
      <vt:lpstr>Methodology </vt:lpstr>
      <vt:lpstr>Methodology </vt:lpstr>
      <vt:lpstr>DESIGN</vt:lpstr>
      <vt:lpstr>Requirement Analysis </vt:lpstr>
      <vt:lpstr>Prototype</vt:lpstr>
      <vt:lpstr>Conclusion and Future scope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MEGHNA</dc:creator>
  <cp:lastModifiedBy>ACER</cp:lastModifiedBy>
  <cp:revision>79</cp:revision>
  <dcterms:modified xsi:type="dcterms:W3CDTF">2022-07-29T03:27:16Z</dcterms:modified>
</cp:coreProperties>
</file>