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4"/>
  </p:sldMasterIdLst>
  <p:sldIdLst>
    <p:sldId id="256" r:id="rId5"/>
    <p:sldId id="257" r:id="rId6"/>
    <p:sldId id="279" r:id="rId7"/>
    <p:sldId id="258" r:id="rId8"/>
    <p:sldId id="260" r:id="rId9"/>
    <p:sldId id="261" r:id="rId10"/>
    <p:sldId id="259" r:id="rId11"/>
    <p:sldId id="262" r:id="rId12"/>
    <p:sldId id="274" r:id="rId13"/>
    <p:sldId id="294" r:id="rId14"/>
    <p:sldId id="264" r:id="rId15"/>
    <p:sldId id="280" r:id="rId16"/>
    <p:sldId id="265" r:id="rId17"/>
    <p:sldId id="266" r:id="rId18"/>
    <p:sldId id="281" r:id="rId19"/>
    <p:sldId id="267" r:id="rId20"/>
    <p:sldId id="292" r:id="rId21"/>
    <p:sldId id="293" r:id="rId22"/>
    <p:sldId id="273" r:id="rId23"/>
    <p:sldId id="287" r:id="rId24"/>
    <p:sldId id="288" r:id="rId25"/>
    <p:sldId id="282" r:id="rId26"/>
    <p:sldId id="283" r:id="rId27"/>
    <p:sldId id="284" r:id="rId28"/>
    <p:sldId id="285" r:id="rId29"/>
    <p:sldId id="286" r:id="rId30"/>
    <p:sldId id="275" r:id="rId31"/>
    <p:sldId id="276" r:id="rId32"/>
    <p:sldId id="295" r:id="rId33"/>
    <p:sldId id="277" r:id="rId34"/>
    <p:sldId id="289"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31CEB-7D10-4ADC-94E1-9B5FFCCD22C7}" v="53" dt="2019-12-05T03:17:52.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snapToGrid="0">
      <p:cViewPr>
        <p:scale>
          <a:sx n="66" d="100"/>
          <a:sy n="66" d="100"/>
        </p:scale>
        <p:origin x="461"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6B9CCB-6EBB-4237-86E5-3997275F65D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1B41DD-866F-4B88-B2D2-4E02D4AEB4E1}">
      <dgm:prSet/>
      <dgm:spPr/>
      <dgm:t>
        <a:bodyPr/>
        <a:lstStyle/>
        <a:p>
          <a:r>
            <a:rPr lang="en-US" b="0" i="0" dirty="0"/>
            <a:t>Breast cancer is one of the common cancers in women these days.</a:t>
          </a:r>
          <a:endParaRPr lang="en-US" dirty="0"/>
        </a:p>
      </dgm:t>
    </dgm:pt>
    <dgm:pt modelId="{703CAEF7-3FDD-4826-8C6F-64C1916417D5}" type="parTrans" cxnId="{13F01A09-6423-4729-ADD1-B3EEE8269C2C}">
      <dgm:prSet/>
      <dgm:spPr/>
      <dgm:t>
        <a:bodyPr/>
        <a:lstStyle/>
        <a:p>
          <a:endParaRPr lang="en-US"/>
        </a:p>
      </dgm:t>
    </dgm:pt>
    <dgm:pt modelId="{13B6F69C-5595-4007-A302-728DFEE47260}" type="sibTrans" cxnId="{13F01A09-6423-4729-ADD1-B3EEE8269C2C}">
      <dgm:prSet/>
      <dgm:spPr/>
      <dgm:t>
        <a:bodyPr/>
        <a:lstStyle/>
        <a:p>
          <a:endParaRPr lang="en-US"/>
        </a:p>
      </dgm:t>
    </dgm:pt>
    <dgm:pt modelId="{6E35EE9F-7625-401B-A27F-D705645AA227}">
      <dgm:prSet/>
      <dgm:spPr/>
      <dgm:t>
        <a:bodyPr/>
        <a:lstStyle/>
        <a:p>
          <a:r>
            <a:rPr lang="en-US" b="0" i="0"/>
            <a:t>In Canada alone, on an average, 14 women die everyday due to breast cancer.</a:t>
          </a:r>
          <a:endParaRPr lang="en-US"/>
        </a:p>
      </dgm:t>
    </dgm:pt>
    <dgm:pt modelId="{E56886A5-86AA-4F61-9DAC-CE2B646F0531}" type="parTrans" cxnId="{F1DE645D-CDB5-4938-B4A2-59F5B4D74EDD}">
      <dgm:prSet/>
      <dgm:spPr/>
      <dgm:t>
        <a:bodyPr/>
        <a:lstStyle/>
        <a:p>
          <a:endParaRPr lang="en-US"/>
        </a:p>
      </dgm:t>
    </dgm:pt>
    <dgm:pt modelId="{F55BC2D6-A8BD-4A6E-9533-81DE8F49584D}" type="sibTrans" cxnId="{F1DE645D-CDB5-4938-B4A2-59F5B4D74EDD}">
      <dgm:prSet/>
      <dgm:spPr/>
      <dgm:t>
        <a:bodyPr/>
        <a:lstStyle/>
        <a:p>
          <a:endParaRPr lang="en-US"/>
        </a:p>
      </dgm:t>
    </dgm:pt>
    <dgm:pt modelId="{113AC4D3-FA2D-4995-9D4C-4B414C81FD00}">
      <dgm:prSet/>
      <dgm:spPr/>
      <dgm:t>
        <a:bodyPr/>
        <a:lstStyle/>
        <a:p>
          <a:r>
            <a:rPr lang="en-US" b="0" i="0"/>
            <a:t>Early detection can improve the survival rate of the person and the person could receive timely treatment.</a:t>
          </a:r>
          <a:endParaRPr lang="en-US"/>
        </a:p>
      </dgm:t>
    </dgm:pt>
    <dgm:pt modelId="{5C947DA3-A9A8-4145-83F9-D4740768602B}" type="parTrans" cxnId="{A5AB6D39-73A5-49CC-AF6B-7D10A81BE146}">
      <dgm:prSet/>
      <dgm:spPr/>
      <dgm:t>
        <a:bodyPr/>
        <a:lstStyle/>
        <a:p>
          <a:endParaRPr lang="en-US"/>
        </a:p>
      </dgm:t>
    </dgm:pt>
    <dgm:pt modelId="{D8DB6E2D-9DDD-4742-BD27-3C1EF030C07C}" type="sibTrans" cxnId="{A5AB6D39-73A5-49CC-AF6B-7D10A81BE146}">
      <dgm:prSet/>
      <dgm:spPr/>
      <dgm:t>
        <a:bodyPr/>
        <a:lstStyle/>
        <a:p>
          <a:endParaRPr lang="en-US"/>
        </a:p>
      </dgm:t>
    </dgm:pt>
    <dgm:pt modelId="{1E7393FB-1B47-41A7-9A67-8A633B32E752}">
      <dgm:prSet/>
      <dgm:spPr/>
      <dgm:t>
        <a:bodyPr/>
        <a:lstStyle/>
        <a:p>
          <a:r>
            <a:rPr lang="en-US" b="0" i="0" dirty="0"/>
            <a:t>The objective of the project is to enhance mutual exchange of knowledge in how to predict the breast cancer in advance given the characteristics of the nuclei.</a:t>
          </a:r>
          <a:endParaRPr lang="en-US" dirty="0"/>
        </a:p>
      </dgm:t>
    </dgm:pt>
    <dgm:pt modelId="{04F8A3E7-2083-4A7E-A4CC-5789DD9517D5}" type="parTrans" cxnId="{B2013416-57CF-4FD0-9DD3-EEE27F0BEE45}">
      <dgm:prSet/>
      <dgm:spPr/>
      <dgm:t>
        <a:bodyPr/>
        <a:lstStyle/>
        <a:p>
          <a:endParaRPr lang="en-US"/>
        </a:p>
      </dgm:t>
    </dgm:pt>
    <dgm:pt modelId="{891A5057-1D5C-4114-979D-761C3906E491}" type="sibTrans" cxnId="{B2013416-57CF-4FD0-9DD3-EEE27F0BEE45}">
      <dgm:prSet/>
      <dgm:spPr/>
      <dgm:t>
        <a:bodyPr/>
        <a:lstStyle/>
        <a:p>
          <a:endParaRPr lang="en-US"/>
        </a:p>
      </dgm:t>
    </dgm:pt>
    <dgm:pt modelId="{AF0ADC4F-7188-4C34-8108-84B1AF3DA890}" type="pres">
      <dgm:prSet presAssocID="{AD6B9CCB-6EBB-4237-86E5-3997275F65D4}" presName="linear" presStyleCnt="0">
        <dgm:presLayoutVars>
          <dgm:animLvl val="lvl"/>
          <dgm:resizeHandles val="exact"/>
        </dgm:presLayoutVars>
      </dgm:prSet>
      <dgm:spPr/>
    </dgm:pt>
    <dgm:pt modelId="{604FF3CE-862F-4F83-9D49-B051F2FA727A}" type="pres">
      <dgm:prSet presAssocID="{331B41DD-866F-4B88-B2D2-4E02D4AEB4E1}" presName="parentText" presStyleLbl="node1" presStyleIdx="0" presStyleCnt="4">
        <dgm:presLayoutVars>
          <dgm:chMax val="0"/>
          <dgm:bulletEnabled val="1"/>
        </dgm:presLayoutVars>
      </dgm:prSet>
      <dgm:spPr/>
    </dgm:pt>
    <dgm:pt modelId="{CAE9BAFD-E5C4-4C8D-B0BF-4C58DA95BE4E}" type="pres">
      <dgm:prSet presAssocID="{13B6F69C-5595-4007-A302-728DFEE47260}" presName="spacer" presStyleCnt="0"/>
      <dgm:spPr/>
    </dgm:pt>
    <dgm:pt modelId="{4F6B2845-057B-4CD4-966B-136D3B3167F1}" type="pres">
      <dgm:prSet presAssocID="{6E35EE9F-7625-401B-A27F-D705645AA227}" presName="parentText" presStyleLbl="node1" presStyleIdx="1" presStyleCnt="4">
        <dgm:presLayoutVars>
          <dgm:chMax val="0"/>
          <dgm:bulletEnabled val="1"/>
        </dgm:presLayoutVars>
      </dgm:prSet>
      <dgm:spPr/>
    </dgm:pt>
    <dgm:pt modelId="{2EEAC39A-C20D-48FA-849F-0C0F2A057E0C}" type="pres">
      <dgm:prSet presAssocID="{F55BC2D6-A8BD-4A6E-9533-81DE8F49584D}" presName="spacer" presStyleCnt="0"/>
      <dgm:spPr/>
    </dgm:pt>
    <dgm:pt modelId="{B0F8B188-FF14-435D-A8BD-E3F1BBF70DAD}" type="pres">
      <dgm:prSet presAssocID="{113AC4D3-FA2D-4995-9D4C-4B414C81FD00}" presName="parentText" presStyleLbl="node1" presStyleIdx="2" presStyleCnt="4">
        <dgm:presLayoutVars>
          <dgm:chMax val="0"/>
          <dgm:bulletEnabled val="1"/>
        </dgm:presLayoutVars>
      </dgm:prSet>
      <dgm:spPr/>
    </dgm:pt>
    <dgm:pt modelId="{AD235B0C-B0CF-4C4E-8222-CDD8B21A8F94}" type="pres">
      <dgm:prSet presAssocID="{D8DB6E2D-9DDD-4742-BD27-3C1EF030C07C}" presName="spacer" presStyleCnt="0"/>
      <dgm:spPr/>
    </dgm:pt>
    <dgm:pt modelId="{3E561845-D096-4726-ABB7-8270DA3716EF}" type="pres">
      <dgm:prSet presAssocID="{1E7393FB-1B47-41A7-9A67-8A633B32E752}" presName="parentText" presStyleLbl="node1" presStyleIdx="3" presStyleCnt="4">
        <dgm:presLayoutVars>
          <dgm:chMax val="0"/>
          <dgm:bulletEnabled val="1"/>
        </dgm:presLayoutVars>
      </dgm:prSet>
      <dgm:spPr/>
    </dgm:pt>
  </dgm:ptLst>
  <dgm:cxnLst>
    <dgm:cxn modelId="{13F01A09-6423-4729-ADD1-B3EEE8269C2C}" srcId="{AD6B9CCB-6EBB-4237-86E5-3997275F65D4}" destId="{331B41DD-866F-4B88-B2D2-4E02D4AEB4E1}" srcOrd="0" destOrd="0" parTransId="{703CAEF7-3FDD-4826-8C6F-64C1916417D5}" sibTransId="{13B6F69C-5595-4007-A302-728DFEE47260}"/>
    <dgm:cxn modelId="{663C3E15-EB4F-4BD6-A61D-45E0A7FF7765}" type="presOf" srcId="{1E7393FB-1B47-41A7-9A67-8A633B32E752}" destId="{3E561845-D096-4726-ABB7-8270DA3716EF}" srcOrd="0" destOrd="0" presId="urn:microsoft.com/office/officeart/2005/8/layout/vList2"/>
    <dgm:cxn modelId="{B2013416-57CF-4FD0-9DD3-EEE27F0BEE45}" srcId="{AD6B9CCB-6EBB-4237-86E5-3997275F65D4}" destId="{1E7393FB-1B47-41A7-9A67-8A633B32E752}" srcOrd="3" destOrd="0" parTransId="{04F8A3E7-2083-4A7E-A4CC-5789DD9517D5}" sibTransId="{891A5057-1D5C-4114-979D-761C3906E491}"/>
    <dgm:cxn modelId="{A5AB6D39-73A5-49CC-AF6B-7D10A81BE146}" srcId="{AD6B9CCB-6EBB-4237-86E5-3997275F65D4}" destId="{113AC4D3-FA2D-4995-9D4C-4B414C81FD00}" srcOrd="2" destOrd="0" parTransId="{5C947DA3-A9A8-4145-83F9-D4740768602B}" sibTransId="{D8DB6E2D-9DDD-4742-BD27-3C1EF030C07C}"/>
    <dgm:cxn modelId="{F1DE645D-CDB5-4938-B4A2-59F5B4D74EDD}" srcId="{AD6B9CCB-6EBB-4237-86E5-3997275F65D4}" destId="{6E35EE9F-7625-401B-A27F-D705645AA227}" srcOrd="1" destOrd="0" parTransId="{E56886A5-86AA-4F61-9DAC-CE2B646F0531}" sibTransId="{F55BC2D6-A8BD-4A6E-9533-81DE8F49584D}"/>
    <dgm:cxn modelId="{3AA5C684-53C7-491B-890D-44E1ABE2ECC5}" type="presOf" srcId="{331B41DD-866F-4B88-B2D2-4E02D4AEB4E1}" destId="{604FF3CE-862F-4F83-9D49-B051F2FA727A}" srcOrd="0" destOrd="0" presId="urn:microsoft.com/office/officeart/2005/8/layout/vList2"/>
    <dgm:cxn modelId="{7562FBAF-4BDC-4C49-AA44-7F2BBF9108BA}" type="presOf" srcId="{113AC4D3-FA2D-4995-9D4C-4B414C81FD00}" destId="{B0F8B188-FF14-435D-A8BD-E3F1BBF70DAD}" srcOrd="0" destOrd="0" presId="urn:microsoft.com/office/officeart/2005/8/layout/vList2"/>
    <dgm:cxn modelId="{CA6EB8CB-D1EE-4280-B2C0-4E97C4D7259F}" type="presOf" srcId="{6E35EE9F-7625-401B-A27F-D705645AA227}" destId="{4F6B2845-057B-4CD4-966B-136D3B3167F1}" srcOrd="0" destOrd="0" presId="urn:microsoft.com/office/officeart/2005/8/layout/vList2"/>
    <dgm:cxn modelId="{AE18DAF7-1F20-42E8-B878-D800B511167D}" type="presOf" srcId="{AD6B9CCB-6EBB-4237-86E5-3997275F65D4}" destId="{AF0ADC4F-7188-4C34-8108-84B1AF3DA890}" srcOrd="0" destOrd="0" presId="urn:microsoft.com/office/officeart/2005/8/layout/vList2"/>
    <dgm:cxn modelId="{96747B33-8796-4612-868A-FCCE0FF0221F}" type="presParOf" srcId="{AF0ADC4F-7188-4C34-8108-84B1AF3DA890}" destId="{604FF3CE-862F-4F83-9D49-B051F2FA727A}" srcOrd="0" destOrd="0" presId="urn:microsoft.com/office/officeart/2005/8/layout/vList2"/>
    <dgm:cxn modelId="{7723AFC3-2F12-4D96-87F7-B78280865CE0}" type="presParOf" srcId="{AF0ADC4F-7188-4C34-8108-84B1AF3DA890}" destId="{CAE9BAFD-E5C4-4C8D-B0BF-4C58DA95BE4E}" srcOrd="1" destOrd="0" presId="urn:microsoft.com/office/officeart/2005/8/layout/vList2"/>
    <dgm:cxn modelId="{9BA05C97-98A5-45F5-9039-15C0559B0C0D}" type="presParOf" srcId="{AF0ADC4F-7188-4C34-8108-84B1AF3DA890}" destId="{4F6B2845-057B-4CD4-966B-136D3B3167F1}" srcOrd="2" destOrd="0" presId="urn:microsoft.com/office/officeart/2005/8/layout/vList2"/>
    <dgm:cxn modelId="{6E52C154-BC42-4F4E-9FE3-0CA55705A177}" type="presParOf" srcId="{AF0ADC4F-7188-4C34-8108-84B1AF3DA890}" destId="{2EEAC39A-C20D-48FA-849F-0C0F2A057E0C}" srcOrd="3" destOrd="0" presId="urn:microsoft.com/office/officeart/2005/8/layout/vList2"/>
    <dgm:cxn modelId="{2C9DE256-283B-4741-B4EB-F020A0C91CDF}" type="presParOf" srcId="{AF0ADC4F-7188-4C34-8108-84B1AF3DA890}" destId="{B0F8B188-FF14-435D-A8BD-E3F1BBF70DAD}" srcOrd="4" destOrd="0" presId="urn:microsoft.com/office/officeart/2005/8/layout/vList2"/>
    <dgm:cxn modelId="{BC609706-2F25-42A1-BDCA-B5B00B7FD5D3}" type="presParOf" srcId="{AF0ADC4F-7188-4C34-8108-84B1AF3DA890}" destId="{AD235B0C-B0CF-4C4E-8222-CDD8B21A8F94}" srcOrd="5" destOrd="0" presId="urn:microsoft.com/office/officeart/2005/8/layout/vList2"/>
    <dgm:cxn modelId="{54C672D9-6ECC-42CD-9415-950445F7BB85}" type="presParOf" srcId="{AF0ADC4F-7188-4C34-8108-84B1AF3DA890}" destId="{3E561845-D096-4726-ABB7-8270DA3716E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57A25-1C4F-4B2A-885E-83DDF1844DD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9532CB6-3749-4ACB-8045-DD68137F72E2}">
      <dgm:prSet/>
      <dgm:spPr/>
      <dgm:t>
        <a:bodyPr/>
        <a:lstStyle/>
        <a:p>
          <a:r>
            <a:rPr lang="en-US" dirty="0"/>
            <a:t>The dataset has 32 features which includes one categorical variable which is Diagnosis and used as the target variable. </a:t>
          </a:r>
        </a:p>
      </dgm:t>
    </dgm:pt>
    <dgm:pt modelId="{B8BAEAFE-0374-4124-9301-6177500B864F}" type="parTrans" cxnId="{FC922C5E-36E6-4FAB-A55A-1D7D74D68B6D}">
      <dgm:prSet/>
      <dgm:spPr/>
      <dgm:t>
        <a:bodyPr/>
        <a:lstStyle/>
        <a:p>
          <a:endParaRPr lang="en-US"/>
        </a:p>
      </dgm:t>
    </dgm:pt>
    <dgm:pt modelId="{CB222B48-4698-4CA7-BFBF-6DD5E7E22751}" type="sibTrans" cxnId="{FC922C5E-36E6-4FAB-A55A-1D7D74D68B6D}">
      <dgm:prSet/>
      <dgm:spPr/>
      <dgm:t>
        <a:bodyPr/>
        <a:lstStyle/>
        <a:p>
          <a:endParaRPr lang="en-US"/>
        </a:p>
      </dgm:t>
    </dgm:pt>
    <dgm:pt modelId="{27228737-7ABC-4C82-8310-34348E9BE1C5}">
      <dgm:prSet/>
      <dgm:spPr/>
      <dgm:t>
        <a:bodyPr/>
        <a:lstStyle/>
        <a:p>
          <a:r>
            <a:rPr lang="en-US" dirty="0"/>
            <a:t>The remaining 31 features are numerical where we have used them in our analysis</a:t>
          </a:r>
        </a:p>
      </dgm:t>
    </dgm:pt>
    <dgm:pt modelId="{999C3F68-2EAB-439E-A964-7948AD2AB578}" type="parTrans" cxnId="{29570DD8-1BA9-4B4A-8664-4B074D84F006}">
      <dgm:prSet/>
      <dgm:spPr/>
      <dgm:t>
        <a:bodyPr/>
        <a:lstStyle/>
        <a:p>
          <a:endParaRPr lang="en-US"/>
        </a:p>
      </dgm:t>
    </dgm:pt>
    <dgm:pt modelId="{40495134-FCFA-41D0-BF11-24A6FA4F486A}" type="sibTrans" cxnId="{29570DD8-1BA9-4B4A-8664-4B074D84F006}">
      <dgm:prSet/>
      <dgm:spPr/>
      <dgm:t>
        <a:bodyPr/>
        <a:lstStyle/>
        <a:p>
          <a:endParaRPr lang="en-US"/>
        </a:p>
      </dgm:t>
    </dgm:pt>
    <dgm:pt modelId="{58EC846E-2AD0-4A82-B5CD-3CAA86D01627}">
      <dgm:prSet/>
      <dgm:spPr/>
      <dgm:t>
        <a:bodyPr/>
        <a:lstStyle/>
        <a:p>
          <a:r>
            <a:rPr lang="en-US" dirty="0"/>
            <a:t>There are 10 features where each feature has mean, standard error and worst or largest of those features which resulted in 32 features in total along with the id_number.</a:t>
          </a:r>
        </a:p>
      </dgm:t>
    </dgm:pt>
    <dgm:pt modelId="{15AABAA8-7DB4-4B59-888A-7B6C4D810541}" type="parTrans" cxnId="{89E49D37-F0C7-4826-A511-D3E7C5AC8A21}">
      <dgm:prSet/>
      <dgm:spPr/>
      <dgm:t>
        <a:bodyPr/>
        <a:lstStyle/>
        <a:p>
          <a:endParaRPr lang="en-US"/>
        </a:p>
      </dgm:t>
    </dgm:pt>
    <dgm:pt modelId="{E5CEF1B4-C3F0-4D88-9816-F592C874B915}" type="sibTrans" cxnId="{89E49D37-F0C7-4826-A511-D3E7C5AC8A21}">
      <dgm:prSet/>
      <dgm:spPr/>
      <dgm:t>
        <a:bodyPr/>
        <a:lstStyle/>
        <a:p>
          <a:endParaRPr lang="en-US"/>
        </a:p>
      </dgm:t>
    </dgm:pt>
    <dgm:pt modelId="{F11148DE-9854-4E40-A7C0-5037AE4D5B35}">
      <dgm:prSet/>
      <dgm:spPr/>
      <dgm:t>
        <a:bodyPr/>
        <a:lstStyle/>
        <a:p>
          <a:r>
            <a:rPr lang="en-US" dirty="0"/>
            <a:t>The diagnosis variable is classified into 357 benign and 212 malignant.</a:t>
          </a:r>
        </a:p>
      </dgm:t>
    </dgm:pt>
    <dgm:pt modelId="{F1040788-BBF4-434A-ACBB-B13B4B8DE216}" type="parTrans" cxnId="{9192AC79-8C11-4D6C-B6D3-428436209A17}">
      <dgm:prSet/>
      <dgm:spPr/>
      <dgm:t>
        <a:bodyPr/>
        <a:lstStyle/>
        <a:p>
          <a:endParaRPr lang="en-US"/>
        </a:p>
      </dgm:t>
    </dgm:pt>
    <dgm:pt modelId="{FA89AFCF-15F6-45FF-9061-A1A6B025EA9A}" type="sibTrans" cxnId="{9192AC79-8C11-4D6C-B6D3-428436209A17}">
      <dgm:prSet/>
      <dgm:spPr/>
      <dgm:t>
        <a:bodyPr/>
        <a:lstStyle/>
        <a:p>
          <a:endParaRPr lang="en-US"/>
        </a:p>
      </dgm:t>
    </dgm:pt>
    <dgm:pt modelId="{CF0EA819-18C2-45F7-BC27-E91174F44C62}">
      <dgm:prSet/>
      <dgm:spPr/>
      <dgm:t>
        <a:bodyPr/>
        <a:lstStyle/>
        <a:p>
          <a:endParaRPr lang="en-US" dirty="0"/>
        </a:p>
        <a:p>
          <a:r>
            <a:rPr lang="en-US" dirty="0"/>
            <a:t>The features are of a digitized form of a fine needle aspiration of a breast mass.</a:t>
          </a:r>
        </a:p>
      </dgm:t>
    </dgm:pt>
    <dgm:pt modelId="{A60DE7A4-8216-4C7C-98F6-34F6E8EE6C40}" type="parTrans" cxnId="{1569153F-473F-4A4D-B330-3289C5BABC9C}">
      <dgm:prSet/>
      <dgm:spPr/>
      <dgm:t>
        <a:bodyPr/>
        <a:lstStyle/>
        <a:p>
          <a:endParaRPr lang="en-US"/>
        </a:p>
      </dgm:t>
    </dgm:pt>
    <dgm:pt modelId="{AAEB7EA6-A5BE-4643-B617-787156B3D665}" type="sibTrans" cxnId="{1569153F-473F-4A4D-B330-3289C5BABC9C}">
      <dgm:prSet/>
      <dgm:spPr/>
      <dgm:t>
        <a:bodyPr/>
        <a:lstStyle/>
        <a:p>
          <a:endParaRPr lang="en-US"/>
        </a:p>
      </dgm:t>
    </dgm:pt>
    <dgm:pt modelId="{7CA6B70B-2D4B-45D5-B607-ACA4EE150DAA}">
      <dgm:prSet/>
      <dgm:spPr/>
      <dgm:t>
        <a:bodyPr/>
        <a:lstStyle/>
        <a:p>
          <a:endParaRPr lang="en-US" dirty="0"/>
        </a:p>
      </dgm:t>
    </dgm:pt>
    <dgm:pt modelId="{6DD98C6A-093D-4D68-A32A-14A9FD27181A}" type="parTrans" cxnId="{FF640F9B-563E-4BCC-B13B-152FAB2C7BD1}">
      <dgm:prSet/>
      <dgm:spPr/>
      <dgm:t>
        <a:bodyPr/>
        <a:lstStyle/>
        <a:p>
          <a:endParaRPr lang="en-US"/>
        </a:p>
      </dgm:t>
    </dgm:pt>
    <dgm:pt modelId="{38367735-237E-47B5-80B9-473666F75164}" type="sibTrans" cxnId="{FF640F9B-563E-4BCC-B13B-152FAB2C7BD1}">
      <dgm:prSet/>
      <dgm:spPr/>
      <dgm:t>
        <a:bodyPr/>
        <a:lstStyle/>
        <a:p>
          <a:endParaRPr lang="en-US"/>
        </a:p>
      </dgm:t>
    </dgm:pt>
    <dgm:pt modelId="{63357806-3EE0-425F-A074-DA5A40F920EE}" type="pres">
      <dgm:prSet presAssocID="{37957A25-1C4F-4B2A-885E-83DDF1844DD4}" presName="vert0" presStyleCnt="0">
        <dgm:presLayoutVars>
          <dgm:dir/>
          <dgm:animOne val="branch"/>
          <dgm:animLvl val="lvl"/>
        </dgm:presLayoutVars>
      </dgm:prSet>
      <dgm:spPr/>
    </dgm:pt>
    <dgm:pt modelId="{CB64E481-804A-4720-9065-C53D1ED76BE8}" type="pres">
      <dgm:prSet presAssocID="{D9532CB6-3749-4ACB-8045-DD68137F72E2}" presName="thickLine" presStyleLbl="alignNode1" presStyleIdx="0" presStyleCnt="6"/>
      <dgm:spPr/>
    </dgm:pt>
    <dgm:pt modelId="{E5E2381F-5FB5-42BF-80E9-535AF3CD9941}" type="pres">
      <dgm:prSet presAssocID="{D9532CB6-3749-4ACB-8045-DD68137F72E2}" presName="horz1" presStyleCnt="0"/>
      <dgm:spPr/>
    </dgm:pt>
    <dgm:pt modelId="{A3923302-01A1-4CD8-8B31-2AF4F137D0D4}" type="pres">
      <dgm:prSet presAssocID="{D9532CB6-3749-4ACB-8045-DD68137F72E2}" presName="tx1" presStyleLbl="revTx" presStyleIdx="0" presStyleCnt="6"/>
      <dgm:spPr/>
    </dgm:pt>
    <dgm:pt modelId="{E0466EA2-302E-4767-9F99-DC3A55DDFA9E}" type="pres">
      <dgm:prSet presAssocID="{D9532CB6-3749-4ACB-8045-DD68137F72E2}" presName="vert1" presStyleCnt="0"/>
      <dgm:spPr/>
    </dgm:pt>
    <dgm:pt modelId="{870C31EA-898B-44C7-8D35-9C85C9FD84F6}" type="pres">
      <dgm:prSet presAssocID="{27228737-7ABC-4C82-8310-34348E9BE1C5}" presName="thickLine" presStyleLbl="alignNode1" presStyleIdx="1" presStyleCnt="6"/>
      <dgm:spPr/>
    </dgm:pt>
    <dgm:pt modelId="{0BAD80AD-ABFD-4687-968F-ADBB6F675958}" type="pres">
      <dgm:prSet presAssocID="{27228737-7ABC-4C82-8310-34348E9BE1C5}" presName="horz1" presStyleCnt="0"/>
      <dgm:spPr/>
    </dgm:pt>
    <dgm:pt modelId="{9C41D244-0716-40F3-81D8-905CC09BD8C4}" type="pres">
      <dgm:prSet presAssocID="{27228737-7ABC-4C82-8310-34348E9BE1C5}" presName="tx1" presStyleLbl="revTx" presStyleIdx="1" presStyleCnt="6"/>
      <dgm:spPr/>
    </dgm:pt>
    <dgm:pt modelId="{EBC27117-D03C-4FCD-BB7E-EBA1CAD88EB0}" type="pres">
      <dgm:prSet presAssocID="{27228737-7ABC-4C82-8310-34348E9BE1C5}" presName="vert1" presStyleCnt="0"/>
      <dgm:spPr/>
    </dgm:pt>
    <dgm:pt modelId="{2F730D91-E315-4378-A920-8C8FB9E38E2F}" type="pres">
      <dgm:prSet presAssocID="{58EC846E-2AD0-4A82-B5CD-3CAA86D01627}" presName="thickLine" presStyleLbl="alignNode1" presStyleIdx="2" presStyleCnt="6"/>
      <dgm:spPr/>
    </dgm:pt>
    <dgm:pt modelId="{F48756F4-8A0B-4FD9-BBC3-FC5556C8CD9E}" type="pres">
      <dgm:prSet presAssocID="{58EC846E-2AD0-4A82-B5CD-3CAA86D01627}" presName="horz1" presStyleCnt="0"/>
      <dgm:spPr/>
    </dgm:pt>
    <dgm:pt modelId="{501BE5CB-0F49-4A88-8110-25A183A5E398}" type="pres">
      <dgm:prSet presAssocID="{58EC846E-2AD0-4A82-B5CD-3CAA86D01627}" presName="tx1" presStyleLbl="revTx" presStyleIdx="2" presStyleCnt="6"/>
      <dgm:spPr/>
    </dgm:pt>
    <dgm:pt modelId="{F603792B-D151-4E8E-B778-E5D45E027024}" type="pres">
      <dgm:prSet presAssocID="{58EC846E-2AD0-4A82-B5CD-3CAA86D01627}" presName="vert1" presStyleCnt="0"/>
      <dgm:spPr/>
    </dgm:pt>
    <dgm:pt modelId="{2CBD664C-E672-424D-99FF-73B7D11EFE46}" type="pres">
      <dgm:prSet presAssocID="{F11148DE-9854-4E40-A7C0-5037AE4D5B35}" presName="thickLine" presStyleLbl="alignNode1" presStyleIdx="3" presStyleCnt="6"/>
      <dgm:spPr/>
    </dgm:pt>
    <dgm:pt modelId="{D8EFD9C3-92CE-430E-94A8-2C8786E6D32E}" type="pres">
      <dgm:prSet presAssocID="{F11148DE-9854-4E40-A7C0-5037AE4D5B35}" presName="horz1" presStyleCnt="0"/>
      <dgm:spPr/>
    </dgm:pt>
    <dgm:pt modelId="{E62C28EB-49DC-4C41-B4A8-9AA1849F7B47}" type="pres">
      <dgm:prSet presAssocID="{F11148DE-9854-4E40-A7C0-5037AE4D5B35}" presName="tx1" presStyleLbl="revTx" presStyleIdx="3" presStyleCnt="6"/>
      <dgm:spPr/>
    </dgm:pt>
    <dgm:pt modelId="{33C959C2-F5DC-4D3E-9758-0F5AA0B43256}" type="pres">
      <dgm:prSet presAssocID="{F11148DE-9854-4E40-A7C0-5037AE4D5B35}" presName="vert1" presStyleCnt="0"/>
      <dgm:spPr/>
    </dgm:pt>
    <dgm:pt modelId="{47AED8B1-9F04-465E-8278-3678CA7717BF}" type="pres">
      <dgm:prSet presAssocID="{CF0EA819-18C2-45F7-BC27-E91174F44C62}" presName="thickLine" presStyleLbl="alignNode1" presStyleIdx="4" presStyleCnt="6"/>
      <dgm:spPr/>
    </dgm:pt>
    <dgm:pt modelId="{78F07A2D-D81C-4205-BD25-17BFB3DD5BD9}" type="pres">
      <dgm:prSet presAssocID="{CF0EA819-18C2-45F7-BC27-E91174F44C62}" presName="horz1" presStyleCnt="0"/>
      <dgm:spPr/>
    </dgm:pt>
    <dgm:pt modelId="{59E05151-28A5-4BE8-9D5C-39DD60F37515}" type="pres">
      <dgm:prSet presAssocID="{CF0EA819-18C2-45F7-BC27-E91174F44C62}" presName="tx1" presStyleLbl="revTx" presStyleIdx="4" presStyleCnt="6"/>
      <dgm:spPr/>
    </dgm:pt>
    <dgm:pt modelId="{CC609968-4730-4C3D-88E6-40979C1C3604}" type="pres">
      <dgm:prSet presAssocID="{CF0EA819-18C2-45F7-BC27-E91174F44C62}" presName="vert1" presStyleCnt="0"/>
      <dgm:spPr/>
    </dgm:pt>
    <dgm:pt modelId="{3B553E08-A49D-4C34-BEED-DCC32ADAF7B5}" type="pres">
      <dgm:prSet presAssocID="{7CA6B70B-2D4B-45D5-B607-ACA4EE150DAA}" presName="thickLine" presStyleLbl="alignNode1" presStyleIdx="5" presStyleCnt="6"/>
      <dgm:spPr/>
    </dgm:pt>
    <dgm:pt modelId="{60D9D633-3672-4371-8384-06E44B3016F3}" type="pres">
      <dgm:prSet presAssocID="{7CA6B70B-2D4B-45D5-B607-ACA4EE150DAA}" presName="horz1" presStyleCnt="0"/>
      <dgm:spPr/>
    </dgm:pt>
    <dgm:pt modelId="{F96D8120-F261-4E8C-B811-29E5F3CC14DE}" type="pres">
      <dgm:prSet presAssocID="{7CA6B70B-2D4B-45D5-B607-ACA4EE150DAA}" presName="tx1" presStyleLbl="revTx" presStyleIdx="5" presStyleCnt="6"/>
      <dgm:spPr/>
    </dgm:pt>
    <dgm:pt modelId="{73FF1235-ADBF-4055-8987-DA9DF5845A39}" type="pres">
      <dgm:prSet presAssocID="{7CA6B70B-2D4B-45D5-B607-ACA4EE150DAA}" presName="vert1" presStyleCnt="0"/>
      <dgm:spPr/>
    </dgm:pt>
  </dgm:ptLst>
  <dgm:cxnLst>
    <dgm:cxn modelId="{C8FCAD1B-DA8B-453C-AAFC-9966C76D81C7}" type="presOf" srcId="{37957A25-1C4F-4B2A-885E-83DDF1844DD4}" destId="{63357806-3EE0-425F-A074-DA5A40F920EE}" srcOrd="0" destOrd="0" presId="urn:microsoft.com/office/officeart/2008/layout/LinedList"/>
    <dgm:cxn modelId="{89E49D37-F0C7-4826-A511-D3E7C5AC8A21}" srcId="{37957A25-1C4F-4B2A-885E-83DDF1844DD4}" destId="{58EC846E-2AD0-4A82-B5CD-3CAA86D01627}" srcOrd="2" destOrd="0" parTransId="{15AABAA8-7DB4-4B59-888A-7B6C4D810541}" sibTransId="{E5CEF1B4-C3F0-4D88-9816-F592C874B915}"/>
    <dgm:cxn modelId="{4CA86B38-5B8F-4C31-806C-BAA523AFBCC1}" type="presOf" srcId="{7CA6B70B-2D4B-45D5-B607-ACA4EE150DAA}" destId="{F96D8120-F261-4E8C-B811-29E5F3CC14DE}" srcOrd="0" destOrd="0" presId="urn:microsoft.com/office/officeart/2008/layout/LinedList"/>
    <dgm:cxn modelId="{1569153F-473F-4A4D-B330-3289C5BABC9C}" srcId="{37957A25-1C4F-4B2A-885E-83DDF1844DD4}" destId="{CF0EA819-18C2-45F7-BC27-E91174F44C62}" srcOrd="4" destOrd="0" parTransId="{A60DE7A4-8216-4C7C-98F6-34F6E8EE6C40}" sibTransId="{AAEB7EA6-A5BE-4643-B617-787156B3D665}"/>
    <dgm:cxn modelId="{FC922C5E-36E6-4FAB-A55A-1D7D74D68B6D}" srcId="{37957A25-1C4F-4B2A-885E-83DDF1844DD4}" destId="{D9532CB6-3749-4ACB-8045-DD68137F72E2}" srcOrd="0" destOrd="0" parTransId="{B8BAEAFE-0374-4124-9301-6177500B864F}" sibTransId="{CB222B48-4698-4CA7-BFBF-6DD5E7E22751}"/>
    <dgm:cxn modelId="{12630749-586E-4204-B8EA-ECF42D5CED6F}" type="presOf" srcId="{D9532CB6-3749-4ACB-8045-DD68137F72E2}" destId="{A3923302-01A1-4CD8-8B31-2AF4F137D0D4}" srcOrd="0" destOrd="0" presId="urn:microsoft.com/office/officeart/2008/layout/LinedList"/>
    <dgm:cxn modelId="{AC0B8B4A-7BD2-4E33-BE91-10FC0D007C10}" type="presOf" srcId="{27228737-7ABC-4C82-8310-34348E9BE1C5}" destId="{9C41D244-0716-40F3-81D8-905CC09BD8C4}" srcOrd="0" destOrd="0" presId="urn:microsoft.com/office/officeart/2008/layout/LinedList"/>
    <dgm:cxn modelId="{2FEB6F75-BBD9-49D8-9E78-AB369AB0FDB0}" type="presOf" srcId="{CF0EA819-18C2-45F7-BC27-E91174F44C62}" destId="{59E05151-28A5-4BE8-9D5C-39DD60F37515}" srcOrd="0" destOrd="0" presId="urn:microsoft.com/office/officeart/2008/layout/LinedList"/>
    <dgm:cxn modelId="{9192AC79-8C11-4D6C-B6D3-428436209A17}" srcId="{37957A25-1C4F-4B2A-885E-83DDF1844DD4}" destId="{F11148DE-9854-4E40-A7C0-5037AE4D5B35}" srcOrd="3" destOrd="0" parTransId="{F1040788-BBF4-434A-ACBB-B13B4B8DE216}" sibTransId="{FA89AFCF-15F6-45FF-9061-A1A6B025EA9A}"/>
    <dgm:cxn modelId="{FF640F9B-563E-4BCC-B13B-152FAB2C7BD1}" srcId="{37957A25-1C4F-4B2A-885E-83DDF1844DD4}" destId="{7CA6B70B-2D4B-45D5-B607-ACA4EE150DAA}" srcOrd="5" destOrd="0" parTransId="{6DD98C6A-093D-4D68-A32A-14A9FD27181A}" sibTransId="{38367735-237E-47B5-80B9-473666F75164}"/>
    <dgm:cxn modelId="{8A23E3A2-1DCC-4ECB-A3E0-A52A1E8A73E0}" type="presOf" srcId="{58EC846E-2AD0-4A82-B5CD-3CAA86D01627}" destId="{501BE5CB-0F49-4A88-8110-25A183A5E398}" srcOrd="0" destOrd="0" presId="urn:microsoft.com/office/officeart/2008/layout/LinedList"/>
    <dgm:cxn modelId="{CC0FC2D6-7FDE-44E7-A25A-B0B710B4B58D}" type="presOf" srcId="{F11148DE-9854-4E40-A7C0-5037AE4D5B35}" destId="{E62C28EB-49DC-4C41-B4A8-9AA1849F7B47}" srcOrd="0" destOrd="0" presId="urn:microsoft.com/office/officeart/2008/layout/LinedList"/>
    <dgm:cxn modelId="{29570DD8-1BA9-4B4A-8664-4B074D84F006}" srcId="{37957A25-1C4F-4B2A-885E-83DDF1844DD4}" destId="{27228737-7ABC-4C82-8310-34348E9BE1C5}" srcOrd="1" destOrd="0" parTransId="{999C3F68-2EAB-439E-A964-7948AD2AB578}" sibTransId="{40495134-FCFA-41D0-BF11-24A6FA4F486A}"/>
    <dgm:cxn modelId="{824D3CDB-7D83-4C3D-8DB5-C514BFFA2367}" type="presParOf" srcId="{63357806-3EE0-425F-A074-DA5A40F920EE}" destId="{CB64E481-804A-4720-9065-C53D1ED76BE8}" srcOrd="0" destOrd="0" presId="urn:microsoft.com/office/officeart/2008/layout/LinedList"/>
    <dgm:cxn modelId="{560ED8AC-3239-43AA-84E9-41705FE182FE}" type="presParOf" srcId="{63357806-3EE0-425F-A074-DA5A40F920EE}" destId="{E5E2381F-5FB5-42BF-80E9-535AF3CD9941}" srcOrd="1" destOrd="0" presId="urn:microsoft.com/office/officeart/2008/layout/LinedList"/>
    <dgm:cxn modelId="{2170ADAA-834E-4B97-8877-43F6E217F0FD}" type="presParOf" srcId="{E5E2381F-5FB5-42BF-80E9-535AF3CD9941}" destId="{A3923302-01A1-4CD8-8B31-2AF4F137D0D4}" srcOrd="0" destOrd="0" presId="urn:microsoft.com/office/officeart/2008/layout/LinedList"/>
    <dgm:cxn modelId="{2367F45C-A699-416D-A19E-F03CF9EC0426}" type="presParOf" srcId="{E5E2381F-5FB5-42BF-80E9-535AF3CD9941}" destId="{E0466EA2-302E-4767-9F99-DC3A55DDFA9E}" srcOrd="1" destOrd="0" presId="urn:microsoft.com/office/officeart/2008/layout/LinedList"/>
    <dgm:cxn modelId="{E4669CD9-318E-48D6-8DED-F377FC81C24B}" type="presParOf" srcId="{63357806-3EE0-425F-A074-DA5A40F920EE}" destId="{870C31EA-898B-44C7-8D35-9C85C9FD84F6}" srcOrd="2" destOrd="0" presId="urn:microsoft.com/office/officeart/2008/layout/LinedList"/>
    <dgm:cxn modelId="{B0F78B99-A814-4B3A-BBE8-6CF6D2469AE9}" type="presParOf" srcId="{63357806-3EE0-425F-A074-DA5A40F920EE}" destId="{0BAD80AD-ABFD-4687-968F-ADBB6F675958}" srcOrd="3" destOrd="0" presId="urn:microsoft.com/office/officeart/2008/layout/LinedList"/>
    <dgm:cxn modelId="{3B8810F8-1EFD-45AD-9210-104C2873C014}" type="presParOf" srcId="{0BAD80AD-ABFD-4687-968F-ADBB6F675958}" destId="{9C41D244-0716-40F3-81D8-905CC09BD8C4}" srcOrd="0" destOrd="0" presId="urn:microsoft.com/office/officeart/2008/layout/LinedList"/>
    <dgm:cxn modelId="{291EA201-6001-480A-972C-76A3973265C2}" type="presParOf" srcId="{0BAD80AD-ABFD-4687-968F-ADBB6F675958}" destId="{EBC27117-D03C-4FCD-BB7E-EBA1CAD88EB0}" srcOrd="1" destOrd="0" presId="urn:microsoft.com/office/officeart/2008/layout/LinedList"/>
    <dgm:cxn modelId="{BB219238-140E-422B-A366-61EB49B59FFD}" type="presParOf" srcId="{63357806-3EE0-425F-A074-DA5A40F920EE}" destId="{2F730D91-E315-4378-A920-8C8FB9E38E2F}" srcOrd="4" destOrd="0" presId="urn:microsoft.com/office/officeart/2008/layout/LinedList"/>
    <dgm:cxn modelId="{341FF7A7-B26E-416D-92AD-60323127BB7B}" type="presParOf" srcId="{63357806-3EE0-425F-A074-DA5A40F920EE}" destId="{F48756F4-8A0B-4FD9-BBC3-FC5556C8CD9E}" srcOrd="5" destOrd="0" presId="urn:microsoft.com/office/officeart/2008/layout/LinedList"/>
    <dgm:cxn modelId="{D3E79567-7329-40FB-91A6-21A9E6F16C1F}" type="presParOf" srcId="{F48756F4-8A0B-4FD9-BBC3-FC5556C8CD9E}" destId="{501BE5CB-0F49-4A88-8110-25A183A5E398}" srcOrd="0" destOrd="0" presId="urn:microsoft.com/office/officeart/2008/layout/LinedList"/>
    <dgm:cxn modelId="{61BC90E0-D7C0-4FB4-B7E7-D14804A8F8CA}" type="presParOf" srcId="{F48756F4-8A0B-4FD9-BBC3-FC5556C8CD9E}" destId="{F603792B-D151-4E8E-B778-E5D45E027024}" srcOrd="1" destOrd="0" presId="urn:microsoft.com/office/officeart/2008/layout/LinedList"/>
    <dgm:cxn modelId="{D7EC00E4-F0F9-4F1D-8986-5D190E0EDE0E}" type="presParOf" srcId="{63357806-3EE0-425F-A074-DA5A40F920EE}" destId="{2CBD664C-E672-424D-99FF-73B7D11EFE46}" srcOrd="6" destOrd="0" presId="urn:microsoft.com/office/officeart/2008/layout/LinedList"/>
    <dgm:cxn modelId="{CD104992-07D6-40C1-972D-B33A83DA077F}" type="presParOf" srcId="{63357806-3EE0-425F-A074-DA5A40F920EE}" destId="{D8EFD9C3-92CE-430E-94A8-2C8786E6D32E}" srcOrd="7" destOrd="0" presId="urn:microsoft.com/office/officeart/2008/layout/LinedList"/>
    <dgm:cxn modelId="{8477B9AA-B7EC-4A7A-98B7-A9F31AB6EB06}" type="presParOf" srcId="{D8EFD9C3-92CE-430E-94A8-2C8786E6D32E}" destId="{E62C28EB-49DC-4C41-B4A8-9AA1849F7B47}" srcOrd="0" destOrd="0" presId="urn:microsoft.com/office/officeart/2008/layout/LinedList"/>
    <dgm:cxn modelId="{E76288B8-F70A-4F6A-BB00-797CE4C974E5}" type="presParOf" srcId="{D8EFD9C3-92CE-430E-94A8-2C8786E6D32E}" destId="{33C959C2-F5DC-4D3E-9758-0F5AA0B43256}" srcOrd="1" destOrd="0" presId="urn:microsoft.com/office/officeart/2008/layout/LinedList"/>
    <dgm:cxn modelId="{C53A14CC-1D98-49E3-8208-8DA00012DAC3}" type="presParOf" srcId="{63357806-3EE0-425F-A074-DA5A40F920EE}" destId="{47AED8B1-9F04-465E-8278-3678CA7717BF}" srcOrd="8" destOrd="0" presId="urn:microsoft.com/office/officeart/2008/layout/LinedList"/>
    <dgm:cxn modelId="{A312630C-835D-4AF5-B6DE-02B9A6E55B8B}" type="presParOf" srcId="{63357806-3EE0-425F-A074-DA5A40F920EE}" destId="{78F07A2D-D81C-4205-BD25-17BFB3DD5BD9}" srcOrd="9" destOrd="0" presId="urn:microsoft.com/office/officeart/2008/layout/LinedList"/>
    <dgm:cxn modelId="{6A92CF30-8EE8-4056-8960-B66C04852E10}" type="presParOf" srcId="{78F07A2D-D81C-4205-BD25-17BFB3DD5BD9}" destId="{59E05151-28A5-4BE8-9D5C-39DD60F37515}" srcOrd="0" destOrd="0" presId="urn:microsoft.com/office/officeart/2008/layout/LinedList"/>
    <dgm:cxn modelId="{C6CD77EE-AFD8-47DB-9434-DA199D652F3E}" type="presParOf" srcId="{78F07A2D-D81C-4205-BD25-17BFB3DD5BD9}" destId="{CC609968-4730-4C3D-88E6-40979C1C3604}" srcOrd="1" destOrd="0" presId="urn:microsoft.com/office/officeart/2008/layout/LinedList"/>
    <dgm:cxn modelId="{1579B11B-CB45-4227-B627-C7F2ADC7C2AF}" type="presParOf" srcId="{63357806-3EE0-425F-A074-DA5A40F920EE}" destId="{3B553E08-A49D-4C34-BEED-DCC32ADAF7B5}" srcOrd="10" destOrd="0" presId="urn:microsoft.com/office/officeart/2008/layout/LinedList"/>
    <dgm:cxn modelId="{3DE3290F-AC2E-47C9-AD95-EB9115C7FF1C}" type="presParOf" srcId="{63357806-3EE0-425F-A074-DA5A40F920EE}" destId="{60D9D633-3672-4371-8384-06E44B3016F3}" srcOrd="11" destOrd="0" presId="urn:microsoft.com/office/officeart/2008/layout/LinedList"/>
    <dgm:cxn modelId="{D3A69D1F-EFAC-4467-A74A-584CE756A993}" type="presParOf" srcId="{60D9D633-3672-4371-8384-06E44B3016F3}" destId="{F96D8120-F261-4E8C-B811-29E5F3CC14DE}" srcOrd="0" destOrd="0" presId="urn:microsoft.com/office/officeart/2008/layout/LinedList"/>
    <dgm:cxn modelId="{BA29B2F9-D103-4E5D-8F2B-500202B532EE}" type="presParOf" srcId="{60D9D633-3672-4371-8384-06E44B3016F3}" destId="{73FF1235-ADBF-4055-8987-DA9DF5845A3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FF3CE-862F-4F83-9D49-B051F2FA727A}">
      <dsp:nvSpPr>
        <dsp:cNvPr id="0" name=""/>
        <dsp:cNvSpPr/>
      </dsp:nvSpPr>
      <dsp:spPr>
        <a:xfrm>
          <a:off x="0" y="39443"/>
          <a:ext cx="6391275" cy="12530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Breast cancer is one of the common cancers in women these days.</a:t>
          </a:r>
          <a:endParaRPr lang="en-US" sz="1800" kern="1200" dirty="0"/>
        </a:p>
      </dsp:txBody>
      <dsp:txXfrm>
        <a:off x="61170" y="100613"/>
        <a:ext cx="6268935" cy="1130730"/>
      </dsp:txXfrm>
    </dsp:sp>
    <dsp:sp modelId="{4F6B2845-057B-4CD4-966B-136D3B3167F1}">
      <dsp:nvSpPr>
        <dsp:cNvPr id="0" name=""/>
        <dsp:cNvSpPr/>
      </dsp:nvSpPr>
      <dsp:spPr>
        <a:xfrm>
          <a:off x="0" y="1344353"/>
          <a:ext cx="6391275" cy="125307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In Canada alone, on an average, 14 women die everyday due to breast cancer.</a:t>
          </a:r>
          <a:endParaRPr lang="en-US" sz="1800" kern="1200"/>
        </a:p>
      </dsp:txBody>
      <dsp:txXfrm>
        <a:off x="61170" y="1405523"/>
        <a:ext cx="6268935" cy="1130730"/>
      </dsp:txXfrm>
    </dsp:sp>
    <dsp:sp modelId="{B0F8B188-FF14-435D-A8BD-E3F1BBF70DAD}">
      <dsp:nvSpPr>
        <dsp:cNvPr id="0" name=""/>
        <dsp:cNvSpPr/>
      </dsp:nvSpPr>
      <dsp:spPr>
        <a:xfrm>
          <a:off x="0" y="2649263"/>
          <a:ext cx="6391275" cy="125307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Early detection can improve the survival rate of the person and the person could receive timely treatment.</a:t>
          </a:r>
          <a:endParaRPr lang="en-US" sz="1800" kern="1200"/>
        </a:p>
      </dsp:txBody>
      <dsp:txXfrm>
        <a:off x="61170" y="2710433"/>
        <a:ext cx="6268935" cy="1130730"/>
      </dsp:txXfrm>
    </dsp:sp>
    <dsp:sp modelId="{3E561845-D096-4726-ABB7-8270DA3716EF}">
      <dsp:nvSpPr>
        <dsp:cNvPr id="0" name=""/>
        <dsp:cNvSpPr/>
      </dsp:nvSpPr>
      <dsp:spPr>
        <a:xfrm>
          <a:off x="0" y="3954173"/>
          <a:ext cx="6391275" cy="125307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objective of the project is to enhance mutual exchange of knowledge in how to predict the breast cancer in advance given the characteristics of the nuclei.</a:t>
          </a:r>
          <a:endParaRPr lang="en-US" sz="1800" kern="1200" dirty="0"/>
        </a:p>
      </dsp:txBody>
      <dsp:txXfrm>
        <a:off x="61170" y="4015343"/>
        <a:ext cx="6268935" cy="1130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E481-804A-4720-9065-C53D1ED76BE8}">
      <dsp:nvSpPr>
        <dsp:cNvPr id="0" name=""/>
        <dsp:cNvSpPr/>
      </dsp:nvSpPr>
      <dsp:spPr>
        <a:xfrm>
          <a:off x="0" y="2762"/>
          <a:ext cx="691159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23302-01A1-4CD8-8B31-2AF4F137D0D4}">
      <dsp:nvSpPr>
        <dsp:cNvPr id="0" name=""/>
        <dsp:cNvSpPr/>
      </dsp:nvSpPr>
      <dsp:spPr>
        <a:xfrm>
          <a:off x="0" y="2762"/>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dataset has 32 features which includes one categorical variable which is Diagnosis and used as the target variable. </a:t>
          </a:r>
        </a:p>
      </dsp:txBody>
      <dsp:txXfrm>
        <a:off x="0" y="2762"/>
        <a:ext cx="6911590" cy="941943"/>
      </dsp:txXfrm>
    </dsp:sp>
    <dsp:sp modelId="{870C31EA-898B-44C7-8D35-9C85C9FD84F6}">
      <dsp:nvSpPr>
        <dsp:cNvPr id="0" name=""/>
        <dsp:cNvSpPr/>
      </dsp:nvSpPr>
      <dsp:spPr>
        <a:xfrm>
          <a:off x="0" y="944705"/>
          <a:ext cx="6911590" cy="0"/>
        </a:xfrm>
        <a:prstGeom prst="line">
          <a:avLst/>
        </a:prstGeom>
        <a:solidFill>
          <a:schemeClr val="accent5">
            <a:hueOff val="487685"/>
            <a:satOff val="-3889"/>
            <a:lumOff val="-2941"/>
            <a:alphaOff val="0"/>
          </a:schemeClr>
        </a:solidFill>
        <a:ln w="19050" cap="rnd" cmpd="sng" algn="ctr">
          <a:solidFill>
            <a:schemeClr val="accent5">
              <a:hueOff val="487685"/>
              <a:satOff val="-388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1D244-0716-40F3-81D8-905CC09BD8C4}">
      <dsp:nvSpPr>
        <dsp:cNvPr id="0" name=""/>
        <dsp:cNvSpPr/>
      </dsp:nvSpPr>
      <dsp:spPr>
        <a:xfrm>
          <a:off x="0" y="944705"/>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remaining 31 features are numerical where we have used them in our analysis</a:t>
          </a:r>
        </a:p>
      </dsp:txBody>
      <dsp:txXfrm>
        <a:off x="0" y="944705"/>
        <a:ext cx="6911590" cy="941943"/>
      </dsp:txXfrm>
    </dsp:sp>
    <dsp:sp modelId="{2F730D91-E315-4378-A920-8C8FB9E38E2F}">
      <dsp:nvSpPr>
        <dsp:cNvPr id="0" name=""/>
        <dsp:cNvSpPr/>
      </dsp:nvSpPr>
      <dsp:spPr>
        <a:xfrm>
          <a:off x="0" y="1886648"/>
          <a:ext cx="6911590" cy="0"/>
        </a:xfrm>
        <a:prstGeom prst="line">
          <a:avLst/>
        </a:prstGeom>
        <a:solidFill>
          <a:schemeClr val="accent5">
            <a:hueOff val="975370"/>
            <a:satOff val="-7777"/>
            <a:lumOff val="-5882"/>
            <a:alphaOff val="0"/>
          </a:schemeClr>
        </a:solidFill>
        <a:ln w="19050" cap="rnd" cmpd="sng" algn="ctr">
          <a:solidFill>
            <a:schemeClr val="accent5">
              <a:hueOff val="975370"/>
              <a:satOff val="-7777"/>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BE5CB-0F49-4A88-8110-25A183A5E398}">
      <dsp:nvSpPr>
        <dsp:cNvPr id="0" name=""/>
        <dsp:cNvSpPr/>
      </dsp:nvSpPr>
      <dsp:spPr>
        <a:xfrm>
          <a:off x="0" y="1886648"/>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There are 10 features where each feature has mean, standard error and worst or largest of those features which resulted in 32 features in total along with the id_number.</a:t>
          </a:r>
        </a:p>
      </dsp:txBody>
      <dsp:txXfrm>
        <a:off x="0" y="1886648"/>
        <a:ext cx="6911590" cy="941943"/>
      </dsp:txXfrm>
    </dsp:sp>
    <dsp:sp modelId="{2CBD664C-E672-424D-99FF-73B7D11EFE46}">
      <dsp:nvSpPr>
        <dsp:cNvPr id="0" name=""/>
        <dsp:cNvSpPr/>
      </dsp:nvSpPr>
      <dsp:spPr>
        <a:xfrm>
          <a:off x="0" y="2828591"/>
          <a:ext cx="6911590" cy="0"/>
        </a:xfrm>
        <a:prstGeom prst="line">
          <a:avLst/>
        </a:prstGeom>
        <a:solidFill>
          <a:schemeClr val="accent5">
            <a:hueOff val="1463055"/>
            <a:satOff val="-11666"/>
            <a:lumOff val="-8823"/>
            <a:alphaOff val="0"/>
          </a:schemeClr>
        </a:solidFill>
        <a:ln w="19050" cap="rnd" cmpd="sng" algn="ctr">
          <a:solidFill>
            <a:schemeClr val="accent5">
              <a:hueOff val="1463055"/>
              <a:satOff val="-11666"/>
              <a:lumOff val="-8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C28EB-49DC-4C41-B4A8-9AA1849F7B47}">
      <dsp:nvSpPr>
        <dsp:cNvPr id="0" name=""/>
        <dsp:cNvSpPr/>
      </dsp:nvSpPr>
      <dsp:spPr>
        <a:xfrm>
          <a:off x="0" y="2828591"/>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diagnosis variable is classified into 357 benign and 212 malignant.</a:t>
          </a:r>
        </a:p>
      </dsp:txBody>
      <dsp:txXfrm>
        <a:off x="0" y="2828591"/>
        <a:ext cx="6911590" cy="941943"/>
      </dsp:txXfrm>
    </dsp:sp>
    <dsp:sp modelId="{47AED8B1-9F04-465E-8278-3678CA7717BF}">
      <dsp:nvSpPr>
        <dsp:cNvPr id="0" name=""/>
        <dsp:cNvSpPr/>
      </dsp:nvSpPr>
      <dsp:spPr>
        <a:xfrm>
          <a:off x="0" y="3770534"/>
          <a:ext cx="6911590" cy="0"/>
        </a:xfrm>
        <a:prstGeom prst="line">
          <a:avLst/>
        </a:prstGeom>
        <a:solidFill>
          <a:schemeClr val="accent5">
            <a:hueOff val="1950740"/>
            <a:satOff val="-15554"/>
            <a:lumOff val="-11764"/>
            <a:alphaOff val="0"/>
          </a:schemeClr>
        </a:solidFill>
        <a:ln w="19050" cap="rnd" cmpd="sng" algn="ctr">
          <a:solidFill>
            <a:schemeClr val="accent5">
              <a:hueOff val="1950740"/>
              <a:satOff val="-15554"/>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05151-28A5-4BE8-9D5C-39DD60F37515}">
      <dsp:nvSpPr>
        <dsp:cNvPr id="0" name=""/>
        <dsp:cNvSpPr/>
      </dsp:nvSpPr>
      <dsp:spPr>
        <a:xfrm>
          <a:off x="0" y="3770534"/>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The features are of a digitized form of a fine needle aspiration of a breast mass.</a:t>
          </a:r>
        </a:p>
      </dsp:txBody>
      <dsp:txXfrm>
        <a:off x="0" y="3770534"/>
        <a:ext cx="6911590" cy="941943"/>
      </dsp:txXfrm>
    </dsp:sp>
    <dsp:sp modelId="{3B553E08-A49D-4C34-BEED-DCC32ADAF7B5}">
      <dsp:nvSpPr>
        <dsp:cNvPr id="0" name=""/>
        <dsp:cNvSpPr/>
      </dsp:nvSpPr>
      <dsp:spPr>
        <a:xfrm>
          <a:off x="0" y="4712477"/>
          <a:ext cx="6911590" cy="0"/>
        </a:xfrm>
        <a:prstGeom prst="line">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D8120-F261-4E8C-B811-29E5F3CC14DE}">
      <dsp:nvSpPr>
        <dsp:cNvPr id="0" name=""/>
        <dsp:cNvSpPr/>
      </dsp:nvSpPr>
      <dsp:spPr>
        <a:xfrm>
          <a:off x="0" y="4712477"/>
          <a:ext cx="6911590" cy="94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4712477"/>
        <a:ext cx="6911590" cy="941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43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0379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2495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7721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3629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270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0382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3898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86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78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60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87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205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83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6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12993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ikit-learn.org/stable/modules/generated/sklearn.metrics.confusion_matrix.html" TargetMode="External"/><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2.xml"/><Relationship Id="rId6" Type="http://schemas.openxmlformats.org/officeDocument/2006/relationships/hyperlink" Target="https://www.analyticsvidhya.com/blog/2018/04/a-comprehensive-guide-to-understand-and-implement-text-classification-in-python/" TargetMode="External"/><Relationship Id="rId5" Type="http://schemas.openxmlformats.org/officeDocument/2006/relationships/hyperlink" Target="https://scikit-learn.org/stable/modules/generated/sklearn.decomposition.PCA.html" TargetMode="External"/><Relationship Id="rId4" Type="http://schemas.openxmlformats.org/officeDocument/2006/relationships/hyperlink" Target="https://scikit-learn.org/stable/modules/generated/sklearn.ensemble.GradientBoostingClassifier.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3A042-D20C-49DE-91CE-ED1CCE67D67A}"/>
              </a:ext>
            </a:extLst>
          </p:cNvPr>
          <p:cNvPicPr>
            <a:picLocks noChangeAspect="1"/>
          </p:cNvPicPr>
          <p:nvPr/>
        </p:nvPicPr>
        <p:blipFill rotWithShape="1">
          <a:blip r:embed="rId2">
            <a:alphaModFix amt="35000"/>
          </a:blip>
          <a:srcRect b="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7969D271-EDBD-469E-AE7C-CD7D67928F59}"/>
              </a:ext>
            </a:extLst>
          </p:cNvPr>
          <p:cNvSpPr>
            <a:spLocks noGrp="1"/>
          </p:cNvSpPr>
          <p:nvPr>
            <p:ph type="ctrTitle"/>
          </p:nvPr>
        </p:nvSpPr>
        <p:spPr>
          <a:xfrm>
            <a:off x="1097280" y="286603"/>
            <a:ext cx="10058400" cy="1450757"/>
          </a:xfrm>
        </p:spPr>
        <p:txBody>
          <a:bodyPr vert="horz" lIns="91440" tIns="45720" rIns="91440" bIns="45720" rtlCol="0" anchor="b">
            <a:normAutofit fontScale="90000"/>
          </a:bodyPr>
          <a:lstStyle/>
          <a:p>
            <a:r>
              <a:rPr lang="en-US" sz="4800" dirty="0">
                <a:solidFill>
                  <a:schemeClr val="tx1">
                    <a:lumMod val="75000"/>
                    <a:lumOff val="25000"/>
                  </a:schemeClr>
                </a:solidFill>
              </a:rPr>
              <a:t>DAB 304 Project</a:t>
            </a:r>
            <a:br>
              <a:rPr lang="en-US" sz="4800" dirty="0">
                <a:solidFill>
                  <a:schemeClr val="tx1">
                    <a:lumMod val="75000"/>
                    <a:lumOff val="25000"/>
                  </a:schemeClr>
                </a:solidFill>
              </a:rPr>
            </a:br>
            <a:r>
              <a:rPr lang="en-US" sz="4800" dirty="0">
                <a:solidFill>
                  <a:schemeClr val="tx1">
                    <a:lumMod val="75000"/>
                    <a:lumOff val="25000"/>
                  </a:schemeClr>
                </a:solidFill>
              </a:rPr>
              <a:t>Group – 5 Members</a:t>
            </a:r>
          </a:p>
        </p:txBody>
      </p:sp>
      <p:sp>
        <p:nvSpPr>
          <p:cNvPr id="3" name="Subtitle 2">
            <a:extLst>
              <a:ext uri="{FF2B5EF4-FFF2-40B4-BE49-F238E27FC236}">
                <a16:creationId xmlns:a16="http://schemas.microsoft.com/office/drawing/2014/main" id="{931E9821-F740-4026-8FAB-F851538A4F9C}"/>
              </a:ext>
            </a:extLst>
          </p:cNvPr>
          <p:cNvSpPr>
            <a:spLocks noGrp="1"/>
          </p:cNvSpPr>
          <p:nvPr>
            <p:ph type="subTitle" idx="1"/>
          </p:nvPr>
        </p:nvSpPr>
        <p:spPr>
          <a:xfrm>
            <a:off x="486137" y="1851949"/>
            <a:ext cx="10972800" cy="4352081"/>
          </a:xfrm>
        </p:spPr>
        <p:txBody>
          <a:bodyPr vert="horz" lIns="0" tIns="45720" rIns="0" bIns="45720" rtlCol="0">
            <a:normAutofit/>
          </a:bodyPr>
          <a:lstStyle/>
          <a:p>
            <a:pPr marL="342900" indent="-342900">
              <a:lnSpc>
                <a:spcPct val="100000"/>
              </a:lnSpc>
              <a:buFont typeface="Calibri" panose="020F0502020204030204" pitchFamily="34" charset="0"/>
              <a:buChar char="•"/>
            </a:pPr>
            <a:r>
              <a:rPr lang="en-US" dirty="0">
                <a:solidFill>
                  <a:schemeClr val="tx1">
                    <a:lumMod val="75000"/>
                    <a:lumOff val="25000"/>
                  </a:schemeClr>
                </a:solidFill>
              </a:rPr>
              <a:t>Nanbal  Fompun</a:t>
            </a:r>
          </a:p>
          <a:p>
            <a:pPr marL="342900" indent="-342900">
              <a:lnSpc>
                <a:spcPct val="100000"/>
              </a:lnSpc>
              <a:buFont typeface="Calibri" panose="020F0502020204030204" pitchFamily="34" charset="0"/>
              <a:buChar char="•"/>
            </a:pPr>
            <a:r>
              <a:rPr lang="en-US" dirty="0">
                <a:solidFill>
                  <a:schemeClr val="tx1">
                    <a:lumMod val="75000"/>
                    <a:lumOff val="25000"/>
                  </a:schemeClr>
                </a:solidFill>
              </a:rPr>
              <a:t>Viswanadha reddy goluguri</a:t>
            </a:r>
          </a:p>
          <a:p>
            <a:pPr marL="342900" indent="-342900">
              <a:lnSpc>
                <a:spcPct val="100000"/>
              </a:lnSpc>
              <a:buFont typeface="Calibri" panose="020F0502020204030204" pitchFamily="34" charset="0"/>
              <a:buChar char="•"/>
            </a:pPr>
            <a:r>
              <a:rPr lang="en-US" dirty="0">
                <a:solidFill>
                  <a:schemeClr val="tx1">
                    <a:lumMod val="75000"/>
                    <a:lumOff val="25000"/>
                  </a:schemeClr>
                </a:solidFill>
              </a:rPr>
              <a:t>Delta joseph</a:t>
            </a:r>
          </a:p>
          <a:p>
            <a:pPr marL="342900" indent="-342900">
              <a:lnSpc>
                <a:spcPct val="100000"/>
              </a:lnSpc>
              <a:buFont typeface="Calibri" panose="020F0502020204030204" pitchFamily="34" charset="0"/>
              <a:buChar char="•"/>
            </a:pPr>
            <a:r>
              <a:rPr lang="en-US" dirty="0">
                <a:solidFill>
                  <a:schemeClr val="tx1">
                    <a:lumMod val="75000"/>
                    <a:lumOff val="25000"/>
                  </a:schemeClr>
                </a:solidFill>
              </a:rPr>
              <a:t>Amith john varkey</a:t>
            </a:r>
          </a:p>
          <a:p>
            <a:pPr marL="342900" indent="-342900">
              <a:lnSpc>
                <a:spcPct val="100000"/>
              </a:lnSpc>
              <a:buFont typeface="Calibri" panose="020F0502020204030204" pitchFamily="34" charset="0"/>
              <a:buChar char="•"/>
            </a:pPr>
            <a:r>
              <a:rPr lang="en-US" dirty="0">
                <a:solidFill>
                  <a:schemeClr val="tx1">
                    <a:lumMod val="75000"/>
                    <a:lumOff val="25000"/>
                  </a:schemeClr>
                </a:solidFill>
              </a:rPr>
              <a:t>Darshit Pradipkumar rana</a:t>
            </a:r>
          </a:p>
          <a:p>
            <a:pPr marL="342900" indent="-342900">
              <a:lnSpc>
                <a:spcPct val="100000"/>
              </a:lnSpc>
              <a:buFont typeface="Calibri" panose="020F050202020403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333813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49569B6-F995-499D-B9AD-8B0A458A735C}"/>
              </a:ext>
            </a:extLst>
          </p:cNvPr>
          <p:cNvPicPr>
            <a:picLocks noChangeAspect="1"/>
          </p:cNvPicPr>
          <p:nvPr/>
        </p:nvPicPr>
        <p:blipFill rotWithShape="1">
          <a:blip r:embed="rId3"/>
          <a:srcRect t="12801" r="-1" b="25510"/>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F83A33AA-53AE-4CE3-BC49-C11A3DB67710}"/>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Data Exploration </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71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3C492C7-C47B-4E0F-A137-02CB54DCEA29}"/>
              </a:ext>
            </a:extLst>
          </p:cNvPr>
          <p:cNvSpPr>
            <a:spLocks noGrp="1"/>
          </p:cNvSpPr>
          <p:nvPr>
            <p:ph type="title"/>
          </p:nvPr>
        </p:nvSpPr>
        <p:spPr>
          <a:xfrm>
            <a:off x="1154955" y="973668"/>
            <a:ext cx="2942210" cy="1020232"/>
          </a:xfrm>
        </p:spPr>
        <p:txBody>
          <a:bodyPr>
            <a:normAutofit/>
          </a:bodyPr>
          <a:lstStyle/>
          <a:p>
            <a:r>
              <a:rPr lang="en-US" dirty="0">
                <a:solidFill>
                  <a:srgbClr val="EBEBEB"/>
                </a:solidFill>
              </a:rPr>
              <a:t>Description:</a:t>
            </a:r>
          </a:p>
        </p:txBody>
      </p:sp>
      <p:pic>
        <p:nvPicPr>
          <p:cNvPr id="5" name="Content Placeholder 4" descr="A close up of a logo&#10;&#10;Description automatically generated">
            <a:extLst>
              <a:ext uri="{FF2B5EF4-FFF2-40B4-BE49-F238E27FC236}">
                <a16:creationId xmlns:a16="http://schemas.microsoft.com/office/drawing/2014/main" id="{F8AA5EDB-76AC-44A8-8B36-D7E2D5E64057}"/>
              </a:ext>
            </a:extLst>
          </p:cNvPr>
          <p:cNvPicPr>
            <a:picLocks noChangeAspect="1"/>
          </p:cNvPicPr>
          <p:nvPr/>
        </p:nvPicPr>
        <p:blipFill>
          <a:blip r:embed="rId2"/>
          <a:stretch>
            <a:fillRect/>
          </a:stretch>
        </p:blipFill>
        <p:spPr>
          <a:xfrm>
            <a:off x="5928564" y="803751"/>
            <a:ext cx="4923618" cy="5250498"/>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3D21F1D-A9A8-4263-8491-04CD70D8D369}"/>
              </a:ext>
            </a:extLst>
          </p:cNvPr>
          <p:cNvSpPr>
            <a:spLocks noGrp="1"/>
          </p:cNvSpPr>
          <p:nvPr>
            <p:ph idx="1"/>
          </p:nvPr>
        </p:nvSpPr>
        <p:spPr>
          <a:xfrm>
            <a:off x="1154955" y="2120900"/>
            <a:ext cx="3133726" cy="3898900"/>
          </a:xfrm>
        </p:spPr>
        <p:txBody>
          <a:bodyPr>
            <a:normAutofit/>
          </a:bodyPr>
          <a:lstStyle/>
          <a:p>
            <a:r>
              <a:rPr lang="en-US" dirty="0">
                <a:solidFill>
                  <a:srgbClr val="FFFFFF"/>
                </a:solidFill>
              </a:rPr>
              <a:t>The pie chart indicates that 62.74% of records in the dataset is benign and 37.26% is malignant.</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53419422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FAD1071-0B74-4974-98AC-8736D03ABB60}"/>
              </a:ext>
            </a:extLst>
          </p:cNvPr>
          <p:cNvSpPr>
            <a:spLocks noGrp="1"/>
          </p:cNvSpPr>
          <p:nvPr>
            <p:ph type="title"/>
          </p:nvPr>
        </p:nvSpPr>
        <p:spPr>
          <a:xfrm>
            <a:off x="1068388" y="973668"/>
            <a:ext cx="3663691" cy="1020232"/>
          </a:xfrm>
        </p:spPr>
        <p:txBody>
          <a:bodyPr vert="horz" lIns="91440" tIns="45720" rIns="91440" bIns="45720" rtlCol="0" anchor="ctr">
            <a:noAutofit/>
          </a:bodyPr>
          <a:lstStyle/>
          <a:p>
            <a:pPr>
              <a:lnSpc>
                <a:spcPct val="90000"/>
              </a:lnSpc>
            </a:pPr>
            <a:r>
              <a:rPr lang="en-US" sz="3200" dirty="0">
                <a:solidFill>
                  <a:schemeClr val="tx1"/>
                </a:solidFill>
              </a:rPr>
              <a:t>Representation of first 10 features.</a:t>
            </a:r>
          </a:p>
        </p:txBody>
      </p:sp>
      <p:sp>
        <p:nvSpPr>
          <p:cNvPr id="29" name="Rectangle 2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F0F51C1D-8AD2-4EE6-B157-0E061CD00AAA}"/>
              </a:ext>
            </a:extLst>
          </p:cNvPr>
          <p:cNvSpPr>
            <a:spLocks noGrp="1"/>
          </p:cNvSpPr>
          <p:nvPr>
            <p:ph type="body" sz="half" idx="2"/>
          </p:nvPr>
        </p:nvSpPr>
        <p:spPr>
          <a:xfrm>
            <a:off x="1154955" y="2251641"/>
            <a:ext cx="3133726" cy="3768158"/>
          </a:xfrm>
        </p:spPr>
        <p:txBody>
          <a:bodyPr vert="horz" lIns="91440" tIns="45720" rIns="91440" bIns="45720" rtlCol="0">
            <a:normAutofit/>
          </a:bodyPr>
          <a:lstStyle/>
          <a:p>
            <a:r>
              <a:rPr lang="en-US" sz="1800" dirty="0">
                <a:solidFill>
                  <a:srgbClr val="FFFFFF"/>
                </a:solidFill>
              </a:rPr>
              <a:t>We can observe that most of the data lies in between -2 to 2.</a:t>
            </a:r>
          </a:p>
          <a:p>
            <a:r>
              <a:rPr lang="en-US" sz="1800" dirty="0">
                <a:solidFill>
                  <a:srgbClr val="FFFFFF"/>
                </a:solidFill>
              </a:rPr>
              <a:t>The data is for the mean of the 10 separate features respectively.</a:t>
            </a:r>
            <a:endParaRPr lang="en-US" sz="1800" dirty="0">
              <a:solidFill>
                <a:schemeClr val="tx1"/>
              </a:solidFill>
            </a:endParaRPr>
          </a:p>
        </p:txBody>
      </p:sp>
      <p:sp>
        <p:nvSpPr>
          <p:cNvPr id="35"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24" name="Content Placeholder 23">
            <a:extLst>
              <a:ext uri="{FF2B5EF4-FFF2-40B4-BE49-F238E27FC236}">
                <a16:creationId xmlns:a16="http://schemas.microsoft.com/office/drawing/2014/main" id="{133779A0-C4DA-40D1-88C7-51069D11D56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128230" y="1519046"/>
            <a:ext cx="5388580" cy="4954522"/>
          </a:xfrm>
          <a:prstGeom prst="rect">
            <a:avLst/>
          </a:prstGeom>
        </p:spPr>
      </p:pic>
    </p:spTree>
    <p:extLst>
      <p:ext uri="{BB962C8B-B14F-4D97-AF65-F5344CB8AC3E}">
        <p14:creationId xmlns:p14="http://schemas.microsoft.com/office/powerpoint/2010/main" val="25891869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26">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6FB600E-0648-4FE1-A323-CB6DF5F56C81}"/>
              </a:ext>
            </a:extLst>
          </p:cNvPr>
          <p:cNvSpPr>
            <a:spLocks noGrp="1"/>
          </p:cNvSpPr>
          <p:nvPr>
            <p:ph type="title"/>
          </p:nvPr>
        </p:nvSpPr>
        <p:spPr>
          <a:xfrm>
            <a:off x="1154954" y="973668"/>
            <a:ext cx="3230815" cy="1020232"/>
          </a:xfrm>
        </p:spPr>
        <p:txBody>
          <a:bodyPr vert="horz" lIns="91440" tIns="45720" rIns="91440" bIns="45720" rtlCol="0">
            <a:normAutofit fontScale="90000"/>
          </a:bodyPr>
          <a:lstStyle/>
          <a:p>
            <a:r>
              <a:rPr lang="en-US" dirty="0">
                <a:solidFill>
                  <a:srgbClr val="EBEBEB"/>
                </a:solidFill>
              </a:rPr>
              <a:t>Representation of second 10 features</a:t>
            </a:r>
            <a:endParaRPr lang="en-US" b="0" i="0" kern="1200" dirty="0">
              <a:solidFill>
                <a:schemeClr val="tx1"/>
              </a:solidFill>
              <a:latin typeface="+mj-lt"/>
              <a:ea typeface="+mj-ea"/>
              <a:cs typeface="+mj-cs"/>
            </a:endParaRPr>
          </a:p>
        </p:txBody>
      </p:sp>
      <p:sp>
        <p:nvSpPr>
          <p:cNvPr id="31" name="Rectangle 30">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Content Placeholder 21">
            <a:extLst>
              <a:ext uri="{FF2B5EF4-FFF2-40B4-BE49-F238E27FC236}">
                <a16:creationId xmlns:a16="http://schemas.microsoft.com/office/drawing/2014/main" id="{C0AF78C9-B354-4D02-8A6B-930D0F36B024}"/>
              </a:ext>
            </a:extLst>
          </p:cNvPr>
          <p:cNvSpPr>
            <a:spLocks noGrp="1"/>
          </p:cNvSpPr>
          <p:nvPr>
            <p:ph idx="1"/>
          </p:nvPr>
        </p:nvSpPr>
        <p:spPr>
          <a:xfrm>
            <a:off x="1154955" y="2280212"/>
            <a:ext cx="3133726" cy="3739587"/>
          </a:xfrm>
        </p:spPr>
        <p:txBody>
          <a:bodyPr>
            <a:normAutofit/>
          </a:bodyPr>
          <a:lstStyle/>
          <a:p>
            <a:r>
              <a:rPr lang="en-US" dirty="0">
                <a:solidFill>
                  <a:srgbClr val="FFFFFF"/>
                </a:solidFill>
              </a:rPr>
              <a:t>We can observe that most of the data lies in between -2 to 2.</a:t>
            </a:r>
          </a:p>
          <a:p>
            <a:r>
              <a:rPr lang="en-US" dirty="0">
                <a:solidFill>
                  <a:srgbClr val="FFFFFF"/>
                </a:solidFill>
              </a:rPr>
              <a:t>The data is for the standard error of the 10 features.</a:t>
            </a:r>
          </a:p>
          <a:p>
            <a:endParaRPr lang="en-US" dirty="0">
              <a:solidFill>
                <a:schemeClr val="tx1"/>
              </a:solidFill>
            </a:endParaRPr>
          </a:p>
        </p:txBody>
      </p:sp>
      <p:sp>
        <p:nvSpPr>
          <p:cNvPr id="37"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9" name="Picture 18">
            <a:extLst>
              <a:ext uri="{FF2B5EF4-FFF2-40B4-BE49-F238E27FC236}">
                <a16:creationId xmlns:a16="http://schemas.microsoft.com/office/drawing/2014/main" id="{E093DE38-6A2B-4AEB-A096-F9BD8B75A9E7}"/>
              </a:ext>
            </a:extLst>
          </p:cNvPr>
          <p:cNvPicPr/>
          <p:nvPr/>
        </p:nvPicPr>
        <p:blipFill>
          <a:blip r:embed="rId2">
            <a:extLst>
              <a:ext uri="{28A0092B-C50C-407E-A947-70E740481C1C}">
                <a14:useLocalDpi xmlns:a14="http://schemas.microsoft.com/office/drawing/2010/main" val="0"/>
              </a:ext>
            </a:extLst>
          </a:blip>
          <a:stretch>
            <a:fillRect/>
          </a:stretch>
        </p:blipFill>
        <p:spPr>
          <a:xfrm>
            <a:off x="5443636" y="1160733"/>
            <a:ext cx="5830106" cy="4859066"/>
          </a:xfrm>
          <a:prstGeom prst="rect">
            <a:avLst/>
          </a:prstGeom>
        </p:spPr>
      </p:pic>
    </p:spTree>
    <p:extLst>
      <p:ext uri="{BB962C8B-B14F-4D97-AF65-F5344CB8AC3E}">
        <p14:creationId xmlns:p14="http://schemas.microsoft.com/office/powerpoint/2010/main" val="225236358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1036AC5-3B7F-48F7-9940-ADDE8EF5D3AC}"/>
              </a:ext>
            </a:extLst>
          </p:cNvPr>
          <p:cNvSpPr>
            <a:spLocks noGrp="1"/>
          </p:cNvSpPr>
          <p:nvPr>
            <p:ph type="title"/>
          </p:nvPr>
        </p:nvSpPr>
        <p:spPr>
          <a:xfrm>
            <a:off x="1154955" y="973668"/>
            <a:ext cx="3473978" cy="1020232"/>
          </a:xfrm>
        </p:spPr>
        <p:txBody>
          <a:bodyPr>
            <a:normAutofit fontScale="90000"/>
          </a:bodyPr>
          <a:lstStyle/>
          <a:p>
            <a:r>
              <a:rPr lang="en-US" dirty="0">
                <a:solidFill>
                  <a:srgbClr val="EBEBEB"/>
                </a:solidFill>
              </a:rPr>
              <a:t>Representation of third 10 features</a:t>
            </a:r>
          </a:p>
        </p:txBody>
      </p:sp>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42AD06B-E581-4F50-B275-BB55A671D8AA}"/>
              </a:ext>
            </a:extLst>
          </p:cNvPr>
          <p:cNvSpPr>
            <a:spLocks noGrp="1"/>
          </p:cNvSpPr>
          <p:nvPr>
            <p:ph idx="1"/>
          </p:nvPr>
        </p:nvSpPr>
        <p:spPr>
          <a:xfrm>
            <a:off x="1154955" y="2291786"/>
            <a:ext cx="3133726" cy="3728013"/>
          </a:xfrm>
        </p:spPr>
        <p:txBody>
          <a:bodyPr>
            <a:normAutofit/>
          </a:bodyPr>
          <a:lstStyle/>
          <a:p>
            <a:r>
              <a:rPr lang="en-US" dirty="0">
                <a:solidFill>
                  <a:srgbClr val="FFFFFF"/>
                </a:solidFill>
              </a:rPr>
              <a:t>We can observe that most of the data lies in between -2 to 2.</a:t>
            </a:r>
          </a:p>
          <a:p>
            <a:r>
              <a:rPr lang="en-US" dirty="0">
                <a:solidFill>
                  <a:srgbClr val="FFFFFF"/>
                </a:solidFill>
              </a:rPr>
              <a:t>The data is for the largest of three values.</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3" name="Picture 12">
            <a:extLst>
              <a:ext uri="{FF2B5EF4-FFF2-40B4-BE49-F238E27FC236}">
                <a16:creationId xmlns:a16="http://schemas.microsoft.com/office/drawing/2014/main" id="{0A952D27-7218-4C87-AB54-B156A38DC3EA}"/>
              </a:ext>
            </a:extLst>
          </p:cNvPr>
          <p:cNvPicPr/>
          <p:nvPr/>
        </p:nvPicPr>
        <p:blipFill>
          <a:blip r:embed="rId2">
            <a:extLst>
              <a:ext uri="{28A0092B-C50C-407E-A947-70E740481C1C}">
                <a14:useLocalDpi xmlns:a14="http://schemas.microsoft.com/office/drawing/2010/main" val="0"/>
              </a:ext>
            </a:extLst>
          </a:blip>
          <a:stretch>
            <a:fillRect/>
          </a:stretch>
        </p:blipFill>
        <p:spPr>
          <a:xfrm>
            <a:off x="5783887" y="1160733"/>
            <a:ext cx="5675049" cy="5295102"/>
          </a:xfrm>
          <a:prstGeom prst="rect">
            <a:avLst/>
          </a:prstGeom>
        </p:spPr>
      </p:pic>
    </p:spTree>
    <p:extLst>
      <p:ext uri="{BB962C8B-B14F-4D97-AF65-F5344CB8AC3E}">
        <p14:creationId xmlns:p14="http://schemas.microsoft.com/office/powerpoint/2010/main" val="365632954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C52B18-66E3-42CA-83DA-3BAA9F9804F7}"/>
              </a:ext>
            </a:extLst>
          </p:cNvPr>
          <p:cNvSpPr>
            <a:spLocks noGrp="1"/>
          </p:cNvSpPr>
          <p:nvPr>
            <p:ph type="body" sz="half" idx="2"/>
          </p:nvPr>
        </p:nvSpPr>
        <p:spPr>
          <a:xfrm>
            <a:off x="1154954" y="1666754"/>
            <a:ext cx="2793158" cy="3078866"/>
          </a:xfrm>
        </p:spPr>
        <p:txBody>
          <a:bodyPr>
            <a:normAutofit/>
          </a:bodyPr>
          <a:lstStyle/>
          <a:p>
            <a:pPr marL="285750" indent="-285750">
              <a:buFont typeface="Wingdings" panose="05000000000000000000" pitchFamily="2" charset="2"/>
              <a:buChar char="Ø"/>
            </a:pPr>
            <a:r>
              <a:rPr lang="en-US" sz="1800" dirty="0">
                <a:solidFill>
                  <a:schemeClr val="bg1"/>
                </a:solidFill>
              </a:rPr>
              <a:t>The distribution shows the mean value of all the features separately for benign and malignant. </a:t>
            </a:r>
          </a:p>
        </p:txBody>
      </p:sp>
      <p:pic>
        <p:nvPicPr>
          <p:cNvPr id="5" name="Content Placeholder 4">
            <a:extLst>
              <a:ext uri="{FF2B5EF4-FFF2-40B4-BE49-F238E27FC236}">
                <a16:creationId xmlns:a16="http://schemas.microsoft.com/office/drawing/2014/main" id="{204DE0C4-34A4-4108-AA90-C00651C04A9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54906" y="856527"/>
            <a:ext cx="6620719" cy="5683170"/>
          </a:xfrm>
          <a:prstGeom prst="rect">
            <a:avLst/>
          </a:prstGeom>
        </p:spPr>
      </p:pic>
    </p:spTree>
    <p:extLst>
      <p:ext uri="{BB962C8B-B14F-4D97-AF65-F5344CB8AC3E}">
        <p14:creationId xmlns:p14="http://schemas.microsoft.com/office/powerpoint/2010/main" val="167914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26">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13" name="Content Placeholder 12">
            <a:extLst>
              <a:ext uri="{FF2B5EF4-FFF2-40B4-BE49-F238E27FC236}">
                <a16:creationId xmlns:a16="http://schemas.microsoft.com/office/drawing/2014/main" id="{E1703890-E7FB-4E8F-93B5-2FBC78BE8348}"/>
              </a:ext>
            </a:extLst>
          </p:cNvPr>
          <p:cNvPicPr>
            <a:picLocks/>
          </p:cNvPicPr>
          <p:nvPr/>
        </p:nvPicPr>
        <p:blipFill rotWithShape="1">
          <a:blip r:embed="rId2">
            <a:extLst>
              <a:ext uri="{28A0092B-C50C-407E-A947-70E740481C1C}">
                <a14:useLocalDpi xmlns:a14="http://schemas.microsoft.com/office/drawing/2010/main" val="0"/>
              </a:ext>
            </a:extLst>
          </a:blip>
          <a:srcRect r="4439" b="-2"/>
          <a:stretch/>
        </p:blipFill>
        <p:spPr>
          <a:xfrm>
            <a:off x="5194607" y="1142999"/>
            <a:ext cx="6391533" cy="4911249"/>
          </a:xfrm>
          <a:prstGeom prst="rect">
            <a:avLst/>
          </a:prstGeom>
        </p:spPr>
      </p:pic>
      <p:sp>
        <p:nvSpPr>
          <p:cNvPr id="31" name="Rectangle 30">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Content Placeholder 21">
            <a:extLst>
              <a:ext uri="{FF2B5EF4-FFF2-40B4-BE49-F238E27FC236}">
                <a16:creationId xmlns:a16="http://schemas.microsoft.com/office/drawing/2014/main" id="{A486386F-2B7C-415A-9E49-7A5470742EBB}"/>
              </a:ext>
            </a:extLst>
          </p:cNvPr>
          <p:cNvSpPr>
            <a:spLocks noGrp="1"/>
          </p:cNvSpPr>
          <p:nvPr>
            <p:ph idx="1"/>
          </p:nvPr>
        </p:nvSpPr>
        <p:spPr>
          <a:xfrm>
            <a:off x="1154955" y="2120900"/>
            <a:ext cx="3133726" cy="3898900"/>
          </a:xfrm>
        </p:spPr>
        <p:txBody>
          <a:bodyPr>
            <a:normAutofit/>
          </a:bodyPr>
          <a:lstStyle/>
          <a:p>
            <a:r>
              <a:rPr lang="en-US" dirty="0"/>
              <a:t>The distribution shows the standard error value of all the features separately for benign and malignant. </a:t>
            </a:r>
          </a:p>
          <a:p>
            <a:endParaRPr lang="en-US" dirty="0">
              <a:solidFill>
                <a:schemeClr val="tx1"/>
              </a:solidFill>
            </a:endParaRPr>
          </a:p>
        </p:txBody>
      </p:sp>
      <p:sp>
        <p:nvSpPr>
          <p:cNvPr id="37"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42825714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0" name="Freeform: Shape 2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6" name="Picture 5" descr="A screenshot of a cell phone&#10;&#10;Description automatically generated">
            <a:extLst>
              <a:ext uri="{FF2B5EF4-FFF2-40B4-BE49-F238E27FC236}">
                <a16:creationId xmlns:a16="http://schemas.microsoft.com/office/drawing/2014/main" id="{4C733E94-DC0A-40D5-873F-551ABFD1CF90}"/>
              </a:ext>
            </a:extLst>
          </p:cNvPr>
          <p:cNvPicPr>
            <a:picLocks noChangeAspect="1"/>
          </p:cNvPicPr>
          <p:nvPr/>
        </p:nvPicPr>
        <p:blipFill>
          <a:blip r:embed="rId2"/>
          <a:stretch>
            <a:fillRect/>
          </a:stretch>
        </p:blipFill>
        <p:spPr>
          <a:xfrm>
            <a:off x="5291696" y="1234815"/>
            <a:ext cx="6391533" cy="5129205"/>
          </a:xfrm>
          <a:prstGeom prst="rect">
            <a:avLst/>
          </a:prstGeom>
        </p:spPr>
      </p:pic>
      <p:sp>
        <p:nvSpPr>
          <p:cNvPr id="34" name="Rectangle 3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529F4BF-A029-4A12-83E5-E54A3BEA5C9D}"/>
              </a:ext>
            </a:extLst>
          </p:cNvPr>
          <p:cNvSpPr>
            <a:spLocks noGrp="1"/>
          </p:cNvSpPr>
          <p:nvPr>
            <p:ph idx="1"/>
          </p:nvPr>
        </p:nvSpPr>
        <p:spPr>
          <a:xfrm>
            <a:off x="1154955" y="2120900"/>
            <a:ext cx="3133726" cy="3898900"/>
          </a:xfrm>
        </p:spPr>
        <p:txBody>
          <a:bodyPr>
            <a:normAutofit/>
          </a:bodyPr>
          <a:lstStyle/>
          <a:p>
            <a:r>
              <a:rPr lang="en-US">
                <a:solidFill>
                  <a:srgbClr val="FFFFFF"/>
                </a:solidFill>
              </a:rPr>
              <a:t>The distribution shows the  value of largest three values separately for benign and malignant. </a:t>
            </a:r>
          </a:p>
          <a:p>
            <a:endParaRPr lang="en-US" dirty="0">
              <a:solidFill>
                <a:srgbClr val="FFFFFF"/>
              </a:solidFill>
            </a:endParaRPr>
          </a:p>
        </p:txBody>
      </p:sp>
      <p:sp>
        <p:nvSpPr>
          <p:cNvPr id="4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9685850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Content Placeholder 3">
            <a:extLst>
              <a:ext uri="{FF2B5EF4-FFF2-40B4-BE49-F238E27FC236}">
                <a16:creationId xmlns:a16="http://schemas.microsoft.com/office/drawing/2014/main" id="{E426DCD0-90A3-4BDA-B5D2-CAA9FBBA39AA}"/>
              </a:ext>
            </a:extLst>
          </p:cNvPr>
          <p:cNvPicPr>
            <a:picLocks/>
          </p:cNvPicPr>
          <p:nvPr/>
        </p:nvPicPr>
        <p:blipFill rotWithShape="1">
          <a:blip r:embed="rId2">
            <a:extLst>
              <a:ext uri="{28A0092B-C50C-407E-A947-70E740481C1C}">
                <a14:useLocalDpi xmlns:a14="http://schemas.microsoft.com/office/drawing/2010/main" val="0"/>
              </a:ext>
            </a:extLst>
          </a:blip>
          <a:srcRect r="2006" b="1"/>
          <a:stretch/>
        </p:blipFill>
        <p:spPr>
          <a:xfrm>
            <a:off x="5142959" y="995423"/>
            <a:ext cx="6625705" cy="5478144"/>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07941D3-310F-494B-8A30-BDA20BEA55C3}"/>
              </a:ext>
            </a:extLst>
          </p:cNvPr>
          <p:cNvSpPr>
            <a:spLocks noGrp="1"/>
          </p:cNvSpPr>
          <p:nvPr>
            <p:ph idx="1"/>
          </p:nvPr>
        </p:nvSpPr>
        <p:spPr>
          <a:xfrm>
            <a:off x="1154955" y="2120900"/>
            <a:ext cx="3133726" cy="3898900"/>
          </a:xfrm>
        </p:spPr>
        <p:txBody>
          <a:bodyPr>
            <a:normAutofit/>
          </a:bodyPr>
          <a:lstStyle/>
          <a:p>
            <a:r>
              <a:rPr lang="en-US" dirty="0">
                <a:solidFill>
                  <a:schemeClr val="tx1"/>
                </a:solidFill>
              </a:rPr>
              <a:t>The distribution is the boxplot of features.</a:t>
            </a:r>
          </a:p>
          <a:p>
            <a:r>
              <a:rPr lang="en-US" dirty="0">
                <a:solidFill>
                  <a:schemeClr val="tx1"/>
                </a:solidFill>
              </a:rPr>
              <a:t>The dots are represented as the outliers for the variable.</a:t>
            </a:r>
          </a:p>
          <a:p>
            <a:endParaRPr lang="en-US" dirty="0">
              <a:solidFill>
                <a:schemeClr val="tx1"/>
              </a:solidFill>
            </a:endParaRP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410442909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3BA8B-4D3D-4054-8816-77BA97D5FDED}"/>
              </a:ext>
            </a:extLst>
          </p:cNvPr>
          <p:cNvSpPr>
            <a:spLocks noGrp="1"/>
          </p:cNvSpPr>
          <p:nvPr>
            <p:ph type="title"/>
          </p:nvPr>
        </p:nvSpPr>
        <p:spPr>
          <a:xfrm>
            <a:off x="561111" y="973668"/>
            <a:ext cx="3540990" cy="1391692"/>
          </a:xfrm>
        </p:spPr>
        <p:txBody>
          <a:bodyPr>
            <a:normAutofit/>
          </a:bodyPr>
          <a:lstStyle/>
          <a:p>
            <a:r>
              <a:rPr lang="en-US" dirty="0">
                <a:solidFill>
                  <a:schemeClr val="tx2"/>
                </a:solidFill>
              </a:rPr>
              <a:t>Correlation Plot:</a:t>
            </a:r>
          </a:p>
        </p:txBody>
      </p:sp>
      <p:sp>
        <p:nvSpPr>
          <p:cNvPr id="33" name="Content Placeholder 8">
            <a:extLst>
              <a:ext uri="{FF2B5EF4-FFF2-40B4-BE49-F238E27FC236}">
                <a16:creationId xmlns:a16="http://schemas.microsoft.com/office/drawing/2014/main" id="{9904D0C0-D69D-4A90-B91C-F45FD771F1E0}"/>
              </a:ext>
            </a:extLst>
          </p:cNvPr>
          <p:cNvSpPr>
            <a:spLocks noGrp="1"/>
          </p:cNvSpPr>
          <p:nvPr>
            <p:ph idx="1"/>
          </p:nvPr>
        </p:nvSpPr>
        <p:spPr>
          <a:xfrm>
            <a:off x="561111" y="2603500"/>
            <a:ext cx="3540990" cy="3416300"/>
          </a:xfrm>
        </p:spPr>
        <p:txBody>
          <a:bodyPr>
            <a:normAutofit/>
          </a:bodyPr>
          <a:lstStyle/>
          <a:p>
            <a:r>
              <a:rPr lang="en-US" dirty="0"/>
              <a:t>By the representation we can see the relationship between the variables.</a:t>
            </a:r>
          </a:p>
          <a:p>
            <a:endParaRPr lang="en-US" dirty="0"/>
          </a:p>
        </p:txBody>
      </p:sp>
      <p:pic>
        <p:nvPicPr>
          <p:cNvPr id="5" name="Content Placeholder 4" descr="A picture containing food&#10;&#10;Description automatically generated">
            <a:extLst>
              <a:ext uri="{FF2B5EF4-FFF2-40B4-BE49-F238E27FC236}">
                <a16:creationId xmlns:a16="http://schemas.microsoft.com/office/drawing/2014/main" id="{15BFD6AA-1F4D-4DA4-8C22-CE63F0586A9A}"/>
              </a:ext>
            </a:extLst>
          </p:cNvPr>
          <p:cNvPicPr>
            <a:picLocks noChangeAspect="1"/>
          </p:cNvPicPr>
          <p:nvPr/>
        </p:nvPicPr>
        <p:blipFill rotWithShape="1">
          <a:blip r:embed="rId2"/>
          <a:srcRect r="1" b="2841"/>
          <a:stretch/>
        </p:blipFill>
        <p:spPr>
          <a:xfrm>
            <a:off x="3731302" y="461681"/>
            <a:ext cx="8333697" cy="6424879"/>
          </a:xfrm>
          <a:custGeom>
            <a:avLst/>
            <a:gdLst>
              <a:gd name="connsiteX0" fmla="*/ 225406 w 6585549"/>
              <a:gd name="connsiteY0" fmla="*/ 0 h 5934638"/>
              <a:gd name="connsiteX1" fmla="*/ 6585549 w 6585549"/>
              <a:gd name="connsiteY1" fmla="*/ 0 h 5934638"/>
              <a:gd name="connsiteX2" fmla="*/ 6585549 w 6585549"/>
              <a:gd name="connsiteY2" fmla="*/ 5934638 h 5934638"/>
              <a:gd name="connsiteX3" fmla="*/ 226600 w 6585549"/>
              <a:gd name="connsiteY3" fmla="*/ 5934638 h 5934638"/>
              <a:gd name="connsiteX4" fmla="*/ 214529 w 6585549"/>
              <a:gd name="connsiteY4" fmla="*/ 5856373 h 5934638"/>
              <a:gd name="connsiteX5" fmla="*/ 203238 w 6585549"/>
              <a:gd name="connsiteY5" fmla="*/ 5780097 h 5934638"/>
              <a:gd name="connsiteX6" fmla="*/ 191320 w 6585549"/>
              <a:gd name="connsiteY6" fmla="*/ 5689292 h 5934638"/>
              <a:gd name="connsiteX7" fmla="*/ 177049 w 6585549"/>
              <a:gd name="connsiteY7" fmla="*/ 5581536 h 5934638"/>
              <a:gd name="connsiteX8" fmla="*/ 161995 w 6585549"/>
              <a:gd name="connsiteY8" fmla="*/ 5462279 h 5934638"/>
              <a:gd name="connsiteX9" fmla="*/ 146156 w 6585549"/>
              <a:gd name="connsiteY9" fmla="*/ 5327888 h 5934638"/>
              <a:gd name="connsiteX10" fmla="*/ 129376 w 6585549"/>
              <a:gd name="connsiteY10" fmla="*/ 5181389 h 5934638"/>
              <a:gd name="connsiteX11" fmla="*/ 112596 w 6585549"/>
              <a:gd name="connsiteY11" fmla="*/ 5022177 h 5934638"/>
              <a:gd name="connsiteX12" fmla="*/ 95503 w 6585549"/>
              <a:gd name="connsiteY12" fmla="*/ 4852675 h 5934638"/>
              <a:gd name="connsiteX13" fmla="*/ 79664 w 6585549"/>
              <a:gd name="connsiteY13" fmla="*/ 4669854 h 5934638"/>
              <a:gd name="connsiteX14" fmla="*/ 64453 w 6585549"/>
              <a:gd name="connsiteY14" fmla="*/ 4478558 h 5934638"/>
              <a:gd name="connsiteX15" fmla="*/ 50652 w 6585549"/>
              <a:gd name="connsiteY15" fmla="*/ 4276365 h 5934638"/>
              <a:gd name="connsiteX16" fmla="*/ 37480 w 6585549"/>
              <a:gd name="connsiteY16" fmla="*/ 4065697 h 5934638"/>
              <a:gd name="connsiteX17" fmla="*/ 25091 w 6585549"/>
              <a:gd name="connsiteY17" fmla="*/ 3845949 h 5934638"/>
              <a:gd name="connsiteX18" fmla="*/ 20700 w 6585549"/>
              <a:gd name="connsiteY18" fmla="*/ 3733351 h 5934638"/>
              <a:gd name="connsiteX19" fmla="*/ 15838 w 6585549"/>
              <a:gd name="connsiteY19" fmla="*/ 3618331 h 5934638"/>
              <a:gd name="connsiteX20" fmla="*/ 11291 w 6585549"/>
              <a:gd name="connsiteY20" fmla="*/ 3501495 h 5934638"/>
              <a:gd name="connsiteX21" fmla="*/ 8311 w 6585549"/>
              <a:gd name="connsiteY21" fmla="*/ 3384054 h 5934638"/>
              <a:gd name="connsiteX22" fmla="*/ 5645 w 6585549"/>
              <a:gd name="connsiteY22" fmla="*/ 3264191 h 5934638"/>
              <a:gd name="connsiteX23" fmla="*/ 2822 w 6585549"/>
              <a:gd name="connsiteY23" fmla="*/ 3143118 h 5934638"/>
              <a:gd name="connsiteX24" fmla="*/ 941 w 6585549"/>
              <a:gd name="connsiteY24" fmla="*/ 3019623 h 5934638"/>
              <a:gd name="connsiteX25" fmla="*/ 941 w 6585549"/>
              <a:gd name="connsiteY25" fmla="*/ 2894918 h 5934638"/>
              <a:gd name="connsiteX26" fmla="*/ 0 w 6585549"/>
              <a:gd name="connsiteY26" fmla="*/ 2769001 h 5934638"/>
              <a:gd name="connsiteX27" fmla="*/ 941 w 6585549"/>
              <a:gd name="connsiteY27" fmla="*/ 2641874 h 5934638"/>
              <a:gd name="connsiteX28" fmla="*/ 2822 w 6585549"/>
              <a:gd name="connsiteY28" fmla="*/ 2512931 h 5934638"/>
              <a:gd name="connsiteX29" fmla="*/ 4547 w 6585549"/>
              <a:gd name="connsiteY29" fmla="*/ 2383988 h 5934638"/>
              <a:gd name="connsiteX30" fmla="*/ 8311 w 6585549"/>
              <a:gd name="connsiteY30" fmla="*/ 2253229 h 5934638"/>
              <a:gd name="connsiteX31" fmla="*/ 12232 w 6585549"/>
              <a:gd name="connsiteY31" fmla="*/ 2121259 h 5934638"/>
              <a:gd name="connsiteX32" fmla="*/ 16779 w 6585549"/>
              <a:gd name="connsiteY32" fmla="*/ 1989289 h 5934638"/>
              <a:gd name="connsiteX33" fmla="*/ 23209 w 6585549"/>
              <a:gd name="connsiteY33" fmla="*/ 1856108 h 5934638"/>
              <a:gd name="connsiteX34" fmla="*/ 30893 w 6585549"/>
              <a:gd name="connsiteY34" fmla="*/ 1721716 h 5934638"/>
              <a:gd name="connsiteX35" fmla="*/ 38264 w 6585549"/>
              <a:gd name="connsiteY35" fmla="*/ 1586720 h 5934638"/>
              <a:gd name="connsiteX36" fmla="*/ 47673 w 6585549"/>
              <a:gd name="connsiteY36" fmla="*/ 1451723 h 5934638"/>
              <a:gd name="connsiteX37" fmla="*/ 58964 w 6585549"/>
              <a:gd name="connsiteY37" fmla="*/ 1314910 h 5934638"/>
              <a:gd name="connsiteX38" fmla="*/ 70255 w 6585549"/>
              <a:gd name="connsiteY38" fmla="*/ 1179913 h 5934638"/>
              <a:gd name="connsiteX39" fmla="*/ 83271 w 6585549"/>
              <a:gd name="connsiteY39" fmla="*/ 1042495 h 5934638"/>
              <a:gd name="connsiteX40" fmla="*/ 97542 w 6585549"/>
              <a:gd name="connsiteY40" fmla="*/ 904471 h 5934638"/>
              <a:gd name="connsiteX41" fmla="*/ 112596 w 6585549"/>
              <a:gd name="connsiteY41" fmla="*/ 768263 h 5934638"/>
              <a:gd name="connsiteX42" fmla="*/ 130160 w 6585549"/>
              <a:gd name="connsiteY42" fmla="*/ 630240 h 5934638"/>
              <a:gd name="connsiteX43" fmla="*/ 148978 w 6585549"/>
              <a:gd name="connsiteY43" fmla="*/ 492821 h 5934638"/>
              <a:gd name="connsiteX44" fmla="*/ 167640 w 6585549"/>
              <a:gd name="connsiteY44" fmla="*/ 354798 h 5934638"/>
              <a:gd name="connsiteX45" fmla="*/ 189438 w 6585549"/>
              <a:gd name="connsiteY45" fmla="*/ 217380 h 5934638"/>
              <a:gd name="connsiteX46" fmla="*/ 211706 w 6585549"/>
              <a:gd name="connsiteY46" fmla="*/ 80567 h 593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55708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9" name="Rectangle 1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7D75D12-549A-4E2F-A2D7-43A823E4D9DC}"/>
              </a:ext>
            </a:extLst>
          </p:cNvPr>
          <p:cNvSpPr>
            <a:spLocks noGrp="1"/>
          </p:cNvSpPr>
          <p:nvPr>
            <p:ph type="title"/>
          </p:nvPr>
        </p:nvSpPr>
        <p:spPr>
          <a:xfrm>
            <a:off x="1154954" y="1293845"/>
            <a:ext cx="9154801" cy="2681256"/>
          </a:xfrm>
        </p:spPr>
        <p:txBody>
          <a:bodyPr vert="horz" lIns="91440" tIns="45720" rIns="91440" bIns="45720" rtlCol="0" anchor="b">
            <a:normAutofit fontScale="90000"/>
          </a:bodyPr>
          <a:lstStyle/>
          <a:p>
            <a:pPr algn="ctr"/>
            <a:br>
              <a:rPr lang="en-US" sz="5400" dirty="0">
                <a:solidFill>
                  <a:schemeClr val="tx1"/>
                </a:solidFill>
              </a:rPr>
            </a:br>
            <a:br>
              <a:rPr lang="en-US" sz="5400" dirty="0">
                <a:solidFill>
                  <a:schemeClr val="tx1"/>
                </a:solidFill>
              </a:rPr>
            </a:br>
            <a:br>
              <a:rPr lang="en-US" sz="5400" dirty="0">
                <a:solidFill>
                  <a:schemeClr val="tx1"/>
                </a:solidFill>
              </a:rPr>
            </a:br>
            <a:r>
              <a:rPr lang="en-US" sz="5400" dirty="0">
                <a:solidFill>
                  <a:schemeClr val="tx1"/>
                </a:solidFill>
              </a:rPr>
              <a:t>PREDICTION OF BREAST CANCER</a:t>
            </a:r>
          </a:p>
        </p:txBody>
      </p:sp>
    </p:spTree>
    <p:extLst>
      <p:ext uri="{BB962C8B-B14F-4D97-AF65-F5344CB8AC3E}">
        <p14:creationId xmlns:p14="http://schemas.microsoft.com/office/powerpoint/2010/main" val="253707875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C2E-80F9-4361-84FB-4FD2A32820D8}"/>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730B2245-C5D1-4516-BA78-5101DA72F559}"/>
              </a:ext>
            </a:extLst>
          </p:cNvPr>
          <p:cNvSpPr>
            <a:spLocks noGrp="1"/>
          </p:cNvSpPr>
          <p:nvPr>
            <p:ph idx="1"/>
          </p:nvPr>
        </p:nvSpPr>
        <p:spPr/>
        <p:txBody>
          <a:bodyPr/>
          <a:lstStyle/>
          <a:p>
            <a:r>
              <a:rPr lang="en-US" dirty="0"/>
              <a:t>First, we Scaled our feature data using the Standard scaler and transformed our scaled data. </a:t>
            </a:r>
          </a:p>
          <a:p>
            <a:r>
              <a:rPr lang="en-US" dirty="0"/>
              <a:t>We did feature engineering using Principle component analysis.</a:t>
            </a:r>
          </a:p>
          <a:p>
            <a:r>
              <a:rPr lang="en-US" dirty="0"/>
              <a:t>We selected 10 principle components as those components are explaining the maximum variance in the data.</a:t>
            </a:r>
          </a:p>
        </p:txBody>
      </p:sp>
      <p:pic>
        <p:nvPicPr>
          <p:cNvPr id="5" name="Picture 4" descr="A screenshot of a cell phone&#10;&#10;Description automatically generated">
            <a:extLst>
              <a:ext uri="{FF2B5EF4-FFF2-40B4-BE49-F238E27FC236}">
                <a16:creationId xmlns:a16="http://schemas.microsoft.com/office/drawing/2014/main" id="{DADFC526-E5B2-4246-8D0F-D45DCC22E517}"/>
              </a:ext>
            </a:extLst>
          </p:cNvPr>
          <p:cNvPicPr>
            <a:picLocks noChangeAspect="1"/>
          </p:cNvPicPr>
          <p:nvPr/>
        </p:nvPicPr>
        <p:blipFill>
          <a:blip r:embed="rId2"/>
          <a:stretch>
            <a:fillRect/>
          </a:stretch>
        </p:blipFill>
        <p:spPr>
          <a:xfrm>
            <a:off x="6057418" y="4311650"/>
            <a:ext cx="5224040" cy="2410354"/>
          </a:xfrm>
          <a:prstGeom prst="rect">
            <a:avLst/>
          </a:prstGeom>
        </p:spPr>
      </p:pic>
    </p:spTree>
    <p:extLst>
      <p:ext uri="{BB962C8B-B14F-4D97-AF65-F5344CB8AC3E}">
        <p14:creationId xmlns:p14="http://schemas.microsoft.com/office/powerpoint/2010/main" val="1398766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94E7-E140-4C2F-848C-FA11DBCD2A9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448F6A0-64C0-4569-8BA8-D4D38A378DEE}"/>
              </a:ext>
            </a:extLst>
          </p:cNvPr>
          <p:cNvSpPr>
            <a:spLocks noGrp="1"/>
          </p:cNvSpPr>
          <p:nvPr>
            <p:ph idx="1"/>
          </p:nvPr>
        </p:nvSpPr>
        <p:spPr/>
        <p:txBody>
          <a:bodyPr/>
          <a:lstStyle/>
          <a:p>
            <a:r>
              <a:rPr lang="en-US" dirty="0"/>
              <a:t>We applied our PCA data to all the models and compared the accuracies of all other models with original data.</a:t>
            </a:r>
          </a:p>
          <a:p>
            <a:r>
              <a:rPr lang="en-US" dirty="0"/>
              <a:t>While comparing we came to know that PCA data gave better results compared to the original data.</a:t>
            </a:r>
          </a:p>
        </p:txBody>
      </p:sp>
    </p:spTree>
    <p:extLst>
      <p:ext uri="{BB962C8B-B14F-4D97-AF65-F5344CB8AC3E}">
        <p14:creationId xmlns:p14="http://schemas.microsoft.com/office/powerpoint/2010/main" val="375059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75E2-5E88-4DCB-A155-043C08B1685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8507BF16-FE6D-44EB-9D7E-10ABAF994EDA}"/>
              </a:ext>
            </a:extLst>
          </p:cNvPr>
          <p:cNvSpPr>
            <a:spLocks noGrp="1"/>
          </p:cNvSpPr>
          <p:nvPr>
            <p:ph idx="1"/>
          </p:nvPr>
        </p:nvSpPr>
        <p:spPr/>
        <p:txBody>
          <a:bodyPr/>
          <a:lstStyle/>
          <a:p>
            <a:r>
              <a:rPr lang="en-US" dirty="0"/>
              <a:t>The K nearest neighbors is a simple algorithm that takes all available observations and classifies new observation on the basis of a similarity metric.</a:t>
            </a:r>
          </a:p>
          <a:p>
            <a:r>
              <a:rPr lang="en-US" dirty="0"/>
              <a:t>Input for K Neighbors consist of k closest training set.</a:t>
            </a:r>
          </a:p>
          <a:p>
            <a:r>
              <a:rPr lang="en-US" dirty="0"/>
              <a:t>It is mainly used for statistical estimation.</a:t>
            </a:r>
          </a:p>
          <a:p>
            <a:r>
              <a:rPr lang="en-US" dirty="0"/>
              <a:t>KNN is used is also used in  various fields like Healthcare, finance, image recognition, Handwritten recognition, etc.</a:t>
            </a:r>
          </a:p>
          <a:p>
            <a:r>
              <a:rPr lang="en-US" dirty="0"/>
              <a:t>Parameters used -&gt; </a:t>
            </a:r>
            <a:r>
              <a:rPr lang="en-US" dirty="0" err="1"/>
              <a:t>n_estimators</a:t>
            </a:r>
            <a:r>
              <a:rPr lang="en-US" dirty="0"/>
              <a:t> : represents the number of trees in forest.</a:t>
            </a:r>
          </a:p>
        </p:txBody>
      </p:sp>
    </p:spTree>
    <p:extLst>
      <p:ext uri="{BB962C8B-B14F-4D97-AF65-F5344CB8AC3E}">
        <p14:creationId xmlns:p14="http://schemas.microsoft.com/office/powerpoint/2010/main" val="344789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A2C5-BAF1-4256-B340-942F53B5602D}"/>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73092C22-568A-43BC-8033-99B81645143F}"/>
              </a:ext>
            </a:extLst>
          </p:cNvPr>
          <p:cNvSpPr>
            <a:spLocks noGrp="1"/>
          </p:cNvSpPr>
          <p:nvPr>
            <p:ph idx="1"/>
          </p:nvPr>
        </p:nvSpPr>
        <p:spPr>
          <a:xfrm>
            <a:off x="1154954" y="2603499"/>
            <a:ext cx="8825659" cy="3820449"/>
          </a:xfrm>
        </p:spPr>
        <p:txBody>
          <a:bodyPr/>
          <a:lstStyle/>
          <a:p>
            <a:r>
              <a:rPr lang="en-US" dirty="0"/>
              <a:t>Logistic Regression is a supervised classification algorithm.</a:t>
            </a:r>
          </a:p>
          <a:p>
            <a:r>
              <a:rPr lang="en-US" dirty="0"/>
              <a:t>Logistic Regression targets categorical values as dependent variables instead of numbers.</a:t>
            </a:r>
          </a:p>
          <a:p>
            <a:r>
              <a:rPr lang="en-US" dirty="0"/>
              <a:t>It keeps a threshold value and classifies the data into classes based on the limit.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5946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4CCD-465F-4100-8098-154974846A0A}"/>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E474EE4-B7A6-4A60-917A-A2EBA219D01A}"/>
              </a:ext>
            </a:extLst>
          </p:cNvPr>
          <p:cNvSpPr>
            <a:spLocks noGrp="1"/>
          </p:cNvSpPr>
          <p:nvPr>
            <p:ph idx="1"/>
          </p:nvPr>
        </p:nvSpPr>
        <p:spPr>
          <a:xfrm>
            <a:off x="1154954" y="2603500"/>
            <a:ext cx="10385005" cy="3970920"/>
          </a:xfrm>
        </p:spPr>
        <p:txBody>
          <a:bodyPr/>
          <a:lstStyle/>
          <a:p>
            <a:r>
              <a:rPr lang="en-US" dirty="0"/>
              <a:t>A decision tree classifier is a non-parametric algorithm which applies a tree-like graph or model of choices and their possible costs, including chance event outcomes, resource costs, and utility.</a:t>
            </a:r>
          </a:p>
          <a:p>
            <a:r>
              <a:rPr lang="en-US" dirty="0"/>
              <a:t>Decision tree classification consists of two steps ,learning step and prediction step.</a:t>
            </a:r>
          </a:p>
          <a:p>
            <a:r>
              <a:rPr lang="en-US" dirty="0"/>
              <a:t>Model is build based on training data in learning step.</a:t>
            </a:r>
          </a:p>
          <a:p>
            <a:r>
              <a:rPr lang="en-US" dirty="0"/>
              <a:t>Model is used to predict the training data in the prediction step</a:t>
            </a:r>
          </a:p>
          <a:p>
            <a:r>
              <a:rPr lang="en-US" dirty="0"/>
              <a:t>Parameter used -&gt; </a:t>
            </a:r>
            <a:r>
              <a:rPr lang="en-US" dirty="0" err="1"/>
              <a:t>max_depth</a:t>
            </a:r>
            <a:r>
              <a:rPr lang="en-US" dirty="0"/>
              <a:t>.</a:t>
            </a:r>
          </a:p>
        </p:txBody>
      </p:sp>
    </p:spTree>
    <p:extLst>
      <p:ext uri="{BB962C8B-B14F-4D97-AF65-F5344CB8AC3E}">
        <p14:creationId xmlns:p14="http://schemas.microsoft.com/office/powerpoint/2010/main" val="2469606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C159-78F7-45E0-9CB4-43630BA195DD}"/>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00B8925F-FF06-40B1-8718-51F37F913709}"/>
              </a:ext>
            </a:extLst>
          </p:cNvPr>
          <p:cNvSpPr>
            <a:spLocks noGrp="1"/>
          </p:cNvSpPr>
          <p:nvPr>
            <p:ph idx="1"/>
          </p:nvPr>
        </p:nvSpPr>
        <p:spPr>
          <a:xfrm>
            <a:off x="1154954" y="2603500"/>
            <a:ext cx="10095638" cy="4005644"/>
          </a:xfrm>
        </p:spPr>
        <p:txBody>
          <a:bodyPr/>
          <a:lstStyle/>
          <a:p>
            <a:r>
              <a:rPr lang="en-US" dirty="0"/>
              <a:t>Random forest classifier is a combination of decision trees from randomly selected subsets of the training data.</a:t>
            </a:r>
          </a:p>
          <a:p>
            <a:r>
              <a:rPr lang="en-US" dirty="0"/>
              <a:t>It averages the effect from various  decision trees to determine the final class of the test object</a:t>
            </a:r>
          </a:p>
          <a:p>
            <a:r>
              <a:rPr lang="en-US" dirty="0"/>
              <a:t>Parameters used -&gt; </a:t>
            </a:r>
            <a:r>
              <a:rPr lang="en-US" dirty="0" err="1"/>
              <a:t>n_estimators</a:t>
            </a:r>
            <a:r>
              <a:rPr lang="en-US" dirty="0"/>
              <a:t>:   represents the number of trees in forest.</a:t>
            </a:r>
          </a:p>
        </p:txBody>
      </p:sp>
    </p:spTree>
    <p:extLst>
      <p:ext uri="{BB962C8B-B14F-4D97-AF65-F5344CB8AC3E}">
        <p14:creationId xmlns:p14="http://schemas.microsoft.com/office/powerpoint/2010/main" val="421989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5B52-D106-4658-BC48-F8200E819DEF}"/>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EC3E7659-E0FC-40BD-8A50-B338CDD3FAF9}"/>
              </a:ext>
            </a:extLst>
          </p:cNvPr>
          <p:cNvSpPr>
            <a:spLocks noGrp="1"/>
          </p:cNvSpPr>
          <p:nvPr>
            <p:ph idx="1"/>
          </p:nvPr>
        </p:nvSpPr>
        <p:spPr>
          <a:xfrm>
            <a:off x="1154954" y="2603500"/>
            <a:ext cx="10257684" cy="4040368"/>
          </a:xfrm>
        </p:spPr>
        <p:txBody>
          <a:bodyPr/>
          <a:lstStyle/>
          <a:p>
            <a:r>
              <a:rPr lang="en-US" dirty="0"/>
              <a:t>Gradient boosting regression is one of the  machine learning techniques which is used for both regression and classification problem.</a:t>
            </a:r>
          </a:p>
          <a:p>
            <a:r>
              <a:rPr lang="en-US" dirty="0"/>
              <a:t>Gradient boosting classifier algorithms combine weak learning models to create a strong predictive model. For example, the method converts weak models such as decision tree into strong model</a:t>
            </a:r>
          </a:p>
          <a:p>
            <a:r>
              <a:rPr lang="en-US" dirty="0"/>
              <a:t>Each tree is a fit on modified version of original dataset.</a:t>
            </a:r>
          </a:p>
          <a:p>
            <a:r>
              <a:rPr lang="en-US" dirty="0"/>
              <a:t>Parameter used -&gt; loss function is optimized using grading descent. It is used for changing target variable for each tree. We also used the learning rate parameter which are values which range from 0 to 1.</a:t>
            </a:r>
          </a:p>
        </p:txBody>
      </p:sp>
    </p:spTree>
    <p:extLst>
      <p:ext uri="{BB962C8B-B14F-4D97-AF65-F5344CB8AC3E}">
        <p14:creationId xmlns:p14="http://schemas.microsoft.com/office/powerpoint/2010/main" val="416363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9A47-C7E3-4192-96D6-7241EFF5410E}"/>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EE159DDF-42ED-4331-9D96-A0AD65BB100A}"/>
              </a:ext>
            </a:extLst>
          </p:cNvPr>
          <p:cNvSpPr>
            <a:spLocks noGrp="1"/>
          </p:cNvSpPr>
          <p:nvPr>
            <p:ph idx="1"/>
          </p:nvPr>
        </p:nvSpPr>
        <p:spPr>
          <a:xfrm>
            <a:off x="1154954" y="2603500"/>
            <a:ext cx="10581775" cy="4063518"/>
          </a:xfrm>
        </p:spPr>
        <p:txBody>
          <a:bodyPr/>
          <a:lstStyle/>
          <a:p>
            <a:r>
              <a:rPr lang="en-US" dirty="0"/>
              <a:t>In this project, we used five predictive classification models; The K-Nearest Neighbors Classifier, Logistic Regression model, Decision Tree Classifier, Random Forest Classifier and the Gradient Boosting classifier.</a:t>
            </a:r>
          </a:p>
          <a:p>
            <a:r>
              <a:rPr lang="en-US" dirty="0"/>
              <a:t>Models were evaluated on four metrics</a:t>
            </a:r>
          </a:p>
          <a:p>
            <a:r>
              <a:rPr lang="en-US" b="1" dirty="0"/>
              <a:t>Accuracy score</a:t>
            </a:r>
            <a:r>
              <a:rPr lang="en-US" dirty="0"/>
              <a:t>: The number of correct predictions made by our model divided by the total number of observations. </a:t>
            </a:r>
          </a:p>
          <a:p>
            <a:r>
              <a:rPr lang="en-US" b="1" dirty="0"/>
              <a:t>Precision score</a:t>
            </a:r>
            <a:r>
              <a:rPr lang="en-US" dirty="0"/>
              <a:t>: The ratio of the correctly predicted classes to the total predicted positive observations.</a:t>
            </a:r>
          </a:p>
          <a:p>
            <a:r>
              <a:rPr lang="en-US" b="1" dirty="0"/>
              <a:t>Recall Score</a:t>
            </a:r>
            <a:r>
              <a:rPr lang="en-US" dirty="0"/>
              <a:t>: The number of correctly predicted classes divided by all the observations in the actual class.</a:t>
            </a:r>
          </a:p>
          <a:p>
            <a:r>
              <a:rPr lang="en-US" b="1" dirty="0"/>
              <a:t>F1 Score</a:t>
            </a:r>
            <a:r>
              <a:rPr lang="en-US" dirty="0"/>
              <a:t>: The weighted average of the recall and Precision score. </a:t>
            </a:r>
          </a:p>
          <a:p>
            <a:endParaRPr lang="en-US" dirty="0"/>
          </a:p>
        </p:txBody>
      </p:sp>
    </p:spTree>
    <p:extLst>
      <p:ext uri="{BB962C8B-B14F-4D97-AF65-F5344CB8AC3E}">
        <p14:creationId xmlns:p14="http://schemas.microsoft.com/office/powerpoint/2010/main" val="210856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592F-79E0-4A64-B62C-B2910A77D6AA}"/>
              </a:ext>
            </a:extLst>
          </p:cNvPr>
          <p:cNvSpPr>
            <a:spLocks noGrp="1"/>
          </p:cNvSpPr>
          <p:nvPr>
            <p:ph type="title"/>
          </p:nvPr>
        </p:nvSpPr>
        <p:spPr/>
        <p:txBody>
          <a:bodyPr/>
          <a:lstStyle/>
          <a:p>
            <a:r>
              <a:rPr lang="en-US" dirty="0"/>
              <a:t>Results:</a:t>
            </a:r>
          </a:p>
        </p:txBody>
      </p:sp>
      <p:pic>
        <p:nvPicPr>
          <p:cNvPr id="8" name="Content Placeholder 7" descr="A screenshot of a cell phone&#10;&#10;Description automatically generated">
            <a:extLst>
              <a:ext uri="{FF2B5EF4-FFF2-40B4-BE49-F238E27FC236}">
                <a16:creationId xmlns:a16="http://schemas.microsoft.com/office/drawing/2014/main" id="{AD1C242F-5E8D-4CC3-B6EB-DCA4AB5D0EB5}"/>
              </a:ext>
            </a:extLst>
          </p:cNvPr>
          <p:cNvPicPr>
            <a:picLocks noGrp="1" noChangeAspect="1"/>
          </p:cNvPicPr>
          <p:nvPr>
            <p:ph idx="1"/>
          </p:nvPr>
        </p:nvPicPr>
        <p:blipFill>
          <a:blip r:embed="rId2"/>
          <a:stretch>
            <a:fillRect/>
          </a:stretch>
        </p:blipFill>
        <p:spPr>
          <a:xfrm>
            <a:off x="1851949" y="2372968"/>
            <a:ext cx="8663941" cy="3511364"/>
          </a:xfrm>
        </p:spPr>
      </p:pic>
    </p:spTree>
    <p:extLst>
      <p:ext uri="{BB962C8B-B14F-4D97-AF65-F5344CB8AC3E}">
        <p14:creationId xmlns:p14="http://schemas.microsoft.com/office/powerpoint/2010/main" val="207541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61E3-BE46-4467-A533-65021A21093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8B3671-74A6-4894-8549-9F383F0E067C}"/>
              </a:ext>
            </a:extLst>
          </p:cNvPr>
          <p:cNvSpPr>
            <a:spLocks noGrp="1"/>
          </p:cNvSpPr>
          <p:nvPr>
            <p:ph idx="1"/>
          </p:nvPr>
        </p:nvSpPr>
        <p:spPr/>
        <p:txBody>
          <a:bodyPr>
            <a:normAutofit/>
          </a:bodyPr>
          <a:lstStyle/>
          <a:p>
            <a:r>
              <a:rPr lang="en-US" sz="2800" dirty="0"/>
              <a:t>The major challenge we had while implementing this project was the selection of which model to implement as all our models gave high accuracies based on the evaluation metrics which we explored.</a:t>
            </a:r>
          </a:p>
        </p:txBody>
      </p:sp>
    </p:spTree>
    <p:extLst>
      <p:ext uri="{BB962C8B-B14F-4D97-AF65-F5344CB8AC3E}">
        <p14:creationId xmlns:p14="http://schemas.microsoft.com/office/powerpoint/2010/main" val="298454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7EC6-0FB0-40F4-BD1D-79EED1BA3331}"/>
              </a:ext>
            </a:extLst>
          </p:cNvPr>
          <p:cNvSpPr>
            <a:spLocks noGrp="1"/>
          </p:cNvSpPr>
          <p:nvPr>
            <p:ph type="title"/>
          </p:nvPr>
        </p:nvSpPr>
        <p:spPr/>
        <p:txBody>
          <a:bodyPr/>
          <a:lstStyle/>
          <a:p>
            <a:r>
              <a:rPr lang="en-US" dirty="0"/>
              <a:t>What is Breast Cancer?</a:t>
            </a:r>
          </a:p>
        </p:txBody>
      </p:sp>
      <p:sp>
        <p:nvSpPr>
          <p:cNvPr id="3" name="Content Placeholder 2">
            <a:extLst>
              <a:ext uri="{FF2B5EF4-FFF2-40B4-BE49-F238E27FC236}">
                <a16:creationId xmlns:a16="http://schemas.microsoft.com/office/drawing/2014/main" id="{D3EB915F-7E0C-4F22-831D-3D2CCEDE873E}"/>
              </a:ext>
            </a:extLst>
          </p:cNvPr>
          <p:cNvSpPr>
            <a:spLocks noGrp="1"/>
          </p:cNvSpPr>
          <p:nvPr>
            <p:ph idx="1"/>
          </p:nvPr>
        </p:nvSpPr>
        <p:spPr/>
        <p:txBody>
          <a:bodyPr/>
          <a:lstStyle/>
          <a:p>
            <a:r>
              <a:rPr lang="en-US" dirty="0"/>
              <a:t>The cancer starts in the breast where cells start to outgrow without control.</a:t>
            </a:r>
          </a:p>
          <a:p>
            <a:r>
              <a:rPr lang="en-US" dirty="0"/>
              <a:t>The kind of breast cancer depends on which cell start to outgrow.</a:t>
            </a:r>
          </a:p>
          <a:p>
            <a:r>
              <a:rPr lang="en-US" dirty="0"/>
              <a:t>Kinds of Breast cancer:</a:t>
            </a:r>
          </a:p>
          <a:p>
            <a:r>
              <a:rPr lang="en-US" dirty="0"/>
              <a:t>Invasive ductal carcinoma: The cancer cells grow outside of the ducts into other parts of the breast tissue.</a:t>
            </a:r>
          </a:p>
          <a:p>
            <a:r>
              <a:rPr lang="en-US" dirty="0"/>
              <a:t>Invasive lobular carcinoma: Cancer cells spread from the lobules to the breast tissues.</a:t>
            </a:r>
          </a:p>
        </p:txBody>
      </p:sp>
    </p:spTree>
    <p:extLst>
      <p:ext uri="{BB962C8B-B14F-4D97-AF65-F5344CB8AC3E}">
        <p14:creationId xmlns:p14="http://schemas.microsoft.com/office/powerpoint/2010/main" val="3766691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9A5C-97CF-49CF-A061-E41B21210C2B}"/>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08D83EA-95CC-4AA4-B525-CD0FE6295311}"/>
              </a:ext>
            </a:extLst>
          </p:cNvPr>
          <p:cNvSpPr>
            <a:spLocks noGrp="1"/>
          </p:cNvSpPr>
          <p:nvPr>
            <p:ph idx="1"/>
          </p:nvPr>
        </p:nvSpPr>
        <p:spPr>
          <a:xfrm>
            <a:off x="1154954" y="2603500"/>
            <a:ext cx="9713674" cy="3669978"/>
          </a:xfrm>
        </p:spPr>
        <p:txBody>
          <a:bodyPr/>
          <a:lstStyle/>
          <a:p>
            <a:r>
              <a:rPr lang="en-US" dirty="0"/>
              <a:t>The best model to predict diagnosis of a cancerous tumor in the breast is the </a:t>
            </a:r>
            <a:r>
              <a:rPr lang="en-US" b="1" dirty="0"/>
              <a:t>Logistic Regression Model</a:t>
            </a:r>
            <a:r>
              <a:rPr lang="en-US" dirty="0"/>
              <a:t>. This is due to a high precision score of 1.0, recall score of 0.943 and an f1 score of 0.971 as highlighted in the previous table. </a:t>
            </a:r>
          </a:p>
          <a:p>
            <a:r>
              <a:rPr lang="en-US" dirty="0"/>
              <a:t>Using this model we can  analyze whether the tumor is malignant or benign based on the features of cell nucleus.</a:t>
            </a:r>
          </a:p>
          <a:p>
            <a:r>
              <a:rPr lang="en-US" dirty="0"/>
              <a:t>But we can improve our model efficiency by using neural network and applying more feature engineering methods. </a:t>
            </a:r>
          </a:p>
          <a:p>
            <a:r>
              <a:rPr lang="en-US" dirty="0"/>
              <a:t>Mutual exchange of knowledge is an added advantage by taking this project.</a:t>
            </a:r>
          </a:p>
          <a:p>
            <a:pPr marL="0" indent="0">
              <a:buNone/>
            </a:pPr>
            <a:endParaRPr lang="en-US" dirty="0"/>
          </a:p>
        </p:txBody>
      </p:sp>
    </p:spTree>
    <p:extLst>
      <p:ext uri="{BB962C8B-B14F-4D97-AF65-F5344CB8AC3E}">
        <p14:creationId xmlns:p14="http://schemas.microsoft.com/office/powerpoint/2010/main" val="1661235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E7C6-9427-45F8-BDDF-F4E8FEB253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E604F7-3AC5-4B16-BF32-677100AAA7DD}"/>
              </a:ext>
            </a:extLst>
          </p:cNvPr>
          <p:cNvSpPr>
            <a:spLocks noGrp="1"/>
          </p:cNvSpPr>
          <p:nvPr>
            <p:ph idx="1"/>
          </p:nvPr>
        </p:nvSpPr>
        <p:spPr/>
        <p:txBody>
          <a:bodyPr/>
          <a:lstStyle/>
          <a:p>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https://www.kaggle.com/uciml/breast-cancer-wisconsin-data</a:t>
            </a:r>
            <a:endParaRPr lang="en-US" dirty="0">
              <a:solidFill>
                <a:schemeClr val="tx1">
                  <a:lumMod val="95000"/>
                  <a:lumOff val="5000"/>
                </a:schemeClr>
              </a:solidFill>
            </a:endParaRPr>
          </a:p>
          <a:p>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https://scikit-learn.org/stable/modules/generated/sklearn.metrics.confusion_matrix.html</a:t>
            </a:r>
            <a:endParaRPr lang="en-US" dirty="0">
              <a:solidFill>
                <a:schemeClr val="tx1">
                  <a:lumMod val="95000"/>
                  <a:lumOff val="5000"/>
                </a:schemeClr>
              </a:solidFill>
            </a:endParaRPr>
          </a:p>
          <a:p>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https://scikit-learn.org/stable/modules/generated/sklearn.ensemble.GradientBoostingClassifier.html</a:t>
            </a:r>
            <a:endParaRPr lang="en-US" dirty="0">
              <a:solidFill>
                <a:schemeClr val="tx1">
                  <a:lumMod val="95000"/>
                  <a:lumOff val="5000"/>
                </a:schemeClr>
              </a:solidFill>
            </a:endParaRPr>
          </a:p>
          <a:p>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https://scikit-learn.org/stable/modules/generated/sklearn.decomposition.PCA.html</a:t>
            </a:r>
            <a:endParaRPr lang="en-US" dirty="0">
              <a:solidFill>
                <a:schemeClr val="tx1">
                  <a:lumMod val="95000"/>
                  <a:lumOff val="5000"/>
                </a:schemeClr>
              </a:solidFill>
            </a:endParaRPr>
          </a:p>
          <a:p>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https://www.analyticsvidhya.com/blog/2018/04/a-comprehensive-guide-to-understand-and-implement-text-classification-in-python/</a:t>
            </a:r>
            <a:endParaRPr lang="en-US" dirty="0">
              <a:solidFill>
                <a:schemeClr val="tx1">
                  <a:lumMod val="95000"/>
                  <a:lumOff val="5000"/>
                </a:schemeClr>
              </a:solidFill>
            </a:endParaRPr>
          </a:p>
          <a:p>
            <a:pPr marL="0" indent="0">
              <a:buNone/>
            </a:pPr>
            <a:endParaRPr lang="en-US" dirty="0"/>
          </a:p>
        </p:txBody>
      </p:sp>
    </p:spTree>
    <p:extLst>
      <p:ext uri="{BB962C8B-B14F-4D97-AF65-F5344CB8AC3E}">
        <p14:creationId xmlns:p14="http://schemas.microsoft.com/office/powerpoint/2010/main" val="3324454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1CCA-F946-45E4-9414-D287DD4C3256}"/>
              </a:ext>
            </a:extLst>
          </p:cNvPr>
          <p:cNvSpPr>
            <a:spLocks noGrp="1"/>
          </p:cNvSpPr>
          <p:nvPr>
            <p:ph type="title"/>
          </p:nvPr>
        </p:nvSpPr>
        <p:spPr/>
        <p:txBody>
          <a:bodyPr/>
          <a:lstStyle/>
          <a:p>
            <a:r>
              <a:rPr lang="en-US" dirty="0"/>
              <a:t>                     The end</a:t>
            </a:r>
          </a:p>
        </p:txBody>
      </p:sp>
    </p:spTree>
    <p:extLst>
      <p:ext uri="{BB962C8B-B14F-4D97-AF65-F5344CB8AC3E}">
        <p14:creationId xmlns:p14="http://schemas.microsoft.com/office/powerpoint/2010/main" val="358201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ED694E4-7330-4E72-A225-57168376D88C}"/>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WHY WE CHOSE THIS DATASET?</a:t>
            </a:r>
            <a:br>
              <a:rPr lang="en-US" dirty="0">
                <a:solidFill>
                  <a:srgbClr val="EBEBEB"/>
                </a:solidFill>
              </a:rPr>
            </a:br>
            <a:endParaRPr lang="en-US" dirty="0">
              <a:solidFill>
                <a:srgbClr val="EBEBEB"/>
              </a:solidFill>
            </a:endParaRPr>
          </a:p>
        </p:txBody>
      </p:sp>
      <p:sp>
        <p:nvSpPr>
          <p:cNvPr id="24"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C4F9521-D36F-455B-9691-4B0F662A6D9A}"/>
              </a:ext>
            </a:extLst>
          </p:cNvPr>
          <p:cNvGraphicFramePr>
            <a:graphicFrameLocks noGrp="1"/>
          </p:cNvGraphicFramePr>
          <p:nvPr>
            <p:ph idx="1"/>
            <p:extLst>
              <p:ext uri="{D42A27DB-BD31-4B8C-83A1-F6EECF244321}">
                <p14:modId xmlns:p14="http://schemas.microsoft.com/office/powerpoint/2010/main" val="426972368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34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200C-F84C-4AF1-8A1F-D2046E23F24A}"/>
              </a:ext>
            </a:extLst>
          </p:cNvPr>
          <p:cNvSpPr>
            <a:spLocks noGrp="1"/>
          </p:cNvSpPr>
          <p:nvPr>
            <p:ph type="title"/>
          </p:nvPr>
        </p:nvSpPr>
        <p:spPr/>
        <p:txBody>
          <a:bodyPr/>
          <a:lstStyle/>
          <a:p>
            <a:r>
              <a:rPr lang="en-US" dirty="0"/>
              <a:t>TRADITIONAL METHODS</a:t>
            </a:r>
          </a:p>
        </p:txBody>
      </p:sp>
      <p:sp>
        <p:nvSpPr>
          <p:cNvPr id="3" name="Content Placeholder 2">
            <a:extLst>
              <a:ext uri="{FF2B5EF4-FFF2-40B4-BE49-F238E27FC236}">
                <a16:creationId xmlns:a16="http://schemas.microsoft.com/office/drawing/2014/main" id="{2B1866F0-165E-4528-B8E7-30FAD30E5C1E}"/>
              </a:ext>
            </a:extLst>
          </p:cNvPr>
          <p:cNvSpPr>
            <a:spLocks noGrp="1"/>
          </p:cNvSpPr>
          <p:nvPr>
            <p:ph idx="1"/>
          </p:nvPr>
        </p:nvSpPr>
        <p:spPr/>
        <p:txBody>
          <a:bodyPr/>
          <a:lstStyle/>
          <a:p>
            <a:r>
              <a:rPr lang="en-US" dirty="0"/>
              <a:t>Traditionally, the breast cancer is detected by physician’s experience by observing the patients past record and symptoms of the person. </a:t>
            </a:r>
          </a:p>
          <a:p>
            <a:r>
              <a:rPr lang="en-US" dirty="0"/>
              <a:t> Conventional methods like Microsoft excel were used to predict the breast cancer by implementing the excel-based algorithms </a:t>
            </a:r>
          </a:p>
          <a:p>
            <a:endParaRPr lang="en-US" dirty="0"/>
          </a:p>
        </p:txBody>
      </p:sp>
    </p:spTree>
    <p:extLst>
      <p:ext uri="{BB962C8B-B14F-4D97-AF65-F5344CB8AC3E}">
        <p14:creationId xmlns:p14="http://schemas.microsoft.com/office/powerpoint/2010/main" val="287456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A1F7-FEDD-4759-B7CC-4FC856055968}"/>
              </a:ext>
            </a:extLst>
          </p:cNvPr>
          <p:cNvSpPr>
            <a:spLocks noGrp="1"/>
          </p:cNvSpPr>
          <p:nvPr>
            <p:ph type="title"/>
          </p:nvPr>
        </p:nvSpPr>
        <p:spPr>
          <a:xfrm>
            <a:off x="1154954" y="665747"/>
            <a:ext cx="8761413" cy="1014885"/>
          </a:xfrm>
        </p:spPr>
        <p:txBody>
          <a:bodyPr/>
          <a:lstStyle/>
          <a:p>
            <a:r>
              <a:rPr lang="en-US" dirty="0"/>
              <a:t>WHY MACHINE LEARNING?</a:t>
            </a:r>
            <a:br>
              <a:rPr lang="en-US" dirty="0"/>
            </a:br>
            <a:endParaRPr lang="en-US" dirty="0"/>
          </a:p>
        </p:txBody>
      </p:sp>
      <p:sp>
        <p:nvSpPr>
          <p:cNvPr id="3" name="Content Placeholder 2">
            <a:extLst>
              <a:ext uri="{FF2B5EF4-FFF2-40B4-BE49-F238E27FC236}">
                <a16:creationId xmlns:a16="http://schemas.microsoft.com/office/drawing/2014/main" id="{DD5DCD34-574C-446A-BA2E-7DCDF322124F}"/>
              </a:ext>
            </a:extLst>
          </p:cNvPr>
          <p:cNvSpPr>
            <a:spLocks noGrp="1"/>
          </p:cNvSpPr>
          <p:nvPr>
            <p:ph idx="1"/>
          </p:nvPr>
        </p:nvSpPr>
        <p:spPr>
          <a:xfrm>
            <a:off x="880108" y="2365514"/>
            <a:ext cx="9665309" cy="4492486"/>
          </a:xfrm>
        </p:spPr>
        <p:txBody>
          <a:bodyPr>
            <a:normAutofit/>
          </a:bodyPr>
          <a:lstStyle/>
          <a:p>
            <a:r>
              <a:rPr lang="en-US" dirty="0"/>
              <a:t>The main challenge  for breast cancer detection lies in classification of </a:t>
            </a:r>
            <a:r>
              <a:rPr lang="en-US" dirty="0" err="1"/>
              <a:t>tumours</a:t>
            </a:r>
            <a:r>
              <a:rPr lang="en-US" dirty="0"/>
              <a:t> into malignant or benign. Machine Learning techniques helps to improve the accuracy of diagnosis.</a:t>
            </a:r>
          </a:p>
          <a:p>
            <a:pPr marL="0" indent="0">
              <a:buNone/>
            </a:pPr>
            <a:endParaRPr lang="en-US" dirty="0"/>
          </a:p>
          <a:p>
            <a:r>
              <a:rPr lang="en-US" dirty="0"/>
              <a:t>Research has proved that physicians diagnose disease with 79%accuracy while machine earning techniques use 91%. </a:t>
            </a:r>
          </a:p>
          <a:p>
            <a:r>
              <a:rPr lang="en-US" dirty="0"/>
              <a:t>Machine learning is one of the ways where we can handle large chucks of unstructured data and identify the hidden patterns. </a:t>
            </a:r>
          </a:p>
          <a:p>
            <a:endParaRPr lang="en-US" dirty="0"/>
          </a:p>
          <a:p>
            <a:pPr marL="0" indent="0">
              <a:buNone/>
            </a:pPr>
            <a:endParaRPr lang="en-US" dirty="0"/>
          </a:p>
        </p:txBody>
      </p:sp>
      <p:sp>
        <p:nvSpPr>
          <p:cNvPr id="4" name="Rectangle 1">
            <a:extLst>
              <a:ext uri="{FF2B5EF4-FFF2-40B4-BE49-F238E27FC236}">
                <a16:creationId xmlns:a16="http://schemas.microsoft.com/office/drawing/2014/main" id="{2D20F018-FEDA-4894-830D-116A81B8F678}"/>
              </a:ext>
            </a:extLst>
          </p:cNvPr>
          <p:cNvSpPr>
            <a:spLocks noChangeArrowheads="1"/>
          </p:cNvSpPr>
          <p:nvPr/>
        </p:nvSpPr>
        <p:spPr bwMode="auto">
          <a:xfrm>
            <a:off x="-379679" y="-657829"/>
            <a:ext cx="12043873" cy="213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62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1">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Oval 13">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Oval 19">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8A8A72CB-3422-49E9-9AF6-B1BD4FA92391}"/>
              </a:ext>
            </a:extLst>
          </p:cNvPr>
          <p:cNvSpPr>
            <a:spLocks noGrp="1"/>
          </p:cNvSpPr>
          <p:nvPr>
            <p:ph type="title"/>
          </p:nvPr>
        </p:nvSpPr>
        <p:spPr>
          <a:xfrm>
            <a:off x="8471239" y="973667"/>
            <a:ext cx="2942210" cy="4833745"/>
          </a:xfrm>
        </p:spPr>
        <p:txBody>
          <a:bodyPr>
            <a:normAutofit/>
          </a:bodyPr>
          <a:lstStyle/>
          <a:p>
            <a:r>
              <a:rPr lang="en-US" dirty="0">
                <a:solidFill>
                  <a:srgbClr val="EBEBEB"/>
                </a:solidFill>
              </a:rPr>
              <a:t>  DATASET OVERVIEW </a:t>
            </a:r>
            <a:br>
              <a:rPr lang="en-US" dirty="0">
                <a:solidFill>
                  <a:srgbClr val="EBEBEB"/>
                </a:solidFill>
              </a:rPr>
            </a:br>
            <a:endParaRPr lang="en-US" dirty="0">
              <a:solidFill>
                <a:srgbClr val="EBEBEB"/>
              </a:solidFill>
            </a:endParaRPr>
          </a:p>
        </p:txBody>
      </p:sp>
      <p:sp>
        <p:nvSpPr>
          <p:cNvPr id="33" name="Rectangle 23">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4" name="Content Placeholder 2">
            <a:extLst>
              <a:ext uri="{FF2B5EF4-FFF2-40B4-BE49-F238E27FC236}">
                <a16:creationId xmlns:a16="http://schemas.microsoft.com/office/drawing/2014/main" id="{7576CCA3-D328-4D52-BACB-B8272A4A4DB7}"/>
              </a:ext>
            </a:extLst>
          </p:cNvPr>
          <p:cNvGraphicFramePr>
            <a:graphicFrameLocks noGrp="1"/>
          </p:cNvGraphicFramePr>
          <p:nvPr>
            <p:ph idx="1"/>
            <p:extLst>
              <p:ext uri="{D42A27DB-BD31-4B8C-83A1-F6EECF244321}">
                <p14:modId xmlns:p14="http://schemas.microsoft.com/office/powerpoint/2010/main" val="3223355964"/>
              </p:ext>
            </p:extLst>
          </p:nvPr>
        </p:nvGraphicFramePr>
        <p:xfrm>
          <a:off x="778551" y="798652"/>
          <a:ext cx="6911590" cy="5657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68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AED8-D606-4790-8579-AD33B59399D5}"/>
              </a:ext>
            </a:extLst>
          </p:cNvPr>
          <p:cNvSpPr>
            <a:spLocks noGrp="1"/>
          </p:cNvSpPr>
          <p:nvPr>
            <p:ph type="title"/>
          </p:nvPr>
        </p:nvSpPr>
        <p:spPr/>
        <p:txBody>
          <a:bodyPr/>
          <a:lstStyle/>
          <a:p>
            <a:r>
              <a:rPr lang="en-US" dirty="0"/>
              <a:t>DATA OVERVIEW</a:t>
            </a:r>
            <a:br>
              <a:rPr lang="en-US" dirty="0"/>
            </a:br>
            <a:endParaRPr lang="en-US" dirty="0"/>
          </a:p>
        </p:txBody>
      </p:sp>
      <p:sp>
        <p:nvSpPr>
          <p:cNvPr id="3" name="Content Placeholder 2">
            <a:extLst>
              <a:ext uri="{FF2B5EF4-FFF2-40B4-BE49-F238E27FC236}">
                <a16:creationId xmlns:a16="http://schemas.microsoft.com/office/drawing/2014/main" id="{E8556173-D5B3-4902-A9B4-15533749D938}"/>
              </a:ext>
            </a:extLst>
          </p:cNvPr>
          <p:cNvSpPr>
            <a:spLocks noGrp="1"/>
          </p:cNvSpPr>
          <p:nvPr>
            <p:ph idx="1"/>
          </p:nvPr>
        </p:nvSpPr>
        <p:spPr>
          <a:xfrm>
            <a:off x="705854" y="2221831"/>
            <a:ext cx="9722936" cy="4097945"/>
          </a:xfrm>
        </p:spPr>
        <p:txBody>
          <a:bodyPr>
            <a:normAutofit fontScale="25000" lnSpcReduction="20000"/>
          </a:bodyPr>
          <a:lstStyle/>
          <a:p>
            <a:r>
              <a:rPr lang="en-US" sz="8000" dirty="0"/>
              <a:t>The following are the attributes</a:t>
            </a:r>
          </a:p>
          <a:p>
            <a:r>
              <a:rPr lang="en-US" sz="8000" dirty="0"/>
              <a:t> ID number</a:t>
            </a:r>
            <a:br>
              <a:rPr lang="en-US" sz="8000" dirty="0"/>
            </a:br>
            <a:r>
              <a:rPr lang="en-US" sz="8000" dirty="0"/>
              <a:t> Diagnosis (M = malignant, B = benign)</a:t>
            </a:r>
            <a:br>
              <a:rPr lang="en-US" sz="8000" dirty="0"/>
            </a:br>
            <a:br>
              <a:rPr lang="en-US" sz="8000" dirty="0"/>
            </a:br>
            <a:r>
              <a:rPr lang="en-US" sz="8000" dirty="0"/>
              <a:t>Ten real-valued features are computed for each cell nucleus:</a:t>
            </a:r>
            <a:br>
              <a:rPr lang="en-US" sz="8000" dirty="0"/>
            </a:br>
            <a:br>
              <a:rPr lang="en-US" sz="8000" dirty="0"/>
            </a:br>
            <a:r>
              <a:rPr lang="en-US" sz="8000" dirty="0"/>
              <a:t>	</a:t>
            </a:r>
            <a:r>
              <a:rPr lang="en-US" sz="8000" dirty="0" err="1"/>
              <a:t>i</a:t>
            </a:r>
            <a:r>
              <a:rPr lang="en-US" sz="8000" dirty="0"/>
              <a:t>.	radius (mean of distances from center to points on the perimeter)</a:t>
            </a:r>
            <a:br>
              <a:rPr lang="en-US" sz="8000" dirty="0"/>
            </a:br>
            <a:r>
              <a:rPr lang="en-US" sz="8000" dirty="0"/>
              <a:t>	ii.	texture (standard deviation of gray-scale values)</a:t>
            </a:r>
            <a:br>
              <a:rPr lang="en-US" sz="8000" dirty="0"/>
            </a:br>
            <a:r>
              <a:rPr lang="en-US" sz="8000" dirty="0"/>
              <a:t>	iii.	perimeter</a:t>
            </a:r>
            <a:br>
              <a:rPr lang="en-US" sz="8000" dirty="0"/>
            </a:br>
            <a:r>
              <a:rPr lang="en-US" sz="8000" dirty="0"/>
              <a:t>	iv.	area</a:t>
            </a:r>
            <a:br>
              <a:rPr lang="en-US" sz="8000" dirty="0"/>
            </a:br>
            <a:r>
              <a:rPr lang="en-US" sz="8000" dirty="0"/>
              <a:t>	v.	smoothness (local variation in radius lengths)</a:t>
            </a:r>
            <a:br>
              <a:rPr lang="en-US" sz="8000" dirty="0"/>
            </a:br>
            <a:r>
              <a:rPr lang="en-US" sz="8000" dirty="0"/>
              <a:t>	vi.	compactness </a:t>
            </a:r>
            <a:br>
              <a:rPr lang="en-US" sz="8000" dirty="0"/>
            </a:br>
            <a:r>
              <a:rPr lang="en-US" sz="8000" dirty="0"/>
              <a:t>	vii.	concavity (severity of concave portions of the contour)</a:t>
            </a:r>
            <a:br>
              <a:rPr lang="en-US" sz="8000" dirty="0"/>
            </a:br>
            <a:r>
              <a:rPr lang="en-US" sz="8000" dirty="0"/>
              <a:t>	viii.	concave points (number of concave portions of the contour)</a:t>
            </a:r>
            <a:br>
              <a:rPr lang="en-US" sz="8000" dirty="0"/>
            </a:br>
            <a:r>
              <a:rPr lang="en-US" sz="8000" dirty="0"/>
              <a:t>	ix.	symmetry</a:t>
            </a:r>
            <a:br>
              <a:rPr lang="en-US" sz="8000" dirty="0"/>
            </a:br>
            <a:r>
              <a:rPr lang="en-US" sz="8000" dirty="0"/>
              <a:t>	x.	fractal dimension </a:t>
            </a:r>
          </a:p>
          <a:p>
            <a:pPr marL="0" indent="0">
              <a:buNone/>
            </a:pPr>
            <a:br>
              <a:rPr lang="en-US" dirty="0"/>
            </a:br>
            <a:endParaRPr lang="en-US" dirty="0"/>
          </a:p>
        </p:txBody>
      </p:sp>
    </p:spTree>
    <p:extLst>
      <p:ext uri="{BB962C8B-B14F-4D97-AF65-F5344CB8AC3E}">
        <p14:creationId xmlns:p14="http://schemas.microsoft.com/office/powerpoint/2010/main" val="140077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A14C-EA68-4ABB-AA58-687DA8E8E02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680E232-FB6B-4790-AD5E-715EFD4D5557}"/>
              </a:ext>
            </a:extLst>
          </p:cNvPr>
          <p:cNvSpPr>
            <a:spLocks noGrp="1"/>
          </p:cNvSpPr>
          <p:nvPr>
            <p:ph idx="1"/>
          </p:nvPr>
        </p:nvSpPr>
        <p:spPr/>
        <p:txBody>
          <a:bodyPr/>
          <a:lstStyle/>
          <a:p>
            <a:r>
              <a:rPr lang="en-US" dirty="0"/>
              <a:t>The dataset was almost clean except for null values in some columns.</a:t>
            </a:r>
          </a:p>
          <a:p>
            <a:pPr marL="0" indent="0">
              <a:buNone/>
            </a:pPr>
            <a:endParaRPr lang="en-US" dirty="0"/>
          </a:p>
          <a:p>
            <a:r>
              <a:rPr lang="en-US" dirty="0"/>
              <a:t>There are null values in 6 columns which included concavity_mean,concave_points_mean,concavity_se,concave_points_se,compactness_worst,concave_points_worst.</a:t>
            </a:r>
          </a:p>
          <a:p>
            <a:endParaRPr lang="en-US" dirty="0"/>
          </a:p>
          <a:p>
            <a:r>
              <a:rPr lang="en-US" dirty="0"/>
              <a:t>In total, we have 13.70% of null values.</a:t>
            </a:r>
          </a:p>
          <a:p>
            <a:endParaRPr lang="en-US" dirty="0"/>
          </a:p>
          <a:p>
            <a:r>
              <a:rPr lang="en-US" dirty="0"/>
              <a:t>These null values were imputed by using forward fill method.</a:t>
            </a:r>
          </a:p>
          <a:p>
            <a:pPr marL="0" indent="0">
              <a:buNone/>
            </a:pPr>
            <a:endParaRPr lang="en-US" dirty="0"/>
          </a:p>
        </p:txBody>
      </p:sp>
    </p:spTree>
    <p:extLst>
      <p:ext uri="{BB962C8B-B14F-4D97-AF65-F5344CB8AC3E}">
        <p14:creationId xmlns:p14="http://schemas.microsoft.com/office/powerpoint/2010/main" val="109392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00DF440060A84F848238990693B249" ma:contentTypeVersion="5" ma:contentTypeDescription="Create a new document." ma:contentTypeScope="" ma:versionID="40f0231dacd6581c83e53b2c7fca2d1c">
  <xsd:schema xmlns:xsd="http://www.w3.org/2001/XMLSchema" xmlns:xs="http://www.w3.org/2001/XMLSchema" xmlns:p="http://schemas.microsoft.com/office/2006/metadata/properties" xmlns:ns3="89ba5f2a-e8d8-4621-a485-f6d3c4c559fe" xmlns:ns4="c3bd1280-3b4d-4dd3-9380-7028b9803efa" targetNamespace="http://schemas.microsoft.com/office/2006/metadata/properties" ma:root="true" ma:fieldsID="d8220ac30c2894c58280c661c19781b4" ns3:_="" ns4:_="">
    <xsd:import namespace="89ba5f2a-e8d8-4621-a485-f6d3c4c559fe"/>
    <xsd:import namespace="c3bd1280-3b4d-4dd3-9380-7028b9803ef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ba5f2a-e8d8-4621-a485-f6d3c4c559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bd1280-3b4d-4dd3-9380-7028b9803ef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10D8B0-5184-41D0-8E6F-13CE7C6EE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ba5f2a-e8d8-4621-a485-f6d3c4c559fe"/>
    <ds:schemaRef ds:uri="c3bd1280-3b4d-4dd3-9380-7028b9803e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E3B2CC-D2F8-4504-B562-B09C3E20346D}">
  <ds:schemaRefs>
    <ds:schemaRef ds:uri="http://schemas.microsoft.com/sharepoint/v3/contenttype/forms"/>
  </ds:schemaRefs>
</ds:datastoreItem>
</file>

<file path=customXml/itemProps3.xml><?xml version="1.0" encoding="utf-8"?>
<ds:datastoreItem xmlns:ds="http://schemas.openxmlformats.org/officeDocument/2006/customXml" ds:itemID="{ED5D745A-834B-473E-8123-784EEEB58D33}">
  <ds:schemaRefs>
    <ds:schemaRef ds:uri="http://www.w3.org/XML/1998/namespace"/>
    <ds:schemaRef ds:uri="http://schemas.microsoft.com/office/2006/documentManagement/typ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c3bd1280-3b4d-4dd3-9380-7028b9803efa"/>
    <ds:schemaRef ds:uri="89ba5f2a-e8d8-4621-a485-f6d3c4c559fe"/>
  </ds:schemaRefs>
</ds:datastoreItem>
</file>

<file path=docProps/app.xml><?xml version="1.0" encoding="utf-8"?>
<Properties xmlns="http://schemas.openxmlformats.org/officeDocument/2006/extended-properties" xmlns:vt="http://schemas.openxmlformats.org/officeDocument/2006/docPropsVTypes">
  <TotalTime>0</TotalTime>
  <Words>1607</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Wingdings</vt:lpstr>
      <vt:lpstr>Wingdings 3</vt:lpstr>
      <vt:lpstr>Ion Boardroom</vt:lpstr>
      <vt:lpstr>DAB 304 Project Group – 5 Members</vt:lpstr>
      <vt:lpstr>   PREDICTION OF BREAST CANCER</vt:lpstr>
      <vt:lpstr>What is Breast Cancer?</vt:lpstr>
      <vt:lpstr>WHY WE CHOSE THIS DATASET? </vt:lpstr>
      <vt:lpstr>TRADITIONAL METHODS</vt:lpstr>
      <vt:lpstr>WHY MACHINE LEARNING? </vt:lpstr>
      <vt:lpstr>  DATASET OVERVIEW  </vt:lpstr>
      <vt:lpstr>DATA OVERVIEW </vt:lpstr>
      <vt:lpstr>DATA CLEANING</vt:lpstr>
      <vt:lpstr>Data Exploration </vt:lpstr>
      <vt:lpstr>Description:</vt:lpstr>
      <vt:lpstr>Representation of first 10 features.</vt:lpstr>
      <vt:lpstr>Representation of second 10 features</vt:lpstr>
      <vt:lpstr>Representation of third 10 features</vt:lpstr>
      <vt:lpstr>PowerPoint Presentation</vt:lpstr>
      <vt:lpstr>PowerPoint Presentation</vt:lpstr>
      <vt:lpstr>PowerPoint Presentation</vt:lpstr>
      <vt:lpstr>PowerPoint Presentation</vt:lpstr>
      <vt:lpstr>Correlation Plot:</vt:lpstr>
      <vt:lpstr>Feature Engineering:</vt:lpstr>
      <vt:lpstr>Feature Engineering</vt:lpstr>
      <vt:lpstr>KNN</vt:lpstr>
      <vt:lpstr>Logistic Regression</vt:lpstr>
      <vt:lpstr>Decision Tree</vt:lpstr>
      <vt:lpstr>Random forest</vt:lpstr>
      <vt:lpstr>Gradient Boosting</vt:lpstr>
      <vt:lpstr>MODELLING</vt:lpstr>
      <vt:lpstr>Results:</vt:lpstr>
      <vt:lpstr>Challenges</vt:lpstr>
      <vt:lpstr>Conclusion </vt:lpstr>
      <vt:lpstr>References</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- 5</dc:title>
  <dc:creator>Delta Joseph</dc:creator>
  <cp:lastModifiedBy>Delta Joseph</cp:lastModifiedBy>
  <cp:revision>11</cp:revision>
  <dcterms:created xsi:type="dcterms:W3CDTF">2019-12-06T21:16:19Z</dcterms:created>
  <dcterms:modified xsi:type="dcterms:W3CDTF">2019-12-06T22:14:19Z</dcterms:modified>
</cp:coreProperties>
</file>