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32"/>
  </p:notesMasterIdLst>
  <p:sldIdLst>
    <p:sldId id="256" r:id="rId2"/>
    <p:sldId id="257" r:id="rId3"/>
    <p:sldId id="285" r:id="rId4"/>
    <p:sldId id="261" r:id="rId5"/>
    <p:sldId id="269" r:id="rId6"/>
    <p:sldId id="272" r:id="rId7"/>
    <p:sldId id="270" r:id="rId8"/>
    <p:sldId id="271" r:id="rId9"/>
    <p:sldId id="273" r:id="rId10"/>
    <p:sldId id="274" r:id="rId11"/>
    <p:sldId id="259" r:id="rId12"/>
    <p:sldId id="260" r:id="rId13"/>
    <p:sldId id="262" r:id="rId14"/>
    <p:sldId id="263" r:id="rId15"/>
    <p:sldId id="264" r:id="rId16"/>
    <p:sldId id="265" r:id="rId17"/>
    <p:sldId id="266" r:id="rId18"/>
    <p:sldId id="267" r:id="rId19"/>
    <p:sldId id="268" r:id="rId20"/>
    <p:sldId id="275" r:id="rId21"/>
    <p:sldId id="280" r:id="rId22"/>
    <p:sldId id="276" r:id="rId23"/>
    <p:sldId id="281" r:id="rId24"/>
    <p:sldId id="277" r:id="rId25"/>
    <p:sldId id="278" r:id="rId26"/>
    <p:sldId id="279" r:id="rId27"/>
    <p:sldId id="282" r:id="rId28"/>
    <p:sldId id="286"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AC666-4DBD-465F-BE84-728B3E988B1D}" type="datetimeFigureOut">
              <a:rPr lang="en-IN" smtClean="0"/>
              <a:t>16-04-2020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DA372-C438-4E35-B5D5-22E2E38F889F}" type="slidenum">
              <a:rPr lang="en-IN" smtClean="0"/>
              <a:t>‹#›</a:t>
            </a:fld>
            <a:endParaRPr lang="en-IN"/>
          </a:p>
        </p:txBody>
      </p:sp>
    </p:spTree>
    <p:extLst>
      <p:ext uri="{BB962C8B-B14F-4D97-AF65-F5344CB8AC3E}">
        <p14:creationId xmlns:p14="http://schemas.microsoft.com/office/powerpoint/2010/main" val="2390183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Source : https://www.google.com/url?sa=i&amp;url=https%3A%2F%2Fwww.dreamstime.com%2Fstock-photo-thank-you-business-team-hands-work-financial-reports-laptop-top-view-image78238196&amp;psig=AOvVaw1Iq_C52bIbShjTelq8tYPk&amp;ust=1586661588371000&amp;source=images&amp;cd=vfe&amp;ved=0CAIQjRxqFwoTCKCIt5y13-gCFQAAAAAdAAAAABAJ</a:t>
            </a:r>
          </a:p>
        </p:txBody>
      </p:sp>
      <p:sp>
        <p:nvSpPr>
          <p:cNvPr id="4" name="Slide Number Placeholder 3"/>
          <p:cNvSpPr>
            <a:spLocks noGrp="1"/>
          </p:cNvSpPr>
          <p:nvPr>
            <p:ph type="sldNum" sz="quarter" idx="5"/>
          </p:nvPr>
        </p:nvSpPr>
        <p:spPr/>
        <p:txBody>
          <a:bodyPr/>
          <a:lstStyle/>
          <a:p>
            <a:fld id="{ADFDA372-C438-4E35-B5D5-22E2E38F889F}" type="slidenum">
              <a:rPr lang="en-IN" smtClean="0"/>
              <a:t>30</a:t>
            </a:fld>
            <a:endParaRPr lang="en-IN"/>
          </a:p>
        </p:txBody>
      </p:sp>
    </p:spTree>
    <p:extLst>
      <p:ext uri="{BB962C8B-B14F-4D97-AF65-F5344CB8AC3E}">
        <p14:creationId xmlns:p14="http://schemas.microsoft.com/office/powerpoint/2010/main" val="826852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462EF3-3C4F-43EE-ACEE-D4B806740EA3}" type="datetimeFigureOut">
              <a:rPr lang="en-US" smtClean="0"/>
              <a:pPr/>
              <a:t>4/16/2020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106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24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594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8761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786BE5-D2A3-4BF0-8B30-D7403E61B3DC}" type="datetimeFigureOut">
              <a:rPr lang="en-US" smtClean="0"/>
              <a:t>4/16/2020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98568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786BE5-D2A3-4BF0-8B30-D7403E61B3DC}" type="datetimeFigureOut">
              <a:rPr lang="en-US" smtClean="0"/>
              <a:t>4/16/2020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53604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68300E-C023-45CD-A0BE-EDB7A8C6EA8B}" type="datetimeFigureOut">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1324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B620EAD-E369-4933-8469-ED7764B56A1B}" type="datetimeFigureOut">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596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893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546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854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4/16/2020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76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4/16/2020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41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4/16/2020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55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681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828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0786BE5-D2A3-4BF0-8B30-D7403E61B3DC}" type="datetimeFigureOut">
              <a:rPr lang="en-US" smtClean="0"/>
              <a:t>4/16/2020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841523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hebalance.com/total-revenue-or-total-sales-357593" TargetMode="External"/><Relationship Id="rId2" Type="http://schemas.openxmlformats.org/officeDocument/2006/relationships/hyperlink" Target="https://www.thebalance.com/gross-profit-on-the-income-statement-35757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hebalance.com/working-capital-per-dollar-35729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accountingcoach.com/financial-ratios/explanation/2" TargetMode="External"/><Relationship Id="rId2" Type="http://schemas.openxmlformats.org/officeDocument/2006/relationships/hyperlink" Target="https://www.thebalancesmb.com/cash-flow-ratios-for-analysis-393116" TargetMode="External"/><Relationship Id="rId1" Type="http://schemas.openxmlformats.org/officeDocument/2006/relationships/slideLayout" Target="../slideLayouts/slideLayout2.xml"/><Relationship Id="rId6" Type="http://schemas.openxmlformats.org/officeDocument/2006/relationships/hyperlink" Target="https://corporatefinanceinstitute.com/resources/knowledge/finance/analysis-of-financial-statements/" TargetMode="External"/><Relationship Id="rId5" Type="http://schemas.openxmlformats.org/officeDocument/2006/relationships/hyperlink" Target="https://www.investopedia.com/terms/f/financial-statement-analysis.asp" TargetMode="External"/><Relationship Id="rId4" Type="http://schemas.openxmlformats.org/officeDocument/2006/relationships/hyperlink" Target="https://www.thebalance.com/formulas-calculations-and-ratios-for-the-income-statement-35757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94EB-DDAC-470D-A0FD-5C74E7098E2C}"/>
              </a:ext>
            </a:extLst>
          </p:cNvPr>
          <p:cNvSpPr>
            <a:spLocks noGrp="1"/>
          </p:cNvSpPr>
          <p:nvPr>
            <p:ph type="ctrTitle"/>
          </p:nvPr>
        </p:nvSpPr>
        <p:spPr>
          <a:xfrm>
            <a:off x="1114424" y="847726"/>
            <a:ext cx="6150510" cy="3200400"/>
          </a:xfrm>
        </p:spPr>
        <p:txBody>
          <a:bodyPr>
            <a:normAutofit/>
          </a:bodyPr>
          <a:lstStyle/>
          <a:p>
            <a:r>
              <a:rPr lang="en-CA" dirty="0"/>
              <a:t>DAB 401-Financial Analytics </a:t>
            </a:r>
            <a:br>
              <a:rPr lang="en-CA" dirty="0"/>
            </a:br>
            <a:endParaRPr lang="en-CA" dirty="0"/>
          </a:p>
        </p:txBody>
      </p:sp>
      <p:pic>
        <p:nvPicPr>
          <p:cNvPr id="7" name="Graphic 6" descr="Piggy Bank">
            <a:extLst>
              <a:ext uri="{FF2B5EF4-FFF2-40B4-BE49-F238E27FC236}">
                <a16:creationId xmlns:a16="http://schemas.microsoft.com/office/drawing/2014/main" id="{D864B84D-2DD2-43DD-8377-44C6654A78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0688" y="1659937"/>
            <a:ext cx="3416888" cy="34168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8" name="Subtitle 2">
            <a:extLst>
              <a:ext uri="{FF2B5EF4-FFF2-40B4-BE49-F238E27FC236}">
                <a16:creationId xmlns:a16="http://schemas.microsoft.com/office/drawing/2014/main" id="{483C7D29-3438-49F9-A520-6337DE71F9BD}"/>
              </a:ext>
            </a:extLst>
          </p:cNvPr>
          <p:cNvSpPr txBox="1">
            <a:spLocks/>
          </p:cNvSpPr>
          <p:nvPr/>
        </p:nvSpPr>
        <p:spPr bwMode="gray">
          <a:xfrm>
            <a:off x="1248145" y="3829235"/>
            <a:ext cx="4505325" cy="2066925"/>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nSpc>
                <a:spcPct val="90000"/>
              </a:lnSpc>
            </a:pPr>
            <a:r>
              <a:rPr lang="en-CA" sz="1900" b="1" i="1" u="sng" dirty="0">
                <a:latin typeface="Arial Nova" panose="020B0604020202020204" pitchFamily="34" charset="0"/>
              </a:rPr>
              <a:t>Group Members</a:t>
            </a:r>
          </a:p>
          <a:p>
            <a:pPr>
              <a:lnSpc>
                <a:spcPct val="90000"/>
              </a:lnSpc>
            </a:pPr>
            <a:endParaRPr lang="en-CA" sz="1500" b="1" i="1" u="sng" dirty="0">
              <a:latin typeface="Arial Nova" panose="020B0604020202020204" pitchFamily="34" charset="0"/>
            </a:endParaRPr>
          </a:p>
          <a:p>
            <a:pPr marL="285750" indent="-285750">
              <a:lnSpc>
                <a:spcPct val="90000"/>
              </a:lnSpc>
              <a:buFont typeface="Wingdings" panose="05000000000000000000" pitchFamily="2" charset="2"/>
              <a:buChar char="ü"/>
            </a:pPr>
            <a:r>
              <a:rPr lang="en-CA" sz="2000" i="1" dirty="0">
                <a:latin typeface="Arial Nova" panose="020B0604020202020204" pitchFamily="34" charset="0"/>
              </a:rPr>
              <a:t>Abdul </a:t>
            </a:r>
            <a:r>
              <a:rPr lang="en-CA" sz="2000" i="1" dirty="0" err="1">
                <a:latin typeface="Arial Nova" panose="020B0604020202020204" pitchFamily="34" charset="0"/>
              </a:rPr>
              <a:t>hannan</a:t>
            </a:r>
            <a:endParaRPr lang="en-CA" sz="2000" i="1" dirty="0">
              <a:latin typeface="Arial Nova" panose="020B0604020202020204" pitchFamily="34" charset="0"/>
            </a:endParaRPr>
          </a:p>
          <a:p>
            <a:pPr marL="285750" indent="-285750">
              <a:lnSpc>
                <a:spcPct val="90000"/>
              </a:lnSpc>
              <a:buFont typeface="Wingdings" panose="05000000000000000000" pitchFamily="2" charset="2"/>
              <a:buChar char="ü"/>
            </a:pPr>
            <a:r>
              <a:rPr lang="en-CA" sz="2000" i="1" dirty="0">
                <a:latin typeface="Arial Nova" panose="020B0604020202020204" pitchFamily="34" charset="0"/>
              </a:rPr>
              <a:t>amith john </a:t>
            </a:r>
            <a:r>
              <a:rPr lang="en-CA" sz="2000" i="1" dirty="0" err="1">
                <a:latin typeface="Arial Nova" panose="020B0604020202020204" pitchFamily="34" charset="0"/>
              </a:rPr>
              <a:t>varkey</a:t>
            </a:r>
            <a:endParaRPr lang="en-CA" sz="2000" i="1" dirty="0">
              <a:latin typeface="Arial Nova" panose="020B0604020202020204" pitchFamily="34" charset="0"/>
            </a:endParaRPr>
          </a:p>
          <a:p>
            <a:pPr marL="285750" indent="-285750">
              <a:lnSpc>
                <a:spcPct val="90000"/>
              </a:lnSpc>
              <a:buFont typeface="Wingdings" panose="05000000000000000000" pitchFamily="2" charset="2"/>
              <a:buChar char="ü"/>
            </a:pPr>
            <a:r>
              <a:rPr lang="en-CA" sz="2000" i="1" dirty="0" err="1">
                <a:latin typeface="Arial Nova" panose="020B0604020202020204" pitchFamily="34" charset="0"/>
              </a:rPr>
              <a:t>mohammad</a:t>
            </a:r>
            <a:r>
              <a:rPr lang="en-CA" sz="2000" i="1" dirty="0">
                <a:latin typeface="Arial Nova" panose="020B0604020202020204" pitchFamily="34" charset="0"/>
              </a:rPr>
              <a:t> </a:t>
            </a:r>
            <a:r>
              <a:rPr lang="en-CA" sz="2000" i="1" dirty="0" err="1">
                <a:latin typeface="Arial Nova" panose="020B0604020202020204" pitchFamily="34" charset="0"/>
              </a:rPr>
              <a:t>hashim</a:t>
            </a:r>
            <a:endParaRPr lang="en-CA" sz="2000" i="1" dirty="0">
              <a:latin typeface="Arial Nova" panose="020B0604020202020204" pitchFamily="34" charset="0"/>
            </a:endParaRPr>
          </a:p>
          <a:p>
            <a:pPr marL="285750" indent="-285750">
              <a:lnSpc>
                <a:spcPct val="90000"/>
              </a:lnSpc>
              <a:buFont typeface="Wingdings" panose="05000000000000000000" pitchFamily="2" charset="2"/>
              <a:buChar char="ü"/>
            </a:pPr>
            <a:r>
              <a:rPr lang="en-CA" sz="2000" i="1" dirty="0">
                <a:latin typeface="Arial Nova" panose="020B0604020202020204" pitchFamily="34" charset="0"/>
              </a:rPr>
              <a:t>Delta joseph</a:t>
            </a:r>
          </a:p>
          <a:p>
            <a:pPr marL="285750" indent="-285750">
              <a:lnSpc>
                <a:spcPct val="90000"/>
              </a:lnSpc>
              <a:buFont typeface="Wingdings" panose="05000000000000000000" pitchFamily="2" charset="2"/>
              <a:buChar char="ü"/>
            </a:pPr>
            <a:r>
              <a:rPr lang="en-CA" sz="2000" i="1" dirty="0" err="1">
                <a:latin typeface="Arial Nova" panose="020B0604020202020204" pitchFamily="34" charset="0"/>
              </a:rPr>
              <a:t>bhavya</a:t>
            </a:r>
            <a:r>
              <a:rPr lang="en-CA" sz="2000" i="1" dirty="0">
                <a:latin typeface="Arial Nova" panose="020B0604020202020204" pitchFamily="34" charset="0"/>
              </a:rPr>
              <a:t> </a:t>
            </a:r>
            <a:r>
              <a:rPr lang="en-CA" sz="2000" i="1" dirty="0" err="1">
                <a:latin typeface="Arial Nova" panose="020B0604020202020204" pitchFamily="34" charset="0"/>
              </a:rPr>
              <a:t>vinod</a:t>
            </a:r>
            <a:endParaRPr lang="en-CA" sz="2000" i="1" dirty="0">
              <a:latin typeface="Arial Nova" panose="020B0604020202020204" pitchFamily="34" charset="0"/>
            </a:endParaRPr>
          </a:p>
          <a:p>
            <a:pPr>
              <a:lnSpc>
                <a:spcPct val="90000"/>
              </a:lnSpc>
            </a:pPr>
            <a:endParaRPr lang="en-CA" sz="800" i="1" dirty="0">
              <a:latin typeface="Arial Nova" panose="020B0604020202020204" pitchFamily="34" charset="0"/>
            </a:endParaRPr>
          </a:p>
          <a:p>
            <a:pPr>
              <a:lnSpc>
                <a:spcPct val="90000"/>
              </a:lnSpc>
            </a:pPr>
            <a:r>
              <a:rPr lang="en-CA" sz="800" dirty="0"/>
              <a:t>                                                                               </a:t>
            </a:r>
          </a:p>
        </p:txBody>
      </p:sp>
    </p:spTree>
    <p:extLst>
      <p:ext uri="{BB962C8B-B14F-4D97-AF65-F5344CB8AC3E}">
        <p14:creationId xmlns:p14="http://schemas.microsoft.com/office/powerpoint/2010/main" val="1345839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E6FA09A-8C89-4918-95C1-CBEA38F81B31}"/>
              </a:ext>
            </a:extLst>
          </p:cNvPr>
          <p:cNvSpPr>
            <a:spLocks noGrp="1"/>
          </p:cNvSpPr>
          <p:nvPr>
            <p:ph type="title"/>
          </p:nvPr>
        </p:nvSpPr>
        <p:spPr>
          <a:xfrm>
            <a:off x="3968319" y="655863"/>
            <a:ext cx="7746202" cy="1858738"/>
          </a:xfrm>
        </p:spPr>
        <p:txBody>
          <a:bodyPr vert="horz" lIns="91440" tIns="45720" rIns="91440" bIns="45720" rtlCol="0" anchor="b">
            <a:normAutofit/>
          </a:bodyPr>
          <a:lstStyle/>
          <a:p>
            <a:pPr>
              <a:lnSpc>
                <a:spcPct val="90000"/>
              </a:lnSpc>
            </a:pPr>
            <a:r>
              <a:rPr lang="en-US" sz="4600" b="0" i="0" kern="1200" dirty="0">
                <a:solidFill>
                  <a:srgbClr val="EBEBEB"/>
                </a:solidFill>
                <a:latin typeface="+mj-lt"/>
                <a:ea typeface="+mj-ea"/>
                <a:cs typeface="+mj-cs"/>
              </a:rPr>
              <a:t>Final Stage – Choose the best one </a:t>
            </a:r>
          </a:p>
        </p:txBody>
      </p:sp>
      <p:pic>
        <p:nvPicPr>
          <p:cNvPr id="7" name="Graphic 6" descr="Podium">
            <a:extLst>
              <a:ext uri="{FF2B5EF4-FFF2-40B4-BE49-F238E27FC236}">
                <a16:creationId xmlns:a16="http://schemas.microsoft.com/office/drawing/2014/main" id="{1C13B14E-301E-4F42-84B7-2153C8EDE0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637" y="2276475"/>
            <a:ext cx="4628758" cy="403684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325414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F41F-C0BF-4D1C-B733-9BEAA2D6EE8F}"/>
              </a:ext>
            </a:extLst>
          </p:cNvPr>
          <p:cNvSpPr>
            <a:spLocks noGrp="1"/>
          </p:cNvSpPr>
          <p:nvPr>
            <p:ph type="title"/>
          </p:nvPr>
        </p:nvSpPr>
        <p:spPr/>
        <p:txBody>
          <a:bodyPr>
            <a:normAutofit/>
          </a:bodyPr>
          <a:lstStyle/>
          <a:p>
            <a:r>
              <a:rPr lang="en-CA" dirty="0"/>
              <a:t>Financial Statement Analysis.</a:t>
            </a:r>
          </a:p>
        </p:txBody>
      </p:sp>
      <p:sp>
        <p:nvSpPr>
          <p:cNvPr id="3" name="Content Placeholder 2">
            <a:extLst>
              <a:ext uri="{FF2B5EF4-FFF2-40B4-BE49-F238E27FC236}">
                <a16:creationId xmlns:a16="http://schemas.microsoft.com/office/drawing/2014/main" id="{5FB9EEF4-580C-4FA0-8EDD-B210000FB82F}"/>
              </a:ext>
            </a:extLst>
          </p:cNvPr>
          <p:cNvSpPr>
            <a:spLocks noGrp="1"/>
          </p:cNvSpPr>
          <p:nvPr>
            <p:ph idx="1"/>
          </p:nvPr>
        </p:nvSpPr>
        <p:spPr>
          <a:xfrm>
            <a:off x="3294350" y="2274717"/>
            <a:ext cx="8086915" cy="3162300"/>
          </a:xfrm>
        </p:spPr>
        <p:txBody>
          <a:bodyPr anchor="ctr">
            <a:normAutofit/>
          </a:bodyPr>
          <a:lstStyle/>
          <a:p>
            <a:r>
              <a:rPr lang="en-US" dirty="0"/>
              <a:t>Financial statement analysis means analyzing the company’s financial stability for decision making Financial statement analysis helps external stakeholders and investors to determine the financial performance of the company. Financial statements include balance sheet, income statement and cash flow. </a:t>
            </a:r>
          </a:p>
          <a:p>
            <a:r>
              <a:rPr lang="en-US" dirty="0"/>
              <a:t>We will be doing </a:t>
            </a:r>
            <a:r>
              <a:rPr lang="en-US" b="1" dirty="0"/>
              <a:t>Ratio Analysis </a:t>
            </a:r>
            <a:r>
              <a:rPr lang="en-US" dirty="0"/>
              <a:t>on different Financial statements in order to analyze which company is performing better.</a:t>
            </a:r>
            <a:endParaRPr lang="en-CA" dirty="0"/>
          </a:p>
        </p:txBody>
      </p:sp>
      <p:pic>
        <p:nvPicPr>
          <p:cNvPr id="7" name="Graphic 6" descr="Bar Graph with Upward Trend">
            <a:extLst>
              <a:ext uri="{FF2B5EF4-FFF2-40B4-BE49-F238E27FC236}">
                <a16:creationId xmlns:a16="http://schemas.microsoft.com/office/drawing/2014/main" id="{2E057814-3784-42F2-900C-2572E1D456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597" y="2817169"/>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7260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ABDE-3089-4898-8D47-38311740C2D6}"/>
              </a:ext>
            </a:extLst>
          </p:cNvPr>
          <p:cNvSpPr>
            <a:spLocks noGrp="1"/>
          </p:cNvSpPr>
          <p:nvPr>
            <p:ph type="title"/>
          </p:nvPr>
        </p:nvSpPr>
        <p:spPr>
          <a:xfrm>
            <a:off x="639098" y="629265"/>
            <a:ext cx="4886461" cy="1622322"/>
          </a:xfrm>
        </p:spPr>
        <p:txBody>
          <a:bodyPr>
            <a:normAutofit/>
          </a:bodyPr>
          <a:lstStyle/>
          <a:p>
            <a:br>
              <a:rPr lang="en-CA"/>
            </a:br>
            <a:endParaRPr lang="en-CA"/>
          </a:p>
        </p:txBody>
      </p:sp>
      <p:sp>
        <p:nvSpPr>
          <p:cNvPr id="33" name="Content Placeholder 2">
            <a:extLst>
              <a:ext uri="{FF2B5EF4-FFF2-40B4-BE49-F238E27FC236}">
                <a16:creationId xmlns:a16="http://schemas.microsoft.com/office/drawing/2014/main" id="{7A3C5922-69D8-49E2-A763-191FA096E4BA}"/>
              </a:ext>
            </a:extLst>
          </p:cNvPr>
          <p:cNvSpPr>
            <a:spLocks noGrp="1"/>
          </p:cNvSpPr>
          <p:nvPr>
            <p:ph idx="1"/>
          </p:nvPr>
        </p:nvSpPr>
        <p:spPr>
          <a:xfrm>
            <a:off x="639097" y="1440426"/>
            <a:ext cx="4886461" cy="5182727"/>
          </a:xfrm>
        </p:spPr>
        <p:txBody>
          <a:bodyPr anchor="ctr">
            <a:normAutofit/>
          </a:bodyPr>
          <a:lstStyle/>
          <a:p>
            <a:r>
              <a:rPr lang="en-US" sz="1700" b="1" u="sng" dirty="0">
                <a:solidFill>
                  <a:schemeClr val="tx1"/>
                </a:solidFill>
              </a:rPr>
              <a:t>Income statement</a:t>
            </a:r>
          </a:p>
          <a:p>
            <a:pPr marL="0" indent="0">
              <a:buNone/>
            </a:pPr>
            <a:r>
              <a:rPr lang="en-US" sz="1700" dirty="0">
                <a:solidFill>
                  <a:schemeClr val="tx1"/>
                </a:solidFill>
              </a:rPr>
              <a:t>The income statement defines the profit and loss of the company over the time period. </a:t>
            </a:r>
          </a:p>
          <a:p>
            <a:r>
              <a:rPr lang="en-US" sz="1700" b="1" u="sng" dirty="0">
                <a:solidFill>
                  <a:schemeClr val="tx1"/>
                </a:solidFill>
              </a:rPr>
              <a:t>Cash Flow</a:t>
            </a:r>
          </a:p>
          <a:p>
            <a:pPr marL="0" indent="0">
              <a:buNone/>
            </a:pPr>
            <a:r>
              <a:rPr lang="en-US" sz="1700" dirty="0">
                <a:solidFill>
                  <a:schemeClr val="tx1"/>
                </a:solidFill>
              </a:rPr>
              <a:t>  Cash Flow defines how much revenue the company has received in the time period and how much cash the company spent and how much cash left in the bank.</a:t>
            </a:r>
          </a:p>
          <a:p>
            <a:r>
              <a:rPr lang="en-US" sz="1700" b="1" u="sng" dirty="0">
                <a:solidFill>
                  <a:schemeClr val="tx1"/>
                </a:solidFill>
              </a:rPr>
              <a:t>Balance sheet</a:t>
            </a:r>
          </a:p>
          <a:p>
            <a:pPr marL="0" indent="0">
              <a:buNone/>
            </a:pPr>
            <a:r>
              <a:rPr lang="en-US" sz="1700" dirty="0">
                <a:solidFill>
                  <a:schemeClr val="tx1"/>
                </a:solidFill>
              </a:rPr>
              <a:t>Balance sheet defines the current asset and liabilities of a company in a time period .</a:t>
            </a:r>
            <a:endParaRPr lang="en-CA" sz="1700" dirty="0">
              <a:solidFill>
                <a:schemeClr val="tx1"/>
              </a:solidFill>
            </a:endParaRPr>
          </a:p>
        </p:txBody>
      </p:sp>
      <p:pic>
        <p:nvPicPr>
          <p:cNvPr id="7" name="Graphic 6" descr="Financial">
            <a:extLst>
              <a:ext uri="{FF2B5EF4-FFF2-40B4-BE49-F238E27FC236}">
                <a16:creationId xmlns:a16="http://schemas.microsoft.com/office/drawing/2014/main" id="{6609E40E-0DDF-41F7-AC7A-4AF4749B08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2200" y="1944210"/>
            <a:ext cx="5371343" cy="4179252"/>
          </a:xfrm>
          <a:prstGeom prst="rect">
            <a:avLst/>
          </a:prstGeom>
        </p:spPr>
      </p:pic>
    </p:spTree>
    <p:extLst>
      <p:ext uri="{BB962C8B-B14F-4D97-AF65-F5344CB8AC3E}">
        <p14:creationId xmlns:p14="http://schemas.microsoft.com/office/powerpoint/2010/main" val="395764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65ED-ADD0-4566-B209-0DDEB956D93B}"/>
              </a:ext>
            </a:extLst>
          </p:cNvPr>
          <p:cNvSpPr>
            <a:spLocks noGrp="1"/>
          </p:cNvSpPr>
          <p:nvPr>
            <p:ph type="title"/>
          </p:nvPr>
        </p:nvSpPr>
        <p:spPr>
          <a:xfrm>
            <a:off x="1162050" y="820345"/>
            <a:ext cx="8818563" cy="860287"/>
          </a:xfrm>
        </p:spPr>
        <p:txBody>
          <a:bodyPr/>
          <a:lstStyle/>
          <a:p>
            <a:r>
              <a:rPr lang="en-CA" dirty="0"/>
              <a:t>Various Financial Ratio’s</a:t>
            </a:r>
          </a:p>
        </p:txBody>
      </p:sp>
      <p:sp>
        <p:nvSpPr>
          <p:cNvPr id="3" name="Content Placeholder 2">
            <a:extLst>
              <a:ext uri="{FF2B5EF4-FFF2-40B4-BE49-F238E27FC236}">
                <a16:creationId xmlns:a16="http://schemas.microsoft.com/office/drawing/2014/main" id="{52BF3E42-142A-4BF9-B95F-385C287AB722}"/>
              </a:ext>
            </a:extLst>
          </p:cNvPr>
          <p:cNvSpPr>
            <a:spLocks noGrp="1"/>
          </p:cNvSpPr>
          <p:nvPr>
            <p:ph idx="1"/>
          </p:nvPr>
        </p:nvSpPr>
        <p:spPr>
          <a:xfrm>
            <a:off x="1162050" y="2112884"/>
            <a:ext cx="8818563" cy="4589755"/>
          </a:xfrm>
        </p:spPr>
        <p:txBody>
          <a:bodyPr>
            <a:normAutofit/>
          </a:bodyPr>
          <a:lstStyle/>
          <a:p>
            <a:pPr lvl="0"/>
            <a:r>
              <a:rPr lang="en-CA" b="1" dirty="0"/>
              <a:t>Asset Turnover</a:t>
            </a:r>
          </a:p>
          <a:p>
            <a:pPr marL="0" indent="0">
              <a:buNone/>
            </a:pPr>
            <a:r>
              <a:rPr lang="en-CA" dirty="0"/>
              <a:t>It’s a measure to evaluate the efficiency of the assets a company use by calculating the total revenue for every dollar of company’s asset.</a:t>
            </a:r>
          </a:p>
          <a:p>
            <a:pPr marL="0" indent="0">
              <a:buNone/>
            </a:pPr>
            <a:r>
              <a:rPr lang="en-CA" dirty="0"/>
              <a:t> </a:t>
            </a:r>
          </a:p>
          <a:p>
            <a:endParaRPr lang="en-CA" dirty="0"/>
          </a:p>
          <a:p>
            <a:pPr lvl="0"/>
            <a:r>
              <a:rPr lang="en-CA" b="1" dirty="0"/>
              <a:t>Gross Profit Margin</a:t>
            </a:r>
          </a:p>
          <a:p>
            <a:pPr marL="0" indent="0">
              <a:buNone/>
            </a:pPr>
            <a:r>
              <a:rPr lang="en-CA" dirty="0"/>
              <a:t>       It’s a measure for assessing financial health of a company by  evaluating the money left from sales after reducing the cost of goods sold.</a:t>
            </a:r>
          </a:p>
          <a:p>
            <a:pPr marL="0" indent="0">
              <a:buNone/>
            </a:pPr>
            <a:r>
              <a:rPr lang="en-CA" dirty="0"/>
              <a:t> </a:t>
            </a:r>
          </a:p>
          <a:p>
            <a:pPr marL="0" indent="0">
              <a:buNone/>
            </a:pPr>
            <a:endParaRPr lang="en-CA" dirty="0"/>
          </a:p>
        </p:txBody>
      </p:sp>
      <p:graphicFrame>
        <p:nvGraphicFramePr>
          <p:cNvPr id="4" name="Table 4">
            <a:extLst>
              <a:ext uri="{FF2B5EF4-FFF2-40B4-BE49-F238E27FC236}">
                <a16:creationId xmlns:a16="http://schemas.microsoft.com/office/drawing/2014/main" id="{B2813D23-83B0-476A-B350-BB3CD0EF472D}"/>
              </a:ext>
            </a:extLst>
          </p:cNvPr>
          <p:cNvGraphicFramePr>
            <a:graphicFrameLocks noGrp="1"/>
          </p:cNvGraphicFramePr>
          <p:nvPr>
            <p:extLst>
              <p:ext uri="{D42A27DB-BD31-4B8C-83A1-F6EECF244321}">
                <p14:modId xmlns:p14="http://schemas.microsoft.com/office/powerpoint/2010/main" val="1622481719"/>
              </p:ext>
            </p:extLst>
          </p:nvPr>
        </p:nvGraphicFramePr>
        <p:xfrm>
          <a:off x="1518211" y="3258105"/>
          <a:ext cx="6897820" cy="365760"/>
        </p:xfrm>
        <a:graphic>
          <a:graphicData uri="http://schemas.openxmlformats.org/drawingml/2006/table">
            <a:tbl>
              <a:tblPr firstRow="1" bandRow="1">
                <a:tableStyleId>{5C22544A-7EE6-4342-B048-85BDC9FD1C3A}</a:tableStyleId>
              </a:tblPr>
              <a:tblGrid>
                <a:gridCol w="6897820">
                  <a:extLst>
                    <a:ext uri="{9D8B030D-6E8A-4147-A177-3AD203B41FA5}">
                      <a16:colId xmlns:a16="http://schemas.microsoft.com/office/drawing/2014/main" val="3146913041"/>
                    </a:ext>
                  </a:extLst>
                </a:gridCol>
              </a:tblGrid>
              <a:tr h="355107">
                <a:tc>
                  <a:txBody>
                    <a:bodyPr/>
                    <a:lstStyle/>
                    <a:p>
                      <a:r>
                        <a:rPr lang="en-CA" dirty="0"/>
                        <a:t>Asset Turnover= Total Revenue ÷ Average Assets for Period </a:t>
                      </a:r>
                    </a:p>
                  </a:txBody>
                  <a:tcPr/>
                </a:tc>
                <a:extLst>
                  <a:ext uri="{0D108BD9-81ED-4DB2-BD59-A6C34878D82A}">
                    <a16:rowId xmlns:a16="http://schemas.microsoft.com/office/drawing/2014/main" val="2074787606"/>
                  </a:ext>
                </a:extLst>
              </a:tr>
            </a:tbl>
          </a:graphicData>
        </a:graphic>
      </p:graphicFrame>
      <p:graphicFrame>
        <p:nvGraphicFramePr>
          <p:cNvPr id="6" name="Table 6">
            <a:extLst>
              <a:ext uri="{FF2B5EF4-FFF2-40B4-BE49-F238E27FC236}">
                <a16:creationId xmlns:a16="http://schemas.microsoft.com/office/drawing/2014/main" id="{736F6C8A-EB91-4896-96D9-9CFE92CF5626}"/>
              </a:ext>
            </a:extLst>
          </p:cNvPr>
          <p:cNvGraphicFramePr>
            <a:graphicFrameLocks noGrp="1"/>
          </p:cNvGraphicFramePr>
          <p:nvPr>
            <p:extLst>
              <p:ext uri="{D42A27DB-BD31-4B8C-83A1-F6EECF244321}">
                <p14:modId xmlns:p14="http://schemas.microsoft.com/office/powerpoint/2010/main" val="311844201"/>
              </p:ext>
            </p:extLst>
          </p:nvPr>
        </p:nvGraphicFramePr>
        <p:xfrm>
          <a:off x="1621131" y="5309814"/>
          <a:ext cx="7313261" cy="559165"/>
        </p:xfrm>
        <a:graphic>
          <a:graphicData uri="http://schemas.openxmlformats.org/drawingml/2006/table">
            <a:tbl>
              <a:tblPr firstRow="1" bandRow="1">
                <a:tableStyleId>{5C22544A-7EE6-4342-B048-85BDC9FD1C3A}</a:tableStyleId>
              </a:tblPr>
              <a:tblGrid>
                <a:gridCol w="7313261">
                  <a:extLst>
                    <a:ext uri="{9D8B030D-6E8A-4147-A177-3AD203B41FA5}">
                      <a16:colId xmlns:a16="http://schemas.microsoft.com/office/drawing/2014/main" val="3463989588"/>
                    </a:ext>
                  </a:extLst>
                </a:gridCol>
              </a:tblGrid>
              <a:tr h="5591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Gross Profit Margin = </a:t>
                      </a:r>
                      <a:r>
                        <a:rPr lang="en-IN" sz="1800" b="1" i="0" u="none" strike="noStrike" kern="1200" dirty="0">
                          <a:solidFill>
                            <a:schemeClr val="bg1"/>
                          </a:solidFill>
                          <a:effectLst/>
                          <a:latin typeface="+mn-lt"/>
                          <a:ea typeface="+mn-ea"/>
                          <a:cs typeface="+mn-cs"/>
                          <a:hlinkClick r:id="rId2">
                            <a:extLst>
                              <a:ext uri="{A12FA001-AC4F-418D-AE19-62706E023703}">
                                <ahyp:hlinkClr xmlns:ahyp="http://schemas.microsoft.com/office/drawing/2018/hyperlinkcolor" val="tx"/>
                              </a:ext>
                            </a:extLst>
                          </a:hlinkClick>
                        </a:rPr>
                        <a:t>gross profit</a:t>
                      </a:r>
                      <a:r>
                        <a:rPr lang="en-IN" sz="1800" b="1" i="0" kern="1200" dirty="0">
                          <a:solidFill>
                            <a:schemeClr val="bg1"/>
                          </a:solidFill>
                          <a:effectLst/>
                          <a:latin typeface="+mn-lt"/>
                          <a:ea typeface="+mn-ea"/>
                          <a:cs typeface="+mn-cs"/>
                        </a:rPr>
                        <a:t> ÷ </a:t>
                      </a:r>
                      <a:r>
                        <a:rPr lang="en-IN" sz="1800" b="1" i="0" u="none" strike="noStrike" kern="1200" dirty="0">
                          <a:solidFill>
                            <a:schemeClr val="bg1"/>
                          </a:solidFill>
                          <a:effectLst/>
                          <a:latin typeface="+mn-lt"/>
                          <a:ea typeface="+mn-ea"/>
                          <a:cs typeface="+mn-cs"/>
                          <a:hlinkClick r:id="rId3">
                            <a:extLst>
                              <a:ext uri="{A12FA001-AC4F-418D-AE19-62706E023703}">
                                <ahyp:hlinkClr xmlns:ahyp="http://schemas.microsoft.com/office/drawing/2018/hyperlinkcolor" val="tx"/>
                              </a:ext>
                            </a:extLst>
                          </a:hlinkClick>
                        </a:rPr>
                        <a:t>revenue</a:t>
                      </a:r>
                      <a:endParaRPr lang="en-CA" b="1" dirty="0">
                        <a:solidFill>
                          <a:schemeClr val="bg1"/>
                        </a:solidFill>
                      </a:endParaRPr>
                    </a:p>
                  </a:txBody>
                  <a:tcPr/>
                </a:tc>
                <a:extLst>
                  <a:ext uri="{0D108BD9-81ED-4DB2-BD59-A6C34878D82A}">
                    <a16:rowId xmlns:a16="http://schemas.microsoft.com/office/drawing/2014/main" val="3363079978"/>
                  </a:ext>
                </a:extLst>
              </a:tr>
            </a:tbl>
          </a:graphicData>
        </a:graphic>
      </p:graphicFrame>
    </p:spTree>
    <p:extLst>
      <p:ext uri="{BB962C8B-B14F-4D97-AF65-F5344CB8AC3E}">
        <p14:creationId xmlns:p14="http://schemas.microsoft.com/office/powerpoint/2010/main" val="362404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09B5-2AA9-44FD-B801-1A771D5A1820}"/>
              </a:ext>
            </a:extLst>
          </p:cNvPr>
          <p:cNvSpPr>
            <a:spLocks noGrp="1"/>
          </p:cNvSpPr>
          <p:nvPr>
            <p:ph type="title"/>
          </p:nvPr>
        </p:nvSpPr>
        <p:spPr>
          <a:xfrm>
            <a:off x="1154954" y="973669"/>
            <a:ext cx="8825659" cy="109407"/>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722993E9-9B21-430E-8578-5716B017A764}"/>
              </a:ext>
            </a:extLst>
          </p:cNvPr>
          <p:cNvSpPr>
            <a:spLocks noGrp="1"/>
          </p:cNvSpPr>
          <p:nvPr>
            <p:ph idx="1"/>
          </p:nvPr>
        </p:nvSpPr>
        <p:spPr>
          <a:xfrm>
            <a:off x="1154954" y="2219416"/>
            <a:ext cx="8825659" cy="3800383"/>
          </a:xfrm>
        </p:spPr>
        <p:txBody>
          <a:bodyPr>
            <a:normAutofit fontScale="85000" lnSpcReduction="20000"/>
          </a:bodyPr>
          <a:lstStyle/>
          <a:p>
            <a:r>
              <a:rPr lang="en-CA" b="1" dirty="0"/>
              <a:t>Operating Margin</a:t>
            </a:r>
          </a:p>
          <a:p>
            <a:pPr marL="0" indent="0">
              <a:buNone/>
            </a:pPr>
            <a:r>
              <a:rPr lang="en-CA" dirty="0"/>
              <a:t> It’s the measure of profit company makes on each dollar of sales after variable cost. The variable cost includes cost of  raw materials and wage before the payment of  tax.</a:t>
            </a:r>
          </a:p>
          <a:p>
            <a:pPr marL="0" indent="0">
              <a:buNone/>
            </a:pPr>
            <a:endParaRPr lang="en-CA" dirty="0"/>
          </a:p>
          <a:p>
            <a:endParaRPr lang="en-CA" dirty="0"/>
          </a:p>
          <a:p>
            <a:pPr lvl="0"/>
            <a:r>
              <a:rPr lang="en-CA" b="1" dirty="0"/>
              <a:t>Interest coverage ratio</a:t>
            </a:r>
          </a:p>
          <a:p>
            <a:pPr marL="0" indent="0">
              <a:buNone/>
            </a:pPr>
            <a:r>
              <a:rPr lang="en-CA" dirty="0"/>
              <a:t>      It is the efficiency of a company to pay it’s interest with it’s unpaid debt.</a:t>
            </a:r>
          </a:p>
          <a:p>
            <a:pPr marL="0" indent="0">
              <a:buNone/>
            </a:pPr>
            <a:r>
              <a:rPr lang="en-CA" dirty="0"/>
              <a:t>      </a:t>
            </a:r>
          </a:p>
          <a:p>
            <a:endParaRPr lang="en-CA" dirty="0"/>
          </a:p>
          <a:p>
            <a:pPr lvl="0"/>
            <a:endParaRPr lang="en-CA" dirty="0"/>
          </a:p>
          <a:p>
            <a:pPr lvl="0"/>
            <a:r>
              <a:rPr lang="en-CA" b="1" dirty="0"/>
              <a:t>Net Profit Margin</a:t>
            </a:r>
          </a:p>
          <a:p>
            <a:pPr marL="0" indent="0">
              <a:buNone/>
            </a:pPr>
            <a:r>
              <a:rPr lang="en-CA" dirty="0"/>
              <a:t>    It’s the evaluation of revenue after reducing all the expenses from the sales.</a:t>
            </a:r>
          </a:p>
          <a:p>
            <a:endParaRPr lang="en-CA" dirty="0"/>
          </a:p>
        </p:txBody>
      </p:sp>
      <p:graphicFrame>
        <p:nvGraphicFramePr>
          <p:cNvPr id="4" name="Table 4">
            <a:extLst>
              <a:ext uri="{FF2B5EF4-FFF2-40B4-BE49-F238E27FC236}">
                <a16:creationId xmlns:a16="http://schemas.microsoft.com/office/drawing/2014/main" id="{45BF8DE8-33BA-4256-AD46-4A814DC7FAEF}"/>
              </a:ext>
            </a:extLst>
          </p:cNvPr>
          <p:cNvGraphicFramePr>
            <a:graphicFrameLocks noGrp="1"/>
          </p:cNvGraphicFramePr>
          <p:nvPr>
            <p:extLst>
              <p:ext uri="{D42A27DB-BD31-4B8C-83A1-F6EECF244321}">
                <p14:modId xmlns:p14="http://schemas.microsoft.com/office/powerpoint/2010/main" val="2209634328"/>
              </p:ext>
            </p:extLst>
          </p:nvPr>
        </p:nvGraphicFramePr>
        <p:xfrm>
          <a:off x="1827813" y="3042376"/>
          <a:ext cx="5585040" cy="365760"/>
        </p:xfrm>
        <a:graphic>
          <a:graphicData uri="http://schemas.openxmlformats.org/drawingml/2006/table">
            <a:tbl>
              <a:tblPr firstRow="1" bandRow="1">
                <a:tableStyleId>{5C22544A-7EE6-4342-B048-85BDC9FD1C3A}</a:tableStyleId>
              </a:tblPr>
              <a:tblGrid>
                <a:gridCol w="5585040">
                  <a:extLst>
                    <a:ext uri="{9D8B030D-6E8A-4147-A177-3AD203B41FA5}">
                      <a16:colId xmlns:a16="http://schemas.microsoft.com/office/drawing/2014/main" val="285360985"/>
                    </a:ext>
                  </a:extLst>
                </a:gridCol>
              </a:tblGrid>
              <a:tr h="239698">
                <a:tc>
                  <a:txBody>
                    <a:bodyPr/>
                    <a:lstStyle/>
                    <a:p>
                      <a:r>
                        <a:rPr lang="en-CA" sz="1800" kern="1200" dirty="0">
                          <a:effectLst/>
                        </a:rPr>
                        <a:t>Operating Margin=Operating Earnings/ Revenue​</a:t>
                      </a:r>
                      <a:r>
                        <a:rPr lang="en-CA" dirty="0">
                          <a:effectLst/>
                        </a:rPr>
                        <a:t>​ </a:t>
                      </a:r>
                      <a:endParaRPr lang="en-CA" dirty="0"/>
                    </a:p>
                  </a:txBody>
                  <a:tcPr/>
                </a:tc>
                <a:extLst>
                  <a:ext uri="{0D108BD9-81ED-4DB2-BD59-A6C34878D82A}">
                    <a16:rowId xmlns:a16="http://schemas.microsoft.com/office/drawing/2014/main" val="1712866085"/>
                  </a:ext>
                </a:extLst>
              </a:tr>
            </a:tbl>
          </a:graphicData>
        </a:graphic>
      </p:graphicFrame>
      <p:graphicFrame>
        <p:nvGraphicFramePr>
          <p:cNvPr id="6" name="Table 6">
            <a:extLst>
              <a:ext uri="{FF2B5EF4-FFF2-40B4-BE49-F238E27FC236}">
                <a16:creationId xmlns:a16="http://schemas.microsoft.com/office/drawing/2014/main" id="{DD185459-E00F-4B8B-BA06-26A3F363D273}"/>
              </a:ext>
            </a:extLst>
          </p:cNvPr>
          <p:cNvGraphicFramePr>
            <a:graphicFrameLocks noGrp="1"/>
          </p:cNvGraphicFramePr>
          <p:nvPr>
            <p:extLst>
              <p:ext uri="{D42A27DB-BD31-4B8C-83A1-F6EECF244321}">
                <p14:modId xmlns:p14="http://schemas.microsoft.com/office/powerpoint/2010/main" val="745443623"/>
              </p:ext>
            </p:extLst>
          </p:nvPr>
        </p:nvGraphicFramePr>
        <p:xfrm>
          <a:off x="1827813" y="4313321"/>
          <a:ext cx="5292078" cy="665825"/>
        </p:xfrm>
        <a:graphic>
          <a:graphicData uri="http://schemas.openxmlformats.org/drawingml/2006/table">
            <a:tbl>
              <a:tblPr firstRow="1" bandRow="1">
                <a:tableStyleId>{5C22544A-7EE6-4342-B048-85BDC9FD1C3A}</a:tableStyleId>
              </a:tblPr>
              <a:tblGrid>
                <a:gridCol w="5292078">
                  <a:extLst>
                    <a:ext uri="{9D8B030D-6E8A-4147-A177-3AD203B41FA5}">
                      <a16:colId xmlns:a16="http://schemas.microsoft.com/office/drawing/2014/main" val="239566459"/>
                    </a:ext>
                  </a:extLst>
                </a:gridCol>
              </a:tblGrid>
              <a:tr h="665825">
                <a:tc>
                  <a:txBody>
                    <a:bodyPr/>
                    <a:lstStyle/>
                    <a:p>
                      <a:r>
                        <a:rPr lang="en-CA" sz="1800" b="1" kern="1200" dirty="0">
                          <a:solidFill>
                            <a:schemeClr val="lt1"/>
                          </a:solidFill>
                          <a:effectLst/>
                          <a:latin typeface="+mn-lt"/>
                          <a:ea typeface="+mn-ea"/>
                          <a:cs typeface="+mn-cs"/>
                        </a:rPr>
                        <a:t>Interest Coverage Ratio=EBIT/Interest Expense​                         {EBIT=Earnings before interest and taxes​.}</a:t>
                      </a:r>
                      <a:endParaRPr lang="en-CA" dirty="0"/>
                    </a:p>
                  </a:txBody>
                  <a:tcPr/>
                </a:tc>
                <a:extLst>
                  <a:ext uri="{0D108BD9-81ED-4DB2-BD59-A6C34878D82A}">
                    <a16:rowId xmlns:a16="http://schemas.microsoft.com/office/drawing/2014/main" val="2453824292"/>
                  </a:ext>
                </a:extLst>
              </a:tr>
            </a:tbl>
          </a:graphicData>
        </a:graphic>
      </p:graphicFrame>
      <p:graphicFrame>
        <p:nvGraphicFramePr>
          <p:cNvPr id="8" name="Table 8">
            <a:extLst>
              <a:ext uri="{FF2B5EF4-FFF2-40B4-BE49-F238E27FC236}">
                <a16:creationId xmlns:a16="http://schemas.microsoft.com/office/drawing/2014/main" id="{2A18D9DC-368C-4EEF-A1F6-35B11AAE3B7D}"/>
              </a:ext>
            </a:extLst>
          </p:cNvPr>
          <p:cNvGraphicFramePr>
            <a:graphicFrameLocks noGrp="1"/>
          </p:cNvGraphicFramePr>
          <p:nvPr>
            <p:extLst>
              <p:ext uri="{D42A27DB-BD31-4B8C-83A1-F6EECF244321}">
                <p14:modId xmlns:p14="http://schemas.microsoft.com/office/powerpoint/2010/main" val="207251042"/>
              </p:ext>
            </p:extLst>
          </p:nvPr>
        </p:nvGraphicFramePr>
        <p:xfrm>
          <a:off x="1827813" y="5884331"/>
          <a:ext cx="5531775" cy="370840"/>
        </p:xfrm>
        <a:graphic>
          <a:graphicData uri="http://schemas.openxmlformats.org/drawingml/2006/table">
            <a:tbl>
              <a:tblPr firstRow="1" bandRow="1">
                <a:tableStyleId>{5C22544A-7EE6-4342-B048-85BDC9FD1C3A}</a:tableStyleId>
              </a:tblPr>
              <a:tblGrid>
                <a:gridCol w="5531775">
                  <a:extLst>
                    <a:ext uri="{9D8B030D-6E8A-4147-A177-3AD203B41FA5}">
                      <a16:colId xmlns:a16="http://schemas.microsoft.com/office/drawing/2014/main" val="3542686939"/>
                    </a:ext>
                  </a:extLst>
                </a:gridCol>
              </a:tblGrid>
              <a:tr h="370840">
                <a:tc>
                  <a:txBody>
                    <a:bodyPr/>
                    <a:lstStyle/>
                    <a:p>
                      <a:r>
                        <a:rPr lang="en-CA" sz="1800" b="1" kern="1200" dirty="0">
                          <a:solidFill>
                            <a:schemeClr val="lt1"/>
                          </a:solidFill>
                          <a:effectLst/>
                          <a:latin typeface="+mn-lt"/>
                          <a:ea typeface="+mn-ea"/>
                          <a:cs typeface="+mn-cs"/>
                        </a:rPr>
                        <a:t>Net profit margin = (Net profits ÷ Net sales) x 100</a:t>
                      </a:r>
                      <a:endParaRPr lang="en-CA" dirty="0"/>
                    </a:p>
                  </a:txBody>
                  <a:tcPr/>
                </a:tc>
                <a:extLst>
                  <a:ext uri="{0D108BD9-81ED-4DB2-BD59-A6C34878D82A}">
                    <a16:rowId xmlns:a16="http://schemas.microsoft.com/office/drawing/2014/main" val="1681765979"/>
                  </a:ext>
                </a:extLst>
              </a:tr>
            </a:tbl>
          </a:graphicData>
        </a:graphic>
      </p:graphicFrame>
    </p:spTree>
    <p:extLst>
      <p:ext uri="{BB962C8B-B14F-4D97-AF65-F5344CB8AC3E}">
        <p14:creationId xmlns:p14="http://schemas.microsoft.com/office/powerpoint/2010/main" val="1813225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0CB1-E728-47EC-A2CC-9C2F77524F1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F9DEA38-2004-4DAE-BCFC-A2B7D2F34A0D}"/>
              </a:ext>
            </a:extLst>
          </p:cNvPr>
          <p:cNvSpPr>
            <a:spLocks noGrp="1"/>
          </p:cNvSpPr>
          <p:nvPr>
            <p:ph idx="1"/>
          </p:nvPr>
        </p:nvSpPr>
        <p:spPr>
          <a:xfrm>
            <a:off x="1122830" y="2379216"/>
            <a:ext cx="8825659" cy="3915052"/>
          </a:xfrm>
        </p:spPr>
        <p:txBody>
          <a:bodyPr>
            <a:normAutofit/>
          </a:bodyPr>
          <a:lstStyle/>
          <a:p>
            <a:r>
              <a:rPr lang="en-CA" b="1" dirty="0"/>
              <a:t>ROE (Return on Equity) </a:t>
            </a:r>
          </a:p>
          <a:p>
            <a:pPr marL="0" indent="0">
              <a:buNone/>
            </a:pPr>
            <a:r>
              <a:rPr lang="en-CA" dirty="0"/>
              <a:t>     It is a metric for company’s net income. It’s also a measure of profitability of    a company.</a:t>
            </a:r>
          </a:p>
          <a:p>
            <a:pPr marL="0" indent="0">
              <a:buNone/>
            </a:pPr>
            <a:endParaRPr lang="en-CA" dirty="0"/>
          </a:p>
          <a:p>
            <a:pPr marL="0" lvl="0" indent="0">
              <a:buNone/>
            </a:pPr>
            <a:endParaRPr lang="en-CA" dirty="0"/>
          </a:p>
          <a:p>
            <a:pPr lvl="0"/>
            <a:r>
              <a:rPr lang="en-CA" b="1" dirty="0"/>
              <a:t>Current Liability Coverage Ratio</a:t>
            </a:r>
          </a:p>
          <a:p>
            <a:pPr marL="0" indent="0">
              <a:buNone/>
            </a:pPr>
            <a:r>
              <a:rPr lang="en-CA" dirty="0"/>
              <a:t>    It is the measure to evaluate the company’s ability to pay its current liabilities from its operations</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sp>
        <p:nvSpPr>
          <p:cNvPr id="4" name="Rectangle 3">
            <a:extLst>
              <a:ext uri="{FF2B5EF4-FFF2-40B4-BE49-F238E27FC236}">
                <a16:creationId xmlns:a16="http://schemas.microsoft.com/office/drawing/2014/main" id="{7F9FA556-3675-4AF2-B093-C929999B4FFD}"/>
              </a:ext>
            </a:extLst>
          </p:cNvPr>
          <p:cNvSpPr/>
          <p:nvPr/>
        </p:nvSpPr>
        <p:spPr>
          <a:xfrm>
            <a:off x="4524095" y="3242026"/>
            <a:ext cx="1569660" cy="265457"/>
          </a:xfrm>
          <a:prstGeom prst="rect">
            <a:avLst/>
          </a:prstGeom>
        </p:spPr>
        <p:txBody>
          <a:bodyPr wrap="none">
            <a:spAutoFit/>
          </a:bodyPr>
          <a:lstStyle/>
          <a:p>
            <a:pPr lvl="3">
              <a:lnSpc>
                <a:spcPct val="107000"/>
              </a:lnSpc>
              <a:spcAft>
                <a:spcPts val="80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D333D039-5170-455B-85A6-442AE6D92BAC}"/>
              </a:ext>
            </a:extLst>
          </p:cNvPr>
          <p:cNvGraphicFramePr>
            <a:graphicFrameLocks noGrp="1"/>
          </p:cNvGraphicFramePr>
          <p:nvPr>
            <p:extLst>
              <p:ext uri="{D42A27DB-BD31-4B8C-83A1-F6EECF244321}">
                <p14:modId xmlns:p14="http://schemas.microsoft.com/office/powerpoint/2010/main" val="1257019920"/>
              </p:ext>
            </p:extLst>
          </p:nvPr>
        </p:nvGraphicFramePr>
        <p:xfrm>
          <a:off x="1503783" y="3497803"/>
          <a:ext cx="3849452" cy="365760"/>
        </p:xfrm>
        <a:graphic>
          <a:graphicData uri="http://schemas.openxmlformats.org/drawingml/2006/table">
            <a:tbl>
              <a:tblPr firstRow="1" bandRow="1">
                <a:tableStyleId>{5C22544A-7EE6-4342-B048-85BDC9FD1C3A}</a:tableStyleId>
              </a:tblPr>
              <a:tblGrid>
                <a:gridCol w="3849452">
                  <a:extLst>
                    <a:ext uri="{9D8B030D-6E8A-4147-A177-3AD203B41FA5}">
                      <a16:colId xmlns:a16="http://schemas.microsoft.com/office/drawing/2014/main" val="253718365"/>
                    </a:ext>
                  </a:extLst>
                </a:gridCol>
              </a:tblGrid>
              <a:tr h="363984">
                <a:tc>
                  <a:txBody>
                    <a:bodyPr/>
                    <a:lstStyle/>
                    <a:p>
                      <a:r>
                        <a:rPr lang="en-CA" sz="1800" b="1" kern="1200" dirty="0">
                          <a:solidFill>
                            <a:schemeClr val="lt1"/>
                          </a:solidFill>
                          <a:effectLst/>
                          <a:latin typeface="+mn-lt"/>
                          <a:ea typeface="+mn-ea"/>
                          <a:cs typeface="+mn-cs"/>
                        </a:rPr>
                        <a:t>ROE = Net Income/ Equity. </a:t>
                      </a:r>
                      <a:endParaRPr lang="en-CA" dirty="0"/>
                    </a:p>
                  </a:txBody>
                  <a:tcPr/>
                </a:tc>
                <a:extLst>
                  <a:ext uri="{0D108BD9-81ED-4DB2-BD59-A6C34878D82A}">
                    <a16:rowId xmlns:a16="http://schemas.microsoft.com/office/drawing/2014/main" val="3457317969"/>
                  </a:ext>
                </a:extLst>
              </a:tr>
            </a:tbl>
          </a:graphicData>
        </a:graphic>
      </p:graphicFrame>
      <p:graphicFrame>
        <p:nvGraphicFramePr>
          <p:cNvPr id="7" name="Table 7">
            <a:extLst>
              <a:ext uri="{FF2B5EF4-FFF2-40B4-BE49-F238E27FC236}">
                <a16:creationId xmlns:a16="http://schemas.microsoft.com/office/drawing/2014/main" id="{667A7389-8D43-4ECA-8C3A-F5DB2B2B98DB}"/>
              </a:ext>
            </a:extLst>
          </p:cNvPr>
          <p:cNvGraphicFramePr>
            <a:graphicFrameLocks noGrp="1"/>
          </p:cNvGraphicFramePr>
          <p:nvPr>
            <p:extLst>
              <p:ext uri="{D42A27DB-BD31-4B8C-83A1-F6EECF244321}">
                <p14:modId xmlns:p14="http://schemas.microsoft.com/office/powerpoint/2010/main" val="4142754048"/>
              </p:ext>
            </p:extLst>
          </p:nvPr>
        </p:nvGraphicFramePr>
        <p:xfrm>
          <a:off x="1244924" y="5407389"/>
          <a:ext cx="9940939" cy="640080"/>
        </p:xfrm>
        <a:graphic>
          <a:graphicData uri="http://schemas.openxmlformats.org/drawingml/2006/table">
            <a:tbl>
              <a:tblPr firstRow="1" bandRow="1">
                <a:tableStyleId>{5C22544A-7EE6-4342-B048-85BDC9FD1C3A}</a:tableStyleId>
              </a:tblPr>
              <a:tblGrid>
                <a:gridCol w="9940939">
                  <a:extLst>
                    <a:ext uri="{9D8B030D-6E8A-4147-A177-3AD203B41FA5}">
                      <a16:colId xmlns:a16="http://schemas.microsoft.com/office/drawing/2014/main" val="2396355409"/>
                    </a:ext>
                  </a:extLst>
                </a:gridCol>
              </a:tblGrid>
              <a:tr h="576160">
                <a:tc>
                  <a:txBody>
                    <a:bodyPr/>
                    <a:lstStyle/>
                    <a:p>
                      <a:r>
                        <a:rPr lang="en-CA" dirty="0"/>
                        <a:t>Current Liability Coverage ratio =      Net cash provided by operating activities/</a:t>
                      </a:r>
                    </a:p>
                    <a:p>
                      <a:r>
                        <a:rPr lang="en-CA" dirty="0"/>
                        <a:t>                                                                                                           average current liabilities</a:t>
                      </a:r>
                    </a:p>
                  </a:txBody>
                  <a:tcPr/>
                </a:tc>
                <a:extLst>
                  <a:ext uri="{0D108BD9-81ED-4DB2-BD59-A6C34878D82A}">
                    <a16:rowId xmlns:a16="http://schemas.microsoft.com/office/drawing/2014/main" val="1353762024"/>
                  </a:ext>
                </a:extLst>
              </a:tr>
            </a:tbl>
          </a:graphicData>
        </a:graphic>
      </p:graphicFrame>
    </p:spTree>
    <p:extLst>
      <p:ext uri="{BB962C8B-B14F-4D97-AF65-F5344CB8AC3E}">
        <p14:creationId xmlns:p14="http://schemas.microsoft.com/office/powerpoint/2010/main" val="48804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3AD9-4F87-41C8-8AF5-D7AFB7F957CE}"/>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7285229-12FD-459C-AF57-91B1BD7EC505}"/>
              </a:ext>
            </a:extLst>
          </p:cNvPr>
          <p:cNvSpPr>
            <a:spLocks noGrp="1"/>
          </p:cNvSpPr>
          <p:nvPr>
            <p:ph idx="1"/>
          </p:nvPr>
        </p:nvSpPr>
        <p:spPr/>
        <p:txBody>
          <a:bodyPr/>
          <a:lstStyle/>
          <a:p>
            <a:r>
              <a:rPr lang="en-CA" b="1" dirty="0"/>
              <a:t>Cash Flow Margin Ratio.</a:t>
            </a:r>
          </a:p>
          <a:p>
            <a:pPr marL="0" indent="0">
              <a:buNone/>
            </a:pPr>
            <a:r>
              <a:rPr lang="en-CA" dirty="0"/>
              <a:t>      It is effectiveness of a company to convert its sales to </a:t>
            </a:r>
            <a:r>
              <a:rPr lang="en-CA" dirty="0" err="1"/>
              <a:t>cash.It</a:t>
            </a:r>
            <a:r>
              <a:rPr lang="en-CA" dirty="0"/>
              <a:t> is calculated in percentage</a:t>
            </a:r>
          </a:p>
          <a:p>
            <a:endParaRPr lang="en-CA" dirty="0"/>
          </a:p>
          <a:p>
            <a:endParaRPr lang="en-CA" dirty="0"/>
          </a:p>
          <a:p>
            <a:r>
              <a:rPr lang="en-CA" b="1" dirty="0"/>
              <a:t>Cash Flow Coverage Ratio</a:t>
            </a:r>
          </a:p>
          <a:p>
            <a:pPr marL="0" indent="0">
              <a:buNone/>
            </a:pPr>
            <a:r>
              <a:rPr lang="en-CA" dirty="0"/>
              <a:t>  It depicts the relationship of a company’s operating cash flow to its total debt </a:t>
            </a:r>
          </a:p>
        </p:txBody>
      </p:sp>
      <p:graphicFrame>
        <p:nvGraphicFramePr>
          <p:cNvPr id="4" name="Table 4">
            <a:extLst>
              <a:ext uri="{FF2B5EF4-FFF2-40B4-BE49-F238E27FC236}">
                <a16:creationId xmlns:a16="http://schemas.microsoft.com/office/drawing/2014/main" id="{FC794BF0-EBCD-4E08-93C4-621D8BD48E0F}"/>
              </a:ext>
            </a:extLst>
          </p:cNvPr>
          <p:cNvGraphicFramePr>
            <a:graphicFrameLocks noGrp="1"/>
          </p:cNvGraphicFramePr>
          <p:nvPr>
            <p:extLst>
              <p:ext uri="{D42A27DB-BD31-4B8C-83A1-F6EECF244321}">
                <p14:modId xmlns:p14="http://schemas.microsoft.com/office/powerpoint/2010/main" val="1504987363"/>
              </p:ext>
            </p:extLst>
          </p:nvPr>
        </p:nvGraphicFramePr>
        <p:xfrm>
          <a:off x="1503783" y="3692736"/>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525907350"/>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b="1" i="1" kern="1200" dirty="0">
                          <a:solidFill>
                            <a:schemeClr val="lt1"/>
                          </a:solidFill>
                          <a:effectLst/>
                          <a:latin typeface="+mn-lt"/>
                          <a:ea typeface="+mn-ea"/>
                          <a:cs typeface="+mn-cs"/>
                        </a:rPr>
                        <a:t>Cash Flow Margin Ratio = Cash flows from operating activities/net sales</a:t>
                      </a:r>
                      <a:endParaRPr lang="en-CA" dirty="0"/>
                    </a:p>
                  </a:txBody>
                  <a:tcPr/>
                </a:tc>
                <a:extLst>
                  <a:ext uri="{0D108BD9-81ED-4DB2-BD59-A6C34878D82A}">
                    <a16:rowId xmlns:a16="http://schemas.microsoft.com/office/drawing/2014/main" val="2530853989"/>
                  </a:ext>
                </a:extLst>
              </a:tr>
            </a:tbl>
          </a:graphicData>
        </a:graphic>
      </p:graphicFrame>
      <p:graphicFrame>
        <p:nvGraphicFramePr>
          <p:cNvPr id="6" name="Table 6">
            <a:extLst>
              <a:ext uri="{FF2B5EF4-FFF2-40B4-BE49-F238E27FC236}">
                <a16:creationId xmlns:a16="http://schemas.microsoft.com/office/drawing/2014/main" id="{8360DDE9-7B7D-4C57-AB10-C5A8B7249ABC}"/>
              </a:ext>
            </a:extLst>
          </p:cNvPr>
          <p:cNvGraphicFramePr>
            <a:graphicFrameLocks noGrp="1"/>
          </p:cNvGraphicFramePr>
          <p:nvPr>
            <p:extLst>
              <p:ext uri="{D42A27DB-BD31-4B8C-83A1-F6EECF244321}">
                <p14:modId xmlns:p14="http://schemas.microsoft.com/office/powerpoint/2010/main" val="237286290"/>
              </p:ext>
            </p:extLst>
          </p:nvPr>
        </p:nvGraphicFramePr>
        <p:xfrm>
          <a:off x="1503783" y="5513491"/>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6733312"/>
                    </a:ext>
                  </a:extLst>
                </a:gridCol>
              </a:tblGrid>
              <a:tr h="370840">
                <a:tc>
                  <a:txBody>
                    <a:bodyPr/>
                    <a:lstStyle/>
                    <a:p>
                      <a:r>
                        <a:rPr lang="en-CA" sz="1800" b="1" kern="1200" dirty="0">
                          <a:solidFill>
                            <a:schemeClr val="lt1"/>
                          </a:solidFill>
                          <a:effectLst/>
                          <a:latin typeface="+mn-lt"/>
                          <a:ea typeface="+mn-ea"/>
                          <a:cs typeface="+mn-cs"/>
                        </a:rPr>
                        <a:t>Cash Flow Coverage Ratio = operating Cash Flow​/ Total Debt </a:t>
                      </a:r>
                      <a:endParaRPr lang="en-CA" dirty="0"/>
                    </a:p>
                  </a:txBody>
                  <a:tcPr/>
                </a:tc>
                <a:extLst>
                  <a:ext uri="{0D108BD9-81ED-4DB2-BD59-A6C34878D82A}">
                    <a16:rowId xmlns:a16="http://schemas.microsoft.com/office/drawing/2014/main" val="1397961238"/>
                  </a:ext>
                </a:extLst>
              </a:tr>
            </a:tbl>
          </a:graphicData>
        </a:graphic>
      </p:graphicFrame>
    </p:spTree>
    <p:extLst>
      <p:ext uri="{BB962C8B-B14F-4D97-AF65-F5344CB8AC3E}">
        <p14:creationId xmlns:p14="http://schemas.microsoft.com/office/powerpoint/2010/main" val="167986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7D8C-38E4-4AA1-B50C-5CCFB5452C7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C873F88-F466-4E32-B821-977F728CC058}"/>
              </a:ext>
            </a:extLst>
          </p:cNvPr>
          <p:cNvSpPr>
            <a:spLocks noGrp="1"/>
          </p:cNvSpPr>
          <p:nvPr>
            <p:ph idx="1"/>
          </p:nvPr>
        </p:nvSpPr>
        <p:spPr>
          <a:xfrm>
            <a:off x="1053354" y="2309089"/>
            <a:ext cx="8825659" cy="4087091"/>
          </a:xfrm>
        </p:spPr>
        <p:txBody>
          <a:bodyPr>
            <a:normAutofit fontScale="92500" lnSpcReduction="20000"/>
          </a:bodyPr>
          <a:lstStyle/>
          <a:p>
            <a:pPr lvl="0"/>
            <a:r>
              <a:rPr lang="en-CA" b="1" dirty="0"/>
              <a:t>Working Capital</a:t>
            </a:r>
          </a:p>
          <a:p>
            <a:pPr marL="0" indent="0">
              <a:buNone/>
            </a:pPr>
            <a:r>
              <a:rPr lang="en-CA" dirty="0"/>
              <a:t>It is company’s capability to pay its current liabilities with its current </a:t>
            </a:r>
            <a:r>
              <a:rPr lang="en-CA" dirty="0" err="1"/>
              <a:t>assests</a:t>
            </a:r>
            <a:r>
              <a:rPr lang="en-CA" dirty="0"/>
              <a:t>.</a:t>
            </a:r>
          </a:p>
          <a:p>
            <a:pPr marL="0" indent="0">
              <a:buNone/>
            </a:pPr>
            <a:endParaRPr lang="en-CA" dirty="0"/>
          </a:p>
          <a:p>
            <a:endParaRPr lang="en-CA" dirty="0"/>
          </a:p>
          <a:p>
            <a:pPr lvl="0"/>
            <a:r>
              <a:rPr lang="en-CA" b="1" dirty="0"/>
              <a:t>Quick Assets</a:t>
            </a:r>
          </a:p>
          <a:p>
            <a:pPr marL="0" indent="0">
              <a:buNone/>
            </a:pPr>
            <a:r>
              <a:rPr lang="en-CA" dirty="0"/>
              <a:t> It’s the </a:t>
            </a:r>
            <a:r>
              <a:rPr lang="en-CA" dirty="0" err="1"/>
              <a:t>assest</a:t>
            </a:r>
            <a:r>
              <a:rPr lang="en-CA" dirty="0"/>
              <a:t> a company owns that can be easily converted into cash or which is already in cash form.</a:t>
            </a:r>
          </a:p>
          <a:p>
            <a:endParaRPr lang="en-CA" dirty="0"/>
          </a:p>
          <a:p>
            <a:endParaRPr lang="en-CA" dirty="0"/>
          </a:p>
          <a:p>
            <a:r>
              <a:rPr lang="en-CA" dirty="0"/>
              <a:t>C &amp; E=cash &amp; equivalents</a:t>
            </a:r>
          </a:p>
          <a:p>
            <a:r>
              <a:rPr lang="en-CA" dirty="0"/>
              <a:t>MS=marketable securities</a:t>
            </a:r>
          </a:p>
          <a:p>
            <a:r>
              <a:rPr lang="en-CA" dirty="0"/>
              <a:t>AR=accounts receivable​</a:t>
            </a:r>
          </a:p>
          <a:p>
            <a:endParaRPr lang="en-CA" dirty="0"/>
          </a:p>
        </p:txBody>
      </p:sp>
      <p:graphicFrame>
        <p:nvGraphicFramePr>
          <p:cNvPr id="4" name="Table 4">
            <a:extLst>
              <a:ext uri="{FF2B5EF4-FFF2-40B4-BE49-F238E27FC236}">
                <a16:creationId xmlns:a16="http://schemas.microsoft.com/office/drawing/2014/main" id="{DF3FF598-1F2B-472C-846F-CB67591A39F9}"/>
              </a:ext>
            </a:extLst>
          </p:cNvPr>
          <p:cNvGraphicFramePr>
            <a:graphicFrameLocks noGrp="1"/>
          </p:cNvGraphicFramePr>
          <p:nvPr>
            <p:extLst>
              <p:ext uri="{D42A27DB-BD31-4B8C-83A1-F6EECF244321}">
                <p14:modId xmlns:p14="http://schemas.microsoft.com/office/powerpoint/2010/main" val="807453296"/>
              </p:ext>
            </p:extLst>
          </p:nvPr>
        </p:nvGraphicFramePr>
        <p:xfrm>
          <a:off x="1503783" y="2927928"/>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751658909"/>
                    </a:ext>
                  </a:extLst>
                </a:gridCol>
              </a:tblGrid>
              <a:tr h="5726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b="1" kern="1200" dirty="0">
                          <a:solidFill>
                            <a:schemeClr val="lt1"/>
                          </a:solidFill>
                          <a:effectLst/>
                          <a:latin typeface="+mn-lt"/>
                          <a:ea typeface="+mn-ea"/>
                          <a:cs typeface="+mn-cs"/>
                        </a:rPr>
                        <a:t>Current Ratio= Current Assets​​-Current Liabilities</a:t>
                      </a:r>
                    </a:p>
                    <a:p>
                      <a:endParaRPr lang="en-CA" dirty="0"/>
                    </a:p>
                  </a:txBody>
                  <a:tcPr/>
                </a:tc>
                <a:extLst>
                  <a:ext uri="{0D108BD9-81ED-4DB2-BD59-A6C34878D82A}">
                    <a16:rowId xmlns:a16="http://schemas.microsoft.com/office/drawing/2014/main" val="3051008687"/>
                  </a:ext>
                </a:extLst>
              </a:tr>
            </a:tbl>
          </a:graphicData>
        </a:graphic>
      </p:graphicFrame>
      <p:graphicFrame>
        <p:nvGraphicFramePr>
          <p:cNvPr id="6" name="Table 6">
            <a:extLst>
              <a:ext uri="{FF2B5EF4-FFF2-40B4-BE49-F238E27FC236}">
                <a16:creationId xmlns:a16="http://schemas.microsoft.com/office/drawing/2014/main" id="{593DDD73-4682-485C-AFA1-24F845954FBA}"/>
              </a:ext>
            </a:extLst>
          </p:cNvPr>
          <p:cNvGraphicFramePr>
            <a:graphicFrameLocks noGrp="1"/>
          </p:cNvGraphicFramePr>
          <p:nvPr>
            <p:extLst>
              <p:ext uri="{D42A27DB-BD31-4B8C-83A1-F6EECF244321}">
                <p14:modId xmlns:p14="http://schemas.microsoft.com/office/powerpoint/2010/main" val="4172603692"/>
              </p:ext>
            </p:extLst>
          </p:nvPr>
        </p:nvGraphicFramePr>
        <p:xfrm>
          <a:off x="1503783" y="4461165"/>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735928543"/>
                    </a:ext>
                  </a:extLst>
                </a:gridCol>
              </a:tblGrid>
              <a:tr h="5172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b="1" kern="1200" dirty="0">
                          <a:solidFill>
                            <a:schemeClr val="lt1"/>
                          </a:solidFill>
                          <a:effectLst/>
                          <a:latin typeface="+mn-lt"/>
                          <a:ea typeface="+mn-ea"/>
                          <a:cs typeface="+mn-cs"/>
                        </a:rPr>
                        <a:t>Quick Assets = Total current </a:t>
                      </a:r>
                      <a:r>
                        <a:rPr lang="en-CA" sz="1800" b="1" kern="1200" dirty="0" err="1">
                          <a:solidFill>
                            <a:schemeClr val="lt1"/>
                          </a:solidFill>
                          <a:effectLst/>
                          <a:latin typeface="+mn-lt"/>
                          <a:ea typeface="+mn-ea"/>
                          <a:cs typeface="+mn-cs"/>
                        </a:rPr>
                        <a:t>assests</a:t>
                      </a:r>
                      <a:r>
                        <a:rPr lang="en-CA" sz="1800" b="1" kern="1200" dirty="0">
                          <a:solidFill>
                            <a:schemeClr val="lt1"/>
                          </a:solidFill>
                          <a:effectLst/>
                          <a:latin typeface="+mn-lt"/>
                          <a:ea typeface="+mn-ea"/>
                          <a:cs typeface="+mn-cs"/>
                        </a:rPr>
                        <a:t> – inventory </a:t>
                      </a:r>
                    </a:p>
                    <a:p>
                      <a:endParaRPr lang="en-CA" dirty="0"/>
                    </a:p>
                  </a:txBody>
                  <a:tcPr/>
                </a:tc>
                <a:extLst>
                  <a:ext uri="{0D108BD9-81ED-4DB2-BD59-A6C34878D82A}">
                    <a16:rowId xmlns:a16="http://schemas.microsoft.com/office/drawing/2014/main" val="3192606864"/>
                  </a:ext>
                </a:extLst>
              </a:tr>
            </a:tbl>
          </a:graphicData>
        </a:graphic>
      </p:graphicFrame>
    </p:spTree>
    <p:extLst>
      <p:ext uri="{BB962C8B-B14F-4D97-AF65-F5344CB8AC3E}">
        <p14:creationId xmlns:p14="http://schemas.microsoft.com/office/powerpoint/2010/main" val="426234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AF5C-EF3D-4840-BF91-FCE07B4759D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C330C6C-563D-4DEB-8D0D-36739CD1D9E3}"/>
              </a:ext>
            </a:extLst>
          </p:cNvPr>
          <p:cNvSpPr>
            <a:spLocks noGrp="1"/>
          </p:cNvSpPr>
          <p:nvPr>
            <p:ph idx="1"/>
          </p:nvPr>
        </p:nvSpPr>
        <p:spPr/>
        <p:txBody>
          <a:bodyPr>
            <a:normAutofit fontScale="70000" lnSpcReduction="20000"/>
          </a:bodyPr>
          <a:lstStyle/>
          <a:p>
            <a:pPr lvl="0"/>
            <a:r>
              <a:rPr lang="en-CA" sz="2400" b="1" dirty="0"/>
              <a:t>Acid Test Ratio</a:t>
            </a:r>
          </a:p>
          <a:p>
            <a:pPr marL="0" indent="0">
              <a:buNone/>
            </a:pPr>
            <a:r>
              <a:rPr lang="en-CA" dirty="0"/>
              <a:t>It’s a also known as quick ratio ,it evaluates whether the company has enough short-term </a:t>
            </a:r>
            <a:r>
              <a:rPr lang="en-CA" dirty="0" err="1"/>
              <a:t>assests</a:t>
            </a:r>
            <a:r>
              <a:rPr lang="en-CA" dirty="0"/>
              <a:t> to cover up its shorts-term liabilities.</a:t>
            </a:r>
          </a:p>
          <a:p>
            <a:pPr marL="0" lvl="0" indent="0">
              <a:buNone/>
            </a:pPr>
            <a:endParaRPr lang="en-CA" dirty="0"/>
          </a:p>
          <a:p>
            <a:pPr marL="0" lvl="0" indent="0">
              <a:buNone/>
            </a:pPr>
            <a:r>
              <a:rPr lang="en-CA" dirty="0"/>
              <a:t>                                                           A/R=Accounts receivable</a:t>
            </a:r>
          </a:p>
          <a:p>
            <a:pPr marL="0" lvl="0" indent="0">
              <a:buNone/>
            </a:pPr>
            <a:endParaRPr lang="en-CA" dirty="0"/>
          </a:p>
          <a:p>
            <a:r>
              <a:rPr lang="en-CA" sz="2400" b="1" dirty="0"/>
              <a:t>Debit – Equity - Ratio </a:t>
            </a:r>
          </a:p>
          <a:p>
            <a:pPr marL="0" indent="0">
              <a:buNone/>
            </a:pPr>
            <a:r>
              <a:rPr lang="en-CA" dirty="0"/>
              <a:t>It is the ratio of company’s total liability to its shareholder equity</a:t>
            </a:r>
          </a:p>
          <a:p>
            <a:pPr marL="0" indent="0">
              <a:buNone/>
            </a:pPr>
            <a:endParaRPr lang="en-CA" dirty="0"/>
          </a:p>
          <a:p>
            <a:pPr lvl="0"/>
            <a:endParaRPr lang="en-CA" dirty="0"/>
          </a:p>
          <a:p>
            <a:pPr marL="0" indent="0">
              <a:buNone/>
            </a:pPr>
            <a:endParaRPr lang="en-CA" dirty="0"/>
          </a:p>
          <a:p>
            <a:pPr marL="0" indent="0">
              <a:buNone/>
            </a:pPr>
            <a:r>
              <a:rPr lang="en-CA" dirty="0"/>
              <a:t>      </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graphicFrame>
        <p:nvGraphicFramePr>
          <p:cNvPr id="5" name="Table 5">
            <a:extLst>
              <a:ext uri="{FF2B5EF4-FFF2-40B4-BE49-F238E27FC236}">
                <a16:creationId xmlns:a16="http://schemas.microsoft.com/office/drawing/2014/main" id="{7453D1E5-6812-4B95-8368-350BCE03564B}"/>
              </a:ext>
            </a:extLst>
          </p:cNvPr>
          <p:cNvGraphicFramePr>
            <a:graphicFrameLocks noGrp="1"/>
          </p:cNvGraphicFramePr>
          <p:nvPr>
            <p:extLst>
              <p:ext uri="{D42A27DB-BD31-4B8C-83A1-F6EECF244321}">
                <p14:modId xmlns:p14="http://schemas.microsoft.com/office/powerpoint/2010/main" val="852680706"/>
              </p:ext>
            </p:extLst>
          </p:nvPr>
        </p:nvGraphicFramePr>
        <p:xfrm>
          <a:off x="1605873" y="3515558"/>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459353293"/>
                    </a:ext>
                  </a:extLst>
                </a:gridCol>
              </a:tblGrid>
              <a:tr h="328473">
                <a:tc>
                  <a:txBody>
                    <a:bodyPr/>
                    <a:lstStyle/>
                    <a:p>
                      <a:r>
                        <a:rPr lang="en-CA" sz="1800" b="1" kern="1200" dirty="0">
                          <a:solidFill>
                            <a:schemeClr val="lt1"/>
                          </a:solidFill>
                          <a:effectLst/>
                          <a:latin typeface="+mn-lt"/>
                          <a:ea typeface="+mn-ea"/>
                          <a:cs typeface="+mn-cs"/>
                        </a:rPr>
                        <a:t>Acid Test Ratio=  Quick Assets / Current Liabilities ​</a:t>
                      </a:r>
                      <a:r>
                        <a:rPr lang="en-CA" dirty="0">
                          <a:effectLst/>
                        </a:rPr>
                        <a:t> </a:t>
                      </a:r>
                      <a:endParaRPr lang="en-CA" dirty="0"/>
                    </a:p>
                  </a:txBody>
                  <a:tcPr/>
                </a:tc>
                <a:extLst>
                  <a:ext uri="{0D108BD9-81ED-4DB2-BD59-A6C34878D82A}">
                    <a16:rowId xmlns:a16="http://schemas.microsoft.com/office/drawing/2014/main" val="3898288488"/>
                  </a:ext>
                </a:extLst>
              </a:tr>
            </a:tbl>
          </a:graphicData>
        </a:graphic>
      </p:graphicFrame>
      <p:graphicFrame>
        <p:nvGraphicFramePr>
          <p:cNvPr id="7" name="Table 7">
            <a:extLst>
              <a:ext uri="{FF2B5EF4-FFF2-40B4-BE49-F238E27FC236}">
                <a16:creationId xmlns:a16="http://schemas.microsoft.com/office/drawing/2014/main" id="{8590F568-1E2F-49A8-AD91-98866732956F}"/>
              </a:ext>
            </a:extLst>
          </p:cNvPr>
          <p:cNvGraphicFramePr>
            <a:graphicFrameLocks noGrp="1"/>
          </p:cNvGraphicFramePr>
          <p:nvPr>
            <p:extLst>
              <p:ext uri="{D42A27DB-BD31-4B8C-83A1-F6EECF244321}">
                <p14:modId xmlns:p14="http://schemas.microsoft.com/office/powerpoint/2010/main" val="1805387619"/>
              </p:ext>
            </p:extLst>
          </p:nvPr>
        </p:nvGraphicFramePr>
        <p:xfrm>
          <a:off x="1503783" y="4879840"/>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91449141"/>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b="1" kern="1200" dirty="0">
                          <a:solidFill>
                            <a:schemeClr val="lt1"/>
                          </a:solidFill>
                          <a:effectLst/>
                          <a:latin typeface="+mn-lt"/>
                          <a:ea typeface="+mn-ea"/>
                          <a:cs typeface="+mn-cs"/>
                        </a:rPr>
                        <a:t>Debt/Equity Ratio = Total Liabilities​​/ /Total Shareholders’ Equity</a:t>
                      </a:r>
                    </a:p>
                    <a:p>
                      <a:endParaRPr lang="en-CA" dirty="0"/>
                    </a:p>
                  </a:txBody>
                  <a:tcPr/>
                </a:tc>
                <a:extLst>
                  <a:ext uri="{0D108BD9-81ED-4DB2-BD59-A6C34878D82A}">
                    <a16:rowId xmlns:a16="http://schemas.microsoft.com/office/drawing/2014/main" val="4203171350"/>
                  </a:ext>
                </a:extLst>
              </a:tr>
            </a:tbl>
          </a:graphicData>
        </a:graphic>
      </p:graphicFrame>
    </p:spTree>
    <p:extLst>
      <p:ext uri="{BB962C8B-B14F-4D97-AF65-F5344CB8AC3E}">
        <p14:creationId xmlns:p14="http://schemas.microsoft.com/office/powerpoint/2010/main" val="427199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016D-2129-4923-9109-5977F7B1092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9E800EE-EE18-474A-A725-96FDED5D255C}"/>
              </a:ext>
            </a:extLst>
          </p:cNvPr>
          <p:cNvSpPr>
            <a:spLocks noGrp="1"/>
          </p:cNvSpPr>
          <p:nvPr>
            <p:ph idx="1"/>
          </p:nvPr>
        </p:nvSpPr>
        <p:spPr/>
        <p:txBody>
          <a:bodyPr/>
          <a:lstStyle/>
          <a:p>
            <a:r>
              <a:rPr lang="en-CA" b="1" dirty="0"/>
              <a:t>Current Ratio</a:t>
            </a:r>
          </a:p>
          <a:p>
            <a:pPr marL="0" indent="0">
              <a:buNone/>
            </a:pPr>
            <a:r>
              <a:rPr lang="en-CA" dirty="0"/>
              <a:t> It’s  a measure to evaluate the capability of company to pay it’s short term liabilities in one year.</a:t>
            </a:r>
          </a:p>
          <a:p>
            <a:pPr marL="0" indent="0">
              <a:buNone/>
            </a:pPr>
            <a:endParaRPr lang="en-CA" dirty="0"/>
          </a:p>
          <a:p>
            <a:pPr marL="0" indent="0">
              <a:buNone/>
            </a:pPr>
            <a:endParaRPr lang="en-CA" dirty="0"/>
          </a:p>
          <a:p>
            <a:pPr>
              <a:buFont typeface="Wingdings" panose="05000000000000000000" pitchFamily="2" charset="2"/>
              <a:buChar char="Ø"/>
            </a:pPr>
            <a:r>
              <a:rPr lang="en-US" b="1" dirty="0">
                <a:solidFill>
                  <a:schemeClr val="tx1"/>
                </a:solidFill>
                <a:hlinkClick r:id="rId2">
                  <a:extLst>
                    <a:ext uri="{A12FA001-AC4F-418D-AE19-62706E023703}">
                      <ahyp:hlinkClr xmlns:ahyp="http://schemas.microsoft.com/office/drawing/2018/hyperlinkcolor" val="tx"/>
                    </a:ext>
                  </a:extLst>
                </a:hlinkClick>
              </a:rPr>
              <a:t>Working capital per dollar of sales</a:t>
            </a:r>
            <a:r>
              <a:rPr lang="en-US" b="1" dirty="0">
                <a:solidFill>
                  <a:schemeClr val="tx1"/>
                </a:solidFill>
              </a:rPr>
              <a:t> </a:t>
            </a:r>
          </a:p>
          <a:p>
            <a:pPr marL="0" indent="0">
              <a:buNone/>
            </a:pPr>
            <a:r>
              <a:rPr lang="en-US" dirty="0"/>
              <a:t> It is the amount of working capital that is required to generate one dollar of sale.</a:t>
            </a:r>
          </a:p>
          <a:p>
            <a:pPr marL="0" indent="0">
              <a:buNone/>
            </a:pPr>
            <a:endParaRPr lang="en-CA" dirty="0"/>
          </a:p>
        </p:txBody>
      </p:sp>
      <p:graphicFrame>
        <p:nvGraphicFramePr>
          <p:cNvPr id="4" name="Table 4">
            <a:extLst>
              <a:ext uri="{FF2B5EF4-FFF2-40B4-BE49-F238E27FC236}">
                <a16:creationId xmlns:a16="http://schemas.microsoft.com/office/drawing/2014/main" id="{35680C57-DAA6-40B8-9C49-43F55DACF4AE}"/>
              </a:ext>
            </a:extLst>
          </p:cNvPr>
          <p:cNvGraphicFramePr>
            <a:graphicFrameLocks noGrp="1"/>
          </p:cNvGraphicFramePr>
          <p:nvPr>
            <p:extLst>
              <p:ext uri="{D42A27DB-BD31-4B8C-83A1-F6EECF244321}">
                <p14:modId xmlns:p14="http://schemas.microsoft.com/office/powerpoint/2010/main" val="3729339579"/>
              </p:ext>
            </p:extLst>
          </p:nvPr>
        </p:nvGraphicFramePr>
        <p:xfrm>
          <a:off x="1428319" y="3788232"/>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415241407"/>
                    </a:ext>
                  </a:extLst>
                </a:gridCol>
              </a:tblGrid>
              <a:tr h="0">
                <a:tc>
                  <a:txBody>
                    <a:bodyPr/>
                    <a:lstStyle/>
                    <a:p>
                      <a:r>
                        <a:rPr lang="en-CA" sz="1800" b="1" kern="1200" dirty="0">
                          <a:solidFill>
                            <a:schemeClr val="lt1"/>
                          </a:solidFill>
                          <a:effectLst/>
                          <a:latin typeface="+mn-lt"/>
                          <a:ea typeface="+mn-ea"/>
                          <a:cs typeface="+mn-cs"/>
                        </a:rPr>
                        <a:t>Current Ratio=    Current assets /Current liabilities </a:t>
                      </a:r>
                      <a:endParaRPr lang="en-CA" dirty="0"/>
                    </a:p>
                  </a:txBody>
                  <a:tcPr/>
                </a:tc>
                <a:extLst>
                  <a:ext uri="{0D108BD9-81ED-4DB2-BD59-A6C34878D82A}">
                    <a16:rowId xmlns:a16="http://schemas.microsoft.com/office/drawing/2014/main" val="260841597"/>
                  </a:ext>
                </a:extLst>
              </a:tr>
            </a:tbl>
          </a:graphicData>
        </a:graphic>
      </p:graphicFrame>
      <p:graphicFrame>
        <p:nvGraphicFramePr>
          <p:cNvPr id="5" name="Table 5">
            <a:extLst>
              <a:ext uri="{FF2B5EF4-FFF2-40B4-BE49-F238E27FC236}">
                <a16:creationId xmlns:a16="http://schemas.microsoft.com/office/drawing/2014/main" id="{3317065C-E713-4B8C-8400-F10B981E15BB}"/>
              </a:ext>
            </a:extLst>
          </p:cNvPr>
          <p:cNvGraphicFramePr>
            <a:graphicFrameLocks noGrp="1"/>
          </p:cNvGraphicFramePr>
          <p:nvPr>
            <p:extLst>
              <p:ext uri="{D42A27DB-BD31-4B8C-83A1-F6EECF244321}">
                <p14:modId xmlns:p14="http://schemas.microsoft.com/office/powerpoint/2010/main" val="50931105"/>
              </p:ext>
            </p:extLst>
          </p:nvPr>
        </p:nvGraphicFramePr>
        <p:xfrm>
          <a:off x="1428319" y="5504155"/>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8926361"/>
                    </a:ext>
                  </a:extLst>
                </a:gridCol>
              </a:tblGrid>
              <a:tr h="300394">
                <a:tc>
                  <a:txBody>
                    <a:bodyPr/>
                    <a:lstStyle/>
                    <a:p>
                      <a:r>
                        <a:rPr lang="en-US" sz="1800" b="1" i="0" u="none" strike="noStrike" kern="1200" dirty="0">
                          <a:solidFill>
                            <a:schemeClr val="bg1"/>
                          </a:solidFill>
                          <a:effectLst/>
                          <a:latin typeface="+mn-lt"/>
                          <a:ea typeface="+mn-ea"/>
                          <a:cs typeface="+mn-cs"/>
                          <a:hlinkClick r:id="rId2">
                            <a:extLst>
                              <a:ext uri="{A12FA001-AC4F-418D-AE19-62706E023703}">
                                <ahyp:hlinkClr xmlns:ahyp="http://schemas.microsoft.com/office/drawing/2018/hyperlinkcolor" val="tx"/>
                              </a:ext>
                            </a:extLst>
                          </a:hlinkClick>
                        </a:rPr>
                        <a:t>Working capital per dollar of sales</a:t>
                      </a:r>
                      <a:r>
                        <a:rPr lang="en-US" sz="1800" b="1" i="0" kern="1200" dirty="0">
                          <a:solidFill>
                            <a:schemeClr val="bg1"/>
                          </a:solidFill>
                          <a:effectLst/>
                          <a:latin typeface="+mn-lt"/>
                          <a:ea typeface="+mn-ea"/>
                          <a:cs typeface="+mn-cs"/>
                        </a:rPr>
                        <a:t> = working capital ÷ total sales</a:t>
                      </a:r>
                      <a:endParaRPr lang="en-IN" b="1" dirty="0">
                        <a:solidFill>
                          <a:schemeClr val="bg1"/>
                        </a:solidFill>
                      </a:endParaRPr>
                    </a:p>
                  </a:txBody>
                  <a:tcPr/>
                </a:tc>
                <a:extLst>
                  <a:ext uri="{0D108BD9-81ED-4DB2-BD59-A6C34878D82A}">
                    <a16:rowId xmlns:a16="http://schemas.microsoft.com/office/drawing/2014/main" val="1383803434"/>
                  </a:ext>
                </a:extLst>
              </a:tr>
            </a:tbl>
          </a:graphicData>
        </a:graphic>
      </p:graphicFrame>
    </p:spTree>
    <p:extLst>
      <p:ext uri="{BB962C8B-B14F-4D97-AF65-F5344CB8AC3E}">
        <p14:creationId xmlns:p14="http://schemas.microsoft.com/office/powerpoint/2010/main" val="15913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D60A272-D551-4A12-B239-1098B3B5B54F}"/>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4600" b="0" i="0" kern="1200" dirty="0">
                <a:solidFill>
                  <a:srgbClr val="EBEBEB"/>
                </a:solidFill>
                <a:latin typeface="+mj-lt"/>
                <a:ea typeface="+mj-ea"/>
                <a:cs typeface="+mj-cs"/>
              </a:rPr>
              <a:t>FINANCIAL STATEMENT ANALYSIS</a:t>
            </a:r>
          </a:p>
        </p:txBody>
      </p:sp>
      <p:pic>
        <p:nvPicPr>
          <p:cNvPr id="7" name="Content Placeholder 6" descr="A picture containing computer, table&#10;&#10;Description automatically generated">
            <a:extLst>
              <a:ext uri="{FF2B5EF4-FFF2-40B4-BE49-F238E27FC236}">
                <a16:creationId xmlns:a16="http://schemas.microsoft.com/office/drawing/2014/main" id="{2CEFB936-36B6-480D-937E-95E74633BE59}"/>
              </a:ext>
            </a:extLst>
          </p:cNvPr>
          <p:cNvPicPr>
            <a:picLocks noGrp="1" noChangeAspect="1"/>
          </p:cNvPicPr>
          <p:nvPr>
            <p:ph idx="1"/>
          </p:nvPr>
        </p:nvPicPr>
        <p:blipFill>
          <a:blip r:embed="rId3"/>
          <a:stretch>
            <a:fillRect/>
          </a:stretch>
        </p:blipFill>
        <p:spPr>
          <a:xfrm>
            <a:off x="1109763" y="1292043"/>
            <a:ext cx="6470907" cy="427079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3562779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A5F0-244D-43F8-9340-55871C02FE0A}"/>
              </a:ext>
            </a:extLst>
          </p:cNvPr>
          <p:cNvSpPr>
            <a:spLocks noGrp="1"/>
          </p:cNvSpPr>
          <p:nvPr>
            <p:ph type="title"/>
          </p:nvPr>
        </p:nvSpPr>
        <p:spPr>
          <a:xfrm>
            <a:off x="1154954" y="1186732"/>
            <a:ext cx="8761413" cy="706964"/>
          </a:xfrm>
        </p:spPr>
        <p:txBody>
          <a:bodyPr/>
          <a:lstStyle/>
          <a:p>
            <a:r>
              <a:rPr lang="en-US" b="1" dirty="0"/>
              <a:t>Final Balance statement Results for Apple and IBM respectively</a:t>
            </a:r>
            <a:br>
              <a:rPr lang="en-US" b="1" dirty="0"/>
            </a:br>
            <a:endParaRPr lang="en-IN" dirty="0"/>
          </a:p>
        </p:txBody>
      </p:sp>
      <p:pic>
        <p:nvPicPr>
          <p:cNvPr id="4" name="Content Placeholder 3">
            <a:extLst>
              <a:ext uri="{FF2B5EF4-FFF2-40B4-BE49-F238E27FC236}">
                <a16:creationId xmlns:a16="http://schemas.microsoft.com/office/drawing/2014/main" id="{D4E6958A-41CC-4B61-AE37-E636604969AB}"/>
              </a:ext>
            </a:extLst>
          </p:cNvPr>
          <p:cNvPicPr>
            <a:picLocks noGrp="1" noChangeAspect="1"/>
          </p:cNvPicPr>
          <p:nvPr>
            <p:ph idx="1"/>
          </p:nvPr>
        </p:nvPicPr>
        <p:blipFill>
          <a:blip r:embed="rId2"/>
          <a:stretch>
            <a:fillRect/>
          </a:stretch>
        </p:blipFill>
        <p:spPr>
          <a:xfrm>
            <a:off x="1154954" y="2505846"/>
            <a:ext cx="7547446" cy="3416300"/>
          </a:xfrm>
          <a:prstGeom prst="rect">
            <a:avLst/>
          </a:prstGeom>
        </p:spPr>
      </p:pic>
      <p:pic>
        <p:nvPicPr>
          <p:cNvPr id="5" name="Graphic 4" descr="Checkmark">
            <a:extLst>
              <a:ext uri="{FF2B5EF4-FFF2-40B4-BE49-F238E27FC236}">
                <a16:creationId xmlns:a16="http://schemas.microsoft.com/office/drawing/2014/main" id="{B58D1466-5661-4673-BED5-5895191EA0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01967" y="2757903"/>
            <a:ext cx="914400" cy="914400"/>
          </a:xfrm>
          <a:prstGeom prst="rect">
            <a:avLst/>
          </a:prstGeom>
        </p:spPr>
      </p:pic>
    </p:spTree>
    <p:extLst>
      <p:ext uri="{BB962C8B-B14F-4D97-AF65-F5344CB8AC3E}">
        <p14:creationId xmlns:p14="http://schemas.microsoft.com/office/powerpoint/2010/main" val="258625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BA3E-C5E4-411D-8BB9-9AF9A89D2F57}"/>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F3982A33-D79D-4384-B890-ADCBDBDCAEEF}"/>
              </a:ext>
            </a:extLst>
          </p:cNvPr>
          <p:cNvSpPr>
            <a:spLocks noGrp="1"/>
          </p:cNvSpPr>
          <p:nvPr>
            <p:ph idx="1"/>
          </p:nvPr>
        </p:nvSpPr>
        <p:spPr>
          <a:xfrm>
            <a:off x="1154954" y="2371726"/>
            <a:ext cx="9694021" cy="4114800"/>
          </a:xfrm>
        </p:spPr>
        <p:txBody>
          <a:bodyPr>
            <a:normAutofit lnSpcReduction="10000"/>
          </a:bodyPr>
          <a:lstStyle/>
          <a:p>
            <a:r>
              <a:rPr lang="en-US" dirty="0"/>
              <a:t>When we look into balance statement ratio, Apple’s working capital has a surge in growth by last four years. But in other hand, IBM struggle to maintain their working capital. </a:t>
            </a:r>
          </a:p>
          <a:p>
            <a:r>
              <a:rPr lang="en-US" dirty="0"/>
              <a:t>Working capital per dollar of sales is favorable for IBM because they only expensing .00929320 when they generate one dollar of sale. When we are  looking into quick assets,  Apple has a remarkable hike in the last four consecutive years. Maybe this is the major reason why apple has a great liquidity. As the test ratio and current ratio is favorable for apple ,so it’s clearly showing that the company’s liquidity is not dependent on the inventory. </a:t>
            </a:r>
          </a:p>
          <a:p>
            <a:r>
              <a:rPr lang="en-US" dirty="0"/>
              <a:t>Apple  has a prominent hand on debt to equity ratio but IBM is in caution zone. From  this information, IBM seems to be in more debt. However, it depends on their strategy, if  they are re-investing their profit rather than paying off their debt then it will increases their debt to equity ratio in risk. In another hand, if they are paying off their debt without reinvesting, is not healthy for a  good cash flow into the company in the future. All these depend upon company’s strategy.</a:t>
            </a:r>
            <a:endParaRPr lang="en-IN" dirty="0"/>
          </a:p>
        </p:txBody>
      </p:sp>
    </p:spTree>
    <p:extLst>
      <p:ext uri="{BB962C8B-B14F-4D97-AF65-F5344CB8AC3E}">
        <p14:creationId xmlns:p14="http://schemas.microsoft.com/office/powerpoint/2010/main" val="493364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2B8C-09E0-42EE-B21B-D5A365B439AF}"/>
              </a:ext>
            </a:extLst>
          </p:cNvPr>
          <p:cNvSpPr>
            <a:spLocks noGrp="1"/>
          </p:cNvSpPr>
          <p:nvPr>
            <p:ph type="title"/>
          </p:nvPr>
        </p:nvSpPr>
        <p:spPr>
          <a:xfrm>
            <a:off x="1154954" y="1135593"/>
            <a:ext cx="8761413" cy="706964"/>
          </a:xfrm>
        </p:spPr>
        <p:txBody>
          <a:bodyPr/>
          <a:lstStyle/>
          <a:p>
            <a:r>
              <a:rPr lang="en-US" b="1" dirty="0"/>
              <a:t>Final Cash Flow statement Results for Apple and IBM respectively</a:t>
            </a:r>
            <a:br>
              <a:rPr lang="en-US" b="1" dirty="0"/>
            </a:br>
            <a:endParaRPr lang="en-IN" dirty="0"/>
          </a:p>
        </p:txBody>
      </p:sp>
      <p:pic>
        <p:nvPicPr>
          <p:cNvPr id="4" name="Content Placeholder 3">
            <a:extLst>
              <a:ext uri="{FF2B5EF4-FFF2-40B4-BE49-F238E27FC236}">
                <a16:creationId xmlns:a16="http://schemas.microsoft.com/office/drawing/2014/main" id="{97FEE261-E79B-45FB-AB14-456924AB29CB}"/>
              </a:ext>
            </a:extLst>
          </p:cNvPr>
          <p:cNvPicPr>
            <a:picLocks noGrp="1" noChangeAspect="1"/>
          </p:cNvPicPr>
          <p:nvPr>
            <p:ph idx="1"/>
          </p:nvPr>
        </p:nvPicPr>
        <p:blipFill>
          <a:blip r:embed="rId2"/>
          <a:stretch>
            <a:fillRect/>
          </a:stretch>
        </p:blipFill>
        <p:spPr>
          <a:xfrm>
            <a:off x="2259854" y="2362200"/>
            <a:ext cx="7191389" cy="3562350"/>
          </a:xfrm>
          <a:prstGeom prst="rect">
            <a:avLst/>
          </a:prstGeom>
        </p:spPr>
      </p:pic>
      <p:pic>
        <p:nvPicPr>
          <p:cNvPr id="9" name="Graphic 8" descr="Checkmark">
            <a:extLst>
              <a:ext uri="{FF2B5EF4-FFF2-40B4-BE49-F238E27FC236}">
                <a16:creationId xmlns:a16="http://schemas.microsoft.com/office/drawing/2014/main" id="{CD98EE82-0AF1-4B86-86C3-C69E61BC98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4268" y="2900778"/>
            <a:ext cx="914400" cy="914400"/>
          </a:xfrm>
          <a:prstGeom prst="rect">
            <a:avLst/>
          </a:prstGeom>
        </p:spPr>
      </p:pic>
    </p:spTree>
    <p:extLst>
      <p:ext uri="{BB962C8B-B14F-4D97-AF65-F5344CB8AC3E}">
        <p14:creationId xmlns:p14="http://schemas.microsoft.com/office/powerpoint/2010/main" val="3026039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E66A-47EA-4D8C-83AF-D0532AC70E06}"/>
              </a:ext>
            </a:extLst>
          </p:cNvPr>
          <p:cNvSpPr>
            <a:spLocks noGrp="1"/>
          </p:cNvSpPr>
          <p:nvPr>
            <p:ph type="title"/>
          </p:nvPr>
        </p:nvSpPr>
        <p:spPr/>
        <p:txBody>
          <a:bodyPr/>
          <a:lstStyle/>
          <a:p>
            <a:r>
              <a:rPr lang="en-IN" dirty="0"/>
              <a:t>Summary </a:t>
            </a:r>
          </a:p>
        </p:txBody>
      </p:sp>
      <p:sp>
        <p:nvSpPr>
          <p:cNvPr id="3" name="Content Placeholder 2">
            <a:extLst>
              <a:ext uri="{FF2B5EF4-FFF2-40B4-BE49-F238E27FC236}">
                <a16:creationId xmlns:a16="http://schemas.microsoft.com/office/drawing/2014/main" id="{73F9C8BA-4AD4-4E8D-9CA8-B32EAD4F82BA}"/>
              </a:ext>
            </a:extLst>
          </p:cNvPr>
          <p:cNvSpPr>
            <a:spLocks noGrp="1"/>
          </p:cNvSpPr>
          <p:nvPr>
            <p:ph idx="1"/>
          </p:nvPr>
        </p:nvSpPr>
        <p:spPr>
          <a:xfrm>
            <a:off x="1154954" y="2486025"/>
            <a:ext cx="8825659" cy="3533775"/>
          </a:xfrm>
        </p:spPr>
        <p:txBody>
          <a:bodyPr>
            <a:normAutofit lnSpcReduction="10000"/>
          </a:bodyPr>
          <a:lstStyle/>
          <a:p>
            <a:r>
              <a:rPr lang="en-US" dirty="0"/>
              <a:t>Here the ability to pay the short term liability of apple is double than IBM liability coverage ratio( 0.264611 difference). The cash flow margin of the Apple is also higher which gives us a clear indication of the good cash flow to the Apple company. </a:t>
            </a:r>
          </a:p>
          <a:p>
            <a:r>
              <a:rPr lang="en-US" dirty="0"/>
              <a:t>Apple company is also good at transforming sales of their services and products into cash. Cash flow coverage ratio is playing a significant difference in both the companies especially Apple have more than 0.482833 difference than IBM . </a:t>
            </a:r>
          </a:p>
          <a:p>
            <a:r>
              <a:rPr lang="en-US" dirty="0"/>
              <a:t>So here apple has a better ability to pay of its obligations with its operating cash flows than IBM. So in conclusion Apple has a good cash position than IBM and more liquidity. So that’s the reason why we can consider them as the best in the income statement. </a:t>
            </a:r>
            <a:endParaRPr lang="en-IN" dirty="0"/>
          </a:p>
        </p:txBody>
      </p:sp>
    </p:spTree>
    <p:extLst>
      <p:ext uri="{BB962C8B-B14F-4D97-AF65-F5344CB8AC3E}">
        <p14:creationId xmlns:p14="http://schemas.microsoft.com/office/powerpoint/2010/main" val="28134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D6A1-DEFF-498F-B4CB-82E60A6F4D08}"/>
              </a:ext>
            </a:extLst>
          </p:cNvPr>
          <p:cNvSpPr>
            <a:spLocks noGrp="1"/>
          </p:cNvSpPr>
          <p:nvPr>
            <p:ph type="title"/>
          </p:nvPr>
        </p:nvSpPr>
        <p:spPr>
          <a:xfrm>
            <a:off x="1154954" y="1107018"/>
            <a:ext cx="8761413" cy="706964"/>
          </a:xfrm>
        </p:spPr>
        <p:txBody>
          <a:bodyPr/>
          <a:lstStyle/>
          <a:p>
            <a:r>
              <a:rPr lang="en-US" b="1" dirty="0"/>
              <a:t>Final Income statement Results for Apple and IBM respectively.</a:t>
            </a:r>
            <a:br>
              <a:rPr lang="en-US" b="1" dirty="0"/>
            </a:br>
            <a:endParaRPr lang="en-IN" dirty="0"/>
          </a:p>
        </p:txBody>
      </p:sp>
      <p:pic>
        <p:nvPicPr>
          <p:cNvPr id="4" name="Content Placeholder 3">
            <a:extLst>
              <a:ext uri="{FF2B5EF4-FFF2-40B4-BE49-F238E27FC236}">
                <a16:creationId xmlns:a16="http://schemas.microsoft.com/office/drawing/2014/main" id="{36614C5D-DD4E-48CB-8673-3EDAF3C79498}"/>
              </a:ext>
            </a:extLst>
          </p:cNvPr>
          <p:cNvPicPr>
            <a:picLocks noGrp="1" noChangeAspect="1"/>
          </p:cNvPicPr>
          <p:nvPr>
            <p:ph idx="1"/>
          </p:nvPr>
        </p:nvPicPr>
        <p:blipFill>
          <a:blip r:embed="rId2"/>
          <a:stretch>
            <a:fillRect/>
          </a:stretch>
        </p:blipFill>
        <p:spPr>
          <a:xfrm>
            <a:off x="1512807" y="2603500"/>
            <a:ext cx="8110698" cy="3416300"/>
          </a:xfrm>
          <a:prstGeom prst="rect">
            <a:avLst/>
          </a:prstGeom>
        </p:spPr>
      </p:pic>
      <p:pic>
        <p:nvPicPr>
          <p:cNvPr id="5" name="Graphic 4" descr="Checkmark">
            <a:extLst>
              <a:ext uri="{FF2B5EF4-FFF2-40B4-BE49-F238E27FC236}">
                <a16:creationId xmlns:a16="http://schemas.microsoft.com/office/drawing/2014/main" id="{EBB5BC1A-855D-4327-B5DC-99AC77191C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64793" y="3081753"/>
            <a:ext cx="914400" cy="914400"/>
          </a:xfrm>
          <a:prstGeom prst="rect">
            <a:avLst/>
          </a:prstGeom>
        </p:spPr>
      </p:pic>
    </p:spTree>
    <p:extLst>
      <p:ext uri="{BB962C8B-B14F-4D97-AF65-F5344CB8AC3E}">
        <p14:creationId xmlns:p14="http://schemas.microsoft.com/office/powerpoint/2010/main" val="491981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88A2-306B-4FA2-90C0-2954F3408076}"/>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CDC903E1-2597-4E4B-A57D-C7E6B8429EED}"/>
              </a:ext>
            </a:extLst>
          </p:cNvPr>
          <p:cNvSpPr>
            <a:spLocks noGrp="1"/>
          </p:cNvSpPr>
          <p:nvPr>
            <p:ph idx="1"/>
          </p:nvPr>
        </p:nvSpPr>
        <p:spPr/>
        <p:txBody>
          <a:bodyPr/>
          <a:lstStyle/>
          <a:p>
            <a:r>
              <a:rPr lang="en-US" dirty="0"/>
              <a:t>Gross Profit Management of Apple Inc, is lower than IBM from the last four years. But IBM‘s Research and Development to sales  and operating margins is not favorable in the past four years, that is why IBM is failing to maintain the profit at the end. </a:t>
            </a:r>
          </a:p>
          <a:p>
            <a:r>
              <a:rPr lang="en-US" dirty="0"/>
              <a:t>On the other hand  Apple Inc was properly cutting their operating cost and was having a leading profit margin. Apple’s Interest coverage ratio and ROE is favorable but the asset turnover ratio is comparatively low which means that revenue of the IBM is higher but they fail to convert the revenue to profit which is main drawback for them. </a:t>
            </a:r>
          </a:p>
          <a:p>
            <a:r>
              <a:rPr lang="en-US" dirty="0"/>
              <a:t>Even though Apple is generating less revenue than IBM,  but they are good at maintaining all the variable and fixed costs.</a:t>
            </a:r>
            <a:endParaRPr lang="en-IN" dirty="0"/>
          </a:p>
        </p:txBody>
      </p:sp>
    </p:spTree>
    <p:extLst>
      <p:ext uri="{BB962C8B-B14F-4D97-AF65-F5344CB8AC3E}">
        <p14:creationId xmlns:p14="http://schemas.microsoft.com/office/powerpoint/2010/main" val="2988565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5EC7-54D7-48E1-9E6D-57E3E79F985E}"/>
              </a:ext>
            </a:extLst>
          </p:cNvPr>
          <p:cNvSpPr>
            <a:spLocks noGrp="1"/>
          </p:cNvSpPr>
          <p:nvPr>
            <p:ph type="title"/>
          </p:nvPr>
        </p:nvSpPr>
        <p:spPr/>
        <p:txBody>
          <a:bodyPr/>
          <a:lstStyle/>
          <a:p>
            <a:r>
              <a:rPr lang="en-IN" dirty="0"/>
              <a:t>Share Price Distribution over the years.</a:t>
            </a:r>
          </a:p>
        </p:txBody>
      </p:sp>
      <p:pic>
        <p:nvPicPr>
          <p:cNvPr id="4" name="Content Placeholder 3">
            <a:extLst>
              <a:ext uri="{FF2B5EF4-FFF2-40B4-BE49-F238E27FC236}">
                <a16:creationId xmlns:a16="http://schemas.microsoft.com/office/drawing/2014/main" id="{247E55DB-71AF-4B5A-BE95-EF3D9AC1599D}"/>
              </a:ext>
            </a:extLst>
          </p:cNvPr>
          <p:cNvPicPr>
            <a:picLocks noGrp="1" noChangeAspect="1"/>
          </p:cNvPicPr>
          <p:nvPr>
            <p:ph idx="1"/>
          </p:nvPr>
        </p:nvPicPr>
        <p:blipFill>
          <a:blip r:embed="rId2"/>
          <a:stretch>
            <a:fillRect/>
          </a:stretch>
        </p:blipFill>
        <p:spPr>
          <a:xfrm>
            <a:off x="248444" y="2482849"/>
            <a:ext cx="5476875" cy="3889375"/>
          </a:xfrm>
          <a:prstGeom prst="rect">
            <a:avLst/>
          </a:prstGeom>
        </p:spPr>
      </p:pic>
      <p:sp>
        <p:nvSpPr>
          <p:cNvPr id="5" name="TextBox 4">
            <a:extLst>
              <a:ext uri="{FF2B5EF4-FFF2-40B4-BE49-F238E27FC236}">
                <a16:creationId xmlns:a16="http://schemas.microsoft.com/office/drawing/2014/main" id="{7740F4B4-66A1-4637-881F-266AAE5F8F6F}"/>
              </a:ext>
            </a:extLst>
          </p:cNvPr>
          <p:cNvSpPr txBox="1"/>
          <p:nvPr/>
        </p:nvSpPr>
        <p:spPr>
          <a:xfrm>
            <a:off x="5725319" y="2768600"/>
            <a:ext cx="5886450" cy="2308324"/>
          </a:xfrm>
          <a:prstGeom prst="rect">
            <a:avLst/>
          </a:prstGeom>
          <a:noFill/>
        </p:spPr>
        <p:txBody>
          <a:bodyPr wrap="square" rtlCol="0">
            <a:spAutoFit/>
          </a:bodyPr>
          <a:lstStyle/>
          <a:p>
            <a:pPr marL="285750" indent="-285750">
              <a:buFont typeface="Wingdings" panose="05000000000000000000" pitchFamily="2" charset="2"/>
              <a:buChar char="ü"/>
            </a:pPr>
            <a:r>
              <a:rPr lang="en-IN" dirty="0"/>
              <a:t>From this graph its clearly evident that the closing price for Apple was increasing over the years, whereas the closing price for IBM  was almost the same over the years with more fluctuations over the years. </a:t>
            </a:r>
          </a:p>
          <a:p>
            <a:endParaRPr lang="en-IN" dirty="0"/>
          </a:p>
          <a:p>
            <a:pPr marL="285750" indent="-285750">
              <a:buFont typeface="Wingdings" panose="05000000000000000000" pitchFamily="2" charset="2"/>
              <a:buChar char="ü"/>
            </a:pPr>
            <a:r>
              <a:rPr lang="en-IN" dirty="0"/>
              <a:t>From this graph also, its clearly evident that Apple Inc was performing better.</a:t>
            </a:r>
          </a:p>
        </p:txBody>
      </p:sp>
    </p:spTree>
    <p:extLst>
      <p:ext uri="{BB962C8B-B14F-4D97-AF65-F5344CB8AC3E}">
        <p14:creationId xmlns:p14="http://schemas.microsoft.com/office/powerpoint/2010/main" val="3459501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C3BE-5D2F-4EBF-8705-E1B83B91DEC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C3D308CE-80E2-4129-943E-409E70498E86}"/>
              </a:ext>
            </a:extLst>
          </p:cNvPr>
          <p:cNvSpPr>
            <a:spLocks noGrp="1"/>
          </p:cNvSpPr>
          <p:nvPr>
            <p:ph idx="1"/>
          </p:nvPr>
        </p:nvSpPr>
        <p:spPr>
          <a:xfrm>
            <a:off x="1154954" y="2603500"/>
            <a:ext cx="9303496" cy="3416300"/>
          </a:xfrm>
        </p:spPr>
        <p:txBody>
          <a:bodyPr>
            <a:normAutofit fontScale="92500" lnSpcReduction="10000"/>
          </a:bodyPr>
          <a:lstStyle/>
          <a:p>
            <a:r>
              <a:rPr lang="en-US" dirty="0"/>
              <a:t>So in all the three financial statement Apple had better ratios.</a:t>
            </a:r>
          </a:p>
          <a:p>
            <a:r>
              <a:rPr lang="en-US" dirty="0"/>
              <a:t>In comparison with IBM , Apple holds a </a:t>
            </a:r>
            <a:r>
              <a:rPr lang="en-US" b="1" dirty="0"/>
              <a:t>prominent position </a:t>
            </a:r>
            <a:r>
              <a:rPr lang="en-US" dirty="0"/>
              <a:t>in the market.</a:t>
            </a:r>
          </a:p>
          <a:p>
            <a:r>
              <a:rPr lang="en-US" dirty="0"/>
              <a:t>Apple also has a great </a:t>
            </a:r>
            <a:r>
              <a:rPr lang="en-US" b="1" dirty="0"/>
              <a:t>cash flow </a:t>
            </a:r>
            <a:r>
              <a:rPr lang="en-US" dirty="0"/>
              <a:t>and they are good at controlling their operating cost and turning them into net profit. </a:t>
            </a:r>
          </a:p>
          <a:p>
            <a:r>
              <a:rPr lang="en-US" dirty="0"/>
              <a:t>Apple also holds less</a:t>
            </a:r>
            <a:r>
              <a:rPr lang="en-US" b="1" dirty="0"/>
              <a:t> liability </a:t>
            </a:r>
            <a:r>
              <a:rPr lang="en-US" dirty="0"/>
              <a:t>than IBM ,so the investors risk is low .      </a:t>
            </a:r>
          </a:p>
          <a:p>
            <a:r>
              <a:rPr lang="en-US" dirty="0"/>
              <a:t>In market ,Apple has a </a:t>
            </a:r>
            <a:r>
              <a:rPr lang="en-US" b="1" dirty="0"/>
              <a:t>good will </a:t>
            </a:r>
            <a:r>
              <a:rPr lang="en-US" dirty="0"/>
              <a:t>and also has a stable growth in the last 10 years as we have seen in the graph and their products easily hits its break even points . So maybe that is why share holders or investors are more confident about Apple even though their  share price is higher than IBM.</a:t>
            </a:r>
          </a:p>
          <a:p>
            <a:r>
              <a:rPr lang="en-US" dirty="0"/>
              <a:t>The working capital of IBM had a huge decrease in 2019 as compared to 2018 may be because of the acquisition of the subsidiary</a:t>
            </a:r>
            <a:r>
              <a:rPr lang="en-US" b="1" dirty="0"/>
              <a:t>.( </a:t>
            </a:r>
            <a:r>
              <a:rPr lang="en-US" b="1"/>
              <a:t>Red Hat </a:t>
            </a:r>
            <a:r>
              <a:rPr lang="en-US" b="1" dirty="0"/>
              <a:t>on October, 2018 ).</a:t>
            </a:r>
          </a:p>
          <a:p>
            <a:endParaRPr lang="en-IN" b="1" dirty="0"/>
          </a:p>
        </p:txBody>
      </p:sp>
    </p:spTree>
    <p:extLst>
      <p:ext uri="{BB962C8B-B14F-4D97-AF65-F5344CB8AC3E}">
        <p14:creationId xmlns:p14="http://schemas.microsoft.com/office/powerpoint/2010/main" val="3004869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477F-0637-4702-A87F-782749CEE935}"/>
              </a:ext>
            </a:extLst>
          </p:cNvPr>
          <p:cNvSpPr>
            <a:spLocks noGrp="1"/>
          </p:cNvSpPr>
          <p:nvPr>
            <p:ph type="title"/>
          </p:nvPr>
        </p:nvSpPr>
        <p:spPr>
          <a:xfrm>
            <a:off x="1154954" y="973668"/>
            <a:ext cx="8761413" cy="706964"/>
          </a:xfrm>
        </p:spPr>
        <p:txBody>
          <a:bodyPr vert="horz" lIns="91440" tIns="45720" rIns="91440" bIns="45720" rtlCol="0" anchor="ctr">
            <a:normAutofit/>
          </a:bodyPr>
          <a:lstStyle/>
          <a:p>
            <a:endParaRPr lang="en-US" sz="3600" b="0" i="0" kern="1200">
              <a:solidFill>
                <a:srgbClr val="EBEBEB"/>
              </a:solidFill>
              <a:latin typeface="+mj-lt"/>
              <a:ea typeface="+mj-ea"/>
              <a:cs typeface="+mj-cs"/>
            </a:endParaRPr>
          </a:p>
        </p:txBody>
      </p:sp>
      <p:pic>
        <p:nvPicPr>
          <p:cNvPr id="2050" name="Picture 2" descr="History of Apple Inc. - Wikipedia">
            <a:extLst>
              <a:ext uri="{FF2B5EF4-FFF2-40B4-BE49-F238E27FC236}">
                <a16:creationId xmlns:a16="http://schemas.microsoft.com/office/drawing/2014/main" id="{E5B54970-C5BF-434E-B767-833D7D73E6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5375" y="2775951"/>
            <a:ext cx="2584084"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3CD9C3-7792-4698-A71A-93F53EC64641}"/>
              </a:ext>
            </a:extLst>
          </p:cNvPr>
          <p:cNvSpPr txBox="1"/>
          <p:nvPr/>
        </p:nvSpPr>
        <p:spPr>
          <a:xfrm>
            <a:off x="4248150" y="2603500"/>
            <a:ext cx="8048625" cy="3416300"/>
          </a:xfrm>
          <a:prstGeom prst="rect">
            <a:avLst/>
          </a:prstGeom>
        </p:spPr>
        <p:txBody>
          <a:bodyPr vert="horz" lIns="91440" tIns="45720" rIns="91440" bIns="45720" rtlCol="0" anchor="ctr">
            <a:normAutofit/>
          </a:bodyPr>
          <a:lstStyle/>
          <a:p>
            <a:pPr>
              <a:spcBef>
                <a:spcPts val="1000"/>
              </a:spcBef>
              <a:buClr>
                <a:schemeClr val="accent1"/>
              </a:buClr>
              <a:buSzPct val="80000"/>
            </a:pPr>
            <a:r>
              <a:rPr lang="en-US" sz="2400" dirty="0">
                <a:solidFill>
                  <a:schemeClr val="tx1">
                    <a:lumMod val="75000"/>
                    <a:lumOff val="25000"/>
                  </a:schemeClr>
                </a:solidFill>
              </a:rPr>
              <a:t>So Apple Inc was performing better among all the 4 companies and they are more promising to the future investors.</a:t>
            </a:r>
          </a:p>
        </p:txBody>
      </p:sp>
    </p:spTree>
    <p:extLst>
      <p:ext uri="{BB962C8B-B14F-4D97-AF65-F5344CB8AC3E}">
        <p14:creationId xmlns:p14="http://schemas.microsoft.com/office/powerpoint/2010/main" val="3897199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1976-DA56-4C7E-902A-3BB40CC690C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9A868EE-48CA-4F09-9D3A-D1822AF96532}"/>
              </a:ext>
            </a:extLst>
          </p:cNvPr>
          <p:cNvSpPr>
            <a:spLocks noGrp="1"/>
          </p:cNvSpPr>
          <p:nvPr>
            <p:ph idx="1"/>
          </p:nvPr>
        </p:nvSpPr>
        <p:spPr>
          <a:xfrm>
            <a:off x="1154954" y="2603500"/>
            <a:ext cx="9779746" cy="3416300"/>
          </a:xfrm>
        </p:spPr>
        <p:txBody>
          <a:bodyPr/>
          <a:lstStyle/>
          <a:p>
            <a:r>
              <a:rPr lang="en-IN" dirty="0">
                <a:solidFill>
                  <a:schemeClr val="tx1"/>
                </a:solidFill>
                <a:hlinkClick r:id="rId2">
                  <a:extLst>
                    <a:ext uri="{A12FA001-AC4F-418D-AE19-62706E023703}">
                      <ahyp:hlinkClr xmlns:ahyp="http://schemas.microsoft.com/office/drawing/2018/hyperlinkcolor" val="tx"/>
                    </a:ext>
                  </a:extLst>
                </a:hlinkClick>
              </a:rPr>
              <a:t>https://www.thebalancesmb.com/cash-flow-ratios-for-analysis-393116</a:t>
            </a:r>
            <a:endParaRPr lang="en-IN" dirty="0">
              <a:solidFill>
                <a:schemeClr val="tx1"/>
              </a:solidFill>
            </a:endParaRPr>
          </a:p>
          <a:p>
            <a:r>
              <a:rPr lang="en-IN" dirty="0">
                <a:solidFill>
                  <a:schemeClr val="tx1"/>
                </a:solidFill>
                <a:hlinkClick r:id="rId3">
                  <a:extLst>
                    <a:ext uri="{A12FA001-AC4F-418D-AE19-62706E023703}">
                      <ahyp:hlinkClr xmlns:ahyp="http://schemas.microsoft.com/office/drawing/2018/hyperlinkcolor" val="tx"/>
                    </a:ext>
                  </a:extLst>
                </a:hlinkClick>
              </a:rPr>
              <a:t>https://www.accountingcoach.com/financial-ratios/explanation/2</a:t>
            </a:r>
            <a:endParaRPr lang="en-IN" dirty="0">
              <a:solidFill>
                <a:schemeClr val="tx1"/>
              </a:solidFill>
            </a:endParaRPr>
          </a:p>
          <a:p>
            <a:r>
              <a:rPr lang="en-IN" dirty="0">
                <a:solidFill>
                  <a:schemeClr val="tx1"/>
                </a:solidFill>
                <a:hlinkClick r:id="rId4">
                  <a:extLst>
                    <a:ext uri="{A12FA001-AC4F-418D-AE19-62706E023703}">
                      <ahyp:hlinkClr xmlns:ahyp="http://schemas.microsoft.com/office/drawing/2018/hyperlinkcolor" val="tx"/>
                    </a:ext>
                  </a:extLst>
                </a:hlinkClick>
              </a:rPr>
              <a:t>https://www.thebalance.com/formulas-calculations-and-ratios-for-the-income-statement-357575</a:t>
            </a:r>
            <a:endParaRPr lang="en-IN" dirty="0">
              <a:solidFill>
                <a:schemeClr val="tx1"/>
              </a:solidFill>
            </a:endParaRPr>
          </a:p>
          <a:p>
            <a:r>
              <a:rPr lang="en-IN" dirty="0">
                <a:solidFill>
                  <a:schemeClr val="tx1"/>
                </a:solidFill>
                <a:hlinkClick r:id="rId5">
                  <a:extLst>
                    <a:ext uri="{A12FA001-AC4F-418D-AE19-62706E023703}">
                      <ahyp:hlinkClr xmlns:ahyp="http://schemas.microsoft.com/office/drawing/2018/hyperlinkcolor" val="tx"/>
                    </a:ext>
                  </a:extLst>
                </a:hlinkClick>
              </a:rPr>
              <a:t>https://www.investopedia.com/terms/f/financial-statement-analysis.asp</a:t>
            </a:r>
            <a:endParaRPr lang="en-IN" dirty="0">
              <a:solidFill>
                <a:schemeClr val="tx1"/>
              </a:solidFill>
            </a:endParaRPr>
          </a:p>
          <a:p>
            <a:r>
              <a:rPr lang="en-IN" dirty="0">
                <a:solidFill>
                  <a:schemeClr val="tx1"/>
                </a:solidFill>
                <a:hlinkClick r:id="rId6">
                  <a:extLst>
                    <a:ext uri="{A12FA001-AC4F-418D-AE19-62706E023703}">
                      <ahyp:hlinkClr xmlns:ahyp="http://schemas.microsoft.com/office/drawing/2018/hyperlinkcolor" val="tx"/>
                    </a:ext>
                  </a:extLst>
                </a:hlinkClick>
              </a:rPr>
              <a:t>https://corporatefinanceinstitute.com/resources/knowledge/finance/analysis-of-financial-statements/</a:t>
            </a:r>
            <a:endParaRPr lang="en-IN" dirty="0">
              <a:solidFill>
                <a:schemeClr val="tx1"/>
              </a:solidFill>
            </a:endParaRPr>
          </a:p>
        </p:txBody>
      </p:sp>
    </p:spTree>
    <p:extLst>
      <p:ext uri="{BB962C8B-B14F-4D97-AF65-F5344CB8AC3E}">
        <p14:creationId xmlns:p14="http://schemas.microsoft.com/office/powerpoint/2010/main" val="19115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748A-980D-418C-A7DA-C0AC71BF4FE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3569BF5-B963-4AB9-AEAD-26177B6AAFA7}"/>
              </a:ext>
            </a:extLst>
          </p:cNvPr>
          <p:cNvSpPr>
            <a:spLocks noGrp="1"/>
          </p:cNvSpPr>
          <p:nvPr>
            <p:ph idx="1"/>
          </p:nvPr>
        </p:nvSpPr>
        <p:spPr>
          <a:xfrm>
            <a:off x="1154954" y="2219325"/>
            <a:ext cx="8825659" cy="4343400"/>
          </a:xfrm>
        </p:spPr>
        <p:txBody>
          <a:bodyPr>
            <a:normAutofit fontScale="85000" lnSpcReduction="20000"/>
          </a:bodyPr>
          <a:lstStyle/>
          <a:p>
            <a:r>
              <a:rPr lang="en-IN" dirty="0"/>
              <a:t>Scenario </a:t>
            </a:r>
          </a:p>
          <a:p>
            <a:r>
              <a:rPr lang="en-IN" dirty="0"/>
              <a:t>Introduction</a:t>
            </a:r>
          </a:p>
          <a:p>
            <a:r>
              <a:rPr lang="en-US" dirty="0">
                <a:solidFill>
                  <a:schemeClr val="tx1"/>
                </a:solidFill>
              </a:rPr>
              <a:t>Stage 1 – Eliminate one group </a:t>
            </a:r>
            <a:r>
              <a:rPr lang="en-IN" dirty="0">
                <a:solidFill>
                  <a:schemeClr val="tx1"/>
                </a:solidFill>
              </a:rPr>
              <a:t> </a:t>
            </a:r>
          </a:p>
          <a:p>
            <a:r>
              <a:rPr lang="en-IN" dirty="0">
                <a:solidFill>
                  <a:schemeClr val="tx1"/>
                </a:solidFill>
              </a:rPr>
              <a:t>Portfolio Analysis</a:t>
            </a:r>
          </a:p>
          <a:p>
            <a:r>
              <a:rPr lang="en-IN" dirty="0">
                <a:solidFill>
                  <a:schemeClr val="tx1"/>
                </a:solidFill>
              </a:rPr>
              <a:t>Results After stage one</a:t>
            </a:r>
          </a:p>
          <a:p>
            <a:r>
              <a:rPr lang="en-IN" dirty="0">
                <a:solidFill>
                  <a:schemeClr val="tx1"/>
                </a:solidFill>
              </a:rPr>
              <a:t>Final Stage – Choose the best one</a:t>
            </a:r>
          </a:p>
          <a:p>
            <a:r>
              <a:rPr lang="en-IN" dirty="0">
                <a:solidFill>
                  <a:schemeClr val="tx1"/>
                </a:solidFill>
              </a:rPr>
              <a:t>Financial Statement Analysis</a:t>
            </a:r>
          </a:p>
          <a:p>
            <a:r>
              <a:rPr lang="en-IN" dirty="0">
                <a:solidFill>
                  <a:schemeClr val="tx1"/>
                </a:solidFill>
              </a:rPr>
              <a:t>Various Financial Ratios</a:t>
            </a:r>
          </a:p>
          <a:p>
            <a:r>
              <a:rPr lang="en-US" dirty="0"/>
              <a:t>Final Balance statement Results for Apple and IBM respectively</a:t>
            </a:r>
          </a:p>
          <a:p>
            <a:r>
              <a:rPr lang="en-US" dirty="0"/>
              <a:t>Final Cash Flow statement Results for Apple and IBM respectively</a:t>
            </a:r>
          </a:p>
          <a:p>
            <a:r>
              <a:rPr lang="en-US" dirty="0"/>
              <a:t>Final Income statement Results for Apple and IBM respectively</a:t>
            </a:r>
          </a:p>
          <a:p>
            <a:r>
              <a:rPr lang="en-IN" dirty="0"/>
              <a:t>Share Price Distribution over the years.</a:t>
            </a:r>
          </a:p>
          <a:p>
            <a:r>
              <a:rPr lang="en-IN" dirty="0"/>
              <a:t>Conclusion </a:t>
            </a:r>
          </a:p>
          <a:p>
            <a:r>
              <a:rPr lang="en-IN" dirty="0"/>
              <a:t>References</a:t>
            </a:r>
            <a:endParaRPr lang="en-US" dirty="0"/>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p>
        </p:txBody>
      </p:sp>
    </p:spTree>
    <p:extLst>
      <p:ext uri="{BB962C8B-B14F-4D97-AF65-F5344CB8AC3E}">
        <p14:creationId xmlns:p14="http://schemas.microsoft.com/office/powerpoint/2010/main" val="3631865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5F04-7961-4C9D-BC54-13A2FB04D3D1}"/>
              </a:ext>
            </a:extLst>
          </p:cNvPr>
          <p:cNvSpPr>
            <a:spLocks noGrp="1"/>
          </p:cNvSpPr>
          <p:nvPr>
            <p:ph type="title"/>
          </p:nvPr>
        </p:nvSpPr>
        <p:spPr>
          <a:xfrm>
            <a:off x="1154954" y="973668"/>
            <a:ext cx="8761413" cy="706964"/>
          </a:xfrm>
        </p:spPr>
        <p:txBody>
          <a:bodyPr/>
          <a:lstStyle/>
          <a:p>
            <a:r>
              <a:rPr lang="en-IN"/>
              <a:t>Thank You</a:t>
            </a:r>
            <a:endParaRPr lang="en-IN" dirty="0"/>
          </a:p>
        </p:txBody>
      </p:sp>
      <p:pic>
        <p:nvPicPr>
          <p:cNvPr id="1026" name="Picture 2" descr="THANK YOU stock photo. Image of gift, male, grateful - 78238196">
            <a:extLst>
              <a:ext uri="{FF2B5EF4-FFF2-40B4-BE49-F238E27FC236}">
                <a16:creationId xmlns:a16="http://schemas.microsoft.com/office/drawing/2014/main" id="{07261673-5B6F-44FC-9F23-EEA1BD6F456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9986"/>
          <a:stretch/>
        </p:blipFill>
        <p:spPr bwMode="auto">
          <a:xfrm>
            <a:off x="0" y="-1857375"/>
            <a:ext cx="12192000" cy="871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84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2085-466A-421B-90FA-17FCDF975906}"/>
              </a:ext>
            </a:extLst>
          </p:cNvPr>
          <p:cNvSpPr>
            <a:spLocks noGrp="1"/>
          </p:cNvSpPr>
          <p:nvPr>
            <p:ph type="title"/>
          </p:nvPr>
        </p:nvSpPr>
        <p:spPr>
          <a:xfrm>
            <a:off x="1683171" y="838200"/>
            <a:ext cx="8825659" cy="977902"/>
          </a:xfrm>
        </p:spPr>
        <p:txBody>
          <a:bodyPr>
            <a:normAutofit/>
          </a:bodyPr>
          <a:lstStyle/>
          <a:p>
            <a:pPr algn="ctr"/>
            <a:r>
              <a:rPr lang="en-CA">
                <a:solidFill>
                  <a:srgbClr val="EBEBEB"/>
                </a:solidFill>
              </a:rPr>
              <a:t>SCENERIO</a:t>
            </a:r>
          </a:p>
        </p:txBody>
      </p:sp>
      <p:sp>
        <p:nvSpPr>
          <p:cNvPr id="3" name="Content Placeholder 2">
            <a:extLst>
              <a:ext uri="{FF2B5EF4-FFF2-40B4-BE49-F238E27FC236}">
                <a16:creationId xmlns:a16="http://schemas.microsoft.com/office/drawing/2014/main" id="{A9FC2232-DD33-4DC7-9F80-E48B5DE8B900}"/>
              </a:ext>
            </a:extLst>
          </p:cNvPr>
          <p:cNvSpPr>
            <a:spLocks noGrp="1"/>
          </p:cNvSpPr>
          <p:nvPr>
            <p:ph idx="1"/>
          </p:nvPr>
        </p:nvSpPr>
        <p:spPr>
          <a:xfrm>
            <a:off x="742951" y="2485748"/>
            <a:ext cx="10601324" cy="3438801"/>
          </a:xfrm>
        </p:spPr>
        <p:txBody>
          <a:bodyPr>
            <a:normAutofit/>
          </a:bodyPr>
          <a:lstStyle/>
          <a:p>
            <a:pPr marL="0" indent="0">
              <a:buNone/>
            </a:pPr>
            <a:r>
              <a:rPr lang="en-US" sz="2800">
                <a:solidFill>
                  <a:schemeClr val="tx1"/>
                </a:solidFill>
              </a:rPr>
              <a:t>We are a team of data analysts ,and a stakeholder or a company approaches  us with concerns regarding  where to  invest his share or buy the acquisition among the four choices of companies of his interest.</a:t>
            </a:r>
            <a:r>
              <a:rPr lang="en-CA" sz="2800">
                <a:solidFill>
                  <a:schemeClr val="tx1"/>
                </a:solidFill>
              </a:rPr>
              <a:t> So as a team he want us to analyse various financial  ratio’s  to help him to invest or make an acquisition in the best company among the four.</a:t>
            </a:r>
            <a:endParaRPr lang="en-IN" sz="2800"/>
          </a:p>
          <a:p>
            <a:pPr marL="0" indent="0">
              <a:buNone/>
            </a:pPr>
            <a:endParaRPr lang="en-CA" sz="2800" dirty="0">
              <a:solidFill>
                <a:schemeClr val="tx1"/>
              </a:solidFill>
            </a:endParaRPr>
          </a:p>
        </p:txBody>
      </p:sp>
    </p:spTree>
    <p:extLst>
      <p:ext uri="{BB962C8B-B14F-4D97-AF65-F5344CB8AC3E}">
        <p14:creationId xmlns:p14="http://schemas.microsoft.com/office/powerpoint/2010/main" val="151533034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FE2F-3781-42D4-A441-64CE0C96088D}"/>
              </a:ext>
            </a:extLst>
          </p:cNvPr>
          <p:cNvSpPr>
            <a:spLocks noGrp="1"/>
          </p:cNvSpPr>
          <p:nvPr>
            <p:ph type="title"/>
          </p:nvPr>
        </p:nvSpPr>
        <p:spPr>
          <a:xfrm>
            <a:off x="1154954" y="973668"/>
            <a:ext cx="8761413" cy="706964"/>
          </a:xfrm>
        </p:spPr>
        <p:txBody>
          <a:bodyPr/>
          <a:lstStyle/>
          <a:p>
            <a:r>
              <a:rPr lang="en-IN"/>
              <a:t>Introduction </a:t>
            </a:r>
            <a:endParaRPr lang="en-IN" dirty="0"/>
          </a:p>
        </p:txBody>
      </p:sp>
      <p:sp>
        <p:nvSpPr>
          <p:cNvPr id="3" name="Content Placeholder 2">
            <a:extLst>
              <a:ext uri="{FF2B5EF4-FFF2-40B4-BE49-F238E27FC236}">
                <a16:creationId xmlns:a16="http://schemas.microsoft.com/office/drawing/2014/main" id="{FCF6AB37-5CE2-48FD-B7A6-1963D494D882}"/>
              </a:ext>
            </a:extLst>
          </p:cNvPr>
          <p:cNvSpPr>
            <a:spLocks noGrp="1"/>
          </p:cNvSpPr>
          <p:nvPr>
            <p:ph idx="1"/>
          </p:nvPr>
        </p:nvSpPr>
        <p:spPr>
          <a:xfrm>
            <a:off x="1154954" y="2333717"/>
            <a:ext cx="8825659" cy="3800383"/>
          </a:xfrm>
        </p:spPr>
        <p:txBody>
          <a:bodyPr/>
          <a:lstStyle/>
          <a:p>
            <a:pPr marL="0" indent="0">
              <a:buNone/>
            </a:pPr>
            <a:r>
              <a:rPr lang="en-US" dirty="0"/>
              <a:t>The Stakeholder came up with the four various companies which were Apple Inc, International Business Machines Corporation (IBM), Delta Air Lines Inc (DAL) and  The Walt Disney Company (DIS).The objective was to help him choose the best company to invest . </a:t>
            </a:r>
          </a:p>
          <a:p>
            <a:pPr>
              <a:buFont typeface="Wingdings" panose="05000000000000000000" pitchFamily="2" charset="2"/>
              <a:buChar char="Ø"/>
            </a:pPr>
            <a:r>
              <a:rPr lang="en-US" dirty="0"/>
              <a:t>Steps Taken 	</a:t>
            </a:r>
          </a:p>
          <a:p>
            <a:pPr>
              <a:buFont typeface="+mj-lt"/>
              <a:buAutoNum type="arabicPeriod"/>
            </a:pPr>
            <a:r>
              <a:rPr lang="en-US" dirty="0"/>
              <a:t>Four companies were split into group of two. So we made one group with Apple and IBM Companies and another group with Walt Disney and Delta Airlines for analysis. We performed different financial measures like </a:t>
            </a:r>
            <a:r>
              <a:rPr lang="en-US" b="1" dirty="0"/>
              <a:t>Portfolio Return</a:t>
            </a:r>
            <a:r>
              <a:rPr lang="en-US" dirty="0"/>
              <a:t>, </a:t>
            </a:r>
            <a:r>
              <a:rPr lang="en-US" b="1" dirty="0"/>
              <a:t>Portfolio Risk </a:t>
            </a:r>
            <a:r>
              <a:rPr lang="en-US" dirty="0"/>
              <a:t>and </a:t>
            </a:r>
            <a:r>
              <a:rPr lang="en-US" b="1" dirty="0"/>
              <a:t>Sharp ratio </a:t>
            </a:r>
            <a:r>
              <a:rPr lang="en-US" dirty="0"/>
              <a:t>in order to choose the best group among the two groups.	</a:t>
            </a:r>
          </a:p>
          <a:p>
            <a:pPr>
              <a:buFont typeface="+mj-lt"/>
              <a:buAutoNum type="arabicPeriod"/>
            </a:pPr>
            <a:r>
              <a:rPr lang="en-US" dirty="0"/>
              <a:t>So one group would be eliminated from the above step and </a:t>
            </a:r>
            <a:r>
              <a:rPr lang="en-US" b="1" dirty="0"/>
              <a:t>Financial Statement Analysis </a:t>
            </a:r>
            <a:r>
              <a:rPr lang="en-US" dirty="0"/>
              <a:t>will be done on the other  group.</a:t>
            </a:r>
            <a:endParaRPr lang="en-IN" dirty="0"/>
          </a:p>
        </p:txBody>
      </p:sp>
    </p:spTree>
    <p:extLst>
      <p:ext uri="{BB962C8B-B14F-4D97-AF65-F5344CB8AC3E}">
        <p14:creationId xmlns:p14="http://schemas.microsoft.com/office/powerpoint/2010/main" val="195143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6EC36C-4262-4931-A3DF-E33764E64707}"/>
              </a:ext>
            </a:extLst>
          </p:cNvPr>
          <p:cNvSpPr>
            <a:spLocks noGrp="1"/>
          </p:cNvSpPr>
          <p:nvPr>
            <p:ph type="title"/>
          </p:nvPr>
        </p:nvSpPr>
        <p:spPr>
          <a:xfrm>
            <a:off x="5057776" y="764500"/>
            <a:ext cx="6418620" cy="1935156"/>
          </a:xfrm>
        </p:spPr>
        <p:txBody>
          <a:bodyPr vert="horz" lIns="91440" tIns="45720" rIns="91440" bIns="45720" rtlCol="0" anchor="b">
            <a:normAutofit/>
          </a:bodyPr>
          <a:lstStyle/>
          <a:p>
            <a:pPr>
              <a:lnSpc>
                <a:spcPct val="90000"/>
              </a:lnSpc>
            </a:pPr>
            <a:r>
              <a:rPr lang="en-US" sz="5400" b="0" i="0" kern="1200" dirty="0">
                <a:solidFill>
                  <a:srgbClr val="EBEBEB"/>
                </a:solidFill>
                <a:latin typeface="+mj-lt"/>
                <a:ea typeface="+mj-ea"/>
                <a:cs typeface="+mj-cs"/>
              </a:rPr>
              <a:t>Stage 1 – Eliminate one group </a:t>
            </a:r>
          </a:p>
        </p:txBody>
      </p:sp>
      <p:pic>
        <p:nvPicPr>
          <p:cNvPr id="7" name="Graphic 6" descr="Teamwork">
            <a:extLst>
              <a:ext uri="{FF2B5EF4-FFF2-40B4-BE49-F238E27FC236}">
                <a16:creationId xmlns:a16="http://schemas.microsoft.com/office/drawing/2014/main" id="{0D9D0F9C-B36E-42FD-8D2D-D0EFCF91AC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0837" y="2459863"/>
            <a:ext cx="3998488" cy="328195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239169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D22B-293D-4A2D-A34A-F206C77BC0B0}"/>
              </a:ext>
            </a:extLst>
          </p:cNvPr>
          <p:cNvSpPr>
            <a:spLocks noGrp="1"/>
          </p:cNvSpPr>
          <p:nvPr>
            <p:ph type="title"/>
          </p:nvPr>
        </p:nvSpPr>
        <p:spPr/>
        <p:txBody>
          <a:bodyPr/>
          <a:lstStyle/>
          <a:p>
            <a:r>
              <a:rPr lang="en-IN" u="sng" dirty="0"/>
              <a:t>Portfolio Analysis</a:t>
            </a:r>
          </a:p>
        </p:txBody>
      </p:sp>
      <p:sp>
        <p:nvSpPr>
          <p:cNvPr id="3" name="Content Placeholder 2">
            <a:extLst>
              <a:ext uri="{FF2B5EF4-FFF2-40B4-BE49-F238E27FC236}">
                <a16:creationId xmlns:a16="http://schemas.microsoft.com/office/drawing/2014/main" id="{A959FA13-6160-4EF3-8B13-F9AB6EDDC722}"/>
              </a:ext>
            </a:extLst>
          </p:cNvPr>
          <p:cNvSpPr>
            <a:spLocks noGrp="1"/>
          </p:cNvSpPr>
          <p:nvPr>
            <p:ph idx="1"/>
          </p:nvPr>
        </p:nvSpPr>
        <p:spPr>
          <a:xfrm>
            <a:off x="1122830" y="2375239"/>
            <a:ext cx="8825659" cy="3977936"/>
          </a:xfrm>
        </p:spPr>
        <p:txBody>
          <a:bodyPr>
            <a:normAutofit/>
          </a:bodyPr>
          <a:lstStyle/>
          <a:p>
            <a:pPr marL="0" indent="0">
              <a:buNone/>
            </a:pPr>
            <a:r>
              <a:rPr lang="en-US" dirty="0"/>
              <a:t>Portfolio analysis is the evaluation of all the components involved in purpose of decision making ,which are supposed to increase overall return.</a:t>
            </a:r>
            <a:endParaRPr lang="en-IN" dirty="0"/>
          </a:p>
          <a:p>
            <a:r>
              <a:rPr lang="en-IN" b="1" dirty="0"/>
              <a:t>Portfolio Return</a:t>
            </a:r>
          </a:p>
          <a:p>
            <a:pPr marL="0" indent="0">
              <a:buNone/>
            </a:pPr>
            <a:r>
              <a:rPr lang="en-US" dirty="0"/>
              <a:t>The return on portfolio refers to the gain or loss of a portfolio of investments including many types of investments.</a:t>
            </a:r>
            <a:endParaRPr lang="en-IN" dirty="0"/>
          </a:p>
          <a:p>
            <a:r>
              <a:rPr lang="en-IN" b="1" dirty="0"/>
              <a:t>Portfolio Risk </a:t>
            </a:r>
          </a:p>
          <a:p>
            <a:pPr marL="0" indent="0">
              <a:buNone/>
            </a:pPr>
            <a:r>
              <a:rPr lang="en-US" dirty="0"/>
              <a:t>Portfolio risk is a possibility that the combination of assets or units will fail to achieve financial targets within the portfolios that you own.</a:t>
            </a:r>
            <a:endParaRPr lang="en-IN" dirty="0"/>
          </a:p>
          <a:p>
            <a:r>
              <a:rPr lang="en-IN" b="1" dirty="0"/>
              <a:t>Sharpe Ratio</a:t>
            </a:r>
          </a:p>
          <a:p>
            <a:pPr marL="0" indent="0">
              <a:buNone/>
            </a:pPr>
            <a:r>
              <a:rPr lang="en-US" dirty="0"/>
              <a:t>The Sharpe ratio tests the investment's performance against a risk-free asset after modification of its risk.</a:t>
            </a:r>
            <a:endParaRPr lang="en-IN" dirty="0"/>
          </a:p>
        </p:txBody>
      </p:sp>
    </p:spTree>
    <p:extLst>
      <p:ext uri="{BB962C8B-B14F-4D97-AF65-F5344CB8AC3E}">
        <p14:creationId xmlns:p14="http://schemas.microsoft.com/office/powerpoint/2010/main" val="325074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966374-F9B0-446D-BE9C-3B7B49535753}"/>
              </a:ext>
            </a:extLst>
          </p:cNvPr>
          <p:cNvPicPr>
            <a:picLocks noGrp="1" noChangeAspect="1"/>
          </p:cNvPicPr>
          <p:nvPr>
            <p:ph idx="1"/>
          </p:nvPr>
        </p:nvPicPr>
        <p:blipFill>
          <a:blip r:embed="rId2"/>
          <a:stretch>
            <a:fillRect/>
          </a:stretch>
        </p:blipFill>
        <p:spPr>
          <a:xfrm>
            <a:off x="945006" y="1314450"/>
            <a:ext cx="9028907" cy="2619375"/>
          </a:xfrm>
          <a:prstGeom prst="rect">
            <a:avLst/>
          </a:prstGeom>
        </p:spPr>
      </p:pic>
      <p:pic>
        <p:nvPicPr>
          <p:cNvPr id="5" name="Picture 4">
            <a:extLst>
              <a:ext uri="{FF2B5EF4-FFF2-40B4-BE49-F238E27FC236}">
                <a16:creationId xmlns:a16="http://schemas.microsoft.com/office/drawing/2014/main" id="{27600C92-45B0-45EE-A16E-03898ABE0322}"/>
              </a:ext>
            </a:extLst>
          </p:cNvPr>
          <p:cNvPicPr>
            <a:picLocks noChangeAspect="1"/>
          </p:cNvPicPr>
          <p:nvPr/>
        </p:nvPicPr>
        <p:blipFill>
          <a:blip r:embed="rId3"/>
          <a:stretch>
            <a:fillRect/>
          </a:stretch>
        </p:blipFill>
        <p:spPr>
          <a:xfrm>
            <a:off x="811260" y="4057650"/>
            <a:ext cx="9296400" cy="2703596"/>
          </a:xfrm>
          <a:prstGeom prst="rect">
            <a:avLst/>
          </a:prstGeom>
        </p:spPr>
      </p:pic>
    </p:spTree>
    <p:extLst>
      <p:ext uri="{BB962C8B-B14F-4D97-AF65-F5344CB8AC3E}">
        <p14:creationId xmlns:p14="http://schemas.microsoft.com/office/powerpoint/2010/main" val="304327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5B8B-D4C7-40FC-9187-AC832183C948}"/>
              </a:ext>
            </a:extLst>
          </p:cNvPr>
          <p:cNvSpPr>
            <a:spLocks noGrp="1"/>
          </p:cNvSpPr>
          <p:nvPr>
            <p:ph type="title"/>
          </p:nvPr>
        </p:nvSpPr>
        <p:spPr/>
        <p:txBody>
          <a:bodyPr/>
          <a:lstStyle/>
          <a:p>
            <a:r>
              <a:rPr lang="en-IN" dirty="0"/>
              <a:t>Results after stage one</a:t>
            </a:r>
          </a:p>
        </p:txBody>
      </p:sp>
      <p:sp>
        <p:nvSpPr>
          <p:cNvPr id="3" name="Content Placeholder 2">
            <a:extLst>
              <a:ext uri="{FF2B5EF4-FFF2-40B4-BE49-F238E27FC236}">
                <a16:creationId xmlns:a16="http://schemas.microsoft.com/office/drawing/2014/main" id="{1E6B16D9-2323-4C6E-B55B-432C10E6BE50}"/>
              </a:ext>
            </a:extLst>
          </p:cNvPr>
          <p:cNvSpPr>
            <a:spLocks noGrp="1"/>
          </p:cNvSpPr>
          <p:nvPr>
            <p:ph idx="1"/>
          </p:nvPr>
        </p:nvSpPr>
        <p:spPr>
          <a:xfrm>
            <a:off x="1154954" y="2409825"/>
            <a:ext cx="9779746" cy="4057649"/>
          </a:xfrm>
        </p:spPr>
        <p:txBody>
          <a:bodyPr>
            <a:normAutofit/>
          </a:bodyPr>
          <a:lstStyle/>
          <a:p>
            <a:r>
              <a:rPr lang="en-IN" dirty="0"/>
              <a:t>So the Portfolio return gave us a value of 15.28% for group 1 and 15.45% for group 2 and also the Portfolio risk for group 1 was 0.21 and for group 2 it was 0.26.</a:t>
            </a:r>
          </a:p>
          <a:p>
            <a:r>
              <a:rPr lang="en-IN" dirty="0"/>
              <a:t>Even though the portfolio return was almost the same for both the groups, group 2 had more portfolio risk than group 1. So in order to make it more clear we found out the Sharpe ratio as well.</a:t>
            </a:r>
          </a:p>
          <a:p>
            <a:r>
              <a:rPr lang="en-IN" dirty="0"/>
              <a:t>So the Sharpe ratio had a value of 0.63 for group 1 and 0.50 for group 2, so we can conclude that group 1 was more better than group 2.</a:t>
            </a:r>
          </a:p>
          <a:p>
            <a:r>
              <a:rPr lang="en-IN" dirty="0"/>
              <a:t>So we will be eliminating group 2 ( The Walt Disney and Delta Airlines ) and will be  performing financial statement analysis on group 1(Apple Inc and IBM ) in order to get more insights about the company.</a:t>
            </a:r>
          </a:p>
        </p:txBody>
      </p:sp>
    </p:spTree>
    <p:extLst>
      <p:ext uri="{BB962C8B-B14F-4D97-AF65-F5344CB8AC3E}">
        <p14:creationId xmlns:p14="http://schemas.microsoft.com/office/powerpoint/2010/main" val="263792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1867</Words>
  <Application>Microsoft Office PowerPoint</Application>
  <PresentationFormat>Widescreen</PresentationFormat>
  <Paragraphs>182</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Nova</vt:lpstr>
      <vt:lpstr>Calibri</vt:lpstr>
      <vt:lpstr>Century Gothic</vt:lpstr>
      <vt:lpstr>Wingdings</vt:lpstr>
      <vt:lpstr>Wingdings 3</vt:lpstr>
      <vt:lpstr>Ion Boardroom</vt:lpstr>
      <vt:lpstr>DAB 401-Financial Analytics  </vt:lpstr>
      <vt:lpstr>FINANCIAL STATEMENT ANALYSIS</vt:lpstr>
      <vt:lpstr>Objective</vt:lpstr>
      <vt:lpstr>SCENERIO</vt:lpstr>
      <vt:lpstr>Introduction </vt:lpstr>
      <vt:lpstr>Stage 1 – Eliminate one group </vt:lpstr>
      <vt:lpstr>Portfolio Analysis</vt:lpstr>
      <vt:lpstr>PowerPoint Presentation</vt:lpstr>
      <vt:lpstr>Results after stage one</vt:lpstr>
      <vt:lpstr>Final Stage – Choose the best one </vt:lpstr>
      <vt:lpstr>Financial Statement Analysis.</vt:lpstr>
      <vt:lpstr> </vt:lpstr>
      <vt:lpstr>Various Financial Ratio’s</vt:lpstr>
      <vt:lpstr>PowerPoint Presentation</vt:lpstr>
      <vt:lpstr>PowerPoint Presentation</vt:lpstr>
      <vt:lpstr>PowerPoint Presentation</vt:lpstr>
      <vt:lpstr>PowerPoint Presentation</vt:lpstr>
      <vt:lpstr>PowerPoint Presentation</vt:lpstr>
      <vt:lpstr>PowerPoint Presentation</vt:lpstr>
      <vt:lpstr>Final Balance statement Results for Apple and IBM respectively </vt:lpstr>
      <vt:lpstr>Summary</vt:lpstr>
      <vt:lpstr>Final Cash Flow statement Results for Apple and IBM respectively </vt:lpstr>
      <vt:lpstr>Summary </vt:lpstr>
      <vt:lpstr>Final Income statement Results for Apple and IBM respectively. </vt:lpstr>
      <vt:lpstr>Summary</vt:lpstr>
      <vt:lpstr>Share Price Distribution over the years.</vt:lpstr>
      <vt:lpstr>Conclusion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401-Financial Analytics  </dc:title>
  <dc:creator>KNOCK KNOCK</dc:creator>
  <cp:lastModifiedBy>KNOCK KNOCK</cp:lastModifiedBy>
  <cp:revision>7</cp:revision>
  <dcterms:created xsi:type="dcterms:W3CDTF">2020-04-11T03:25:35Z</dcterms:created>
  <dcterms:modified xsi:type="dcterms:W3CDTF">2020-04-16T15:43:13Z</dcterms:modified>
</cp:coreProperties>
</file>