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58" r:id="rId5"/>
    <p:sldId id="259" r:id="rId6"/>
    <p:sldId id="284" r:id="rId7"/>
    <p:sldId id="280" r:id="rId8"/>
    <p:sldId id="282" r:id="rId9"/>
    <p:sldId id="283"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81"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8A797C-6094-4BEC-8305-F2307FAFD8E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600F8A6-470E-4CB8-810D-C47AAF57AAE7}">
      <dgm:prSet/>
      <dgm:spPr/>
      <dgm:t>
        <a:bodyPr/>
        <a:lstStyle/>
        <a:p>
          <a:r>
            <a:rPr lang="en-US"/>
            <a:t>Time series forecasting deals with sequence of data point in order of time. It involve analyzing time series data to get meaningful of insight.</a:t>
          </a:r>
        </a:p>
      </dgm:t>
    </dgm:pt>
    <dgm:pt modelId="{B92E23C4-F6CC-4CD9-8E1F-0FC358C5EC79}" type="parTrans" cxnId="{DD5B94E3-710F-40AE-B239-0A520721CFDE}">
      <dgm:prSet/>
      <dgm:spPr/>
      <dgm:t>
        <a:bodyPr/>
        <a:lstStyle/>
        <a:p>
          <a:endParaRPr lang="en-US"/>
        </a:p>
      </dgm:t>
    </dgm:pt>
    <dgm:pt modelId="{31C2DDE1-842E-420E-9B60-C85EC24F003A}" type="sibTrans" cxnId="{DD5B94E3-710F-40AE-B239-0A520721CFDE}">
      <dgm:prSet/>
      <dgm:spPr/>
      <dgm:t>
        <a:bodyPr/>
        <a:lstStyle/>
        <a:p>
          <a:endParaRPr lang="en-US"/>
        </a:p>
      </dgm:t>
    </dgm:pt>
    <dgm:pt modelId="{83AC1AE5-B32B-426C-A142-D826F3DE9EFB}">
      <dgm:prSet/>
      <dgm:spPr/>
      <dgm:t>
        <a:bodyPr/>
        <a:lstStyle/>
        <a:p>
          <a:r>
            <a:rPr lang="en-US" dirty="0"/>
            <a:t>So</a:t>
          </a:r>
          <a:r>
            <a:rPr lang="en-US" baseline="0" dirty="0"/>
            <a:t> this method is used in order to predict the future values of the data.</a:t>
          </a:r>
          <a:endParaRPr lang="en-US" dirty="0"/>
        </a:p>
      </dgm:t>
    </dgm:pt>
    <dgm:pt modelId="{C2B8A8F8-793A-4B3C-81F3-EFB3B4EBF22C}" type="parTrans" cxnId="{F0440A87-3977-4C71-B36E-3F284F1E65E6}">
      <dgm:prSet/>
      <dgm:spPr/>
      <dgm:t>
        <a:bodyPr/>
        <a:lstStyle/>
        <a:p>
          <a:endParaRPr lang="en-US"/>
        </a:p>
      </dgm:t>
    </dgm:pt>
    <dgm:pt modelId="{3D8CC03B-7AE6-4065-9338-5ACC5BD3A8A5}" type="sibTrans" cxnId="{F0440A87-3977-4C71-B36E-3F284F1E65E6}">
      <dgm:prSet/>
      <dgm:spPr/>
      <dgm:t>
        <a:bodyPr/>
        <a:lstStyle/>
        <a:p>
          <a:endParaRPr lang="en-US"/>
        </a:p>
      </dgm:t>
    </dgm:pt>
    <dgm:pt modelId="{6C876A8E-8ABA-4B1C-BD19-5004162E3073}">
      <dgm:prSet/>
      <dgm:spPr/>
      <dgm:t>
        <a:bodyPr/>
        <a:lstStyle/>
        <a:p>
          <a:r>
            <a:rPr lang="en-US" dirty="0"/>
            <a:t>Most of the time series analysis is a type of regression analysis since we are predicting or forecasting a number . </a:t>
          </a:r>
        </a:p>
      </dgm:t>
    </dgm:pt>
    <dgm:pt modelId="{1FA8AB24-D3C8-49F9-A5D4-3F7F5E743899}" type="parTrans" cxnId="{299EFC8B-2AA0-45A4-89B0-B28F3F7F186D}">
      <dgm:prSet/>
      <dgm:spPr/>
      <dgm:t>
        <a:bodyPr/>
        <a:lstStyle/>
        <a:p>
          <a:endParaRPr lang="en-US"/>
        </a:p>
      </dgm:t>
    </dgm:pt>
    <dgm:pt modelId="{778D959C-8EEC-430C-B04A-C32037E8A9C2}" type="sibTrans" cxnId="{299EFC8B-2AA0-45A4-89B0-B28F3F7F186D}">
      <dgm:prSet/>
      <dgm:spPr/>
      <dgm:t>
        <a:bodyPr/>
        <a:lstStyle/>
        <a:p>
          <a:endParaRPr lang="en-US"/>
        </a:p>
      </dgm:t>
    </dgm:pt>
    <dgm:pt modelId="{7CD8935E-9B56-41BD-84F7-42CE60B1D139}" type="pres">
      <dgm:prSet presAssocID="{FB8A797C-6094-4BEC-8305-F2307FAFD8E3}" presName="root" presStyleCnt="0">
        <dgm:presLayoutVars>
          <dgm:dir/>
          <dgm:resizeHandles val="exact"/>
        </dgm:presLayoutVars>
      </dgm:prSet>
      <dgm:spPr/>
    </dgm:pt>
    <dgm:pt modelId="{28A5EBF4-8374-450E-827A-22483F864A12}" type="pres">
      <dgm:prSet presAssocID="{E600F8A6-470E-4CB8-810D-C47AAF57AAE7}" presName="compNode" presStyleCnt="0"/>
      <dgm:spPr/>
    </dgm:pt>
    <dgm:pt modelId="{E0D0A59B-F9A5-4904-9224-E24DFA9BFDE9}" type="pres">
      <dgm:prSet presAssocID="{E600F8A6-470E-4CB8-810D-C47AAF57AAE7}" presName="bgRect" presStyleLbl="bgShp" presStyleIdx="0" presStyleCnt="3"/>
      <dgm:spPr/>
    </dgm:pt>
    <dgm:pt modelId="{40DC1BC0-4D8E-45E7-8E1C-DFFAE599C1AF}" type="pres">
      <dgm:prSet presAssocID="{E600F8A6-470E-4CB8-810D-C47AAF57AAE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5913808-44B2-4A76-A10A-9EEC46FCBDFC}" type="pres">
      <dgm:prSet presAssocID="{E600F8A6-470E-4CB8-810D-C47AAF57AAE7}" presName="spaceRect" presStyleCnt="0"/>
      <dgm:spPr/>
    </dgm:pt>
    <dgm:pt modelId="{B69FF45C-BBAA-477F-9C73-CA5A0AADE093}" type="pres">
      <dgm:prSet presAssocID="{E600F8A6-470E-4CB8-810D-C47AAF57AAE7}" presName="parTx" presStyleLbl="revTx" presStyleIdx="0" presStyleCnt="3">
        <dgm:presLayoutVars>
          <dgm:chMax val="0"/>
          <dgm:chPref val="0"/>
        </dgm:presLayoutVars>
      </dgm:prSet>
      <dgm:spPr/>
    </dgm:pt>
    <dgm:pt modelId="{376685C6-77C6-4A08-9FBB-E388726ACF8B}" type="pres">
      <dgm:prSet presAssocID="{31C2DDE1-842E-420E-9B60-C85EC24F003A}" presName="sibTrans" presStyleCnt="0"/>
      <dgm:spPr/>
    </dgm:pt>
    <dgm:pt modelId="{41CE4C48-FF11-4E00-A4A7-D4F42A716AC6}" type="pres">
      <dgm:prSet presAssocID="{83AC1AE5-B32B-426C-A142-D826F3DE9EFB}" presName="compNode" presStyleCnt="0"/>
      <dgm:spPr/>
    </dgm:pt>
    <dgm:pt modelId="{89739323-F9E8-466F-A95D-CDDDB4786B1C}" type="pres">
      <dgm:prSet presAssocID="{83AC1AE5-B32B-426C-A142-D826F3DE9EFB}" presName="bgRect" presStyleLbl="bgShp" presStyleIdx="1" presStyleCnt="3"/>
      <dgm:spPr/>
    </dgm:pt>
    <dgm:pt modelId="{F256E324-8990-4E91-A933-14549127A1F4}" type="pres">
      <dgm:prSet presAssocID="{83AC1AE5-B32B-426C-A142-D826F3DE9EF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rt"/>
        </a:ext>
      </dgm:extLst>
    </dgm:pt>
    <dgm:pt modelId="{2821EE4A-36B6-4CDE-A6FD-9925907C537F}" type="pres">
      <dgm:prSet presAssocID="{83AC1AE5-B32B-426C-A142-D826F3DE9EFB}" presName="spaceRect" presStyleCnt="0"/>
      <dgm:spPr/>
    </dgm:pt>
    <dgm:pt modelId="{FCADEA66-8710-4496-B218-E78D13E11C53}" type="pres">
      <dgm:prSet presAssocID="{83AC1AE5-B32B-426C-A142-D826F3DE9EFB}" presName="parTx" presStyleLbl="revTx" presStyleIdx="1" presStyleCnt="3">
        <dgm:presLayoutVars>
          <dgm:chMax val="0"/>
          <dgm:chPref val="0"/>
        </dgm:presLayoutVars>
      </dgm:prSet>
      <dgm:spPr/>
    </dgm:pt>
    <dgm:pt modelId="{9020F4CD-018C-454C-9E5E-E7D43BFF9B15}" type="pres">
      <dgm:prSet presAssocID="{3D8CC03B-7AE6-4065-9338-5ACC5BD3A8A5}" presName="sibTrans" presStyleCnt="0"/>
      <dgm:spPr/>
    </dgm:pt>
    <dgm:pt modelId="{71461055-FE37-4FDA-9C41-84986C46702D}" type="pres">
      <dgm:prSet presAssocID="{6C876A8E-8ABA-4B1C-BD19-5004162E3073}" presName="compNode" presStyleCnt="0"/>
      <dgm:spPr/>
    </dgm:pt>
    <dgm:pt modelId="{169693B1-F260-42FC-A91C-7928C52D415B}" type="pres">
      <dgm:prSet presAssocID="{6C876A8E-8ABA-4B1C-BD19-5004162E3073}" presName="bgRect" presStyleLbl="bgShp" presStyleIdx="2" presStyleCnt="3"/>
      <dgm:spPr/>
    </dgm:pt>
    <dgm:pt modelId="{E8BDD426-23AF-4436-B8F0-75E1180A2D1B}" type="pres">
      <dgm:prSet presAssocID="{6C876A8E-8ABA-4B1C-BD19-5004162E307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g"/>
        </a:ext>
      </dgm:extLst>
    </dgm:pt>
    <dgm:pt modelId="{3F13D312-A390-40BC-8835-F0922BAD037B}" type="pres">
      <dgm:prSet presAssocID="{6C876A8E-8ABA-4B1C-BD19-5004162E3073}" presName="spaceRect" presStyleCnt="0"/>
      <dgm:spPr/>
    </dgm:pt>
    <dgm:pt modelId="{CDBA0B53-2ECB-4D29-9400-EF3122DD00CF}" type="pres">
      <dgm:prSet presAssocID="{6C876A8E-8ABA-4B1C-BD19-5004162E3073}" presName="parTx" presStyleLbl="revTx" presStyleIdx="2" presStyleCnt="3">
        <dgm:presLayoutVars>
          <dgm:chMax val="0"/>
          <dgm:chPref val="0"/>
        </dgm:presLayoutVars>
      </dgm:prSet>
      <dgm:spPr/>
    </dgm:pt>
  </dgm:ptLst>
  <dgm:cxnLst>
    <dgm:cxn modelId="{8C8E2934-4DD9-4855-A66B-C594149B0F78}" type="presOf" srcId="{6C876A8E-8ABA-4B1C-BD19-5004162E3073}" destId="{CDBA0B53-2ECB-4D29-9400-EF3122DD00CF}" srcOrd="0" destOrd="0" presId="urn:microsoft.com/office/officeart/2018/2/layout/IconVerticalSolidList"/>
    <dgm:cxn modelId="{C697D066-2C78-4A04-B233-EFC5417FDBEB}" type="presOf" srcId="{83AC1AE5-B32B-426C-A142-D826F3DE9EFB}" destId="{FCADEA66-8710-4496-B218-E78D13E11C53}" srcOrd="0" destOrd="0" presId="urn:microsoft.com/office/officeart/2018/2/layout/IconVerticalSolidList"/>
    <dgm:cxn modelId="{3F231570-2063-4507-9392-2A449309CCB1}" type="presOf" srcId="{E600F8A6-470E-4CB8-810D-C47AAF57AAE7}" destId="{B69FF45C-BBAA-477F-9C73-CA5A0AADE093}" srcOrd="0" destOrd="0" presId="urn:microsoft.com/office/officeart/2018/2/layout/IconVerticalSolidList"/>
    <dgm:cxn modelId="{F0440A87-3977-4C71-B36E-3F284F1E65E6}" srcId="{FB8A797C-6094-4BEC-8305-F2307FAFD8E3}" destId="{83AC1AE5-B32B-426C-A142-D826F3DE9EFB}" srcOrd="1" destOrd="0" parTransId="{C2B8A8F8-793A-4B3C-81F3-EFB3B4EBF22C}" sibTransId="{3D8CC03B-7AE6-4065-9338-5ACC5BD3A8A5}"/>
    <dgm:cxn modelId="{299EFC8B-2AA0-45A4-89B0-B28F3F7F186D}" srcId="{FB8A797C-6094-4BEC-8305-F2307FAFD8E3}" destId="{6C876A8E-8ABA-4B1C-BD19-5004162E3073}" srcOrd="2" destOrd="0" parTransId="{1FA8AB24-D3C8-49F9-A5D4-3F7F5E743899}" sibTransId="{778D959C-8EEC-430C-B04A-C32037E8A9C2}"/>
    <dgm:cxn modelId="{F3868EC9-A0F3-4766-B189-32B9821463CB}" type="presOf" srcId="{FB8A797C-6094-4BEC-8305-F2307FAFD8E3}" destId="{7CD8935E-9B56-41BD-84F7-42CE60B1D139}" srcOrd="0" destOrd="0" presId="urn:microsoft.com/office/officeart/2018/2/layout/IconVerticalSolidList"/>
    <dgm:cxn modelId="{DD5B94E3-710F-40AE-B239-0A520721CFDE}" srcId="{FB8A797C-6094-4BEC-8305-F2307FAFD8E3}" destId="{E600F8A6-470E-4CB8-810D-C47AAF57AAE7}" srcOrd="0" destOrd="0" parTransId="{B92E23C4-F6CC-4CD9-8E1F-0FC358C5EC79}" sibTransId="{31C2DDE1-842E-420E-9B60-C85EC24F003A}"/>
    <dgm:cxn modelId="{64D604E3-A015-47AB-A214-C6F5D6B8DB80}" type="presParOf" srcId="{7CD8935E-9B56-41BD-84F7-42CE60B1D139}" destId="{28A5EBF4-8374-450E-827A-22483F864A12}" srcOrd="0" destOrd="0" presId="urn:microsoft.com/office/officeart/2018/2/layout/IconVerticalSolidList"/>
    <dgm:cxn modelId="{1BDD5FCD-8717-4690-BEDF-C9C871C58C74}" type="presParOf" srcId="{28A5EBF4-8374-450E-827A-22483F864A12}" destId="{E0D0A59B-F9A5-4904-9224-E24DFA9BFDE9}" srcOrd="0" destOrd="0" presId="urn:microsoft.com/office/officeart/2018/2/layout/IconVerticalSolidList"/>
    <dgm:cxn modelId="{09B8CCDD-A3D4-47B6-B79A-2737A4FAD2B6}" type="presParOf" srcId="{28A5EBF4-8374-450E-827A-22483F864A12}" destId="{40DC1BC0-4D8E-45E7-8E1C-DFFAE599C1AF}" srcOrd="1" destOrd="0" presId="urn:microsoft.com/office/officeart/2018/2/layout/IconVerticalSolidList"/>
    <dgm:cxn modelId="{5080973C-3741-4529-8876-DC71CF7C6A7D}" type="presParOf" srcId="{28A5EBF4-8374-450E-827A-22483F864A12}" destId="{15913808-44B2-4A76-A10A-9EEC46FCBDFC}" srcOrd="2" destOrd="0" presId="urn:microsoft.com/office/officeart/2018/2/layout/IconVerticalSolidList"/>
    <dgm:cxn modelId="{965D1DAA-18E5-4702-B0BE-8D2336D1E7AD}" type="presParOf" srcId="{28A5EBF4-8374-450E-827A-22483F864A12}" destId="{B69FF45C-BBAA-477F-9C73-CA5A0AADE093}" srcOrd="3" destOrd="0" presId="urn:microsoft.com/office/officeart/2018/2/layout/IconVerticalSolidList"/>
    <dgm:cxn modelId="{46EDFA4E-B8DF-4200-87BB-54417CF5534C}" type="presParOf" srcId="{7CD8935E-9B56-41BD-84F7-42CE60B1D139}" destId="{376685C6-77C6-4A08-9FBB-E388726ACF8B}" srcOrd="1" destOrd="0" presId="urn:microsoft.com/office/officeart/2018/2/layout/IconVerticalSolidList"/>
    <dgm:cxn modelId="{F95EFC7C-F46F-44A5-B282-AD7F402EA99A}" type="presParOf" srcId="{7CD8935E-9B56-41BD-84F7-42CE60B1D139}" destId="{41CE4C48-FF11-4E00-A4A7-D4F42A716AC6}" srcOrd="2" destOrd="0" presId="urn:microsoft.com/office/officeart/2018/2/layout/IconVerticalSolidList"/>
    <dgm:cxn modelId="{731B08FC-ABE0-40CF-A13C-4E70CF5D9E18}" type="presParOf" srcId="{41CE4C48-FF11-4E00-A4A7-D4F42A716AC6}" destId="{89739323-F9E8-466F-A95D-CDDDB4786B1C}" srcOrd="0" destOrd="0" presId="urn:microsoft.com/office/officeart/2018/2/layout/IconVerticalSolidList"/>
    <dgm:cxn modelId="{38EB002D-4723-4367-A3CF-6611E9C1316B}" type="presParOf" srcId="{41CE4C48-FF11-4E00-A4A7-D4F42A716AC6}" destId="{F256E324-8990-4E91-A933-14549127A1F4}" srcOrd="1" destOrd="0" presId="urn:microsoft.com/office/officeart/2018/2/layout/IconVerticalSolidList"/>
    <dgm:cxn modelId="{2703896C-2544-42BF-8D1D-7CA25FDEDB56}" type="presParOf" srcId="{41CE4C48-FF11-4E00-A4A7-D4F42A716AC6}" destId="{2821EE4A-36B6-4CDE-A6FD-9925907C537F}" srcOrd="2" destOrd="0" presId="urn:microsoft.com/office/officeart/2018/2/layout/IconVerticalSolidList"/>
    <dgm:cxn modelId="{2E04F539-17E0-4533-88FA-99D7ECC92329}" type="presParOf" srcId="{41CE4C48-FF11-4E00-A4A7-D4F42A716AC6}" destId="{FCADEA66-8710-4496-B218-E78D13E11C53}" srcOrd="3" destOrd="0" presId="urn:microsoft.com/office/officeart/2018/2/layout/IconVerticalSolidList"/>
    <dgm:cxn modelId="{C7202327-C9CE-4440-9C81-41679D8D223B}" type="presParOf" srcId="{7CD8935E-9B56-41BD-84F7-42CE60B1D139}" destId="{9020F4CD-018C-454C-9E5E-E7D43BFF9B15}" srcOrd="3" destOrd="0" presId="urn:microsoft.com/office/officeart/2018/2/layout/IconVerticalSolidList"/>
    <dgm:cxn modelId="{0909BB67-E337-4EF3-A78B-FC088103F451}" type="presParOf" srcId="{7CD8935E-9B56-41BD-84F7-42CE60B1D139}" destId="{71461055-FE37-4FDA-9C41-84986C46702D}" srcOrd="4" destOrd="0" presId="urn:microsoft.com/office/officeart/2018/2/layout/IconVerticalSolidList"/>
    <dgm:cxn modelId="{8458818F-202E-4D20-ACDD-979732BC24B3}" type="presParOf" srcId="{71461055-FE37-4FDA-9C41-84986C46702D}" destId="{169693B1-F260-42FC-A91C-7928C52D415B}" srcOrd="0" destOrd="0" presId="urn:microsoft.com/office/officeart/2018/2/layout/IconVerticalSolidList"/>
    <dgm:cxn modelId="{6DB19BCE-17F4-4F56-9A7B-968A4B96CE30}" type="presParOf" srcId="{71461055-FE37-4FDA-9C41-84986C46702D}" destId="{E8BDD426-23AF-4436-B8F0-75E1180A2D1B}" srcOrd="1" destOrd="0" presId="urn:microsoft.com/office/officeart/2018/2/layout/IconVerticalSolidList"/>
    <dgm:cxn modelId="{275A8CD6-1668-493F-B21D-FD55D398165D}" type="presParOf" srcId="{71461055-FE37-4FDA-9C41-84986C46702D}" destId="{3F13D312-A390-40BC-8835-F0922BAD037B}" srcOrd="2" destOrd="0" presId="urn:microsoft.com/office/officeart/2018/2/layout/IconVerticalSolidList"/>
    <dgm:cxn modelId="{6929A162-DAC3-421A-A3BC-6FD4FA8ED893}" type="presParOf" srcId="{71461055-FE37-4FDA-9C41-84986C46702D}" destId="{CDBA0B53-2ECB-4D29-9400-EF3122DD00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1430A0-6E0B-4C79-B1B5-636E44D627C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982203F-2A55-4A74-9C89-955F336AF51A}">
      <dgm:prSet/>
      <dgm:spPr/>
      <dgm:t>
        <a:bodyPr/>
        <a:lstStyle/>
        <a:p>
          <a:r>
            <a:rPr lang="en-US"/>
            <a:t>We are using cotton India production dataset from Kaggle.</a:t>
          </a:r>
        </a:p>
      </dgm:t>
    </dgm:pt>
    <dgm:pt modelId="{C4A4ABF2-2F92-4C21-84FB-96C4D7892B49}" type="parTrans" cxnId="{B1E072B4-07AD-4DEB-9D4F-721F40901FEE}">
      <dgm:prSet/>
      <dgm:spPr/>
      <dgm:t>
        <a:bodyPr/>
        <a:lstStyle/>
        <a:p>
          <a:endParaRPr lang="en-US"/>
        </a:p>
      </dgm:t>
    </dgm:pt>
    <dgm:pt modelId="{574F9301-9377-4AF3-A183-5F24731D5AE6}" type="sibTrans" cxnId="{B1E072B4-07AD-4DEB-9D4F-721F40901FEE}">
      <dgm:prSet/>
      <dgm:spPr/>
      <dgm:t>
        <a:bodyPr/>
        <a:lstStyle/>
        <a:p>
          <a:endParaRPr lang="en-US"/>
        </a:p>
      </dgm:t>
    </dgm:pt>
    <dgm:pt modelId="{B4FF238D-A2DE-482B-87E8-E5D2091557CF}">
      <dgm:prSet/>
      <dgm:spPr/>
      <dgm:t>
        <a:bodyPr/>
        <a:lstStyle/>
        <a:p>
          <a:r>
            <a:rPr lang="en-US"/>
            <a:t>It has five Features and 69 rows</a:t>
          </a:r>
        </a:p>
      </dgm:t>
    </dgm:pt>
    <dgm:pt modelId="{E418A710-7F3B-4109-B485-C664DF64F8A8}" type="parTrans" cxnId="{A2F85C60-2A40-45CC-8102-9D17D35B8E43}">
      <dgm:prSet/>
      <dgm:spPr/>
      <dgm:t>
        <a:bodyPr/>
        <a:lstStyle/>
        <a:p>
          <a:endParaRPr lang="en-US"/>
        </a:p>
      </dgm:t>
    </dgm:pt>
    <dgm:pt modelId="{7BEDB662-1490-420C-9C13-A403E6A8E9C2}" type="sibTrans" cxnId="{A2F85C60-2A40-45CC-8102-9D17D35B8E43}">
      <dgm:prSet/>
      <dgm:spPr/>
      <dgm:t>
        <a:bodyPr/>
        <a:lstStyle/>
        <a:p>
          <a:endParaRPr lang="en-US"/>
        </a:p>
      </dgm:t>
    </dgm:pt>
    <dgm:pt modelId="{59A936B4-E2F3-42FB-817D-E3EA9B8A8818}">
      <dgm:prSet/>
      <dgm:spPr/>
      <dgm:t>
        <a:bodyPr/>
        <a:lstStyle/>
        <a:p>
          <a:r>
            <a:rPr lang="en-US"/>
            <a:t>Year    -  1947 to 2017</a:t>
          </a:r>
        </a:p>
      </dgm:t>
    </dgm:pt>
    <dgm:pt modelId="{BC614059-A583-430C-B45B-DA45745B87DC}" type="parTrans" cxnId="{831BF971-10A1-43FE-AEDA-30602C2FA031}">
      <dgm:prSet/>
      <dgm:spPr/>
      <dgm:t>
        <a:bodyPr/>
        <a:lstStyle/>
        <a:p>
          <a:endParaRPr lang="en-US"/>
        </a:p>
      </dgm:t>
    </dgm:pt>
    <dgm:pt modelId="{CDF43F09-22E4-46ED-8941-B040D832E1CF}" type="sibTrans" cxnId="{831BF971-10A1-43FE-AEDA-30602C2FA031}">
      <dgm:prSet/>
      <dgm:spPr/>
      <dgm:t>
        <a:bodyPr/>
        <a:lstStyle/>
        <a:p>
          <a:endParaRPr lang="en-US"/>
        </a:p>
      </dgm:t>
    </dgm:pt>
    <dgm:pt modelId="{662C5AF5-8A45-4E11-87D4-D228E1D7D3F2}">
      <dgm:prSet/>
      <dgm:spPr/>
      <dgm:t>
        <a:bodyPr/>
        <a:lstStyle/>
        <a:p>
          <a:r>
            <a:rPr lang="en-US"/>
            <a:t>Area  </a:t>
          </a:r>
        </a:p>
      </dgm:t>
    </dgm:pt>
    <dgm:pt modelId="{00A31B27-7CDB-4DAC-8271-18E576AF3C68}" type="parTrans" cxnId="{5E3568AE-F5C5-467D-91E4-78D801E6322F}">
      <dgm:prSet/>
      <dgm:spPr/>
      <dgm:t>
        <a:bodyPr/>
        <a:lstStyle/>
        <a:p>
          <a:endParaRPr lang="en-US"/>
        </a:p>
      </dgm:t>
    </dgm:pt>
    <dgm:pt modelId="{33C7EFD6-FA6C-4E4A-9D98-2EBA4693D9C7}" type="sibTrans" cxnId="{5E3568AE-F5C5-467D-91E4-78D801E6322F}">
      <dgm:prSet/>
      <dgm:spPr/>
      <dgm:t>
        <a:bodyPr/>
        <a:lstStyle/>
        <a:p>
          <a:endParaRPr lang="en-US"/>
        </a:p>
      </dgm:t>
    </dgm:pt>
    <dgm:pt modelId="{C412B99D-6DA4-4FF9-93EA-D2D633EA44FD}">
      <dgm:prSet/>
      <dgm:spPr/>
      <dgm:t>
        <a:bodyPr/>
        <a:lstStyle/>
        <a:p>
          <a:r>
            <a:rPr lang="en-US"/>
            <a:t>Production</a:t>
          </a:r>
        </a:p>
      </dgm:t>
    </dgm:pt>
    <dgm:pt modelId="{D1F2A369-FB5A-41E5-B59B-F50A3E8CC6CA}" type="parTrans" cxnId="{0AA54359-7881-4604-A79D-0CDCD5D2EAF0}">
      <dgm:prSet/>
      <dgm:spPr/>
      <dgm:t>
        <a:bodyPr/>
        <a:lstStyle/>
        <a:p>
          <a:endParaRPr lang="en-US"/>
        </a:p>
      </dgm:t>
    </dgm:pt>
    <dgm:pt modelId="{B8D18BD1-E65A-4773-8D57-E7F26641C345}" type="sibTrans" cxnId="{0AA54359-7881-4604-A79D-0CDCD5D2EAF0}">
      <dgm:prSet/>
      <dgm:spPr/>
      <dgm:t>
        <a:bodyPr/>
        <a:lstStyle/>
        <a:p>
          <a:endParaRPr lang="en-US"/>
        </a:p>
      </dgm:t>
    </dgm:pt>
    <dgm:pt modelId="{5610122E-8171-4F70-91A6-3FB605773671}">
      <dgm:prSet/>
      <dgm:spPr/>
      <dgm:t>
        <a:bodyPr/>
        <a:lstStyle/>
        <a:p>
          <a:r>
            <a:rPr lang="en-US"/>
            <a:t>Kg/Hectare</a:t>
          </a:r>
        </a:p>
      </dgm:t>
    </dgm:pt>
    <dgm:pt modelId="{91F6F689-05CA-4E2D-A2D7-F2E6298E6183}" type="parTrans" cxnId="{0E4D3A76-3645-4397-80FD-6B8BBE8988CF}">
      <dgm:prSet/>
      <dgm:spPr/>
      <dgm:t>
        <a:bodyPr/>
        <a:lstStyle/>
        <a:p>
          <a:endParaRPr lang="en-US"/>
        </a:p>
      </dgm:t>
    </dgm:pt>
    <dgm:pt modelId="{BA686FB1-54FA-4C5E-A9D2-F9F36AFEB90A}" type="sibTrans" cxnId="{0E4D3A76-3645-4397-80FD-6B8BBE8988CF}">
      <dgm:prSet/>
      <dgm:spPr/>
      <dgm:t>
        <a:bodyPr/>
        <a:lstStyle/>
        <a:p>
          <a:endParaRPr lang="en-US"/>
        </a:p>
      </dgm:t>
    </dgm:pt>
    <dgm:pt modelId="{FFDF5C22-9AC8-4EF3-AF9C-0FBB294321C3}">
      <dgm:prSet/>
      <dgm:spPr/>
      <dgm:t>
        <a:bodyPr/>
        <a:lstStyle/>
        <a:p>
          <a:r>
            <a:rPr lang="en-US"/>
            <a:t>Irrigation</a:t>
          </a:r>
        </a:p>
      </dgm:t>
    </dgm:pt>
    <dgm:pt modelId="{085B4752-CC0D-48BB-9421-C5BC3E6BE2E2}" type="parTrans" cxnId="{ACF70FFA-9068-4B65-A825-D409F861AE2F}">
      <dgm:prSet/>
      <dgm:spPr/>
      <dgm:t>
        <a:bodyPr/>
        <a:lstStyle/>
        <a:p>
          <a:endParaRPr lang="en-US"/>
        </a:p>
      </dgm:t>
    </dgm:pt>
    <dgm:pt modelId="{64DE97FF-2AF9-4D48-9C76-14EC1B6B9315}" type="sibTrans" cxnId="{ACF70FFA-9068-4B65-A825-D409F861AE2F}">
      <dgm:prSet/>
      <dgm:spPr/>
      <dgm:t>
        <a:bodyPr/>
        <a:lstStyle/>
        <a:p>
          <a:endParaRPr lang="en-US"/>
        </a:p>
      </dgm:t>
    </dgm:pt>
    <dgm:pt modelId="{DDFDB992-2373-49CC-B7DF-44B0A74E3A6D}">
      <dgm:prSet/>
      <dgm:spPr/>
      <dgm:t>
        <a:bodyPr/>
        <a:lstStyle/>
        <a:p>
          <a:r>
            <a:rPr lang="en-US"/>
            <a:t>This is a yearly dataset.</a:t>
          </a:r>
        </a:p>
      </dgm:t>
    </dgm:pt>
    <dgm:pt modelId="{782935E1-0006-42A0-8D82-01931170F365}" type="parTrans" cxnId="{A7F020A3-29AC-4E67-BFEE-9AA1CD681A17}">
      <dgm:prSet/>
      <dgm:spPr/>
      <dgm:t>
        <a:bodyPr/>
        <a:lstStyle/>
        <a:p>
          <a:endParaRPr lang="en-US"/>
        </a:p>
      </dgm:t>
    </dgm:pt>
    <dgm:pt modelId="{624BBBDB-54B4-48B1-908E-E6C211CF5E8F}" type="sibTrans" cxnId="{A7F020A3-29AC-4E67-BFEE-9AA1CD681A17}">
      <dgm:prSet/>
      <dgm:spPr/>
      <dgm:t>
        <a:bodyPr/>
        <a:lstStyle/>
        <a:p>
          <a:endParaRPr lang="en-US"/>
        </a:p>
      </dgm:t>
    </dgm:pt>
    <dgm:pt modelId="{2F26E194-7B60-46A6-B4A6-A20F393E1E4B}">
      <dgm:prSet/>
      <dgm:spPr/>
      <dgm:t>
        <a:bodyPr/>
        <a:lstStyle/>
        <a:p>
          <a:r>
            <a:rPr lang="en-US"/>
            <a:t>But we are only using two columns. Such as  year and production.</a:t>
          </a:r>
        </a:p>
      </dgm:t>
    </dgm:pt>
    <dgm:pt modelId="{8B69CD6C-310F-49D6-8362-7F43BA145BED}" type="parTrans" cxnId="{0493D9D6-5F9B-470F-B7CD-7C721845B509}">
      <dgm:prSet/>
      <dgm:spPr/>
      <dgm:t>
        <a:bodyPr/>
        <a:lstStyle/>
        <a:p>
          <a:endParaRPr lang="en-US"/>
        </a:p>
      </dgm:t>
    </dgm:pt>
    <dgm:pt modelId="{5AA11C60-3556-4B87-9715-9759F2CB6C36}" type="sibTrans" cxnId="{0493D9D6-5F9B-470F-B7CD-7C721845B509}">
      <dgm:prSet/>
      <dgm:spPr/>
      <dgm:t>
        <a:bodyPr/>
        <a:lstStyle/>
        <a:p>
          <a:endParaRPr lang="en-US"/>
        </a:p>
      </dgm:t>
    </dgm:pt>
    <dgm:pt modelId="{9E6FBEF0-1C5E-42A7-80D7-221817F8A04C}" type="pres">
      <dgm:prSet presAssocID="{9A1430A0-6E0B-4C79-B1B5-636E44D627C1}" presName="vert0" presStyleCnt="0">
        <dgm:presLayoutVars>
          <dgm:dir/>
          <dgm:animOne val="branch"/>
          <dgm:animLvl val="lvl"/>
        </dgm:presLayoutVars>
      </dgm:prSet>
      <dgm:spPr/>
    </dgm:pt>
    <dgm:pt modelId="{D46D6CB6-D7C0-4BE9-A15A-60BAF320A389}" type="pres">
      <dgm:prSet presAssocID="{A982203F-2A55-4A74-9C89-955F336AF51A}" presName="thickLine" presStyleLbl="alignNode1" presStyleIdx="0" presStyleCnt="9"/>
      <dgm:spPr/>
    </dgm:pt>
    <dgm:pt modelId="{D9D4B0F5-7CE8-45AE-8BBF-3A1ED383DA19}" type="pres">
      <dgm:prSet presAssocID="{A982203F-2A55-4A74-9C89-955F336AF51A}" presName="horz1" presStyleCnt="0"/>
      <dgm:spPr/>
    </dgm:pt>
    <dgm:pt modelId="{4AD9BBF9-6CC9-46AB-A077-236627647FAA}" type="pres">
      <dgm:prSet presAssocID="{A982203F-2A55-4A74-9C89-955F336AF51A}" presName="tx1" presStyleLbl="revTx" presStyleIdx="0" presStyleCnt="9"/>
      <dgm:spPr/>
    </dgm:pt>
    <dgm:pt modelId="{26135312-7CB4-41DB-B66C-23E2C22092C0}" type="pres">
      <dgm:prSet presAssocID="{A982203F-2A55-4A74-9C89-955F336AF51A}" presName="vert1" presStyleCnt="0"/>
      <dgm:spPr/>
    </dgm:pt>
    <dgm:pt modelId="{D9748F1D-5CD8-429B-97B9-E85E18305BF7}" type="pres">
      <dgm:prSet presAssocID="{B4FF238D-A2DE-482B-87E8-E5D2091557CF}" presName="thickLine" presStyleLbl="alignNode1" presStyleIdx="1" presStyleCnt="9"/>
      <dgm:spPr/>
    </dgm:pt>
    <dgm:pt modelId="{B901476C-E2C7-4AF7-8021-99BFE1CE9464}" type="pres">
      <dgm:prSet presAssocID="{B4FF238D-A2DE-482B-87E8-E5D2091557CF}" presName="horz1" presStyleCnt="0"/>
      <dgm:spPr/>
    </dgm:pt>
    <dgm:pt modelId="{652C9ACB-5B18-4E56-B3CD-7ADF6F0E3784}" type="pres">
      <dgm:prSet presAssocID="{B4FF238D-A2DE-482B-87E8-E5D2091557CF}" presName="tx1" presStyleLbl="revTx" presStyleIdx="1" presStyleCnt="9"/>
      <dgm:spPr/>
    </dgm:pt>
    <dgm:pt modelId="{DD8316EA-F482-4C88-B9BE-DE80F95F8A4A}" type="pres">
      <dgm:prSet presAssocID="{B4FF238D-A2DE-482B-87E8-E5D2091557CF}" presName="vert1" presStyleCnt="0"/>
      <dgm:spPr/>
    </dgm:pt>
    <dgm:pt modelId="{C2D72C82-F863-4ABB-A8B1-3BC47E4BB299}" type="pres">
      <dgm:prSet presAssocID="{59A936B4-E2F3-42FB-817D-E3EA9B8A8818}" presName="thickLine" presStyleLbl="alignNode1" presStyleIdx="2" presStyleCnt="9"/>
      <dgm:spPr/>
    </dgm:pt>
    <dgm:pt modelId="{024A2038-B729-4ED0-AE20-1E5482B0B141}" type="pres">
      <dgm:prSet presAssocID="{59A936B4-E2F3-42FB-817D-E3EA9B8A8818}" presName="horz1" presStyleCnt="0"/>
      <dgm:spPr/>
    </dgm:pt>
    <dgm:pt modelId="{1C0B871B-3DCB-412A-9508-CC8828799C6B}" type="pres">
      <dgm:prSet presAssocID="{59A936B4-E2F3-42FB-817D-E3EA9B8A8818}" presName="tx1" presStyleLbl="revTx" presStyleIdx="2" presStyleCnt="9"/>
      <dgm:spPr/>
    </dgm:pt>
    <dgm:pt modelId="{27E3375A-7C82-4038-823A-14930DF52C1F}" type="pres">
      <dgm:prSet presAssocID="{59A936B4-E2F3-42FB-817D-E3EA9B8A8818}" presName="vert1" presStyleCnt="0"/>
      <dgm:spPr/>
    </dgm:pt>
    <dgm:pt modelId="{AE75DC9D-5274-453F-A3F2-2BDF7A03E2B6}" type="pres">
      <dgm:prSet presAssocID="{662C5AF5-8A45-4E11-87D4-D228E1D7D3F2}" presName="thickLine" presStyleLbl="alignNode1" presStyleIdx="3" presStyleCnt="9"/>
      <dgm:spPr/>
    </dgm:pt>
    <dgm:pt modelId="{989AEEB2-15E3-42E0-B32F-263A7DCB3A3B}" type="pres">
      <dgm:prSet presAssocID="{662C5AF5-8A45-4E11-87D4-D228E1D7D3F2}" presName="horz1" presStyleCnt="0"/>
      <dgm:spPr/>
    </dgm:pt>
    <dgm:pt modelId="{517D4312-38FD-4735-8BE9-C780216254AE}" type="pres">
      <dgm:prSet presAssocID="{662C5AF5-8A45-4E11-87D4-D228E1D7D3F2}" presName="tx1" presStyleLbl="revTx" presStyleIdx="3" presStyleCnt="9"/>
      <dgm:spPr/>
    </dgm:pt>
    <dgm:pt modelId="{6F536686-46FD-4342-B423-8B1979850F09}" type="pres">
      <dgm:prSet presAssocID="{662C5AF5-8A45-4E11-87D4-D228E1D7D3F2}" presName="vert1" presStyleCnt="0"/>
      <dgm:spPr/>
    </dgm:pt>
    <dgm:pt modelId="{D8AC4300-6098-4888-8893-9565ECB2176F}" type="pres">
      <dgm:prSet presAssocID="{C412B99D-6DA4-4FF9-93EA-D2D633EA44FD}" presName="thickLine" presStyleLbl="alignNode1" presStyleIdx="4" presStyleCnt="9"/>
      <dgm:spPr/>
    </dgm:pt>
    <dgm:pt modelId="{673B5677-980E-4931-A5CB-71FF9B48F148}" type="pres">
      <dgm:prSet presAssocID="{C412B99D-6DA4-4FF9-93EA-D2D633EA44FD}" presName="horz1" presStyleCnt="0"/>
      <dgm:spPr/>
    </dgm:pt>
    <dgm:pt modelId="{E88E9119-1A93-4A8A-97E4-ECC8F3E318C8}" type="pres">
      <dgm:prSet presAssocID="{C412B99D-6DA4-4FF9-93EA-D2D633EA44FD}" presName="tx1" presStyleLbl="revTx" presStyleIdx="4" presStyleCnt="9"/>
      <dgm:spPr/>
    </dgm:pt>
    <dgm:pt modelId="{7C466944-1715-4F77-A8B8-99D8EC2F001F}" type="pres">
      <dgm:prSet presAssocID="{C412B99D-6DA4-4FF9-93EA-D2D633EA44FD}" presName="vert1" presStyleCnt="0"/>
      <dgm:spPr/>
    </dgm:pt>
    <dgm:pt modelId="{20E31E87-53BC-4D50-883D-CF3C693AA9DF}" type="pres">
      <dgm:prSet presAssocID="{5610122E-8171-4F70-91A6-3FB605773671}" presName="thickLine" presStyleLbl="alignNode1" presStyleIdx="5" presStyleCnt="9"/>
      <dgm:spPr/>
    </dgm:pt>
    <dgm:pt modelId="{A825928E-54B2-4BFA-A483-ACE3155427B3}" type="pres">
      <dgm:prSet presAssocID="{5610122E-8171-4F70-91A6-3FB605773671}" presName="horz1" presStyleCnt="0"/>
      <dgm:spPr/>
    </dgm:pt>
    <dgm:pt modelId="{95ED0308-5FAB-446C-975B-97EEC8BE817F}" type="pres">
      <dgm:prSet presAssocID="{5610122E-8171-4F70-91A6-3FB605773671}" presName="tx1" presStyleLbl="revTx" presStyleIdx="5" presStyleCnt="9"/>
      <dgm:spPr/>
    </dgm:pt>
    <dgm:pt modelId="{E14E7F9C-8247-419D-A228-D7AD791C60B1}" type="pres">
      <dgm:prSet presAssocID="{5610122E-8171-4F70-91A6-3FB605773671}" presName="vert1" presStyleCnt="0"/>
      <dgm:spPr/>
    </dgm:pt>
    <dgm:pt modelId="{1DC9B7D2-6045-4C3B-88DD-7AFE68BE502C}" type="pres">
      <dgm:prSet presAssocID="{FFDF5C22-9AC8-4EF3-AF9C-0FBB294321C3}" presName="thickLine" presStyleLbl="alignNode1" presStyleIdx="6" presStyleCnt="9"/>
      <dgm:spPr/>
    </dgm:pt>
    <dgm:pt modelId="{D3C2DB8B-C7DD-4476-B7E8-E60B9451A3AB}" type="pres">
      <dgm:prSet presAssocID="{FFDF5C22-9AC8-4EF3-AF9C-0FBB294321C3}" presName="horz1" presStyleCnt="0"/>
      <dgm:spPr/>
    </dgm:pt>
    <dgm:pt modelId="{044A52B7-3891-4E7C-8911-44B7D84F979B}" type="pres">
      <dgm:prSet presAssocID="{FFDF5C22-9AC8-4EF3-AF9C-0FBB294321C3}" presName="tx1" presStyleLbl="revTx" presStyleIdx="6" presStyleCnt="9"/>
      <dgm:spPr/>
    </dgm:pt>
    <dgm:pt modelId="{C1380616-3595-42A0-A4D0-C0C486CE50A5}" type="pres">
      <dgm:prSet presAssocID="{FFDF5C22-9AC8-4EF3-AF9C-0FBB294321C3}" presName="vert1" presStyleCnt="0"/>
      <dgm:spPr/>
    </dgm:pt>
    <dgm:pt modelId="{4B9E7527-6A10-4F78-A14F-167E402611E2}" type="pres">
      <dgm:prSet presAssocID="{DDFDB992-2373-49CC-B7DF-44B0A74E3A6D}" presName="thickLine" presStyleLbl="alignNode1" presStyleIdx="7" presStyleCnt="9"/>
      <dgm:spPr/>
    </dgm:pt>
    <dgm:pt modelId="{88073D91-5876-487E-BC69-D7F5F8C5DCF0}" type="pres">
      <dgm:prSet presAssocID="{DDFDB992-2373-49CC-B7DF-44B0A74E3A6D}" presName="horz1" presStyleCnt="0"/>
      <dgm:spPr/>
    </dgm:pt>
    <dgm:pt modelId="{9E6E2C1E-42FF-47E5-81C4-33BFAF2836B9}" type="pres">
      <dgm:prSet presAssocID="{DDFDB992-2373-49CC-B7DF-44B0A74E3A6D}" presName="tx1" presStyleLbl="revTx" presStyleIdx="7" presStyleCnt="9"/>
      <dgm:spPr/>
    </dgm:pt>
    <dgm:pt modelId="{7001C917-8836-48EF-9469-6B898C14DE2B}" type="pres">
      <dgm:prSet presAssocID="{DDFDB992-2373-49CC-B7DF-44B0A74E3A6D}" presName="vert1" presStyleCnt="0"/>
      <dgm:spPr/>
    </dgm:pt>
    <dgm:pt modelId="{B65A4A1C-EA63-484E-81A0-DDB2954D07FE}" type="pres">
      <dgm:prSet presAssocID="{2F26E194-7B60-46A6-B4A6-A20F393E1E4B}" presName="thickLine" presStyleLbl="alignNode1" presStyleIdx="8" presStyleCnt="9"/>
      <dgm:spPr/>
    </dgm:pt>
    <dgm:pt modelId="{B081DE21-7288-4420-8B94-BA24F5D29CC2}" type="pres">
      <dgm:prSet presAssocID="{2F26E194-7B60-46A6-B4A6-A20F393E1E4B}" presName="horz1" presStyleCnt="0"/>
      <dgm:spPr/>
    </dgm:pt>
    <dgm:pt modelId="{491BAF9F-E14A-4513-B273-3B9909F46D22}" type="pres">
      <dgm:prSet presAssocID="{2F26E194-7B60-46A6-B4A6-A20F393E1E4B}" presName="tx1" presStyleLbl="revTx" presStyleIdx="8" presStyleCnt="9"/>
      <dgm:spPr/>
    </dgm:pt>
    <dgm:pt modelId="{C907A40A-4617-4E9E-9329-DDFCB80B1666}" type="pres">
      <dgm:prSet presAssocID="{2F26E194-7B60-46A6-B4A6-A20F393E1E4B}" presName="vert1" presStyleCnt="0"/>
      <dgm:spPr/>
    </dgm:pt>
  </dgm:ptLst>
  <dgm:cxnLst>
    <dgm:cxn modelId="{79991811-7EBF-42F0-85F3-8FEB052F44A9}" type="presOf" srcId="{A982203F-2A55-4A74-9C89-955F336AF51A}" destId="{4AD9BBF9-6CC9-46AB-A077-236627647FAA}" srcOrd="0" destOrd="0" presId="urn:microsoft.com/office/officeart/2008/layout/LinedList"/>
    <dgm:cxn modelId="{2FF77632-47ED-4FD1-B391-73F53796AF32}" type="presOf" srcId="{B4FF238D-A2DE-482B-87E8-E5D2091557CF}" destId="{652C9ACB-5B18-4E56-B3CD-7ADF6F0E3784}" srcOrd="0" destOrd="0" presId="urn:microsoft.com/office/officeart/2008/layout/LinedList"/>
    <dgm:cxn modelId="{BFF8AE5C-59A4-45AC-A468-332242E01B21}" type="presOf" srcId="{DDFDB992-2373-49CC-B7DF-44B0A74E3A6D}" destId="{9E6E2C1E-42FF-47E5-81C4-33BFAF2836B9}" srcOrd="0" destOrd="0" presId="urn:microsoft.com/office/officeart/2008/layout/LinedList"/>
    <dgm:cxn modelId="{A2F85C60-2A40-45CC-8102-9D17D35B8E43}" srcId="{9A1430A0-6E0B-4C79-B1B5-636E44D627C1}" destId="{B4FF238D-A2DE-482B-87E8-E5D2091557CF}" srcOrd="1" destOrd="0" parTransId="{E418A710-7F3B-4109-B485-C664DF64F8A8}" sibTransId="{7BEDB662-1490-420C-9C13-A403E6A8E9C2}"/>
    <dgm:cxn modelId="{7A692864-1F79-46CD-A1AA-6F2D2D164DDB}" type="presOf" srcId="{662C5AF5-8A45-4E11-87D4-D228E1D7D3F2}" destId="{517D4312-38FD-4735-8BE9-C780216254AE}" srcOrd="0" destOrd="0" presId="urn:microsoft.com/office/officeart/2008/layout/LinedList"/>
    <dgm:cxn modelId="{831BF971-10A1-43FE-AEDA-30602C2FA031}" srcId="{9A1430A0-6E0B-4C79-B1B5-636E44D627C1}" destId="{59A936B4-E2F3-42FB-817D-E3EA9B8A8818}" srcOrd="2" destOrd="0" parTransId="{BC614059-A583-430C-B45B-DA45745B87DC}" sibTransId="{CDF43F09-22E4-46ED-8941-B040D832E1CF}"/>
    <dgm:cxn modelId="{0E4D3A76-3645-4397-80FD-6B8BBE8988CF}" srcId="{9A1430A0-6E0B-4C79-B1B5-636E44D627C1}" destId="{5610122E-8171-4F70-91A6-3FB605773671}" srcOrd="5" destOrd="0" parTransId="{91F6F689-05CA-4E2D-A2D7-F2E6298E6183}" sibTransId="{BA686FB1-54FA-4C5E-A9D2-F9F36AFEB90A}"/>
    <dgm:cxn modelId="{0AA54359-7881-4604-A79D-0CDCD5D2EAF0}" srcId="{9A1430A0-6E0B-4C79-B1B5-636E44D627C1}" destId="{C412B99D-6DA4-4FF9-93EA-D2D633EA44FD}" srcOrd="4" destOrd="0" parTransId="{D1F2A369-FB5A-41E5-B59B-F50A3E8CC6CA}" sibTransId="{B8D18BD1-E65A-4773-8D57-E7F26641C345}"/>
    <dgm:cxn modelId="{6ACEA580-0BFF-4913-8AE1-3686009D8983}" type="presOf" srcId="{59A936B4-E2F3-42FB-817D-E3EA9B8A8818}" destId="{1C0B871B-3DCB-412A-9508-CC8828799C6B}" srcOrd="0" destOrd="0" presId="urn:microsoft.com/office/officeart/2008/layout/LinedList"/>
    <dgm:cxn modelId="{A480718C-02E7-46FA-9FFE-B52CF523EB4C}" type="presOf" srcId="{C412B99D-6DA4-4FF9-93EA-D2D633EA44FD}" destId="{E88E9119-1A93-4A8A-97E4-ECC8F3E318C8}" srcOrd="0" destOrd="0" presId="urn:microsoft.com/office/officeart/2008/layout/LinedList"/>
    <dgm:cxn modelId="{CBC80A96-947B-4886-80F7-E2501006C58A}" type="presOf" srcId="{2F26E194-7B60-46A6-B4A6-A20F393E1E4B}" destId="{491BAF9F-E14A-4513-B273-3B9909F46D22}" srcOrd="0" destOrd="0" presId="urn:microsoft.com/office/officeart/2008/layout/LinedList"/>
    <dgm:cxn modelId="{A7F020A3-29AC-4E67-BFEE-9AA1CD681A17}" srcId="{9A1430A0-6E0B-4C79-B1B5-636E44D627C1}" destId="{DDFDB992-2373-49CC-B7DF-44B0A74E3A6D}" srcOrd="7" destOrd="0" parTransId="{782935E1-0006-42A0-8D82-01931170F365}" sibTransId="{624BBBDB-54B4-48B1-908E-E6C211CF5E8F}"/>
    <dgm:cxn modelId="{FF059FA7-C610-4118-8FC0-EF662C9DFC28}" type="presOf" srcId="{5610122E-8171-4F70-91A6-3FB605773671}" destId="{95ED0308-5FAB-446C-975B-97EEC8BE817F}" srcOrd="0" destOrd="0" presId="urn:microsoft.com/office/officeart/2008/layout/LinedList"/>
    <dgm:cxn modelId="{5E3568AE-F5C5-467D-91E4-78D801E6322F}" srcId="{9A1430A0-6E0B-4C79-B1B5-636E44D627C1}" destId="{662C5AF5-8A45-4E11-87D4-D228E1D7D3F2}" srcOrd="3" destOrd="0" parTransId="{00A31B27-7CDB-4DAC-8271-18E576AF3C68}" sibTransId="{33C7EFD6-FA6C-4E4A-9D98-2EBA4693D9C7}"/>
    <dgm:cxn modelId="{B1E072B4-07AD-4DEB-9D4F-721F40901FEE}" srcId="{9A1430A0-6E0B-4C79-B1B5-636E44D627C1}" destId="{A982203F-2A55-4A74-9C89-955F336AF51A}" srcOrd="0" destOrd="0" parTransId="{C4A4ABF2-2F92-4C21-84FB-96C4D7892B49}" sibTransId="{574F9301-9377-4AF3-A183-5F24731D5AE6}"/>
    <dgm:cxn modelId="{A4A2A7C5-AEC2-4EA2-856B-D88574C39CBF}" type="presOf" srcId="{FFDF5C22-9AC8-4EF3-AF9C-0FBB294321C3}" destId="{044A52B7-3891-4E7C-8911-44B7D84F979B}" srcOrd="0" destOrd="0" presId="urn:microsoft.com/office/officeart/2008/layout/LinedList"/>
    <dgm:cxn modelId="{023C63C6-07C7-4E2C-BC77-3B3A198A47C8}" type="presOf" srcId="{9A1430A0-6E0B-4C79-B1B5-636E44D627C1}" destId="{9E6FBEF0-1C5E-42A7-80D7-221817F8A04C}" srcOrd="0" destOrd="0" presId="urn:microsoft.com/office/officeart/2008/layout/LinedList"/>
    <dgm:cxn modelId="{0493D9D6-5F9B-470F-B7CD-7C721845B509}" srcId="{9A1430A0-6E0B-4C79-B1B5-636E44D627C1}" destId="{2F26E194-7B60-46A6-B4A6-A20F393E1E4B}" srcOrd="8" destOrd="0" parTransId="{8B69CD6C-310F-49D6-8362-7F43BA145BED}" sibTransId="{5AA11C60-3556-4B87-9715-9759F2CB6C36}"/>
    <dgm:cxn modelId="{ACF70FFA-9068-4B65-A825-D409F861AE2F}" srcId="{9A1430A0-6E0B-4C79-B1B5-636E44D627C1}" destId="{FFDF5C22-9AC8-4EF3-AF9C-0FBB294321C3}" srcOrd="6" destOrd="0" parTransId="{085B4752-CC0D-48BB-9421-C5BC3E6BE2E2}" sibTransId="{64DE97FF-2AF9-4D48-9C76-14EC1B6B9315}"/>
    <dgm:cxn modelId="{6F3F67FB-4B83-4BB7-BA47-83237647B16E}" type="presParOf" srcId="{9E6FBEF0-1C5E-42A7-80D7-221817F8A04C}" destId="{D46D6CB6-D7C0-4BE9-A15A-60BAF320A389}" srcOrd="0" destOrd="0" presId="urn:microsoft.com/office/officeart/2008/layout/LinedList"/>
    <dgm:cxn modelId="{AA3F2F8E-996D-4DAC-A0E3-ADBC3AD4FD18}" type="presParOf" srcId="{9E6FBEF0-1C5E-42A7-80D7-221817F8A04C}" destId="{D9D4B0F5-7CE8-45AE-8BBF-3A1ED383DA19}" srcOrd="1" destOrd="0" presId="urn:microsoft.com/office/officeart/2008/layout/LinedList"/>
    <dgm:cxn modelId="{14189D84-D468-49F4-B287-BFD9E1F11AF4}" type="presParOf" srcId="{D9D4B0F5-7CE8-45AE-8BBF-3A1ED383DA19}" destId="{4AD9BBF9-6CC9-46AB-A077-236627647FAA}" srcOrd="0" destOrd="0" presId="urn:microsoft.com/office/officeart/2008/layout/LinedList"/>
    <dgm:cxn modelId="{223C8F26-FA3C-4547-8588-7619AF4CA58C}" type="presParOf" srcId="{D9D4B0F5-7CE8-45AE-8BBF-3A1ED383DA19}" destId="{26135312-7CB4-41DB-B66C-23E2C22092C0}" srcOrd="1" destOrd="0" presId="urn:microsoft.com/office/officeart/2008/layout/LinedList"/>
    <dgm:cxn modelId="{35BB7B6C-43F6-4EAE-B995-A69410C3E7A6}" type="presParOf" srcId="{9E6FBEF0-1C5E-42A7-80D7-221817F8A04C}" destId="{D9748F1D-5CD8-429B-97B9-E85E18305BF7}" srcOrd="2" destOrd="0" presId="urn:microsoft.com/office/officeart/2008/layout/LinedList"/>
    <dgm:cxn modelId="{930AD7B5-250D-45B8-A943-CB3B1096F6CE}" type="presParOf" srcId="{9E6FBEF0-1C5E-42A7-80D7-221817F8A04C}" destId="{B901476C-E2C7-4AF7-8021-99BFE1CE9464}" srcOrd="3" destOrd="0" presId="urn:microsoft.com/office/officeart/2008/layout/LinedList"/>
    <dgm:cxn modelId="{9F4E6656-19AE-4FF3-88A8-FF490AFACB79}" type="presParOf" srcId="{B901476C-E2C7-4AF7-8021-99BFE1CE9464}" destId="{652C9ACB-5B18-4E56-B3CD-7ADF6F0E3784}" srcOrd="0" destOrd="0" presId="urn:microsoft.com/office/officeart/2008/layout/LinedList"/>
    <dgm:cxn modelId="{0E05A809-3E62-47D1-A4F5-EDAA089EF369}" type="presParOf" srcId="{B901476C-E2C7-4AF7-8021-99BFE1CE9464}" destId="{DD8316EA-F482-4C88-B9BE-DE80F95F8A4A}" srcOrd="1" destOrd="0" presId="urn:microsoft.com/office/officeart/2008/layout/LinedList"/>
    <dgm:cxn modelId="{8E0F0F3E-AEAB-45AB-9993-EDB9FB5E6945}" type="presParOf" srcId="{9E6FBEF0-1C5E-42A7-80D7-221817F8A04C}" destId="{C2D72C82-F863-4ABB-A8B1-3BC47E4BB299}" srcOrd="4" destOrd="0" presId="urn:microsoft.com/office/officeart/2008/layout/LinedList"/>
    <dgm:cxn modelId="{0271D218-30BA-4367-A2F9-1AF77051D56D}" type="presParOf" srcId="{9E6FBEF0-1C5E-42A7-80D7-221817F8A04C}" destId="{024A2038-B729-4ED0-AE20-1E5482B0B141}" srcOrd="5" destOrd="0" presId="urn:microsoft.com/office/officeart/2008/layout/LinedList"/>
    <dgm:cxn modelId="{27F0781A-A4D8-419D-A935-BDD25E7B73D0}" type="presParOf" srcId="{024A2038-B729-4ED0-AE20-1E5482B0B141}" destId="{1C0B871B-3DCB-412A-9508-CC8828799C6B}" srcOrd="0" destOrd="0" presId="urn:microsoft.com/office/officeart/2008/layout/LinedList"/>
    <dgm:cxn modelId="{55DAAF2E-D80C-4D05-9923-B64D7C6A02AA}" type="presParOf" srcId="{024A2038-B729-4ED0-AE20-1E5482B0B141}" destId="{27E3375A-7C82-4038-823A-14930DF52C1F}" srcOrd="1" destOrd="0" presId="urn:microsoft.com/office/officeart/2008/layout/LinedList"/>
    <dgm:cxn modelId="{3DEBF6AC-0083-4E35-816D-88CB3633C45F}" type="presParOf" srcId="{9E6FBEF0-1C5E-42A7-80D7-221817F8A04C}" destId="{AE75DC9D-5274-453F-A3F2-2BDF7A03E2B6}" srcOrd="6" destOrd="0" presId="urn:microsoft.com/office/officeart/2008/layout/LinedList"/>
    <dgm:cxn modelId="{78761FE3-5975-4ACB-AD2B-C25538894F58}" type="presParOf" srcId="{9E6FBEF0-1C5E-42A7-80D7-221817F8A04C}" destId="{989AEEB2-15E3-42E0-B32F-263A7DCB3A3B}" srcOrd="7" destOrd="0" presId="urn:microsoft.com/office/officeart/2008/layout/LinedList"/>
    <dgm:cxn modelId="{AD37A2FE-C441-4E13-BA84-C69E73B52A35}" type="presParOf" srcId="{989AEEB2-15E3-42E0-B32F-263A7DCB3A3B}" destId="{517D4312-38FD-4735-8BE9-C780216254AE}" srcOrd="0" destOrd="0" presId="urn:microsoft.com/office/officeart/2008/layout/LinedList"/>
    <dgm:cxn modelId="{4DC73AFB-616A-469C-B12A-29C56052F877}" type="presParOf" srcId="{989AEEB2-15E3-42E0-B32F-263A7DCB3A3B}" destId="{6F536686-46FD-4342-B423-8B1979850F09}" srcOrd="1" destOrd="0" presId="urn:microsoft.com/office/officeart/2008/layout/LinedList"/>
    <dgm:cxn modelId="{A4508096-21CA-4BE8-8DA0-5C70EA02E2E6}" type="presParOf" srcId="{9E6FBEF0-1C5E-42A7-80D7-221817F8A04C}" destId="{D8AC4300-6098-4888-8893-9565ECB2176F}" srcOrd="8" destOrd="0" presId="urn:microsoft.com/office/officeart/2008/layout/LinedList"/>
    <dgm:cxn modelId="{E7CCA260-B6A3-490D-A121-52C8C73C3E23}" type="presParOf" srcId="{9E6FBEF0-1C5E-42A7-80D7-221817F8A04C}" destId="{673B5677-980E-4931-A5CB-71FF9B48F148}" srcOrd="9" destOrd="0" presId="urn:microsoft.com/office/officeart/2008/layout/LinedList"/>
    <dgm:cxn modelId="{732004DE-59BA-4D58-932B-4C595EFDC648}" type="presParOf" srcId="{673B5677-980E-4931-A5CB-71FF9B48F148}" destId="{E88E9119-1A93-4A8A-97E4-ECC8F3E318C8}" srcOrd="0" destOrd="0" presId="urn:microsoft.com/office/officeart/2008/layout/LinedList"/>
    <dgm:cxn modelId="{146342F8-AA83-4E66-BEA4-B2D2BA5EF830}" type="presParOf" srcId="{673B5677-980E-4931-A5CB-71FF9B48F148}" destId="{7C466944-1715-4F77-A8B8-99D8EC2F001F}" srcOrd="1" destOrd="0" presId="urn:microsoft.com/office/officeart/2008/layout/LinedList"/>
    <dgm:cxn modelId="{C6BB96E4-2AA9-4432-9A02-977B66B98646}" type="presParOf" srcId="{9E6FBEF0-1C5E-42A7-80D7-221817F8A04C}" destId="{20E31E87-53BC-4D50-883D-CF3C693AA9DF}" srcOrd="10" destOrd="0" presId="urn:microsoft.com/office/officeart/2008/layout/LinedList"/>
    <dgm:cxn modelId="{0AF798DB-B2B4-497D-A16E-08A3AFAAC4A4}" type="presParOf" srcId="{9E6FBEF0-1C5E-42A7-80D7-221817F8A04C}" destId="{A825928E-54B2-4BFA-A483-ACE3155427B3}" srcOrd="11" destOrd="0" presId="urn:microsoft.com/office/officeart/2008/layout/LinedList"/>
    <dgm:cxn modelId="{3E62B9F2-CC13-46D1-BCAB-36E2EA7F0BF6}" type="presParOf" srcId="{A825928E-54B2-4BFA-A483-ACE3155427B3}" destId="{95ED0308-5FAB-446C-975B-97EEC8BE817F}" srcOrd="0" destOrd="0" presId="urn:microsoft.com/office/officeart/2008/layout/LinedList"/>
    <dgm:cxn modelId="{69F72D9D-ED7F-443C-8D0A-28ABD6607138}" type="presParOf" srcId="{A825928E-54B2-4BFA-A483-ACE3155427B3}" destId="{E14E7F9C-8247-419D-A228-D7AD791C60B1}" srcOrd="1" destOrd="0" presId="urn:microsoft.com/office/officeart/2008/layout/LinedList"/>
    <dgm:cxn modelId="{924AECED-4E06-4A82-B25A-341507CDEAE9}" type="presParOf" srcId="{9E6FBEF0-1C5E-42A7-80D7-221817F8A04C}" destId="{1DC9B7D2-6045-4C3B-88DD-7AFE68BE502C}" srcOrd="12" destOrd="0" presId="urn:microsoft.com/office/officeart/2008/layout/LinedList"/>
    <dgm:cxn modelId="{072F8876-7BB4-4C4B-852F-C5C550750214}" type="presParOf" srcId="{9E6FBEF0-1C5E-42A7-80D7-221817F8A04C}" destId="{D3C2DB8B-C7DD-4476-B7E8-E60B9451A3AB}" srcOrd="13" destOrd="0" presId="urn:microsoft.com/office/officeart/2008/layout/LinedList"/>
    <dgm:cxn modelId="{74099EE1-CED8-4009-801B-1E94EE0F2515}" type="presParOf" srcId="{D3C2DB8B-C7DD-4476-B7E8-E60B9451A3AB}" destId="{044A52B7-3891-4E7C-8911-44B7D84F979B}" srcOrd="0" destOrd="0" presId="urn:microsoft.com/office/officeart/2008/layout/LinedList"/>
    <dgm:cxn modelId="{8918ED12-0DBF-468F-A674-344786371C70}" type="presParOf" srcId="{D3C2DB8B-C7DD-4476-B7E8-E60B9451A3AB}" destId="{C1380616-3595-42A0-A4D0-C0C486CE50A5}" srcOrd="1" destOrd="0" presId="urn:microsoft.com/office/officeart/2008/layout/LinedList"/>
    <dgm:cxn modelId="{5E3F53E0-41F5-4197-BAE3-C160FCBEFCFE}" type="presParOf" srcId="{9E6FBEF0-1C5E-42A7-80D7-221817F8A04C}" destId="{4B9E7527-6A10-4F78-A14F-167E402611E2}" srcOrd="14" destOrd="0" presId="urn:microsoft.com/office/officeart/2008/layout/LinedList"/>
    <dgm:cxn modelId="{1F0F2C9E-1AC7-4E87-B802-0F2F193AC21B}" type="presParOf" srcId="{9E6FBEF0-1C5E-42A7-80D7-221817F8A04C}" destId="{88073D91-5876-487E-BC69-D7F5F8C5DCF0}" srcOrd="15" destOrd="0" presId="urn:microsoft.com/office/officeart/2008/layout/LinedList"/>
    <dgm:cxn modelId="{650F69EC-DCAE-44B9-A0F5-A03FFD9C75DF}" type="presParOf" srcId="{88073D91-5876-487E-BC69-D7F5F8C5DCF0}" destId="{9E6E2C1E-42FF-47E5-81C4-33BFAF2836B9}" srcOrd="0" destOrd="0" presId="urn:microsoft.com/office/officeart/2008/layout/LinedList"/>
    <dgm:cxn modelId="{1A09FC68-1227-4BBC-BD27-D291328F6B6C}" type="presParOf" srcId="{88073D91-5876-487E-BC69-D7F5F8C5DCF0}" destId="{7001C917-8836-48EF-9469-6B898C14DE2B}" srcOrd="1" destOrd="0" presId="urn:microsoft.com/office/officeart/2008/layout/LinedList"/>
    <dgm:cxn modelId="{FA8833C3-899A-4BF6-A452-062207BCF129}" type="presParOf" srcId="{9E6FBEF0-1C5E-42A7-80D7-221817F8A04C}" destId="{B65A4A1C-EA63-484E-81A0-DDB2954D07FE}" srcOrd="16" destOrd="0" presId="urn:microsoft.com/office/officeart/2008/layout/LinedList"/>
    <dgm:cxn modelId="{5B5EDA4B-F936-4108-A755-9D762860EAC5}" type="presParOf" srcId="{9E6FBEF0-1C5E-42A7-80D7-221817F8A04C}" destId="{B081DE21-7288-4420-8B94-BA24F5D29CC2}" srcOrd="17" destOrd="0" presId="urn:microsoft.com/office/officeart/2008/layout/LinedList"/>
    <dgm:cxn modelId="{E6D26733-CC72-4A40-B980-C90CFD224825}" type="presParOf" srcId="{B081DE21-7288-4420-8B94-BA24F5D29CC2}" destId="{491BAF9F-E14A-4513-B273-3B9909F46D22}" srcOrd="0" destOrd="0" presId="urn:microsoft.com/office/officeart/2008/layout/LinedList"/>
    <dgm:cxn modelId="{8C4E1FC6-173E-464E-BFEA-99EDBDAE93A3}" type="presParOf" srcId="{B081DE21-7288-4420-8B94-BA24F5D29CC2}" destId="{C907A40A-4617-4E9E-9329-DDFCB80B166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7E4A87-CCA8-4896-B584-916AC45429B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45606BF-E772-4B87-B88B-DE67A9ED8E08}">
      <dgm:prSet/>
      <dgm:spPr/>
      <dgm:t>
        <a:bodyPr/>
        <a:lstStyle/>
        <a:p>
          <a:r>
            <a:rPr lang="en-IN"/>
            <a:t>Moving Average</a:t>
          </a:r>
          <a:endParaRPr lang="en-US"/>
        </a:p>
      </dgm:t>
    </dgm:pt>
    <dgm:pt modelId="{62574DD4-6374-4DC4-8E59-3498A87B585F}" type="parTrans" cxnId="{FC1C7063-9848-43FE-99B0-2BD0741C89C3}">
      <dgm:prSet/>
      <dgm:spPr/>
      <dgm:t>
        <a:bodyPr/>
        <a:lstStyle/>
        <a:p>
          <a:endParaRPr lang="en-US"/>
        </a:p>
      </dgm:t>
    </dgm:pt>
    <dgm:pt modelId="{10E33ACC-48C3-455A-A84B-FF6DE3380044}" type="sibTrans" cxnId="{FC1C7063-9848-43FE-99B0-2BD0741C89C3}">
      <dgm:prSet/>
      <dgm:spPr/>
      <dgm:t>
        <a:bodyPr/>
        <a:lstStyle/>
        <a:p>
          <a:endParaRPr lang="en-US"/>
        </a:p>
      </dgm:t>
    </dgm:pt>
    <dgm:pt modelId="{DE490EFE-C9F2-42D9-A2E3-FC7BBA046D92}">
      <dgm:prSet/>
      <dgm:spPr/>
      <dgm:t>
        <a:bodyPr/>
        <a:lstStyle/>
        <a:p>
          <a:r>
            <a:rPr lang="en-IN"/>
            <a:t>Exponential Smoothing </a:t>
          </a:r>
          <a:endParaRPr lang="en-US"/>
        </a:p>
      </dgm:t>
    </dgm:pt>
    <dgm:pt modelId="{726279B6-8DB7-413C-A92B-C8B90B22D5BC}" type="parTrans" cxnId="{163002DC-482C-4A8A-8AF3-6DF3F735472A}">
      <dgm:prSet/>
      <dgm:spPr/>
      <dgm:t>
        <a:bodyPr/>
        <a:lstStyle/>
        <a:p>
          <a:endParaRPr lang="en-US"/>
        </a:p>
      </dgm:t>
    </dgm:pt>
    <dgm:pt modelId="{13F79C1F-A8E4-4965-954E-77A71B71B41A}" type="sibTrans" cxnId="{163002DC-482C-4A8A-8AF3-6DF3F735472A}">
      <dgm:prSet/>
      <dgm:spPr/>
      <dgm:t>
        <a:bodyPr/>
        <a:lstStyle/>
        <a:p>
          <a:endParaRPr lang="en-US"/>
        </a:p>
      </dgm:t>
    </dgm:pt>
    <dgm:pt modelId="{A77ECF5C-579B-44CB-B479-D66BF56E635E}">
      <dgm:prSet/>
      <dgm:spPr/>
      <dgm:t>
        <a:bodyPr/>
        <a:lstStyle/>
        <a:p>
          <a:r>
            <a:rPr lang="en-IN"/>
            <a:t>Machine Learning Models</a:t>
          </a:r>
          <a:endParaRPr lang="en-US"/>
        </a:p>
      </dgm:t>
    </dgm:pt>
    <dgm:pt modelId="{F178584E-E6BA-4D70-89A2-A36574310A92}" type="parTrans" cxnId="{0DB139EE-58AE-411D-AD3B-E151514C97B4}">
      <dgm:prSet/>
      <dgm:spPr/>
      <dgm:t>
        <a:bodyPr/>
        <a:lstStyle/>
        <a:p>
          <a:endParaRPr lang="en-US"/>
        </a:p>
      </dgm:t>
    </dgm:pt>
    <dgm:pt modelId="{4DB1EE91-C15E-4521-9CFA-33814DB9AAFC}" type="sibTrans" cxnId="{0DB139EE-58AE-411D-AD3B-E151514C97B4}">
      <dgm:prSet/>
      <dgm:spPr/>
      <dgm:t>
        <a:bodyPr/>
        <a:lstStyle/>
        <a:p>
          <a:endParaRPr lang="en-US"/>
        </a:p>
      </dgm:t>
    </dgm:pt>
    <dgm:pt modelId="{1994B542-FB67-4E27-B67B-87380DC5C0E6}">
      <dgm:prSet/>
      <dgm:spPr/>
      <dgm:t>
        <a:bodyPr/>
        <a:lstStyle/>
        <a:p>
          <a:r>
            <a:rPr lang="en-IN"/>
            <a:t>Time Series Models</a:t>
          </a:r>
          <a:endParaRPr lang="en-US"/>
        </a:p>
      </dgm:t>
    </dgm:pt>
    <dgm:pt modelId="{BC60993A-0A4F-4B75-910C-ED990B36FDB9}" type="parTrans" cxnId="{0E0704FF-040A-4457-9852-DACF06221FFF}">
      <dgm:prSet/>
      <dgm:spPr/>
      <dgm:t>
        <a:bodyPr/>
        <a:lstStyle/>
        <a:p>
          <a:endParaRPr lang="en-US"/>
        </a:p>
      </dgm:t>
    </dgm:pt>
    <dgm:pt modelId="{07DD1854-17E0-49EF-AFF8-DD5EC5F335F7}" type="sibTrans" cxnId="{0E0704FF-040A-4457-9852-DACF06221FFF}">
      <dgm:prSet/>
      <dgm:spPr/>
      <dgm:t>
        <a:bodyPr/>
        <a:lstStyle/>
        <a:p>
          <a:endParaRPr lang="en-US"/>
        </a:p>
      </dgm:t>
    </dgm:pt>
    <dgm:pt modelId="{8D029768-E577-4587-80A2-0339F8EF7158}">
      <dgm:prSet/>
      <dgm:spPr/>
      <dgm:t>
        <a:bodyPr/>
        <a:lstStyle/>
        <a:p>
          <a:r>
            <a:rPr lang="en-IN"/>
            <a:t>LSTM</a:t>
          </a:r>
          <a:endParaRPr lang="en-US"/>
        </a:p>
      </dgm:t>
    </dgm:pt>
    <dgm:pt modelId="{F464BAD0-AB0E-49BD-8379-64E62485973B}" type="parTrans" cxnId="{82F8FB3D-909F-4E44-95FC-513CC05F6B57}">
      <dgm:prSet/>
      <dgm:spPr/>
      <dgm:t>
        <a:bodyPr/>
        <a:lstStyle/>
        <a:p>
          <a:endParaRPr lang="en-US"/>
        </a:p>
      </dgm:t>
    </dgm:pt>
    <dgm:pt modelId="{306E8360-F176-4504-AAAB-F31BFE79E6DF}" type="sibTrans" cxnId="{82F8FB3D-909F-4E44-95FC-513CC05F6B57}">
      <dgm:prSet/>
      <dgm:spPr/>
      <dgm:t>
        <a:bodyPr/>
        <a:lstStyle/>
        <a:p>
          <a:endParaRPr lang="en-US"/>
        </a:p>
      </dgm:t>
    </dgm:pt>
    <dgm:pt modelId="{366110AE-2B1C-45DD-97D5-42DEEC07D740}" type="pres">
      <dgm:prSet presAssocID="{F27E4A87-CCA8-4896-B584-916AC45429BD}" presName="linear" presStyleCnt="0">
        <dgm:presLayoutVars>
          <dgm:animLvl val="lvl"/>
          <dgm:resizeHandles val="exact"/>
        </dgm:presLayoutVars>
      </dgm:prSet>
      <dgm:spPr/>
    </dgm:pt>
    <dgm:pt modelId="{DD4560F7-EA23-4689-8435-EE9077DFC3EF}" type="pres">
      <dgm:prSet presAssocID="{745606BF-E772-4B87-B88B-DE67A9ED8E08}" presName="parentText" presStyleLbl="node1" presStyleIdx="0" presStyleCnt="5">
        <dgm:presLayoutVars>
          <dgm:chMax val="0"/>
          <dgm:bulletEnabled val="1"/>
        </dgm:presLayoutVars>
      </dgm:prSet>
      <dgm:spPr/>
    </dgm:pt>
    <dgm:pt modelId="{0B71241A-8804-486C-89F6-915C1EA0CD22}" type="pres">
      <dgm:prSet presAssocID="{10E33ACC-48C3-455A-A84B-FF6DE3380044}" presName="spacer" presStyleCnt="0"/>
      <dgm:spPr/>
    </dgm:pt>
    <dgm:pt modelId="{A56A646D-2226-46C9-A75F-054A5C3952FA}" type="pres">
      <dgm:prSet presAssocID="{DE490EFE-C9F2-42D9-A2E3-FC7BBA046D92}" presName="parentText" presStyleLbl="node1" presStyleIdx="1" presStyleCnt="5">
        <dgm:presLayoutVars>
          <dgm:chMax val="0"/>
          <dgm:bulletEnabled val="1"/>
        </dgm:presLayoutVars>
      </dgm:prSet>
      <dgm:spPr/>
    </dgm:pt>
    <dgm:pt modelId="{A46DB2D4-0EEB-4F69-BFFC-FC5A1BF01189}" type="pres">
      <dgm:prSet presAssocID="{13F79C1F-A8E4-4965-954E-77A71B71B41A}" presName="spacer" presStyleCnt="0"/>
      <dgm:spPr/>
    </dgm:pt>
    <dgm:pt modelId="{510E4342-59DD-4D7E-B1C8-459283E45A71}" type="pres">
      <dgm:prSet presAssocID="{A77ECF5C-579B-44CB-B479-D66BF56E635E}" presName="parentText" presStyleLbl="node1" presStyleIdx="2" presStyleCnt="5">
        <dgm:presLayoutVars>
          <dgm:chMax val="0"/>
          <dgm:bulletEnabled val="1"/>
        </dgm:presLayoutVars>
      </dgm:prSet>
      <dgm:spPr/>
    </dgm:pt>
    <dgm:pt modelId="{867BFD62-1C0E-415F-B3E6-4FBBC6D0B49F}" type="pres">
      <dgm:prSet presAssocID="{4DB1EE91-C15E-4521-9CFA-33814DB9AAFC}" presName="spacer" presStyleCnt="0"/>
      <dgm:spPr/>
    </dgm:pt>
    <dgm:pt modelId="{F689B96F-01B5-4E37-B96D-F3CE6C09342C}" type="pres">
      <dgm:prSet presAssocID="{1994B542-FB67-4E27-B67B-87380DC5C0E6}" presName="parentText" presStyleLbl="node1" presStyleIdx="3" presStyleCnt="5">
        <dgm:presLayoutVars>
          <dgm:chMax val="0"/>
          <dgm:bulletEnabled val="1"/>
        </dgm:presLayoutVars>
      </dgm:prSet>
      <dgm:spPr/>
    </dgm:pt>
    <dgm:pt modelId="{A3C759D8-4242-4A91-BD7D-000AB31A12D1}" type="pres">
      <dgm:prSet presAssocID="{07DD1854-17E0-49EF-AFF8-DD5EC5F335F7}" presName="spacer" presStyleCnt="0"/>
      <dgm:spPr/>
    </dgm:pt>
    <dgm:pt modelId="{AB2064A5-F533-4AA0-BCC2-5668AD2B1C95}" type="pres">
      <dgm:prSet presAssocID="{8D029768-E577-4587-80A2-0339F8EF7158}" presName="parentText" presStyleLbl="node1" presStyleIdx="4" presStyleCnt="5">
        <dgm:presLayoutVars>
          <dgm:chMax val="0"/>
          <dgm:bulletEnabled val="1"/>
        </dgm:presLayoutVars>
      </dgm:prSet>
      <dgm:spPr/>
    </dgm:pt>
  </dgm:ptLst>
  <dgm:cxnLst>
    <dgm:cxn modelId="{E721EE04-865A-46C5-AB50-4073B50EE1DA}" type="presOf" srcId="{8D029768-E577-4587-80A2-0339F8EF7158}" destId="{AB2064A5-F533-4AA0-BCC2-5668AD2B1C95}" srcOrd="0" destOrd="0" presId="urn:microsoft.com/office/officeart/2005/8/layout/vList2"/>
    <dgm:cxn modelId="{82F8FB3D-909F-4E44-95FC-513CC05F6B57}" srcId="{F27E4A87-CCA8-4896-B584-916AC45429BD}" destId="{8D029768-E577-4587-80A2-0339F8EF7158}" srcOrd="4" destOrd="0" parTransId="{F464BAD0-AB0E-49BD-8379-64E62485973B}" sibTransId="{306E8360-F176-4504-AAAB-F31BFE79E6DF}"/>
    <dgm:cxn modelId="{FC1C7063-9848-43FE-99B0-2BD0741C89C3}" srcId="{F27E4A87-CCA8-4896-B584-916AC45429BD}" destId="{745606BF-E772-4B87-B88B-DE67A9ED8E08}" srcOrd="0" destOrd="0" parTransId="{62574DD4-6374-4DC4-8E59-3498A87B585F}" sibTransId="{10E33ACC-48C3-455A-A84B-FF6DE3380044}"/>
    <dgm:cxn modelId="{5F0C5359-868C-4DFC-8DD1-D5BE7205BF67}" type="presOf" srcId="{DE490EFE-C9F2-42D9-A2E3-FC7BBA046D92}" destId="{A56A646D-2226-46C9-A75F-054A5C3952FA}" srcOrd="0" destOrd="0" presId="urn:microsoft.com/office/officeart/2005/8/layout/vList2"/>
    <dgm:cxn modelId="{6324827A-543B-4783-91C4-1C4961292034}" type="presOf" srcId="{1994B542-FB67-4E27-B67B-87380DC5C0E6}" destId="{F689B96F-01B5-4E37-B96D-F3CE6C09342C}" srcOrd="0" destOrd="0" presId="urn:microsoft.com/office/officeart/2005/8/layout/vList2"/>
    <dgm:cxn modelId="{163002DC-482C-4A8A-8AF3-6DF3F735472A}" srcId="{F27E4A87-CCA8-4896-B584-916AC45429BD}" destId="{DE490EFE-C9F2-42D9-A2E3-FC7BBA046D92}" srcOrd="1" destOrd="0" parTransId="{726279B6-8DB7-413C-A92B-C8B90B22D5BC}" sibTransId="{13F79C1F-A8E4-4965-954E-77A71B71B41A}"/>
    <dgm:cxn modelId="{0DB139EE-58AE-411D-AD3B-E151514C97B4}" srcId="{F27E4A87-CCA8-4896-B584-916AC45429BD}" destId="{A77ECF5C-579B-44CB-B479-D66BF56E635E}" srcOrd="2" destOrd="0" parTransId="{F178584E-E6BA-4D70-89A2-A36574310A92}" sibTransId="{4DB1EE91-C15E-4521-9CFA-33814DB9AAFC}"/>
    <dgm:cxn modelId="{B5B261F2-162F-4045-BC7E-765DD7DB4D46}" type="presOf" srcId="{F27E4A87-CCA8-4896-B584-916AC45429BD}" destId="{366110AE-2B1C-45DD-97D5-42DEEC07D740}" srcOrd="0" destOrd="0" presId="urn:microsoft.com/office/officeart/2005/8/layout/vList2"/>
    <dgm:cxn modelId="{547389F3-83E8-48D8-BE14-EFCD79DB3536}" type="presOf" srcId="{A77ECF5C-579B-44CB-B479-D66BF56E635E}" destId="{510E4342-59DD-4D7E-B1C8-459283E45A71}" srcOrd="0" destOrd="0" presId="urn:microsoft.com/office/officeart/2005/8/layout/vList2"/>
    <dgm:cxn modelId="{DFDFDFF5-EC43-4372-80AB-B37A0443AB1C}" type="presOf" srcId="{745606BF-E772-4B87-B88B-DE67A9ED8E08}" destId="{DD4560F7-EA23-4689-8435-EE9077DFC3EF}" srcOrd="0" destOrd="0" presId="urn:microsoft.com/office/officeart/2005/8/layout/vList2"/>
    <dgm:cxn modelId="{0E0704FF-040A-4457-9852-DACF06221FFF}" srcId="{F27E4A87-CCA8-4896-B584-916AC45429BD}" destId="{1994B542-FB67-4E27-B67B-87380DC5C0E6}" srcOrd="3" destOrd="0" parTransId="{BC60993A-0A4F-4B75-910C-ED990B36FDB9}" sibTransId="{07DD1854-17E0-49EF-AFF8-DD5EC5F335F7}"/>
    <dgm:cxn modelId="{0B6BA1F7-3523-4BD8-8368-378E019F1811}" type="presParOf" srcId="{366110AE-2B1C-45DD-97D5-42DEEC07D740}" destId="{DD4560F7-EA23-4689-8435-EE9077DFC3EF}" srcOrd="0" destOrd="0" presId="urn:microsoft.com/office/officeart/2005/8/layout/vList2"/>
    <dgm:cxn modelId="{834EE21D-05C6-41C8-B07F-8531E72286EC}" type="presParOf" srcId="{366110AE-2B1C-45DD-97D5-42DEEC07D740}" destId="{0B71241A-8804-486C-89F6-915C1EA0CD22}" srcOrd="1" destOrd="0" presId="urn:microsoft.com/office/officeart/2005/8/layout/vList2"/>
    <dgm:cxn modelId="{A57F7916-C197-4DF0-B352-8FFC7B7DF0D8}" type="presParOf" srcId="{366110AE-2B1C-45DD-97D5-42DEEC07D740}" destId="{A56A646D-2226-46C9-A75F-054A5C3952FA}" srcOrd="2" destOrd="0" presId="urn:microsoft.com/office/officeart/2005/8/layout/vList2"/>
    <dgm:cxn modelId="{CC60FD45-BE79-447C-B496-FEB9EC29E3B1}" type="presParOf" srcId="{366110AE-2B1C-45DD-97D5-42DEEC07D740}" destId="{A46DB2D4-0EEB-4F69-BFFC-FC5A1BF01189}" srcOrd="3" destOrd="0" presId="urn:microsoft.com/office/officeart/2005/8/layout/vList2"/>
    <dgm:cxn modelId="{E3FC28BD-06E3-4BE7-B4AD-468C29DA4CE6}" type="presParOf" srcId="{366110AE-2B1C-45DD-97D5-42DEEC07D740}" destId="{510E4342-59DD-4D7E-B1C8-459283E45A71}" srcOrd="4" destOrd="0" presId="urn:microsoft.com/office/officeart/2005/8/layout/vList2"/>
    <dgm:cxn modelId="{E9790968-B801-4CB8-93B0-26F8DB28BB07}" type="presParOf" srcId="{366110AE-2B1C-45DD-97D5-42DEEC07D740}" destId="{867BFD62-1C0E-415F-B3E6-4FBBC6D0B49F}" srcOrd="5" destOrd="0" presId="urn:microsoft.com/office/officeart/2005/8/layout/vList2"/>
    <dgm:cxn modelId="{EA67D8D9-589A-46CF-BCA3-9320ED68FD49}" type="presParOf" srcId="{366110AE-2B1C-45DD-97D5-42DEEC07D740}" destId="{F689B96F-01B5-4E37-B96D-F3CE6C09342C}" srcOrd="6" destOrd="0" presId="urn:microsoft.com/office/officeart/2005/8/layout/vList2"/>
    <dgm:cxn modelId="{1A3863A5-D326-400A-A592-1DF53C2CC271}" type="presParOf" srcId="{366110AE-2B1C-45DD-97D5-42DEEC07D740}" destId="{A3C759D8-4242-4A91-BD7D-000AB31A12D1}" srcOrd="7" destOrd="0" presId="urn:microsoft.com/office/officeart/2005/8/layout/vList2"/>
    <dgm:cxn modelId="{6F4A4F02-5FED-4E9F-9E7D-1642C0685B23}" type="presParOf" srcId="{366110AE-2B1C-45DD-97D5-42DEEC07D740}" destId="{AB2064A5-F533-4AA0-BCC2-5668AD2B1C9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D0A59B-F9A5-4904-9224-E24DFA9BFDE9}">
      <dsp:nvSpPr>
        <dsp:cNvPr id="0" name=""/>
        <dsp:cNvSpPr/>
      </dsp:nvSpPr>
      <dsp:spPr>
        <a:xfrm>
          <a:off x="0" y="531"/>
          <a:ext cx="10515600" cy="1243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DC1BC0-4D8E-45E7-8E1C-DFFAE599C1AF}">
      <dsp:nvSpPr>
        <dsp:cNvPr id="0" name=""/>
        <dsp:cNvSpPr/>
      </dsp:nvSpPr>
      <dsp:spPr>
        <a:xfrm>
          <a:off x="376092" y="280269"/>
          <a:ext cx="683804" cy="683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9FF45C-BBAA-477F-9C73-CA5A0AADE093}">
      <dsp:nvSpPr>
        <dsp:cNvPr id="0" name=""/>
        <dsp:cNvSpPr/>
      </dsp:nvSpPr>
      <dsp:spPr>
        <a:xfrm>
          <a:off x="1435988" y="5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066800">
            <a:lnSpc>
              <a:spcPct val="90000"/>
            </a:lnSpc>
            <a:spcBef>
              <a:spcPct val="0"/>
            </a:spcBef>
            <a:spcAft>
              <a:spcPct val="35000"/>
            </a:spcAft>
            <a:buNone/>
          </a:pPr>
          <a:r>
            <a:rPr lang="en-US" sz="2400" kern="1200"/>
            <a:t>Time series forecasting deals with sequence of data point in order of time. It involve analyzing time series data to get meaningful of insight.</a:t>
          </a:r>
        </a:p>
      </dsp:txBody>
      <dsp:txXfrm>
        <a:off x="1435988" y="531"/>
        <a:ext cx="9079611" cy="1243280"/>
      </dsp:txXfrm>
    </dsp:sp>
    <dsp:sp modelId="{89739323-F9E8-466F-A95D-CDDDB4786B1C}">
      <dsp:nvSpPr>
        <dsp:cNvPr id="0" name=""/>
        <dsp:cNvSpPr/>
      </dsp:nvSpPr>
      <dsp:spPr>
        <a:xfrm>
          <a:off x="0" y="1554631"/>
          <a:ext cx="10515600" cy="1243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56E324-8990-4E91-A933-14549127A1F4}">
      <dsp:nvSpPr>
        <dsp:cNvPr id="0" name=""/>
        <dsp:cNvSpPr/>
      </dsp:nvSpPr>
      <dsp:spPr>
        <a:xfrm>
          <a:off x="376092" y="1834369"/>
          <a:ext cx="683804" cy="683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ADEA66-8710-4496-B218-E78D13E11C53}">
      <dsp:nvSpPr>
        <dsp:cNvPr id="0" name=""/>
        <dsp:cNvSpPr/>
      </dsp:nvSpPr>
      <dsp:spPr>
        <a:xfrm>
          <a:off x="1435988" y="15546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066800">
            <a:lnSpc>
              <a:spcPct val="90000"/>
            </a:lnSpc>
            <a:spcBef>
              <a:spcPct val="0"/>
            </a:spcBef>
            <a:spcAft>
              <a:spcPct val="35000"/>
            </a:spcAft>
            <a:buNone/>
          </a:pPr>
          <a:r>
            <a:rPr lang="en-US" sz="2400" kern="1200" dirty="0"/>
            <a:t>So</a:t>
          </a:r>
          <a:r>
            <a:rPr lang="en-US" sz="2400" kern="1200" baseline="0" dirty="0"/>
            <a:t> this method is used in order to predict the future values of the data.</a:t>
          </a:r>
          <a:endParaRPr lang="en-US" sz="2400" kern="1200" dirty="0"/>
        </a:p>
      </dsp:txBody>
      <dsp:txXfrm>
        <a:off x="1435988" y="1554631"/>
        <a:ext cx="9079611" cy="1243280"/>
      </dsp:txXfrm>
    </dsp:sp>
    <dsp:sp modelId="{169693B1-F260-42FC-A91C-7928C52D415B}">
      <dsp:nvSpPr>
        <dsp:cNvPr id="0" name=""/>
        <dsp:cNvSpPr/>
      </dsp:nvSpPr>
      <dsp:spPr>
        <a:xfrm>
          <a:off x="0" y="3108732"/>
          <a:ext cx="10515600" cy="1243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BDD426-23AF-4436-B8F0-75E1180A2D1B}">
      <dsp:nvSpPr>
        <dsp:cNvPr id="0" name=""/>
        <dsp:cNvSpPr/>
      </dsp:nvSpPr>
      <dsp:spPr>
        <a:xfrm>
          <a:off x="376092" y="3388470"/>
          <a:ext cx="683804" cy="683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BA0B53-2ECB-4D29-9400-EF3122DD00CF}">
      <dsp:nvSpPr>
        <dsp:cNvPr id="0" name=""/>
        <dsp:cNvSpPr/>
      </dsp:nvSpPr>
      <dsp:spPr>
        <a:xfrm>
          <a:off x="1435988" y="3108732"/>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066800">
            <a:lnSpc>
              <a:spcPct val="90000"/>
            </a:lnSpc>
            <a:spcBef>
              <a:spcPct val="0"/>
            </a:spcBef>
            <a:spcAft>
              <a:spcPct val="35000"/>
            </a:spcAft>
            <a:buNone/>
          </a:pPr>
          <a:r>
            <a:rPr lang="en-US" sz="2400" kern="1200" dirty="0"/>
            <a:t>Most of the time series analysis is a type of regression analysis since we are predicting or forecasting a number . </a:t>
          </a:r>
        </a:p>
      </dsp:txBody>
      <dsp:txXfrm>
        <a:off x="1435988" y="3108732"/>
        <a:ext cx="9079611" cy="1243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D6CB6-D7C0-4BE9-A15A-60BAF320A389}">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D9BBF9-6CC9-46AB-A077-236627647FAA}">
      <dsp:nvSpPr>
        <dsp:cNvPr id="0" name=""/>
        <dsp:cNvSpPr/>
      </dsp:nvSpPr>
      <dsp:spPr>
        <a:xfrm>
          <a:off x="0" y="623"/>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We are using cotton India production dataset from Kaggle.</a:t>
          </a:r>
        </a:p>
      </dsp:txBody>
      <dsp:txXfrm>
        <a:off x="0" y="623"/>
        <a:ext cx="6492875" cy="567128"/>
      </dsp:txXfrm>
    </dsp:sp>
    <dsp:sp modelId="{D9748F1D-5CD8-429B-97B9-E85E18305BF7}">
      <dsp:nvSpPr>
        <dsp:cNvPr id="0" name=""/>
        <dsp:cNvSpPr/>
      </dsp:nvSpPr>
      <dsp:spPr>
        <a:xfrm>
          <a:off x="0" y="567751"/>
          <a:ext cx="6492875" cy="0"/>
        </a:xfrm>
        <a:prstGeom prst="line">
          <a:avLst/>
        </a:prstGeom>
        <a:solidFill>
          <a:schemeClr val="accent2">
            <a:hueOff val="-181920"/>
            <a:satOff val="-10491"/>
            <a:lumOff val="1078"/>
            <a:alphaOff val="0"/>
          </a:schemeClr>
        </a:solidFill>
        <a:ln w="12700" cap="flat" cmpd="sng" algn="ctr">
          <a:solidFill>
            <a:schemeClr val="accent2">
              <a:hueOff val="-181920"/>
              <a:satOff val="-10491"/>
              <a:lumOff val="10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2C9ACB-5B18-4E56-B3CD-7ADF6F0E3784}">
      <dsp:nvSpPr>
        <dsp:cNvPr id="0" name=""/>
        <dsp:cNvSpPr/>
      </dsp:nvSpPr>
      <dsp:spPr>
        <a:xfrm>
          <a:off x="0" y="567751"/>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It has five Features and 69 rows</a:t>
          </a:r>
        </a:p>
      </dsp:txBody>
      <dsp:txXfrm>
        <a:off x="0" y="567751"/>
        <a:ext cx="6492875" cy="567128"/>
      </dsp:txXfrm>
    </dsp:sp>
    <dsp:sp modelId="{C2D72C82-F863-4ABB-A8B1-3BC47E4BB299}">
      <dsp:nvSpPr>
        <dsp:cNvPr id="0" name=""/>
        <dsp:cNvSpPr/>
      </dsp:nvSpPr>
      <dsp:spPr>
        <a:xfrm>
          <a:off x="0" y="1134879"/>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0B871B-3DCB-412A-9508-CC8828799C6B}">
      <dsp:nvSpPr>
        <dsp:cNvPr id="0" name=""/>
        <dsp:cNvSpPr/>
      </dsp:nvSpPr>
      <dsp:spPr>
        <a:xfrm>
          <a:off x="0" y="1134879"/>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Year    -  1947 to 2017</a:t>
          </a:r>
        </a:p>
      </dsp:txBody>
      <dsp:txXfrm>
        <a:off x="0" y="1134879"/>
        <a:ext cx="6492875" cy="567128"/>
      </dsp:txXfrm>
    </dsp:sp>
    <dsp:sp modelId="{AE75DC9D-5274-453F-A3F2-2BDF7A03E2B6}">
      <dsp:nvSpPr>
        <dsp:cNvPr id="0" name=""/>
        <dsp:cNvSpPr/>
      </dsp:nvSpPr>
      <dsp:spPr>
        <a:xfrm>
          <a:off x="0" y="1702007"/>
          <a:ext cx="6492875" cy="0"/>
        </a:xfrm>
        <a:prstGeom prst="line">
          <a:avLst/>
        </a:prstGeom>
        <a:solidFill>
          <a:schemeClr val="accent2">
            <a:hueOff val="-545761"/>
            <a:satOff val="-31473"/>
            <a:lumOff val="3235"/>
            <a:alphaOff val="0"/>
          </a:schemeClr>
        </a:solidFill>
        <a:ln w="12700" cap="flat" cmpd="sng" algn="ctr">
          <a:solidFill>
            <a:schemeClr val="accent2">
              <a:hueOff val="-545761"/>
              <a:satOff val="-31473"/>
              <a:lumOff val="3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7D4312-38FD-4735-8BE9-C780216254AE}">
      <dsp:nvSpPr>
        <dsp:cNvPr id="0" name=""/>
        <dsp:cNvSpPr/>
      </dsp:nvSpPr>
      <dsp:spPr>
        <a:xfrm>
          <a:off x="0" y="1702007"/>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Area  </a:t>
          </a:r>
        </a:p>
      </dsp:txBody>
      <dsp:txXfrm>
        <a:off x="0" y="1702007"/>
        <a:ext cx="6492875" cy="567128"/>
      </dsp:txXfrm>
    </dsp:sp>
    <dsp:sp modelId="{D8AC4300-6098-4888-8893-9565ECB2176F}">
      <dsp:nvSpPr>
        <dsp:cNvPr id="0" name=""/>
        <dsp:cNvSpPr/>
      </dsp:nvSpPr>
      <dsp:spPr>
        <a:xfrm>
          <a:off x="0" y="2269135"/>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8E9119-1A93-4A8A-97E4-ECC8F3E318C8}">
      <dsp:nvSpPr>
        <dsp:cNvPr id="0" name=""/>
        <dsp:cNvSpPr/>
      </dsp:nvSpPr>
      <dsp:spPr>
        <a:xfrm>
          <a:off x="0" y="2269135"/>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Production</a:t>
          </a:r>
        </a:p>
      </dsp:txBody>
      <dsp:txXfrm>
        <a:off x="0" y="2269135"/>
        <a:ext cx="6492875" cy="567128"/>
      </dsp:txXfrm>
    </dsp:sp>
    <dsp:sp modelId="{20E31E87-53BC-4D50-883D-CF3C693AA9DF}">
      <dsp:nvSpPr>
        <dsp:cNvPr id="0" name=""/>
        <dsp:cNvSpPr/>
      </dsp:nvSpPr>
      <dsp:spPr>
        <a:xfrm>
          <a:off x="0" y="2836264"/>
          <a:ext cx="6492875" cy="0"/>
        </a:xfrm>
        <a:prstGeom prst="line">
          <a:avLst/>
        </a:prstGeom>
        <a:solidFill>
          <a:schemeClr val="accent2">
            <a:hueOff val="-909602"/>
            <a:satOff val="-52455"/>
            <a:lumOff val="5392"/>
            <a:alphaOff val="0"/>
          </a:schemeClr>
        </a:solidFill>
        <a:ln w="12700" cap="flat" cmpd="sng" algn="ctr">
          <a:solidFill>
            <a:schemeClr val="accent2">
              <a:hueOff val="-909602"/>
              <a:satOff val="-52455"/>
              <a:lumOff val="5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ED0308-5FAB-446C-975B-97EEC8BE817F}">
      <dsp:nvSpPr>
        <dsp:cNvPr id="0" name=""/>
        <dsp:cNvSpPr/>
      </dsp:nvSpPr>
      <dsp:spPr>
        <a:xfrm>
          <a:off x="0" y="2836264"/>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Kg/Hectare</a:t>
          </a:r>
        </a:p>
      </dsp:txBody>
      <dsp:txXfrm>
        <a:off x="0" y="2836264"/>
        <a:ext cx="6492875" cy="567128"/>
      </dsp:txXfrm>
    </dsp:sp>
    <dsp:sp modelId="{1DC9B7D2-6045-4C3B-88DD-7AFE68BE502C}">
      <dsp:nvSpPr>
        <dsp:cNvPr id="0" name=""/>
        <dsp:cNvSpPr/>
      </dsp:nvSpPr>
      <dsp:spPr>
        <a:xfrm>
          <a:off x="0" y="3403392"/>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4A52B7-3891-4E7C-8911-44B7D84F979B}">
      <dsp:nvSpPr>
        <dsp:cNvPr id="0" name=""/>
        <dsp:cNvSpPr/>
      </dsp:nvSpPr>
      <dsp:spPr>
        <a:xfrm>
          <a:off x="0" y="3403392"/>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Irrigation</a:t>
          </a:r>
        </a:p>
      </dsp:txBody>
      <dsp:txXfrm>
        <a:off x="0" y="3403392"/>
        <a:ext cx="6492875" cy="567128"/>
      </dsp:txXfrm>
    </dsp:sp>
    <dsp:sp modelId="{4B9E7527-6A10-4F78-A14F-167E402611E2}">
      <dsp:nvSpPr>
        <dsp:cNvPr id="0" name=""/>
        <dsp:cNvSpPr/>
      </dsp:nvSpPr>
      <dsp:spPr>
        <a:xfrm>
          <a:off x="0" y="3970520"/>
          <a:ext cx="6492875" cy="0"/>
        </a:xfrm>
        <a:prstGeom prst="line">
          <a:avLst/>
        </a:prstGeom>
        <a:solidFill>
          <a:schemeClr val="accent2">
            <a:hueOff val="-1273443"/>
            <a:satOff val="-73437"/>
            <a:lumOff val="7549"/>
            <a:alphaOff val="0"/>
          </a:schemeClr>
        </a:solidFill>
        <a:ln w="12700" cap="flat" cmpd="sng" algn="ctr">
          <a:solidFill>
            <a:schemeClr val="accent2">
              <a:hueOff val="-1273443"/>
              <a:satOff val="-73437"/>
              <a:lumOff val="7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6E2C1E-42FF-47E5-81C4-33BFAF2836B9}">
      <dsp:nvSpPr>
        <dsp:cNvPr id="0" name=""/>
        <dsp:cNvSpPr/>
      </dsp:nvSpPr>
      <dsp:spPr>
        <a:xfrm>
          <a:off x="0" y="3970520"/>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This is a yearly dataset.</a:t>
          </a:r>
        </a:p>
      </dsp:txBody>
      <dsp:txXfrm>
        <a:off x="0" y="3970520"/>
        <a:ext cx="6492875" cy="567128"/>
      </dsp:txXfrm>
    </dsp:sp>
    <dsp:sp modelId="{B65A4A1C-EA63-484E-81A0-DDB2954D07FE}">
      <dsp:nvSpPr>
        <dsp:cNvPr id="0" name=""/>
        <dsp:cNvSpPr/>
      </dsp:nvSpPr>
      <dsp:spPr>
        <a:xfrm>
          <a:off x="0" y="4537648"/>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1BAF9F-E14A-4513-B273-3B9909F46D22}">
      <dsp:nvSpPr>
        <dsp:cNvPr id="0" name=""/>
        <dsp:cNvSpPr/>
      </dsp:nvSpPr>
      <dsp:spPr>
        <a:xfrm>
          <a:off x="0" y="4537648"/>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But we are only using two columns. Such as  year and production.</a:t>
          </a:r>
        </a:p>
      </dsp:txBody>
      <dsp:txXfrm>
        <a:off x="0" y="4537648"/>
        <a:ext cx="6492875" cy="5671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560F7-EA23-4689-8435-EE9077DFC3EF}">
      <dsp:nvSpPr>
        <dsp:cNvPr id="0" name=""/>
        <dsp:cNvSpPr/>
      </dsp:nvSpPr>
      <dsp:spPr>
        <a:xfrm>
          <a:off x="0" y="56581"/>
          <a:ext cx="6588691" cy="10553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IN" sz="4400" kern="1200"/>
            <a:t>Moving Average</a:t>
          </a:r>
          <a:endParaRPr lang="en-US" sz="4400" kern="1200"/>
        </a:p>
      </dsp:txBody>
      <dsp:txXfrm>
        <a:off x="51517" y="108098"/>
        <a:ext cx="6485657" cy="952306"/>
      </dsp:txXfrm>
    </dsp:sp>
    <dsp:sp modelId="{A56A646D-2226-46C9-A75F-054A5C3952FA}">
      <dsp:nvSpPr>
        <dsp:cNvPr id="0" name=""/>
        <dsp:cNvSpPr/>
      </dsp:nvSpPr>
      <dsp:spPr>
        <a:xfrm>
          <a:off x="0" y="1238641"/>
          <a:ext cx="6588691" cy="105534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IN" sz="4400" kern="1200"/>
            <a:t>Exponential Smoothing </a:t>
          </a:r>
          <a:endParaRPr lang="en-US" sz="4400" kern="1200"/>
        </a:p>
      </dsp:txBody>
      <dsp:txXfrm>
        <a:off x="51517" y="1290158"/>
        <a:ext cx="6485657" cy="952306"/>
      </dsp:txXfrm>
    </dsp:sp>
    <dsp:sp modelId="{510E4342-59DD-4D7E-B1C8-459283E45A71}">
      <dsp:nvSpPr>
        <dsp:cNvPr id="0" name=""/>
        <dsp:cNvSpPr/>
      </dsp:nvSpPr>
      <dsp:spPr>
        <a:xfrm>
          <a:off x="0" y="2420701"/>
          <a:ext cx="6588691" cy="105534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IN" sz="4400" kern="1200"/>
            <a:t>Machine Learning Models</a:t>
          </a:r>
          <a:endParaRPr lang="en-US" sz="4400" kern="1200"/>
        </a:p>
      </dsp:txBody>
      <dsp:txXfrm>
        <a:off x="51517" y="2472218"/>
        <a:ext cx="6485657" cy="952306"/>
      </dsp:txXfrm>
    </dsp:sp>
    <dsp:sp modelId="{F689B96F-01B5-4E37-B96D-F3CE6C09342C}">
      <dsp:nvSpPr>
        <dsp:cNvPr id="0" name=""/>
        <dsp:cNvSpPr/>
      </dsp:nvSpPr>
      <dsp:spPr>
        <a:xfrm>
          <a:off x="0" y="3602761"/>
          <a:ext cx="6588691" cy="105534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IN" sz="4400" kern="1200"/>
            <a:t>Time Series Models</a:t>
          </a:r>
          <a:endParaRPr lang="en-US" sz="4400" kern="1200"/>
        </a:p>
      </dsp:txBody>
      <dsp:txXfrm>
        <a:off x="51517" y="3654278"/>
        <a:ext cx="6485657" cy="952306"/>
      </dsp:txXfrm>
    </dsp:sp>
    <dsp:sp modelId="{AB2064A5-F533-4AA0-BCC2-5668AD2B1C95}">
      <dsp:nvSpPr>
        <dsp:cNvPr id="0" name=""/>
        <dsp:cNvSpPr/>
      </dsp:nvSpPr>
      <dsp:spPr>
        <a:xfrm>
          <a:off x="0" y="4784821"/>
          <a:ext cx="6588691" cy="10553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IN" sz="4400" kern="1200"/>
            <a:t>LSTM</a:t>
          </a:r>
          <a:endParaRPr lang="en-US" sz="4400" kern="1200"/>
        </a:p>
      </dsp:txBody>
      <dsp:txXfrm>
        <a:off x="51517" y="4836338"/>
        <a:ext cx="6485657" cy="9523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9880-30C8-4992-8645-A9E0318772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7F96127-F312-4EBD-8615-461BF62454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FBD381B-CAAF-491F-AB2C-A8BB2A23A3AC}"/>
              </a:ext>
            </a:extLst>
          </p:cNvPr>
          <p:cNvSpPr>
            <a:spLocks noGrp="1"/>
          </p:cNvSpPr>
          <p:nvPr>
            <p:ph type="dt" sz="half" idx="10"/>
          </p:nvPr>
        </p:nvSpPr>
        <p:spPr/>
        <p:txBody>
          <a:bodyPr/>
          <a:lstStyle/>
          <a:p>
            <a:fld id="{BBBEA088-F1F1-4B5E-8FA4-7E23DF032E4D}" type="datetimeFigureOut">
              <a:rPr lang="en-CA" smtClean="0"/>
              <a:t>2020-04-15</a:t>
            </a:fld>
            <a:endParaRPr lang="en-CA"/>
          </a:p>
        </p:txBody>
      </p:sp>
      <p:sp>
        <p:nvSpPr>
          <p:cNvPr id="5" name="Footer Placeholder 4">
            <a:extLst>
              <a:ext uri="{FF2B5EF4-FFF2-40B4-BE49-F238E27FC236}">
                <a16:creationId xmlns:a16="http://schemas.microsoft.com/office/drawing/2014/main" id="{82EF24F7-4F17-4328-858D-3B3FEE6879E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F066209-25FA-4D38-9FF9-DB565E26D22D}"/>
              </a:ext>
            </a:extLst>
          </p:cNvPr>
          <p:cNvSpPr>
            <a:spLocks noGrp="1"/>
          </p:cNvSpPr>
          <p:nvPr>
            <p:ph type="sldNum" sz="quarter" idx="12"/>
          </p:nvPr>
        </p:nvSpPr>
        <p:spPr/>
        <p:txBody>
          <a:bodyPr/>
          <a:lstStyle/>
          <a:p>
            <a:fld id="{F4409E1A-C511-448C-8D1D-D8A02BA32D6B}" type="slidenum">
              <a:rPr lang="en-CA" smtClean="0"/>
              <a:t>‹#›</a:t>
            </a:fld>
            <a:endParaRPr lang="en-CA"/>
          </a:p>
        </p:txBody>
      </p:sp>
    </p:spTree>
    <p:extLst>
      <p:ext uri="{BB962C8B-B14F-4D97-AF65-F5344CB8AC3E}">
        <p14:creationId xmlns:p14="http://schemas.microsoft.com/office/powerpoint/2010/main" val="76041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CB93-483F-4CEC-9A6A-116FEA42485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1DE62BA-F3B6-47F9-8813-3C7258F628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3B24AF2-10FD-4B84-8944-473381564C49}"/>
              </a:ext>
            </a:extLst>
          </p:cNvPr>
          <p:cNvSpPr>
            <a:spLocks noGrp="1"/>
          </p:cNvSpPr>
          <p:nvPr>
            <p:ph type="dt" sz="half" idx="10"/>
          </p:nvPr>
        </p:nvSpPr>
        <p:spPr/>
        <p:txBody>
          <a:bodyPr/>
          <a:lstStyle/>
          <a:p>
            <a:fld id="{BBBEA088-F1F1-4B5E-8FA4-7E23DF032E4D}" type="datetimeFigureOut">
              <a:rPr lang="en-CA" smtClean="0"/>
              <a:t>2020-04-15</a:t>
            </a:fld>
            <a:endParaRPr lang="en-CA"/>
          </a:p>
        </p:txBody>
      </p:sp>
      <p:sp>
        <p:nvSpPr>
          <p:cNvPr id="5" name="Footer Placeholder 4">
            <a:extLst>
              <a:ext uri="{FF2B5EF4-FFF2-40B4-BE49-F238E27FC236}">
                <a16:creationId xmlns:a16="http://schemas.microsoft.com/office/drawing/2014/main" id="{B95C82F1-6892-47B6-94AF-89E6113C396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F2142AA-25CB-4C64-B82E-AD398D0C82D4}"/>
              </a:ext>
            </a:extLst>
          </p:cNvPr>
          <p:cNvSpPr>
            <a:spLocks noGrp="1"/>
          </p:cNvSpPr>
          <p:nvPr>
            <p:ph type="sldNum" sz="quarter" idx="12"/>
          </p:nvPr>
        </p:nvSpPr>
        <p:spPr/>
        <p:txBody>
          <a:bodyPr/>
          <a:lstStyle/>
          <a:p>
            <a:fld id="{F4409E1A-C511-448C-8D1D-D8A02BA32D6B}" type="slidenum">
              <a:rPr lang="en-CA" smtClean="0"/>
              <a:t>‹#›</a:t>
            </a:fld>
            <a:endParaRPr lang="en-CA"/>
          </a:p>
        </p:txBody>
      </p:sp>
    </p:spTree>
    <p:extLst>
      <p:ext uri="{BB962C8B-B14F-4D97-AF65-F5344CB8AC3E}">
        <p14:creationId xmlns:p14="http://schemas.microsoft.com/office/powerpoint/2010/main" val="1038587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8553F2-D67D-4346-B810-923469D498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43C5BC0-C2F6-4E4E-9084-C2C0B0BCEB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981A533-3350-4EDD-B237-D214803934C4}"/>
              </a:ext>
            </a:extLst>
          </p:cNvPr>
          <p:cNvSpPr>
            <a:spLocks noGrp="1"/>
          </p:cNvSpPr>
          <p:nvPr>
            <p:ph type="dt" sz="half" idx="10"/>
          </p:nvPr>
        </p:nvSpPr>
        <p:spPr/>
        <p:txBody>
          <a:bodyPr/>
          <a:lstStyle/>
          <a:p>
            <a:fld id="{BBBEA088-F1F1-4B5E-8FA4-7E23DF032E4D}" type="datetimeFigureOut">
              <a:rPr lang="en-CA" smtClean="0"/>
              <a:t>2020-04-15</a:t>
            </a:fld>
            <a:endParaRPr lang="en-CA"/>
          </a:p>
        </p:txBody>
      </p:sp>
      <p:sp>
        <p:nvSpPr>
          <p:cNvPr id="5" name="Footer Placeholder 4">
            <a:extLst>
              <a:ext uri="{FF2B5EF4-FFF2-40B4-BE49-F238E27FC236}">
                <a16:creationId xmlns:a16="http://schemas.microsoft.com/office/drawing/2014/main" id="{F2723A43-2F9D-49A4-B1DE-59D3E7A1EFC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CBEEB19-4BDD-48B4-82F5-30E2FF64F6E6}"/>
              </a:ext>
            </a:extLst>
          </p:cNvPr>
          <p:cNvSpPr>
            <a:spLocks noGrp="1"/>
          </p:cNvSpPr>
          <p:nvPr>
            <p:ph type="sldNum" sz="quarter" idx="12"/>
          </p:nvPr>
        </p:nvSpPr>
        <p:spPr/>
        <p:txBody>
          <a:bodyPr/>
          <a:lstStyle/>
          <a:p>
            <a:fld id="{F4409E1A-C511-448C-8D1D-D8A02BA32D6B}" type="slidenum">
              <a:rPr lang="en-CA" smtClean="0"/>
              <a:t>‹#›</a:t>
            </a:fld>
            <a:endParaRPr lang="en-CA"/>
          </a:p>
        </p:txBody>
      </p:sp>
    </p:spTree>
    <p:extLst>
      <p:ext uri="{BB962C8B-B14F-4D97-AF65-F5344CB8AC3E}">
        <p14:creationId xmlns:p14="http://schemas.microsoft.com/office/powerpoint/2010/main" val="894224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F14B8-7258-4285-91B3-2ED28BF7E2F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88CB27C-E1A5-470D-91A7-14AB9CD13E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1AE868A-052B-4495-B2CD-8A042DD53EEE}"/>
              </a:ext>
            </a:extLst>
          </p:cNvPr>
          <p:cNvSpPr>
            <a:spLocks noGrp="1"/>
          </p:cNvSpPr>
          <p:nvPr>
            <p:ph type="dt" sz="half" idx="10"/>
          </p:nvPr>
        </p:nvSpPr>
        <p:spPr/>
        <p:txBody>
          <a:bodyPr/>
          <a:lstStyle/>
          <a:p>
            <a:fld id="{BBBEA088-F1F1-4B5E-8FA4-7E23DF032E4D}" type="datetimeFigureOut">
              <a:rPr lang="en-CA" smtClean="0"/>
              <a:t>2020-04-15</a:t>
            </a:fld>
            <a:endParaRPr lang="en-CA"/>
          </a:p>
        </p:txBody>
      </p:sp>
      <p:sp>
        <p:nvSpPr>
          <p:cNvPr id="5" name="Footer Placeholder 4">
            <a:extLst>
              <a:ext uri="{FF2B5EF4-FFF2-40B4-BE49-F238E27FC236}">
                <a16:creationId xmlns:a16="http://schemas.microsoft.com/office/drawing/2014/main" id="{98FDF4B2-F973-47F7-9C89-A9AEE66B9B4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5E976A6-4719-4790-B08E-4A3A6D26780E}"/>
              </a:ext>
            </a:extLst>
          </p:cNvPr>
          <p:cNvSpPr>
            <a:spLocks noGrp="1"/>
          </p:cNvSpPr>
          <p:nvPr>
            <p:ph type="sldNum" sz="quarter" idx="12"/>
          </p:nvPr>
        </p:nvSpPr>
        <p:spPr/>
        <p:txBody>
          <a:bodyPr/>
          <a:lstStyle/>
          <a:p>
            <a:fld id="{F4409E1A-C511-448C-8D1D-D8A02BA32D6B}" type="slidenum">
              <a:rPr lang="en-CA" smtClean="0"/>
              <a:t>‹#›</a:t>
            </a:fld>
            <a:endParaRPr lang="en-CA"/>
          </a:p>
        </p:txBody>
      </p:sp>
    </p:spTree>
    <p:extLst>
      <p:ext uri="{BB962C8B-B14F-4D97-AF65-F5344CB8AC3E}">
        <p14:creationId xmlns:p14="http://schemas.microsoft.com/office/powerpoint/2010/main" val="417943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DC726-61F2-428F-933C-09114030F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687DB93-AB96-47A3-9143-F34EF02306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D8F47E-40BB-44BA-A06D-CA63091443C4}"/>
              </a:ext>
            </a:extLst>
          </p:cNvPr>
          <p:cNvSpPr>
            <a:spLocks noGrp="1"/>
          </p:cNvSpPr>
          <p:nvPr>
            <p:ph type="dt" sz="half" idx="10"/>
          </p:nvPr>
        </p:nvSpPr>
        <p:spPr/>
        <p:txBody>
          <a:bodyPr/>
          <a:lstStyle/>
          <a:p>
            <a:fld id="{BBBEA088-F1F1-4B5E-8FA4-7E23DF032E4D}" type="datetimeFigureOut">
              <a:rPr lang="en-CA" smtClean="0"/>
              <a:t>2020-04-15</a:t>
            </a:fld>
            <a:endParaRPr lang="en-CA"/>
          </a:p>
        </p:txBody>
      </p:sp>
      <p:sp>
        <p:nvSpPr>
          <p:cNvPr id="5" name="Footer Placeholder 4">
            <a:extLst>
              <a:ext uri="{FF2B5EF4-FFF2-40B4-BE49-F238E27FC236}">
                <a16:creationId xmlns:a16="http://schemas.microsoft.com/office/drawing/2014/main" id="{4CCEEFDE-5D78-439A-8008-10DED588123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F5AB33B-B76F-42B3-BE7C-44208BEE0CD2}"/>
              </a:ext>
            </a:extLst>
          </p:cNvPr>
          <p:cNvSpPr>
            <a:spLocks noGrp="1"/>
          </p:cNvSpPr>
          <p:nvPr>
            <p:ph type="sldNum" sz="quarter" idx="12"/>
          </p:nvPr>
        </p:nvSpPr>
        <p:spPr/>
        <p:txBody>
          <a:bodyPr/>
          <a:lstStyle/>
          <a:p>
            <a:fld id="{F4409E1A-C511-448C-8D1D-D8A02BA32D6B}" type="slidenum">
              <a:rPr lang="en-CA" smtClean="0"/>
              <a:t>‹#›</a:t>
            </a:fld>
            <a:endParaRPr lang="en-CA"/>
          </a:p>
        </p:txBody>
      </p:sp>
    </p:spTree>
    <p:extLst>
      <p:ext uri="{BB962C8B-B14F-4D97-AF65-F5344CB8AC3E}">
        <p14:creationId xmlns:p14="http://schemas.microsoft.com/office/powerpoint/2010/main" val="427552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8F873-290B-40B9-80FC-1866AC02502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3978064-F153-4BB9-A7E3-EBDA4A1B97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AAD73AD-1B70-4912-AFA4-1C424DA90B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8197481-7E4A-4052-93E0-A48DDEBBD54E}"/>
              </a:ext>
            </a:extLst>
          </p:cNvPr>
          <p:cNvSpPr>
            <a:spLocks noGrp="1"/>
          </p:cNvSpPr>
          <p:nvPr>
            <p:ph type="dt" sz="half" idx="10"/>
          </p:nvPr>
        </p:nvSpPr>
        <p:spPr/>
        <p:txBody>
          <a:bodyPr/>
          <a:lstStyle/>
          <a:p>
            <a:fld id="{BBBEA088-F1F1-4B5E-8FA4-7E23DF032E4D}" type="datetimeFigureOut">
              <a:rPr lang="en-CA" smtClean="0"/>
              <a:t>2020-04-15</a:t>
            </a:fld>
            <a:endParaRPr lang="en-CA"/>
          </a:p>
        </p:txBody>
      </p:sp>
      <p:sp>
        <p:nvSpPr>
          <p:cNvPr id="6" name="Footer Placeholder 5">
            <a:extLst>
              <a:ext uri="{FF2B5EF4-FFF2-40B4-BE49-F238E27FC236}">
                <a16:creationId xmlns:a16="http://schemas.microsoft.com/office/drawing/2014/main" id="{95FCECFB-F53A-4DAF-B66C-8B5679E323A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94C95AD-8964-43A9-9D7E-A5C659E251B6}"/>
              </a:ext>
            </a:extLst>
          </p:cNvPr>
          <p:cNvSpPr>
            <a:spLocks noGrp="1"/>
          </p:cNvSpPr>
          <p:nvPr>
            <p:ph type="sldNum" sz="quarter" idx="12"/>
          </p:nvPr>
        </p:nvSpPr>
        <p:spPr/>
        <p:txBody>
          <a:bodyPr/>
          <a:lstStyle/>
          <a:p>
            <a:fld id="{F4409E1A-C511-448C-8D1D-D8A02BA32D6B}" type="slidenum">
              <a:rPr lang="en-CA" smtClean="0"/>
              <a:t>‹#›</a:t>
            </a:fld>
            <a:endParaRPr lang="en-CA"/>
          </a:p>
        </p:txBody>
      </p:sp>
    </p:spTree>
    <p:extLst>
      <p:ext uri="{BB962C8B-B14F-4D97-AF65-F5344CB8AC3E}">
        <p14:creationId xmlns:p14="http://schemas.microsoft.com/office/powerpoint/2010/main" val="3694159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A2CD-EC6A-4518-83A7-1D2855D1C7E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0416FCE-0DC3-444D-BB03-A56717085D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A99FCE-5190-49CC-9608-16CBFF7190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A571AE0-2D5A-4112-8D87-70EEE973FB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86B2EE-88B7-4F20-A97A-96E1207F64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A0B1A58-8A59-442E-9240-B17B92AD3030}"/>
              </a:ext>
            </a:extLst>
          </p:cNvPr>
          <p:cNvSpPr>
            <a:spLocks noGrp="1"/>
          </p:cNvSpPr>
          <p:nvPr>
            <p:ph type="dt" sz="half" idx="10"/>
          </p:nvPr>
        </p:nvSpPr>
        <p:spPr/>
        <p:txBody>
          <a:bodyPr/>
          <a:lstStyle/>
          <a:p>
            <a:fld id="{BBBEA088-F1F1-4B5E-8FA4-7E23DF032E4D}" type="datetimeFigureOut">
              <a:rPr lang="en-CA" smtClean="0"/>
              <a:t>2020-04-15</a:t>
            </a:fld>
            <a:endParaRPr lang="en-CA"/>
          </a:p>
        </p:txBody>
      </p:sp>
      <p:sp>
        <p:nvSpPr>
          <p:cNvPr id="8" name="Footer Placeholder 7">
            <a:extLst>
              <a:ext uri="{FF2B5EF4-FFF2-40B4-BE49-F238E27FC236}">
                <a16:creationId xmlns:a16="http://schemas.microsoft.com/office/drawing/2014/main" id="{6D0A182F-0055-43F5-A771-43C10AE1709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C10BF50-9511-40AB-8415-B62510414BF3}"/>
              </a:ext>
            </a:extLst>
          </p:cNvPr>
          <p:cNvSpPr>
            <a:spLocks noGrp="1"/>
          </p:cNvSpPr>
          <p:nvPr>
            <p:ph type="sldNum" sz="quarter" idx="12"/>
          </p:nvPr>
        </p:nvSpPr>
        <p:spPr/>
        <p:txBody>
          <a:bodyPr/>
          <a:lstStyle/>
          <a:p>
            <a:fld id="{F4409E1A-C511-448C-8D1D-D8A02BA32D6B}" type="slidenum">
              <a:rPr lang="en-CA" smtClean="0"/>
              <a:t>‹#›</a:t>
            </a:fld>
            <a:endParaRPr lang="en-CA"/>
          </a:p>
        </p:txBody>
      </p:sp>
    </p:spTree>
    <p:extLst>
      <p:ext uri="{BB962C8B-B14F-4D97-AF65-F5344CB8AC3E}">
        <p14:creationId xmlns:p14="http://schemas.microsoft.com/office/powerpoint/2010/main" val="1786058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4AF27-ABB0-4723-B571-1F20EC06242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A28C031-430B-4C1E-A77F-3E8F5E5B5BFA}"/>
              </a:ext>
            </a:extLst>
          </p:cNvPr>
          <p:cNvSpPr>
            <a:spLocks noGrp="1"/>
          </p:cNvSpPr>
          <p:nvPr>
            <p:ph type="dt" sz="half" idx="10"/>
          </p:nvPr>
        </p:nvSpPr>
        <p:spPr/>
        <p:txBody>
          <a:bodyPr/>
          <a:lstStyle/>
          <a:p>
            <a:fld id="{BBBEA088-F1F1-4B5E-8FA4-7E23DF032E4D}" type="datetimeFigureOut">
              <a:rPr lang="en-CA" smtClean="0"/>
              <a:t>2020-04-15</a:t>
            </a:fld>
            <a:endParaRPr lang="en-CA"/>
          </a:p>
        </p:txBody>
      </p:sp>
      <p:sp>
        <p:nvSpPr>
          <p:cNvPr id="4" name="Footer Placeholder 3">
            <a:extLst>
              <a:ext uri="{FF2B5EF4-FFF2-40B4-BE49-F238E27FC236}">
                <a16:creationId xmlns:a16="http://schemas.microsoft.com/office/drawing/2014/main" id="{FA439A2C-1C73-4625-AFBA-CDD0E332C9E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08BBE94-0E7C-4E13-B4E2-CB34BC02306D}"/>
              </a:ext>
            </a:extLst>
          </p:cNvPr>
          <p:cNvSpPr>
            <a:spLocks noGrp="1"/>
          </p:cNvSpPr>
          <p:nvPr>
            <p:ph type="sldNum" sz="quarter" idx="12"/>
          </p:nvPr>
        </p:nvSpPr>
        <p:spPr/>
        <p:txBody>
          <a:bodyPr/>
          <a:lstStyle/>
          <a:p>
            <a:fld id="{F4409E1A-C511-448C-8D1D-D8A02BA32D6B}" type="slidenum">
              <a:rPr lang="en-CA" smtClean="0"/>
              <a:t>‹#›</a:t>
            </a:fld>
            <a:endParaRPr lang="en-CA"/>
          </a:p>
        </p:txBody>
      </p:sp>
    </p:spTree>
    <p:extLst>
      <p:ext uri="{BB962C8B-B14F-4D97-AF65-F5344CB8AC3E}">
        <p14:creationId xmlns:p14="http://schemas.microsoft.com/office/powerpoint/2010/main" val="148121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18DDA0-F901-46FA-BBC3-AC42C64BB67A}"/>
              </a:ext>
            </a:extLst>
          </p:cNvPr>
          <p:cNvSpPr>
            <a:spLocks noGrp="1"/>
          </p:cNvSpPr>
          <p:nvPr>
            <p:ph type="dt" sz="half" idx="10"/>
          </p:nvPr>
        </p:nvSpPr>
        <p:spPr/>
        <p:txBody>
          <a:bodyPr/>
          <a:lstStyle/>
          <a:p>
            <a:fld id="{BBBEA088-F1F1-4B5E-8FA4-7E23DF032E4D}" type="datetimeFigureOut">
              <a:rPr lang="en-CA" smtClean="0"/>
              <a:t>2020-04-15</a:t>
            </a:fld>
            <a:endParaRPr lang="en-CA"/>
          </a:p>
        </p:txBody>
      </p:sp>
      <p:sp>
        <p:nvSpPr>
          <p:cNvPr id="3" name="Footer Placeholder 2">
            <a:extLst>
              <a:ext uri="{FF2B5EF4-FFF2-40B4-BE49-F238E27FC236}">
                <a16:creationId xmlns:a16="http://schemas.microsoft.com/office/drawing/2014/main" id="{0CA3F5A4-4F9A-4BDB-BE90-8C2CF2C0C69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1903C49-D03C-4691-92CF-29B00EC8D1B5}"/>
              </a:ext>
            </a:extLst>
          </p:cNvPr>
          <p:cNvSpPr>
            <a:spLocks noGrp="1"/>
          </p:cNvSpPr>
          <p:nvPr>
            <p:ph type="sldNum" sz="quarter" idx="12"/>
          </p:nvPr>
        </p:nvSpPr>
        <p:spPr/>
        <p:txBody>
          <a:bodyPr/>
          <a:lstStyle/>
          <a:p>
            <a:fld id="{F4409E1A-C511-448C-8D1D-D8A02BA32D6B}" type="slidenum">
              <a:rPr lang="en-CA" smtClean="0"/>
              <a:t>‹#›</a:t>
            </a:fld>
            <a:endParaRPr lang="en-CA"/>
          </a:p>
        </p:txBody>
      </p:sp>
    </p:spTree>
    <p:extLst>
      <p:ext uri="{BB962C8B-B14F-4D97-AF65-F5344CB8AC3E}">
        <p14:creationId xmlns:p14="http://schemas.microsoft.com/office/powerpoint/2010/main" val="4253796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A7660-87C3-4F9F-8ED4-5EE8A2A9C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722347C-35D8-4E5C-8A76-CDD7A96D7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9CA8985-BF74-4188-A34C-A05BCABC0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4992A1-3A69-49F9-A9DB-41151B420840}"/>
              </a:ext>
            </a:extLst>
          </p:cNvPr>
          <p:cNvSpPr>
            <a:spLocks noGrp="1"/>
          </p:cNvSpPr>
          <p:nvPr>
            <p:ph type="dt" sz="half" idx="10"/>
          </p:nvPr>
        </p:nvSpPr>
        <p:spPr/>
        <p:txBody>
          <a:bodyPr/>
          <a:lstStyle/>
          <a:p>
            <a:fld id="{BBBEA088-F1F1-4B5E-8FA4-7E23DF032E4D}" type="datetimeFigureOut">
              <a:rPr lang="en-CA" smtClean="0"/>
              <a:t>2020-04-15</a:t>
            </a:fld>
            <a:endParaRPr lang="en-CA"/>
          </a:p>
        </p:txBody>
      </p:sp>
      <p:sp>
        <p:nvSpPr>
          <p:cNvPr id="6" name="Footer Placeholder 5">
            <a:extLst>
              <a:ext uri="{FF2B5EF4-FFF2-40B4-BE49-F238E27FC236}">
                <a16:creationId xmlns:a16="http://schemas.microsoft.com/office/drawing/2014/main" id="{307108F4-DA61-4D14-8E09-CCA7B47F111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76115BA-04A1-4C5D-8B9A-7DC4241892E9}"/>
              </a:ext>
            </a:extLst>
          </p:cNvPr>
          <p:cNvSpPr>
            <a:spLocks noGrp="1"/>
          </p:cNvSpPr>
          <p:nvPr>
            <p:ph type="sldNum" sz="quarter" idx="12"/>
          </p:nvPr>
        </p:nvSpPr>
        <p:spPr/>
        <p:txBody>
          <a:bodyPr/>
          <a:lstStyle/>
          <a:p>
            <a:fld id="{F4409E1A-C511-448C-8D1D-D8A02BA32D6B}" type="slidenum">
              <a:rPr lang="en-CA" smtClean="0"/>
              <a:t>‹#›</a:t>
            </a:fld>
            <a:endParaRPr lang="en-CA"/>
          </a:p>
        </p:txBody>
      </p:sp>
    </p:spTree>
    <p:extLst>
      <p:ext uri="{BB962C8B-B14F-4D97-AF65-F5344CB8AC3E}">
        <p14:creationId xmlns:p14="http://schemas.microsoft.com/office/powerpoint/2010/main" val="4187734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3B42-CCAD-4B7C-8955-8232D662A2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077B6C3-A640-4C2B-BAC6-ABBA808C87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4937562-A152-4BB8-88B0-E13557E08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6D57C4-C843-4776-B670-9B0ED8E5D2A7}"/>
              </a:ext>
            </a:extLst>
          </p:cNvPr>
          <p:cNvSpPr>
            <a:spLocks noGrp="1"/>
          </p:cNvSpPr>
          <p:nvPr>
            <p:ph type="dt" sz="half" idx="10"/>
          </p:nvPr>
        </p:nvSpPr>
        <p:spPr/>
        <p:txBody>
          <a:bodyPr/>
          <a:lstStyle/>
          <a:p>
            <a:fld id="{BBBEA088-F1F1-4B5E-8FA4-7E23DF032E4D}" type="datetimeFigureOut">
              <a:rPr lang="en-CA" smtClean="0"/>
              <a:t>2020-04-15</a:t>
            </a:fld>
            <a:endParaRPr lang="en-CA"/>
          </a:p>
        </p:txBody>
      </p:sp>
      <p:sp>
        <p:nvSpPr>
          <p:cNvPr id="6" name="Footer Placeholder 5">
            <a:extLst>
              <a:ext uri="{FF2B5EF4-FFF2-40B4-BE49-F238E27FC236}">
                <a16:creationId xmlns:a16="http://schemas.microsoft.com/office/drawing/2014/main" id="{A2A49A7E-04E7-41E3-829D-051C81FD34E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4029B4D-7865-4804-8ADA-39D66CDCA7C2}"/>
              </a:ext>
            </a:extLst>
          </p:cNvPr>
          <p:cNvSpPr>
            <a:spLocks noGrp="1"/>
          </p:cNvSpPr>
          <p:nvPr>
            <p:ph type="sldNum" sz="quarter" idx="12"/>
          </p:nvPr>
        </p:nvSpPr>
        <p:spPr/>
        <p:txBody>
          <a:bodyPr/>
          <a:lstStyle/>
          <a:p>
            <a:fld id="{F4409E1A-C511-448C-8D1D-D8A02BA32D6B}" type="slidenum">
              <a:rPr lang="en-CA" smtClean="0"/>
              <a:t>‹#›</a:t>
            </a:fld>
            <a:endParaRPr lang="en-CA"/>
          </a:p>
        </p:txBody>
      </p:sp>
    </p:spTree>
    <p:extLst>
      <p:ext uri="{BB962C8B-B14F-4D97-AF65-F5344CB8AC3E}">
        <p14:creationId xmlns:p14="http://schemas.microsoft.com/office/powerpoint/2010/main" val="287642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1B1362-8BAC-4024-A84E-35378D3EEE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B88D2B6-EB93-471E-B8DD-EFC5E7E96A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1DE8439-F910-451A-80EC-A1270BCACD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EA088-F1F1-4B5E-8FA4-7E23DF032E4D}" type="datetimeFigureOut">
              <a:rPr lang="en-CA" smtClean="0"/>
              <a:t>2020-04-15</a:t>
            </a:fld>
            <a:endParaRPr lang="en-CA"/>
          </a:p>
        </p:txBody>
      </p:sp>
      <p:sp>
        <p:nvSpPr>
          <p:cNvPr id="5" name="Footer Placeholder 4">
            <a:extLst>
              <a:ext uri="{FF2B5EF4-FFF2-40B4-BE49-F238E27FC236}">
                <a16:creationId xmlns:a16="http://schemas.microsoft.com/office/drawing/2014/main" id="{45EB6538-D32E-45AC-8319-B5F84ADEB5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D63F4CC-3746-4052-AD8F-DD82DDBAC6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09E1A-C511-448C-8D1D-D8A02BA32D6B}" type="slidenum">
              <a:rPr lang="en-CA" smtClean="0"/>
              <a:t>‹#›</a:t>
            </a:fld>
            <a:endParaRPr lang="en-CA"/>
          </a:p>
        </p:txBody>
      </p:sp>
    </p:spTree>
    <p:extLst>
      <p:ext uri="{BB962C8B-B14F-4D97-AF65-F5344CB8AC3E}">
        <p14:creationId xmlns:p14="http://schemas.microsoft.com/office/powerpoint/2010/main" val="2476311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tclairconnect-my.sharepoint.com/:b:/g/personal/w0735036_myscc_ca/EYcsU7qV9CBJg2R2h_4ncD4BAtiR96fJv274SqXw36_4CQ?e=HcfsUc"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stclairconnect-my.sharepoint.com/:u:/g/personal/w0735036_myscc_ca/EeVqbkSwYoVGj6e2Ucbj-IwB8dm1bzhGYj1KgGUCUqpGKQ?e=6szSN1"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58">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799300C-4108-4E2D-8C70-7224AA1475F9}"/>
              </a:ext>
            </a:extLst>
          </p:cNvPr>
          <p:cNvSpPr>
            <a:spLocks noGrp="1"/>
          </p:cNvSpPr>
          <p:nvPr>
            <p:ph type="ctrTitle"/>
          </p:nvPr>
        </p:nvSpPr>
        <p:spPr>
          <a:xfrm>
            <a:off x="756744" y="349858"/>
            <a:ext cx="4761461" cy="1351722"/>
          </a:xfrm>
        </p:spPr>
        <p:txBody>
          <a:bodyPr vert="horz" lIns="91440" tIns="45720" rIns="91440" bIns="45720" rtlCol="0" anchor="ctr">
            <a:normAutofit/>
          </a:bodyPr>
          <a:lstStyle/>
          <a:p>
            <a:pPr algn="l"/>
            <a:r>
              <a:rPr lang="en-US" sz="4400" kern="1200" dirty="0">
                <a:solidFill>
                  <a:schemeClr val="bg1"/>
                </a:solidFill>
                <a:latin typeface="+mj-lt"/>
                <a:ea typeface="+mj-ea"/>
                <a:cs typeface="+mj-cs"/>
              </a:rPr>
              <a:t>DAB- 400 Supply </a:t>
            </a:r>
            <a:r>
              <a:rPr lang="en-US" sz="4400" dirty="0">
                <a:solidFill>
                  <a:schemeClr val="bg1"/>
                </a:solidFill>
              </a:rPr>
              <a:t>C</a:t>
            </a:r>
            <a:r>
              <a:rPr lang="en-US" sz="4400" kern="1200" dirty="0">
                <a:solidFill>
                  <a:schemeClr val="bg1"/>
                </a:solidFill>
                <a:latin typeface="+mj-lt"/>
                <a:ea typeface="+mj-ea"/>
                <a:cs typeface="+mj-cs"/>
              </a:rPr>
              <a:t>hain Analytics</a:t>
            </a:r>
          </a:p>
        </p:txBody>
      </p:sp>
      <p:sp>
        <p:nvSpPr>
          <p:cNvPr id="3" name="Subtitle 2">
            <a:extLst>
              <a:ext uri="{FF2B5EF4-FFF2-40B4-BE49-F238E27FC236}">
                <a16:creationId xmlns:a16="http://schemas.microsoft.com/office/drawing/2014/main" id="{9DDF51D4-2E59-42C6-BD99-81799C320138}"/>
              </a:ext>
            </a:extLst>
          </p:cNvPr>
          <p:cNvSpPr>
            <a:spLocks noGrp="1"/>
          </p:cNvSpPr>
          <p:nvPr>
            <p:ph type="subTitle" idx="1"/>
          </p:nvPr>
        </p:nvSpPr>
        <p:spPr>
          <a:xfrm>
            <a:off x="540567" y="3190938"/>
            <a:ext cx="4926514" cy="3304451"/>
          </a:xfrm>
        </p:spPr>
        <p:txBody>
          <a:bodyPr vert="horz" lIns="91440" tIns="45720" rIns="91440" bIns="45720" rtlCol="0">
            <a:normAutofit/>
          </a:bodyPr>
          <a:lstStyle/>
          <a:p>
            <a:pPr algn="l"/>
            <a:r>
              <a:rPr lang="en-US" dirty="0">
                <a:solidFill>
                  <a:schemeClr val="bg1"/>
                </a:solidFill>
              </a:rPr>
              <a:t>Group Members</a:t>
            </a:r>
          </a:p>
          <a:p>
            <a:pPr indent="-228600" algn="l">
              <a:buFont typeface="Arial" panose="020B0604020202020204" pitchFamily="34" charset="0"/>
              <a:buChar char="•"/>
            </a:pPr>
            <a:r>
              <a:rPr lang="en-US" dirty="0">
                <a:solidFill>
                  <a:schemeClr val="bg1"/>
                </a:solidFill>
              </a:rPr>
              <a:t> Amith John </a:t>
            </a:r>
            <a:r>
              <a:rPr lang="en-US" dirty="0" err="1">
                <a:solidFill>
                  <a:schemeClr val="bg1"/>
                </a:solidFill>
              </a:rPr>
              <a:t>Varkey</a:t>
            </a:r>
            <a:endParaRPr lang="en-US" dirty="0">
              <a:solidFill>
                <a:schemeClr val="bg1"/>
              </a:solidFill>
            </a:endParaRPr>
          </a:p>
          <a:p>
            <a:pPr indent="-228600" algn="l">
              <a:buFont typeface="Arial" panose="020B0604020202020204" pitchFamily="34" charset="0"/>
              <a:buChar char="•"/>
            </a:pPr>
            <a:r>
              <a:rPr lang="en-US" dirty="0">
                <a:solidFill>
                  <a:schemeClr val="bg1"/>
                </a:solidFill>
              </a:rPr>
              <a:t>Mohammad Hashim</a:t>
            </a:r>
          </a:p>
          <a:p>
            <a:pPr indent="-228600" algn="l">
              <a:buFont typeface="Arial" panose="020B0604020202020204" pitchFamily="34" charset="0"/>
              <a:buChar char="•"/>
            </a:pPr>
            <a:r>
              <a:rPr lang="en-US" dirty="0">
                <a:solidFill>
                  <a:schemeClr val="bg1"/>
                </a:solidFill>
              </a:rPr>
              <a:t>Delta Joseph</a:t>
            </a:r>
          </a:p>
          <a:p>
            <a:pPr indent="-228600" algn="l">
              <a:buFont typeface="Arial" panose="020B0604020202020204" pitchFamily="34" charset="0"/>
              <a:buChar char="•"/>
            </a:pPr>
            <a:r>
              <a:rPr lang="en-US" dirty="0">
                <a:solidFill>
                  <a:schemeClr val="bg1"/>
                </a:solidFill>
              </a:rPr>
              <a:t>Bhavya Vinod</a:t>
            </a:r>
          </a:p>
        </p:txBody>
      </p:sp>
      <p:pic>
        <p:nvPicPr>
          <p:cNvPr id="51" name="Graphic 50" descr="Link">
            <a:extLst>
              <a:ext uri="{FF2B5EF4-FFF2-40B4-BE49-F238E27FC236}">
                <a16:creationId xmlns:a16="http://schemas.microsoft.com/office/drawing/2014/main" id="{5CD2BA7E-8660-49E1-A65F-694801C16B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6576" y="1261638"/>
            <a:ext cx="3858600" cy="3858600"/>
          </a:xfrm>
          <a:prstGeom prst="rect">
            <a:avLst/>
          </a:prstGeom>
        </p:spPr>
      </p:pic>
      <p:sp>
        <p:nvSpPr>
          <p:cNvPr id="4" name="TextBox 3">
            <a:extLst>
              <a:ext uri="{FF2B5EF4-FFF2-40B4-BE49-F238E27FC236}">
                <a16:creationId xmlns:a16="http://schemas.microsoft.com/office/drawing/2014/main" id="{2C3B27E3-889B-4B40-97E7-FE8F5BA75C03}"/>
              </a:ext>
            </a:extLst>
          </p:cNvPr>
          <p:cNvSpPr txBox="1"/>
          <p:nvPr/>
        </p:nvSpPr>
        <p:spPr>
          <a:xfrm>
            <a:off x="1580225" y="2032021"/>
            <a:ext cx="3240350" cy="830997"/>
          </a:xfrm>
          <a:prstGeom prst="rect">
            <a:avLst/>
          </a:prstGeom>
          <a:noFill/>
        </p:spPr>
        <p:txBody>
          <a:bodyPr wrap="square" rtlCol="0">
            <a:spAutoFit/>
          </a:bodyPr>
          <a:lstStyle/>
          <a:p>
            <a:r>
              <a:rPr lang="en-US" sz="3600" dirty="0">
                <a:solidFill>
                  <a:schemeClr val="bg1"/>
                </a:solidFill>
              </a:rPr>
              <a:t>GROUP</a:t>
            </a:r>
            <a:r>
              <a:rPr lang="en-US" sz="2800" dirty="0">
                <a:solidFill>
                  <a:schemeClr val="bg1"/>
                </a:solidFill>
              </a:rPr>
              <a:t> </a:t>
            </a:r>
            <a:r>
              <a:rPr lang="en-US" sz="3600" dirty="0">
                <a:solidFill>
                  <a:schemeClr val="bg1"/>
                </a:solidFill>
              </a:rPr>
              <a:t>– 4  </a:t>
            </a:r>
          </a:p>
          <a:p>
            <a:endParaRPr lang="en-IN" sz="1050" dirty="0"/>
          </a:p>
        </p:txBody>
      </p:sp>
    </p:spTree>
    <p:extLst>
      <p:ext uri="{BB962C8B-B14F-4D97-AF65-F5344CB8AC3E}">
        <p14:creationId xmlns:p14="http://schemas.microsoft.com/office/powerpoint/2010/main" val="1369022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F9F4-C721-48F5-9280-761F8EAC9434}"/>
              </a:ext>
            </a:extLst>
          </p:cNvPr>
          <p:cNvSpPr>
            <a:spLocks noGrp="1"/>
          </p:cNvSpPr>
          <p:nvPr>
            <p:ph type="title"/>
          </p:nvPr>
        </p:nvSpPr>
        <p:spPr>
          <a:xfrm>
            <a:off x="252274" y="200187"/>
            <a:ext cx="10515600" cy="941023"/>
          </a:xfrm>
        </p:spPr>
        <p:txBody>
          <a:bodyPr>
            <a:normAutofit fontScale="90000"/>
          </a:bodyPr>
          <a:lstStyle/>
          <a:p>
            <a:r>
              <a:rPr lang="en-US" b="1" u="sng" dirty="0"/>
              <a:t>Moving Average method (MA) prediction Result</a:t>
            </a:r>
            <a:endParaRPr lang="en-CA" b="1" u="sng" dirty="0"/>
          </a:p>
        </p:txBody>
      </p:sp>
      <p:sp>
        <p:nvSpPr>
          <p:cNvPr id="3" name="Content Placeholder 2">
            <a:extLst>
              <a:ext uri="{FF2B5EF4-FFF2-40B4-BE49-F238E27FC236}">
                <a16:creationId xmlns:a16="http://schemas.microsoft.com/office/drawing/2014/main" id="{70D48C8D-D00A-4D99-81F5-EC571D33DD21}"/>
              </a:ext>
            </a:extLst>
          </p:cNvPr>
          <p:cNvSpPr>
            <a:spLocks noGrp="1"/>
          </p:cNvSpPr>
          <p:nvPr>
            <p:ph idx="1"/>
          </p:nvPr>
        </p:nvSpPr>
        <p:spPr>
          <a:xfrm>
            <a:off x="838200" y="1253330"/>
            <a:ext cx="10515600" cy="4351338"/>
          </a:xfrm>
        </p:spPr>
        <p:txBody>
          <a:bodyPr/>
          <a:lstStyle/>
          <a:p>
            <a:r>
              <a:rPr lang="en-IN" b="1" u="sng" dirty="0"/>
              <a:t>3 Year moving Average</a:t>
            </a:r>
            <a:endParaRPr lang="en-CA" b="1" i="1" dirty="0"/>
          </a:p>
          <a:p>
            <a:endParaRPr lang="en-CA" dirty="0"/>
          </a:p>
        </p:txBody>
      </p:sp>
      <p:pic>
        <p:nvPicPr>
          <p:cNvPr id="4" name="Picture 3">
            <a:extLst>
              <a:ext uri="{FF2B5EF4-FFF2-40B4-BE49-F238E27FC236}">
                <a16:creationId xmlns:a16="http://schemas.microsoft.com/office/drawing/2014/main" id="{D56249CA-AC09-4A41-98BE-CC5C30943C75}"/>
              </a:ext>
            </a:extLst>
          </p:cNvPr>
          <p:cNvPicPr/>
          <p:nvPr/>
        </p:nvPicPr>
        <p:blipFill>
          <a:blip r:embed="rId2"/>
          <a:stretch>
            <a:fillRect/>
          </a:stretch>
        </p:blipFill>
        <p:spPr>
          <a:xfrm>
            <a:off x="1367161" y="2253433"/>
            <a:ext cx="8549195" cy="3197456"/>
          </a:xfrm>
          <a:prstGeom prst="rect">
            <a:avLst/>
          </a:prstGeom>
        </p:spPr>
      </p:pic>
      <p:sp>
        <p:nvSpPr>
          <p:cNvPr id="6" name="Rectangle 5">
            <a:extLst>
              <a:ext uri="{FF2B5EF4-FFF2-40B4-BE49-F238E27FC236}">
                <a16:creationId xmlns:a16="http://schemas.microsoft.com/office/drawing/2014/main" id="{E64DB33A-764A-4D6B-BFAA-F75B34228B8B}"/>
              </a:ext>
            </a:extLst>
          </p:cNvPr>
          <p:cNvSpPr/>
          <p:nvPr/>
        </p:nvSpPr>
        <p:spPr>
          <a:xfrm>
            <a:off x="7974189" y="5735387"/>
            <a:ext cx="3840480" cy="369332"/>
          </a:xfrm>
          <a:prstGeom prst="rect">
            <a:avLst/>
          </a:prstGeom>
        </p:spPr>
        <p:txBody>
          <a:bodyPr wrap="square">
            <a:spAutoFit/>
          </a:bodyPr>
          <a:lstStyle/>
          <a:p>
            <a:r>
              <a:rPr lang="en-IN" b="1" dirty="0">
                <a:latin typeface="Times New Roman" panose="02020603050405020304" pitchFamily="18" charset="0"/>
                <a:ea typeface="Calibri" panose="020F0502020204030204" pitchFamily="34" charset="0"/>
              </a:rPr>
              <a:t>MAE – 1624.08 and RMSE – 2583.21 </a:t>
            </a:r>
            <a:endParaRPr lang="en-CA" b="1" dirty="0"/>
          </a:p>
        </p:txBody>
      </p:sp>
    </p:spTree>
    <p:extLst>
      <p:ext uri="{BB962C8B-B14F-4D97-AF65-F5344CB8AC3E}">
        <p14:creationId xmlns:p14="http://schemas.microsoft.com/office/powerpoint/2010/main" val="3597321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CF53-F37E-4E52-B4EC-31FDF9F0554C}"/>
              </a:ext>
            </a:extLst>
          </p:cNvPr>
          <p:cNvSpPr>
            <a:spLocks noGrp="1"/>
          </p:cNvSpPr>
          <p:nvPr>
            <p:ph type="title"/>
          </p:nvPr>
        </p:nvSpPr>
        <p:spPr>
          <a:xfrm>
            <a:off x="838200" y="365125"/>
            <a:ext cx="10515600" cy="1325563"/>
          </a:xfrm>
        </p:spPr>
        <p:txBody>
          <a:bodyPr/>
          <a:lstStyle/>
          <a:p>
            <a:r>
              <a:rPr lang="en-IN" b="1" u="sng"/>
              <a:t>5 Year Moving Average</a:t>
            </a:r>
            <a:br>
              <a:rPr lang="en-CA" b="1" i="1"/>
            </a:br>
            <a:endParaRPr lang="en-CA" dirty="0"/>
          </a:p>
        </p:txBody>
      </p:sp>
      <p:pic>
        <p:nvPicPr>
          <p:cNvPr id="4" name="Content Placeholder 3">
            <a:extLst>
              <a:ext uri="{FF2B5EF4-FFF2-40B4-BE49-F238E27FC236}">
                <a16:creationId xmlns:a16="http://schemas.microsoft.com/office/drawing/2014/main" id="{4025D1DC-C347-48BF-8839-DFDF02DFD0C4}"/>
              </a:ext>
            </a:extLst>
          </p:cNvPr>
          <p:cNvPicPr>
            <a:picLocks noGrp="1"/>
          </p:cNvPicPr>
          <p:nvPr>
            <p:ph idx="1"/>
          </p:nvPr>
        </p:nvPicPr>
        <p:blipFill>
          <a:blip r:embed="rId2"/>
          <a:stretch>
            <a:fillRect/>
          </a:stretch>
        </p:blipFill>
        <p:spPr>
          <a:xfrm>
            <a:off x="2095130" y="1784413"/>
            <a:ext cx="6839320" cy="3326544"/>
          </a:xfrm>
          <a:prstGeom prst="rect">
            <a:avLst/>
          </a:prstGeom>
        </p:spPr>
      </p:pic>
      <p:sp>
        <p:nvSpPr>
          <p:cNvPr id="5" name="Rectangle 4">
            <a:extLst>
              <a:ext uri="{FF2B5EF4-FFF2-40B4-BE49-F238E27FC236}">
                <a16:creationId xmlns:a16="http://schemas.microsoft.com/office/drawing/2014/main" id="{4B7099C1-65FC-45C8-8FE2-591C1B3714A2}"/>
              </a:ext>
            </a:extLst>
          </p:cNvPr>
          <p:cNvSpPr/>
          <p:nvPr/>
        </p:nvSpPr>
        <p:spPr>
          <a:xfrm>
            <a:off x="7258471" y="5815762"/>
            <a:ext cx="4581144" cy="369332"/>
          </a:xfrm>
          <a:prstGeom prst="rect">
            <a:avLst/>
          </a:prstGeom>
        </p:spPr>
        <p:txBody>
          <a:bodyPr wrap="square">
            <a:spAutoFit/>
          </a:bodyPr>
          <a:lstStyle/>
          <a:p>
            <a:r>
              <a:rPr lang="en-IN" b="1" dirty="0">
                <a:latin typeface="Times New Roman" panose="02020603050405020304" pitchFamily="18" charset="0"/>
                <a:ea typeface="Calibri" panose="020F0502020204030204" pitchFamily="34" charset="0"/>
              </a:rPr>
              <a:t>MAE score - 2073.3   ; RMSE score - 3249.59 </a:t>
            </a:r>
            <a:endParaRPr lang="en-CA" b="1" dirty="0"/>
          </a:p>
        </p:txBody>
      </p:sp>
    </p:spTree>
    <p:extLst>
      <p:ext uri="{BB962C8B-B14F-4D97-AF65-F5344CB8AC3E}">
        <p14:creationId xmlns:p14="http://schemas.microsoft.com/office/powerpoint/2010/main" val="2277236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5E9499-25AA-4D54-AF67-2527CF8EDEB0}"/>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b="1" u="sng" kern="1200">
                <a:solidFill>
                  <a:schemeClr val="tx1"/>
                </a:solidFill>
                <a:latin typeface="+mj-lt"/>
                <a:ea typeface="+mj-ea"/>
                <a:cs typeface="+mj-cs"/>
              </a:rPr>
              <a:t>Single Exponential Smoothing method prediction Result</a:t>
            </a:r>
            <a:endParaRPr lang="en-US" sz="2800" kern="1200">
              <a:solidFill>
                <a:schemeClr val="tx1"/>
              </a:solidFill>
              <a:latin typeface="+mj-lt"/>
              <a:ea typeface="+mj-ea"/>
              <a:cs typeface="+mj-cs"/>
            </a:endParaRPr>
          </a:p>
        </p:txBody>
      </p:sp>
      <p:sp>
        <p:nvSpPr>
          <p:cNvPr id="5" name="Rectangle 4">
            <a:extLst>
              <a:ext uri="{FF2B5EF4-FFF2-40B4-BE49-F238E27FC236}">
                <a16:creationId xmlns:a16="http://schemas.microsoft.com/office/drawing/2014/main" id="{EA15B138-77EA-482D-B92C-29D05EE39769}"/>
              </a:ext>
            </a:extLst>
          </p:cNvPr>
          <p:cNvSpPr/>
          <p:nvPr/>
        </p:nvSpPr>
        <p:spPr>
          <a:xfrm>
            <a:off x="643468" y="2980944"/>
            <a:ext cx="3363974" cy="2916936"/>
          </a:xfrm>
          <a:prstGeom prst="rect">
            <a:avLst/>
          </a:prstGeom>
        </p:spPr>
        <p:txBody>
          <a:bodyPr vert="horz" lIns="91440" tIns="45720" rIns="91440" bIns="45720" rtlCol="0">
            <a:normAutofit lnSpcReduction="10000"/>
          </a:bodyPr>
          <a:lstStyle/>
          <a:p>
            <a:pPr indent="-228600">
              <a:lnSpc>
                <a:spcPct val="90000"/>
              </a:lnSpc>
              <a:spcAft>
                <a:spcPts val="800"/>
              </a:spcAft>
              <a:buFont typeface="Arial" panose="020B0604020202020204" pitchFamily="34" charset="0"/>
              <a:buChar char="•"/>
            </a:pPr>
            <a:r>
              <a:rPr lang="en-US" sz="1900" dirty="0"/>
              <a:t>So from this figure, we get a clear picture of the plot with demand and forecasts, with </a:t>
            </a:r>
            <a:r>
              <a:rPr lang="en-US" sz="1900" dirty="0">
                <a:sym typeface="Symbol" panose="05050102010706020507" pitchFamily="18" charset="2"/>
              </a:rPr>
              <a:t></a:t>
            </a:r>
            <a:r>
              <a:rPr lang="en-US" sz="1900" dirty="0"/>
              <a:t>= 0.77 the MAE value is 1385.42 and RMSE value is 2102.46. In the X- axis we have periods and Y- axis we have production. The demand and forecasting have a gradual increase until 50 and exponentially growing till 60 and starts to become stabilized after that</a:t>
            </a:r>
            <a:r>
              <a:rPr lang="en-US" sz="1900" dirty="0">
                <a:effectLst/>
              </a:rPr>
              <a:t>.</a:t>
            </a:r>
          </a:p>
        </p:txBody>
      </p:sp>
      <p:pic>
        <p:nvPicPr>
          <p:cNvPr id="4" name="Content Placeholder 3">
            <a:extLst>
              <a:ext uri="{FF2B5EF4-FFF2-40B4-BE49-F238E27FC236}">
                <a16:creationId xmlns:a16="http://schemas.microsoft.com/office/drawing/2014/main" id="{9CAF7037-5951-4578-AA0B-BC9A1C8BFB0D}"/>
              </a:ext>
            </a:extLst>
          </p:cNvPr>
          <p:cNvPicPr>
            <a:picLocks noGrp="1"/>
          </p:cNvPicPr>
          <p:nvPr>
            <p:ph idx="1"/>
          </p:nvPr>
        </p:nvPicPr>
        <p:blipFill>
          <a:blip r:embed="rId2"/>
          <a:stretch>
            <a:fillRect/>
          </a:stretch>
        </p:blipFill>
        <p:spPr>
          <a:xfrm>
            <a:off x="4745737" y="1444753"/>
            <a:ext cx="6802796" cy="3122714"/>
          </a:xfrm>
          <a:prstGeom prst="rect">
            <a:avLst/>
          </a:prstGeom>
        </p:spPr>
      </p:pic>
    </p:spTree>
    <p:extLst>
      <p:ext uri="{BB962C8B-B14F-4D97-AF65-F5344CB8AC3E}">
        <p14:creationId xmlns:p14="http://schemas.microsoft.com/office/powerpoint/2010/main" val="377537425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83CBB-6FCE-4866-83EC-A6E64590A09A}"/>
              </a:ext>
            </a:extLst>
          </p:cNvPr>
          <p:cNvSpPr>
            <a:spLocks noGrp="1"/>
          </p:cNvSpPr>
          <p:nvPr>
            <p:ph type="title"/>
          </p:nvPr>
        </p:nvSpPr>
        <p:spPr>
          <a:xfrm>
            <a:off x="2209800" y="612649"/>
            <a:ext cx="7772400" cy="1005840"/>
          </a:xfrm>
          <a:solidFill>
            <a:srgbClr val="FFFFFF">
              <a:alpha val="10000"/>
            </a:srgbClr>
          </a:solidFill>
          <a:ln w="25400" cap="sq">
            <a:solidFill>
              <a:schemeClr val="tx1"/>
            </a:solidFill>
            <a:miter lim="800000"/>
          </a:ln>
        </p:spPr>
        <p:txBody>
          <a:bodyPr vert="horz" lIns="91440" tIns="45720" rIns="91440" bIns="45720" rtlCol="0" anchor="ctr">
            <a:normAutofit/>
          </a:bodyPr>
          <a:lstStyle/>
          <a:p>
            <a:pPr algn="ctr"/>
            <a:r>
              <a:rPr lang="en-US" sz="2800" b="1" u="sng" kern="1200" dirty="0">
                <a:solidFill>
                  <a:schemeClr val="tx1"/>
                </a:solidFill>
                <a:latin typeface="+mj-lt"/>
                <a:ea typeface="+mj-ea"/>
                <a:cs typeface="+mj-cs"/>
              </a:rPr>
              <a:t>Double Exponential Smoothing method </a:t>
            </a:r>
            <a:br>
              <a:rPr lang="en-US" sz="2800" b="1" kern="1200" dirty="0">
                <a:solidFill>
                  <a:schemeClr val="tx1"/>
                </a:solidFill>
                <a:latin typeface="+mj-lt"/>
                <a:ea typeface="+mj-ea"/>
                <a:cs typeface="+mj-cs"/>
              </a:rPr>
            </a:br>
            <a:endParaRPr lang="en-US" sz="2800" kern="1200" dirty="0">
              <a:solidFill>
                <a:schemeClr val="tx1"/>
              </a:solidFill>
              <a:latin typeface="+mj-lt"/>
              <a:ea typeface="+mj-ea"/>
              <a:cs typeface="+mj-cs"/>
            </a:endParaRPr>
          </a:p>
        </p:txBody>
      </p:sp>
      <p:sp>
        <p:nvSpPr>
          <p:cNvPr id="5" name="Rectangle 4">
            <a:extLst>
              <a:ext uri="{FF2B5EF4-FFF2-40B4-BE49-F238E27FC236}">
                <a16:creationId xmlns:a16="http://schemas.microsoft.com/office/drawing/2014/main" id="{F6FFF97A-FA72-44E6-A71D-CBF6576310A1}"/>
              </a:ext>
            </a:extLst>
          </p:cNvPr>
          <p:cNvSpPr/>
          <p:nvPr/>
        </p:nvSpPr>
        <p:spPr>
          <a:xfrm>
            <a:off x="1648784" y="1773936"/>
            <a:ext cx="8894432" cy="1234440"/>
          </a:xfrm>
          <a:prstGeom prst="rect">
            <a:avLst/>
          </a:prstGeom>
        </p:spPr>
        <p:txBody>
          <a:bodyPr vert="horz" lIns="91440" tIns="45720" rIns="91440" bIns="45720" rtlCol="0" anchor="ctr">
            <a:normAutofit/>
          </a:bodyPr>
          <a:lstStyle/>
          <a:p>
            <a:pPr indent="-228600" algn="ctr">
              <a:lnSpc>
                <a:spcPct val="90000"/>
              </a:lnSpc>
              <a:spcAft>
                <a:spcPts val="800"/>
              </a:spcAft>
              <a:buFont typeface="Arial" panose="020B0604020202020204" pitchFamily="34" charset="0"/>
              <a:buChar char="•"/>
            </a:pPr>
            <a:r>
              <a:rPr lang="en-US" sz="1200" dirty="0"/>
              <a:t>We have periods in X-axis and production in Y-axis, demand and forecasting is gradually increasing until 50 and shows an exponential growth after that. We used </a:t>
            </a:r>
            <a:r>
              <a:rPr lang="en-US" sz="1200" dirty="0">
                <a:sym typeface="Symbol" panose="05050102010706020507" pitchFamily="18" charset="2"/>
              </a:rPr>
              <a:t></a:t>
            </a:r>
            <a:r>
              <a:rPr lang="en-US" sz="1200" dirty="0"/>
              <a:t>= 0.81 and β = 0.07, with that we got MAE value as 1388.81 and RMSE value as 2043.45.</a:t>
            </a:r>
            <a:endParaRPr lang="en-US" sz="1200" dirty="0">
              <a:effectLst/>
            </a:endParaRPr>
          </a:p>
          <a:p>
            <a:pPr indent="-228600" algn="ctr">
              <a:lnSpc>
                <a:spcPct val="90000"/>
              </a:lnSpc>
              <a:spcAft>
                <a:spcPts val="800"/>
              </a:spcAft>
              <a:buFont typeface="Arial" panose="020B0604020202020204" pitchFamily="34" charset="0"/>
              <a:buChar char="•"/>
            </a:pPr>
            <a:r>
              <a:rPr lang="en-US" sz="1200" dirty="0">
                <a:effectLst/>
              </a:rPr>
              <a:t> </a:t>
            </a:r>
          </a:p>
        </p:txBody>
      </p:sp>
      <p:pic>
        <p:nvPicPr>
          <p:cNvPr id="4" name="Content Placeholder 3">
            <a:extLst>
              <a:ext uri="{FF2B5EF4-FFF2-40B4-BE49-F238E27FC236}">
                <a16:creationId xmlns:a16="http://schemas.microsoft.com/office/drawing/2014/main" id="{FC2B0407-A600-4518-82B8-60C064C1BADC}"/>
              </a:ext>
            </a:extLst>
          </p:cNvPr>
          <p:cNvPicPr>
            <a:picLocks noGrp="1"/>
          </p:cNvPicPr>
          <p:nvPr>
            <p:ph idx="1"/>
          </p:nvPr>
        </p:nvPicPr>
        <p:blipFill>
          <a:blip r:embed="rId2"/>
          <a:stretch>
            <a:fillRect/>
          </a:stretch>
        </p:blipFill>
        <p:spPr>
          <a:xfrm>
            <a:off x="1472184" y="3250346"/>
            <a:ext cx="8894432" cy="2786876"/>
          </a:xfrm>
          <a:prstGeom prst="rect">
            <a:avLst/>
          </a:prstGeom>
        </p:spPr>
      </p:pic>
    </p:spTree>
    <p:extLst>
      <p:ext uri="{BB962C8B-B14F-4D97-AF65-F5344CB8AC3E}">
        <p14:creationId xmlns:p14="http://schemas.microsoft.com/office/powerpoint/2010/main" val="169244013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19FB9A-52FB-4BF0-9BE9-C27190E1A404}"/>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u="sng" kern="1200">
                <a:solidFill>
                  <a:srgbClr val="FFFFFF"/>
                </a:solidFill>
                <a:latin typeface="+mj-lt"/>
                <a:ea typeface="+mj-ea"/>
                <a:cs typeface="+mj-cs"/>
              </a:rPr>
              <a:t>Machine learning models</a:t>
            </a:r>
            <a:br>
              <a:rPr lang="en-US" sz="2600" b="1" kern="1200">
                <a:solidFill>
                  <a:srgbClr val="FFFFFF"/>
                </a:solidFill>
                <a:latin typeface="+mj-lt"/>
                <a:ea typeface="+mj-ea"/>
                <a:cs typeface="+mj-cs"/>
              </a:rPr>
            </a:br>
            <a:endParaRPr lang="en-US" sz="26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6A9187FC-7FFE-4BB0-B712-7C7F212353AC}"/>
              </a:ext>
            </a:extLst>
          </p:cNvPr>
          <p:cNvPicPr>
            <a:picLocks noGrp="1"/>
          </p:cNvPicPr>
          <p:nvPr>
            <p:ph idx="1"/>
          </p:nvPr>
        </p:nvPicPr>
        <p:blipFill>
          <a:blip r:embed="rId2"/>
          <a:stretch>
            <a:fillRect/>
          </a:stretch>
        </p:blipFill>
        <p:spPr>
          <a:xfrm>
            <a:off x="4038600" y="1313299"/>
            <a:ext cx="7106084" cy="3091146"/>
          </a:xfrm>
          <a:prstGeom prst="rect">
            <a:avLst/>
          </a:prstGeom>
        </p:spPr>
      </p:pic>
      <p:sp>
        <p:nvSpPr>
          <p:cNvPr id="5" name="Rectangle 4">
            <a:extLst>
              <a:ext uri="{FF2B5EF4-FFF2-40B4-BE49-F238E27FC236}">
                <a16:creationId xmlns:a16="http://schemas.microsoft.com/office/drawing/2014/main" id="{4610DC2A-7828-4E61-A158-C0B25A6171C6}"/>
              </a:ext>
            </a:extLst>
          </p:cNvPr>
          <p:cNvSpPr/>
          <p:nvPr/>
        </p:nvSpPr>
        <p:spPr>
          <a:xfrm>
            <a:off x="4038600" y="4884873"/>
            <a:ext cx="7188199" cy="1292090"/>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dirty="0"/>
              <a:t>we have periods in X-axis and production in Y-axis. Demand and forecasting is showing a gradual decrease until period 5 and it showed a steep increase till 8. Here, we have MAE value 1605.78 and RMSE value 2592.37.</a:t>
            </a:r>
            <a:endParaRPr lang="en-US" dirty="0">
              <a:effectLst/>
            </a:endParaRPr>
          </a:p>
        </p:txBody>
      </p:sp>
      <p:sp>
        <p:nvSpPr>
          <p:cNvPr id="3" name="TextBox 2">
            <a:extLst>
              <a:ext uri="{FF2B5EF4-FFF2-40B4-BE49-F238E27FC236}">
                <a16:creationId xmlns:a16="http://schemas.microsoft.com/office/drawing/2014/main" id="{9B667346-7414-46A7-B585-194215CF2751}"/>
              </a:ext>
            </a:extLst>
          </p:cNvPr>
          <p:cNvSpPr txBox="1"/>
          <p:nvPr/>
        </p:nvSpPr>
        <p:spPr>
          <a:xfrm>
            <a:off x="4038600" y="364501"/>
            <a:ext cx="5948039" cy="584775"/>
          </a:xfrm>
          <a:prstGeom prst="rect">
            <a:avLst/>
          </a:prstGeom>
          <a:noFill/>
        </p:spPr>
        <p:txBody>
          <a:bodyPr wrap="square" rtlCol="0">
            <a:spAutoFit/>
          </a:bodyPr>
          <a:lstStyle/>
          <a:p>
            <a:r>
              <a:rPr lang="en-IN" sz="3200" u="sng" dirty="0"/>
              <a:t>Linear Regression</a:t>
            </a:r>
          </a:p>
        </p:txBody>
      </p:sp>
    </p:spTree>
    <p:extLst>
      <p:ext uri="{BB962C8B-B14F-4D97-AF65-F5344CB8AC3E}">
        <p14:creationId xmlns:p14="http://schemas.microsoft.com/office/powerpoint/2010/main" val="2260090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D412AD-9CF4-4510-97DC-34D6CC830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43467" y="691992"/>
            <a:ext cx="4025724" cy="552254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FBB30F-DCA6-47C7-B2C1-8C241471F46C}"/>
              </a:ext>
            </a:extLst>
          </p:cNvPr>
          <p:cNvSpPr>
            <a:spLocks noGrp="1"/>
          </p:cNvSpPr>
          <p:nvPr>
            <p:ph type="title"/>
          </p:nvPr>
        </p:nvSpPr>
        <p:spPr>
          <a:xfrm>
            <a:off x="1072055" y="1019503"/>
            <a:ext cx="3147848" cy="2065283"/>
          </a:xfrm>
        </p:spPr>
        <p:txBody>
          <a:bodyPr vert="horz" lIns="91440" tIns="45720" rIns="91440" bIns="45720" rtlCol="0" anchor="b">
            <a:normAutofit/>
          </a:bodyPr>
          <a:lstStyle/>
          <a:p>
            <a:r>
              <a:rPr lang="en-US" sz="4000" kern="1200">
                <a:solidFill>
                  <a:srgbClr val="FFFFFF"/>
                </a:solidFill>
                <a:latin typeface="+mj-lt"/>
                <a:ea typeface="+mj-ea"/>
                <a:cs typeface="+mj-cs"/>
              </a:rPr>
              <a:t> </a:t>
            </a:r>
            <a:br>
              <a:rPr lang="en-US" sz="4000" kern="1200">
                <a:solidFill>
                  <a:srgbClr val="FFFFFF"/>
                </a:solidFill>
                <a:latin typeface="+mj-lt"/>
                <a:ea typeface="+mj-ea"/>
                <a:cs typeface="+mj-cs"/>
              </a:rPr>
            </a:br>
            <a:r>
              <a:rPr lang="en-US" sz="4000" b="1" u="sng" kern="1200">
                <a:solidFill>
                  <a:srgbClr val="FFFFFF"/>
                </a:solidFill>
                <a:latin typeface="+mj-lt"/>
                <a:ea typeface="+mj-ea"/>
                <a:cs typeface="+mj-cs"/>
              </a:rPr>
              <a:t>Random forest </a:t>
            </a:r>
            <a:br>
              <a:rPr lang="en-US" sz="4000" b="1" kern="1200">
                <a:solidFill>
                  <a:srgbClr val="FFFFFF"/>
                </a:solidFill>
                <a:latin typeface="+mj-lt"/>
                <a:ea typeface="+mj-ea"/>
                <a:cs typeface="+mj-cs"/>
              </a:rPr>
            </a:br>
            <a:endParaRPr lang="en-US" sz="4000" kern="120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E8FC89CA-47F1-4934-B283-0E52680A1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20600" y="3163562"/>
            <a:ext cx="310896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A947DEFC-941D-4740-8420-8940FBF51ACC}"/>
              </a:ext>
            </a:extLst>
          </p:cNvPr>
          <p:cNvSpPr/>
          <p:nvPr/>
        </p:nvSpPr>
        <p:spPr>
          <a:xfrm>
            <a:off x="1072056" y="3247283"/>
            <a:ext cx="3147848" cy="2228608"/>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dirty="0">
                <a:solidFill>
                  <a:srgbClr val="FFFFFF"/>
                </a:solidFill>
              </a:rPr>
              <a:t>We have periods in X-axis and production in Y-axis, here the fig is showing a steep decrease until 4 and then steep increase until 8. Here MAE value is 1472.78 and RMSE value is 2156.69.</a:t>
            </a:r>
            <a:endParaRPr lang="en-US" dirty="0">
              <a:solidFill>
                <a:srgbClr val="FFFFFF"/>
              </a:solidFill>
              <a:effectLst/>
            </a:endParaRPr>
          </a:p>
        </p:txBody>
      </p:sp>
      <p:pic>
        <p:nvPicPr>
          <p:cNvPr id="4" name="Content Placeholder 3">
            <a:extLst>
              <a:ext uri="{FF2B5EF4-FFF2-40B4-BE49-F238E27FC236}">
                <a16:creationId xmlns:a16="http://schemas.microsoft.com/office/drawing/2014/main" id="{FE23089F-DD24-4E58-B42F-EAB21B6F93EC}"/>
              </a:ext>
            </a:extLst>
          </p:cNvPr>
          <p:cNvPicPr>
            <a:picLocks noGrp="1"/>
          </p:cNvPicPr>
          <p:nvPr>
            <p:ph idx="1"/>
          </p:nvPr>
        </p:nvPicPr>
        <p:blipFill>
          <a:blip r:embed="rId2"/>
          <a:stretch>
            <a:fillRect/>
          </a:stretch>
        </p:blipFill>
        <p:spPr>
          <a:xfrm>
            <a:off x="5216539" y="2071415"/>
            <a:ext cx="6331994" cy="2786077"/>
          </a:xfrm>
          <a:prstGeom prst="rect">
            <a:avLst/>
          </a:prstGeom>
        </p:spPr>
      </p:pic>
    </p:spTree>
    <p:extLst>
      <p:ext uri="{BB962C8B-B14F-4D97-AF65-F5344CB8AC3E}">
        <p14:creationId xmlns:p14="http://schemas.microsoft.com/office/powerpoint/2010/main" val="1408571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D412AD-9CF4-4510-97DC-34D6CC830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43467" y="691992"/>
            <a:ext cx="4025724" cy="552254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432C33-AAFB-4FA0-AB86-E9670F092BD5}"/>
              </a:ext>
            </a:extLst>
          </p:cNvPr>
          <p:cNvSpPr>
            <a:spLocks noGrp="1"/>
          </p:cNvSpPr>
          <p:nvPr>
            <p:ph type="title"/>
          </p:nvPr>
        </p:nvSpPr>
        <p:spPr>
          <a:xfrm>
            <a:off x="1072055" y="1019503"/>
            <a:ext cx="3147848" cy="2065283"/>
          </a:xfrm>
        </p:spPr>
        <p:txBody>
          <a:bodyPr vert="horz" lIns="91440" tIns="45720" rIns="91440" bIns="45720" rtlCol="0" anchor="b">
            <a:normAutofit/>
          </a:bodyPr>
          <a:lstStyle/>
          <a:p>
            <a:r>
              <a:rPr lang="en-US" sz="4000" b="1" u="sng" kern="1200" dirty="0">
                <a:solidFill>
                  <a:srgbClr val="FFFFFF"/>
                </a:solidFill>
                <a:latin typeface="+mj-lt"/>
                <a:ea typeface="+mj-ea"/>
                <a:cs typeface="+mj-cs"/>
              </a:rPr>
              <a:t>K – </a:t>
            </a:r>
            <a:r>
              <a:rPr lang="en-US" sz="4000" b="1" u="sng" kern="1200" dirty="0" err="1">
                <a:solidFill>
                  <a:srgbClr val="FFFFFF"/>
                </a:solidFill>
                <a:latin typeface="+mj-lt"/>
                <a:ea typeface="+mj-ea"/>
                <a:cs typeface="+mj-cs"/>
              </a:rPr>
              <a:t>neighbour</a:t>
            </a:r>
            <a:r>
              <a:rPr lang="en-US" sz="4000" b="1" u="sng" kern="1200" dirty="0">
                <a:solidFill>
                  <a:srgbClr val="FFFFFF"/>
                </a:solidFill>
                <a:latin typeface="+mj-lt"/>
                <a:ea typeface="+mj-ea"/>
                <a:cs typeface="+mj-cs"/>
              </a:rPr>
              <a:t> regressor</a:t>
            </a:r>
            <a:br>
              <a:rPr lang="en-US" sz="4000" b="1" kern="1200" dirty="0">
                <a:solidFill>
                  <a:srgbClr val="FFFFFF"/>
                </a:solidFill>
                <a:latin typeface="+mj-lt"/>
                <a:ea typeface="+mj-ea"/>
                <a:cs typeface="+mj-cs"/>
              </a:rPr>
            </a:br>
            <a:endParaRPr lang="en-US" sz="4000"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E8FC89CA-47F1-4934-B283-0E52680A1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20600" y="3163562"/>
            <a:ext cx="310896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89DB14ED-4D1F-4753-910C-EF8B22B79A10}"/>
              </a:ext>
            </a:extLst>
          </p:cNvPr>
          <p:cNvSpPr/>
          <p:nvPr/>
        </p:nvSpPr>
        <p:spPr>
          <a:xfrm>
            <a:off x="1072056" y="3247283"/>
            <a:ext cx="3147848" cy="2228608"/>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dirty="0">
                <a:solidFill>
                  <a:srgbClr val="FFFFFF"/>
                </a:solidFill>
              </a:rPr>
              <a:t>In the K Neighbour regressor, we got MAE value </a:t>
            </a:r>
            <a:r>
              <a:rPr lang="en-US" dirty="0">
                <a:solidFill>
                  <a:srgbClr val="FFFFFF"/>
                </a:solidFill>
                <a:effectLst/>
              </a:rPr>
              <a:t>2320.8 and RMSE value 3431.05</a:t>
            </a:r>
            <a:endParaRPr lang="en-US" dirty="0">
              <a:solidFill>
                <a:srgbClr val="FFFFFF"/>
              </a:solidFill>
            </a:endParaRPr>
          </a:p>
        </p:txBody>
      </p:sp>
      <p:pic>
        <p:nvPicPr>
          <p:cNvPr id="4" name="Content Placeholder 3">
            <a:extLst>
              <a:ext uri="{FF2B5EF4-FFF2-40B4-BE49-F238E27FC236}">
                <a16:creationId xmlns:a16="http://schemas.microsoft.com/office/drawing/2014/main" id="{3638BB2A-9367-4632-A1F3-4F2264EDA8CA}"/>
              </a:ext>
            </a:extLst>
          </p:cNvPr>
          <p:cNvPicPr>
            <a:picLocks noGrp="1"/>
          </p:cNvPicPr>
          <p:nvPr>
            <p:ph idx="1"/>
          </p:nvPr>
        </p:nvPicPr>
        <p:blipFill>
          <a:blip r:embed="rId2"/>
          <a:stretch>
            <a:fillRect/>
          </a:stretch>
        </p:blipFill>
        <p:spPr>
          <a:xfrm>
            <a:off x="5216539" y="2071415"/>
            <a:ext cx="6331994" cy="2786077"/>
          </a:xfrm>
          <a:prstGeom prst="rect">
            <a:avLst/>
          </a:prstGeom>
        </p:spPr>
      </p:pic>
    </p:spTree>
    <p:extLst>
      <p:ext uri="{BB962C8B-B14F-4D97-AF65-F5344CB8AC3E}">
        <p14:creationId xmlns:p14="http://schemas.microsoft.com/office/powerpoint/2010/main" val="211004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D412AD-9CF4-4510-97DC-34D6CC830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43467" y="691992"/>
            <a:ext cx="4025724" cy="552254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0CC51E-1DE9-4F69-BEE7-AB19F5E93F88}"/>
              </a:ext>
            </a:extLst>
          </p:cNvPr>
          <p:cNvSpPr>
            <a:spLocks noGrp="1"/>
          </p:cNvSpPr>
          <p:nvPr>
            <p:ph type="title"/>
          </p:nvPr>
        </p:nvSpPr>
        <p:spPr>
          <a:xfrm>
            <a:off x="1072055" y="1019503"/>
            <a:ext cx="3147848" cy="2065283"/>
          </a:xfrm>
        </p:spPr>
        <p:txBody>
          <a:bodyPr vert="horz" lIns="91440" tIns="45720" rIns="91440" bIns="45720" rtlCol="0" anchor="b">
            <a:normAutofit/>
          </a:bodyPr>
          <a:lstStyle/>
          <a:p>
            <a:r>
              <a:rPr lang="en-US" sz="3400" kern="1200">
                <a:solidFill>
                  <a:srgbClr val="FFFFFF"/>
                </a:solidFill>
                <a:latin typeface="+mj-lt"/>
                <a:ea typeface="+mj-ea"/>
                <a:cs typeface="+mj-cs"/>
              </a:rPr>
              <a:t> </a:t>
            </a:r>
            <a:br>
              <a:rPr lang="en-US" sz="3400" kern="1200">
                <a:solidFill>
                  <a:srgbClr val="FFFFFF"/>
                </a:solidFill>
                <a:latin typeface="+mj-lt"/>
                <a:ea typeface="+mj-ea"/>
                <a:cs typeface="+mj-cs"/>
              </a:rPr>
            </a:br>
            <a:r>
              <a:rPr lang="en-US" sz="3400" b="1" u="sng" kern="1200">
                <a:solidFill>
                  <a:srgbClr val="FFFFFF"/>
                </a:solidFill>
                <a:latin typeface="+mj-lt"/>
                <a:ea typeface="+mj-ea"/>
                <a:cs typeface="+mj-cs"/>
              </a:rPr>
              <a:t>Decision tree regressor</a:t>
            </a:r>
            <a:br>
              <a:rPr lang="en-US" sz="3400" b="1" kern="1200">
                <a:solidFill>
                  <a:srgbClr val="FFFFFF"/>
                </a:solidFill>
                <a:latin typeface="+mj-lt"/>
                <a:ea typeface="+mj-ea"/>
                <a:cs typeface="+mj-cs"/>
              </a:rPr>
            </a:br>
            <a:endParaRPr lang="en-US" sz="3400" kern="120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E8FC89CA-47F1-4934-B283-0E52680A1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20600" y="3163562"/>
            <a:ext cx="310896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36218CB-B995-47C3-B648-CD3B6C45105D}"/>
              </a:ext>
            </a:extLst>
          </p:cNvPr>
          <p:cNvSpPr/>
          <p:nvPr/>
        </p:nvSpPr>
        <p:spPr>
          <a:xfrm>
            <a:off x="1072056" y="3247283"/>
            <a:ext cx="3147848" cy="2228608"/>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dirty="0">
                <a:solidFill>
                  <a:srgbClr val="FFFFFF"/>
                </a:solidFill>
              </a:rPr>
              <a:t>In the Decision regressor, we got MAE value 1617.46 and RMSE value 2653.87. </a:t>
            </a:r>
            <a:endParaRPr lang="en-US" dirty="0">
              <a:solidFill>
                <a:srgbClr val="FFFFFF"/>
              </a:solidFill>
              <a:effectLst/>
            </a:endParaRPr>
          </a:p>
        </p:txBody>
      </p:sp>
      <p:pic>
        <p:nvPicPr>
          <p:cNvPr id="4" name="Content Placeholder 3">
            <a:extLst>
              <a:ext uri="{FF2B5EF4-FFF2-40B4-BE49-F238E27FC236}">
                <a16:creationId xmlns:a16="http://schemas.microsoft.com/office/drawing/2014/main" id="{491D9B1E-50A4-4B43-831B-D04E4557B4FB}"/>
              </a:ext>
            </a:extLst>
          </p:cNvPr>
          <p:cNvPicPr>
            <a:picLocks noGrp="1"/>
          </p:cNvPicPr>
          <p:nvPr>
            <p:ph idx="1"/>
          </p:nvPr>
        </p:nvPicPr>
        <p:blipFill>
          <a:blip r:embed="rId2"/>
          <a:stretch>
            <a:fillRect/>
          </a:stretch>
        </p:blipFill>
        <p:spPr>
          <a:xfrm>
            <a:off x="5216539" y="2095160"/>
            <a:ext cx="6331994" cy="2738587"/>
          </a:xfrm>
          <a:prstGeom prst="rect">
            <a:avLst/>
          </a:prstGeom>
        </p:spPr>
      </p:pic>
    </p:spTree>
    <p:extLst>
      <p:ext uri="{BB962C8B-B14F-4D97-AF65-F5344CB8AC3E}">
        <p14:creationId xmlns:p14="http://schemas.microsoft.com/office/powerpoint/2010/main" val="2289203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21F4CF-B320-48A8-A664-BF88261EF742}"/>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b="1" u="sng" kern="1200">
                <a:solidFill>
                  <a:schemeClr val="tx1"/>
                </a:solidFill>
                <a:latin typeface="+mj-lt"/>
                <a:ea typeface="+mj-ea"/>
                <a:cs typeface="+mj-cs"/>
              </a:rPr>
              <a:t>Gradient boosted</a:t>
            </a:r>
            <a:br>
              <a:rPr lang="en-US" sz="2800" kern="1200">
                <a:solidFill>
                  <a:schemeClr val="tx1"/>
                </a:solidFill>
                <a:latin typeface="+mj-lt"/>
                <a:ea typeface="+mj-ea"/>
                <a:cs typeface="+mj-cs"/>
              </a:rPr>
            </a:br>
            <a:endParaRPr lang="en-US" sz="2800" kern="1200">
              <a:solidFill>
                <a:schemeClr val="tx1"/>
              </a:solidFill>
              <a:latin typeface="+mj-lt"/>
              <a:ea typeface="+mj-ea"/>
              <a:cs typeface="+mj-cs"/>
            </a:endParaRPr>
          </a:p>
        </p:txBody>
      </p:sp>
      <p:sp>
        <p:nvSpPr>
          <p:cNvPr id="5" name="Rectangle 4">
            <a:extLst>
              <a:ext uri="{FF2B5EF4-FFF2-40B4-BE49-F238E27FC236}">
                <a16:creationId xmlns:a16="http://schemas.microsoft.com/office/drawing/2014/main" id="{4AD121C6-D17B-43D5-AE0C-D614991AD799}"/>
              </a:ext>
            </a:extLst>
          </p:cNvPr>
          <p:cNvSpPr/>
          <p:nvPr/>
        </p:nvSpPr>
        <p:spPr>
          <a:xfrm>
            <a:off x="643468" y="2638043"/>
            <a:ext cx="3363974" cy="3415623"/>
          </a:xfrm>
          <a:prstGeom prst="rect">
            <a:avLst/>
          </a:prstGeom>
        </p:spPr>
        <p:txBody>
          <a:bodyPr vert="horz" lIns="91440" tIns="45720" rIns="91440" bIns="45720" rtlCol="0">
            <a:normAutofit lnSpcReduction="10000"/>
          </a:bodyPr>
          <a:lstStyle/>
          <a:p>
            <a:pPr marL="285750" indent="-285750">
              <a:lnSpc>
                <a:spcPct val="90000"/>
              </a:lnSpc>
              <a:spcAft>
                <a:spcPts val="800"/>
              </a:spcAft>
              <a:buFont typeface="Wingdings" panose="05000000000000000000" pitchFamily="2" charset="2"/>
              <a:buChar char="Ø"/>
            </a:pPr>
            <a:r>
              <a:rPr lang="en-US" sz="1700" dirty="0"/>
              <a:t>In Gradient boosted we used </a:t>
            </a:r>
            <a:r>
              <a:rPr lang="en-US" sz="1700" dirty="0" err="1"/>
              <a:t>n_estimators</a:t>
            </a:r>
            <a:r>
              <a:rPr lang="en-US" sz="1700" dirty="0"/>
              <a:t> as 500 and learning rate as 0.01 for building the model. </a:t>
            </a:r>
          </a:p>
          <a:p>
            <a:pPr marL="285750" indent="-285750">
              <a:lnSpc>
                <a:spcPct val="90000"/>
              </a:lnSpc>
              <a:spcAft>
                <a:spcPts val="800"/>
              </a:spcAft>
              <a:buFont typeface="Wingdings" panose="05000000000000000000" pitchFamily="2" charset="2"/>
              <a:buChar char="Ø"/>
            </a:pPr>
            <a:r>
              <a:rPr lang="en-US" sz="1700" dirty="0"/>
              <a:t>Here in the graph we have periods in X-axis and production in Y-axis, its showing a gradual decrease until 5 and a steep increase until 8. </a:t>
            </a:r>
          </a:p>
          <a:p>
            <a:pPr marL="285750" indent="-285750">
              <a:lnSpc>
                <a:spcPct val="90000"/>
              </a:lnSpc>
              <a:spcAft>
                <a:spcPts val="800"/>
              </a:spcAft>
              <a:buFont typeface="Wingdings" panose="05000000000000000000" pitchFamily="2" charset="2"/>
              <a:buChar char="Ø"/>
            </a:pPr>
            <a:r>
              <a:rPr lang="en-US" sz="1700" dirty="0"/>
              <a:t>Here, MAE is 1456.49 and RMSE is 2151.14. This model gave us the best results among the machine learning models.</a:t>
            </a:r>
            <a:endParaRPr lang="en-US" sz="1700" dirty="0">
              <a:effectLst/>
            </a:endParaRPr>
          </a:p>
          <a:p>
            <a:pPr>
              <a:lnSpc>
                <a:spcPct val="90000"/>
              </a:lnSpc>
              <a:spcAft>
                <a:spcPts val="800"/>
              </a:spcAft>
            </a:pPr>
            <a:endParaRPr lang="en-US" sz="1700" dirty="0">
              <a:effectLst/>
            </a:endParaRPr>
          </a:p>
        </p:txBody>
      </p:sp>
      <p:pic>
        <p:nvPicPr>
          <p:cNvPr id="4" name="Content Placeholder 3">
            <a:extLst>
              <a:ext uri="{FF2B5EF4-FFF2-40B4-BE49-F238E27FC236}">
                <a16:creationId xmlns:a16="http://schemas.microsoft.com/office/drawing/2014/main" id="{AE05CFF1-DAED-4B3F-A19B-A10B64DF230C}"/>
              </a:ext>
            </a:extLst>
          </p:cNvPr>
          <p:cNvPicPr>
            <a:picLocks noGrp="1"/>
          </p:cNvPicPr>
          <p:nvPr>
            <p:ph idx="1"/>
          </p:nvPr>
        </p:nvPicPr>
        <p:blipFill>
          <a:blip r:embed="rId2"/>
          <a:stretch>
            <a:fillRect/>
          </a:stretch>
        </p:blipFill>
        <p:spPr>
          <a:xfrm>
            <a:off x="5297763" y="2020278"/>
            <a:ext cx="6250769" cy="2656576"/>
          </a:xfrm>
          <a:prstGeom prst="rect">
            <a:avLst/>
          </a:prstGeom>
        </p:spPr>
      </p:pic>
    </p:spTree>
    <p:extLst>
      <p:ext uri="{BB962C8B-B14F-4D97-AF65-F5344CB8AC3E}">
        <p14:creationId xmlns:p14="http://schemas.microsoft.com/office/powerpoint/2010/main" val="205520362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592"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9BB767-961F-49BA-95CA-95C1ED161DF1}"/>
              </a:ext>
            </a:extLst>
          </p:cNvPr>
          <p:cNvSpPr>
            <a:spLocks noGrp="1"/>
          </p:cNvSpPr>
          <p:nvPr>
            <p:ph type="title"/>
          </p:nvPr>
        </p:nvSpPr>
        <p:spPr>
          <a:xfrm>
            <a:off x="838200" y="585216"/>
            <a:ext cx="10515600" cy="1325563"/>
          </a:xfrm>
        </p:spPr>
        <p:txBody>
          <a:bodyPr>
            <a:normAutofit/>
          </a:bodyPr>
          <a:lstStyle/>
          <a:p>
            <a:r>
              <a:rPr lang="en-IN" sz="2800">
                <a:solidFill>
                  <a:schemeClr val="bg1"/>
                </a:solidFill>
              </a:rPr>
              <a:t> </a:t>
            </a:r>
            <a:br>
              <a:rPr lang="en-CA" sz="2800">
                <a:solidFill>
                  <a:schemeClr val="bg1"/>
                </a:solidFill>
              </a:rPr>
            </a:br>
            <a:r>
              <a:rPr lang="en-IN" sz="2800" b="1" u="sng">
                <a:solidFill>
                  <a:schemeClr val="bg1"/>
                </a:solidFill>
              </a:rPr>
              <a:t>ARIMA</a:t>
            </a:r>
            <a:br>
              <a:rPr lang="en-CA" sz="2800" b="1">
                <a:solidFill>
                  <a:schemeClr val="bg1"/>
                </a:solidFill>
              </a:rPr>
            </a:br>
            <a:endParaRPr lang="en-CA" sz="2800">
              <a:solidFill>
                <a:schemeClr val="bg1"/>
              </a:solidFill>
            </a:endParaRPr>
          </a:p>
        </p:txBody>
      </p:sp>
      <p:pic>
        <p:nvPicPr>
          <p:cNvPr id="4" name="Picture 3">
            <a:extLst>
              <a:ext uri="{FF2B5EF4-FFF2-40B4-BE49-F238E27FC236}">
                <a16:creationId xmlns:a16="http://schemas.microsoft.com/office/drawing/2014/main" id="{34AE1650-9154-4761-8B92-80BFA2EABECE}"/>
              </a:ext>
            </a:extLst>
          </p:cNvPr>
          <p:cNvPicPr/>
          <p:nvPr/>
        </p:nvPicPr>
        <p:blipFill rotWithShape="1">
          <a:blip r:embed="rId2"/>
          <a:srcRect l="4437" r="4439" b="-1"/>
          <a:stretch/>
        </p:blipFill>
        <p:spPr>
          <a:xfrm>
            <a:off x="841248" y="2516777"/>
            <a:ext cx="5015484" cy="3660185"/>
          </a:xfrm>
          <a:prstGeom prst="rect">
            <a:avLst/>
          </a:prstGeom>
        </p:spPr>
      </p:pic>
      <p:sp>
        <p:nvSpPr>
          <p:cNvPr id="3" name="Content Placeholder 2">
            <a:extLst>
              <a:ext uri="{FF2B5EF4-FFF2-40B4-BE49-F238E27FC236}">
                <a16:creationId xmlns:a16="http://schemas.microsoft.com/office/drawing/2014/main" id="{3F32775C-2E80-411C-9E5E-863BCD593667}"/>
              </a:ext>
            </a:extLst>
          </p:cNvPr>
          <p:cNvSpPr>
            <a:spLocks noGrp="1"/>
          </p:cNvSpPr>
          <p:nvPr>
            <p:ph idx="1"/>
          </p:nvPr>
        </p:nvSpPr>
        <p:spPr>
          <a:xfrm>
            <a:off x="6338316" y="2516777"/>
            <a:ext cx="5015484" cy="3660185"/>
          </a:xfrm>
        </p:spPr>
        <p:txBody>
          <a:bodyPr anchor="ctr">
            <a:normAutofit/>
          </a:bodyPr>
          <a:lstStyle/>
          <a:p>
            <a:pPr>
              <a:spcAft>
                <a:spcPts val="800"/>
              </a:spcAft>
            </a:pPr>
            <a:r>
              <a:rPr lang="en-IN" sz="2200" dirty="0">
                <a:latin typeface="Times New Roman" panose="02020603050405020304" pitchFamily="18" charset="0"/>
                <a:ea typeface="Calibri" panose="020F0502020204030204" pitchFamily="34" charset="0"/>
                <a:cs typeface="Times New Roman" panose="02020603050405020304" pitchFamily="18" charset="0"/>
              </a:rPr>
              <a:t>From this graph we can clearly see that the model was worse in predicting the values and that is the reason why we got worst values for MAE AND RMSE as  MAE value 11149.0 and RMSE value 14625.0. ARIMA gave us the worst results among the machine learning models.</a:t>
            </a:r>
            <a:endParaRPr lang="en-CA"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904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outdoor, standing, tree, sheep&#10;&#10;Description automatically generated">
            <a:extLst>
              <a:ext uri="{FF2B5EF4-FFF2-40B4-BE49-F238E27FC236}">
                <a16:creationId xmlns:a16="http://schemas.microsoft.com/office/drawing/2014/main" id="{F4649859-42BC-4CCF-9B3F-5FAFBAE04F56}"/>
              </a:ext>
            </a:extLst>
          </p:cNvPr>
          <p:cNvPicPr>
            <a:picLocks noChangeAspect="1"/>
          </p:cNvPicPr>
          <p:nvPr/>
        </p:nvPicPr>
        <p:blipFill rotWithShape="1">
          <a:blip r:embed="rId2">
            <a:extLst>
              <a:ext uri="{28A0092B-C50C-407E-A947-70E740481C1C}">
                <a14:useLocalDpi xmlns:a14="http://schemas.microsoft.com/office/drawing/2010/main" val="0"/>
              </a:ext>
            </a:extLst>
          </a:blip>
          <a:srcRect t="9091" r="23298"/>
          <a:stretch/>
        </p:blipFill>
        <p:spPr>
          <a:xfrm>
            <a:off x="3522468" y="10"/>
            <a:ext cx="8669532" cy="6857990"/>
          </a:xfrm>
          <a:prstGeom prst="rect">
            <a:avLst/>
          </a:prstGeom>
        </p:spPr>
      </p:pic>
      <p:sp>
        <p:nvSpPr>
          <p:cNvPr id="35" name="Rectangle 2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C80CF0-B139-4165-908B-11B0FCDC8C3F}"/>
              </a:ext>
            </a:extLst>
          </p:cNvPr>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4800"/>
              <a:t>COTTON  INDIA PRODUCTION</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424907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EF5BE7-02DF-4107-A2D5-8CAB470D7536}"/>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b="1" u="sng" kern="1200">
                <a:solidFill>
                  <a:schemeClr val="tx1"/>
                </a:solidFill>
                <a:latin typeface="+mj-lt"/>
                <a:ea typeface="+mj-ea"/>
                <a:cs typeface="+mj-cs"/>
              </a:rPr>
              <a:t>Prophet </a:t>
            </a:r>
            <a:br>
              <a:rPr lang="en-US" sz="2800" b="1" kern="1200">
                <a:solidFill>
                  <a:schemeClr val="tx1"/>
                </a:solidFill>
                <a:latin typeface="+mj-lt"/>
                <a:ea typeface="+mj-ea"/>
                <a:cs typeface="+mj-cs"/>
              </a:rPr>
            </a:br>
            <a:endParaRPr lang="en-US" sz="2800" kern="1200">
              <a:solidFill>
                <a:schemeClr val="tx1"/>
              </a:solidFill>
              <a:latin typeface="+mj-lt"/>
              <a:ea typeface="+mj-ea"/>
              <a:cs typeface="+mj-cs"/>
            </a:endParaRPr>
          </a:p>
        </p:txBody>
      </p:sp>
      <p:sp>
        <p:nvSpPr>
          <p:cNvPr id="5" name="Rectangle 4">
            <a:extLst>
              <a:ext uri="{FF2B5EF4-FFF2-40B4-BE49-F238E27FC236}">
                <a16:creationId xmlns:a16="http://schemas.microsoft.com/office/drawing/2014/main" id="{827CC54B-1FA9-4176-BF73-679BDFB2C956}"/>
              </a:ext>
            </a:extLst>
          </p:cNvPr>
          <p:cNvSpPr/>
          <p:nvPr/>
        </p:nvSpPr>
        <p:spPr>
          <a:xfrm>
            <a:off x="643468" y="2638043"/>
            <a:ext cx="3363974" cy="3415623"/>
          </a:xfrm>
          <a:prstGeom prst="rect">
            <a:avLst/>
          </a:prstGeom>
        </p:spPr>
        <p:txBody>
          <a:bodyPr vert="horz" lIns="91440" tIns="45720" rIns="91440" bIns="45720" rtlCol="0">
            <a:normAutofit/>
          </a:bodyPr>
          <a:lstStyle/>
          <a:p>
            <a:pPr marL="342900" indent="-342900">
              <a:lnSpc>
                <a:spcPct val="90000"/>
              </a:lnSpc>
              <a:spcAft>
                <a:spcPts val="800"/>
              </a:spcAft>
              <a:buFont typeface="Wingdings" panose="05000000000000000000" pitchFamily="2" charset="2"/>
              <a:buChar char="Ø"/>
            </a:pPr>
            <a:r>
              <a:rPr lang="en-US" sz="2000" dirty="0"/>
              <a:t>In the Prophet model, we got MAE value as 5180.32 and RMSE value as 5982.91. </a:t>
            </a:r>
          </a:p>
          <a:p>
            <a:pPr marL="342900" indent="-342900">
              <a:lnSpc>
                <a:spcPct val="90000"/>
              </a:lnSpc>
              <a:spcAft>
                <a:spcPts val="800"/>
              </a:spcAft>
              <a:buFont typeface="Wingdings" panose="05000000000000000000" pitchFamily="2" charset="2"/>
              <a:buChar char="Ø"/>
            </a:pPr>
            <a:r>
              <a:rPr lang="en-US" sz="2000" dirty="0"/>
              <a:t>This model was almost working good in prediction but it was not having good values for MAE and RMSE as compared to other models.</a:t>
            </a:r>
            <a:endParaRPr lang="en-US" sz="2000" dirty="0">
              <a:effectLst/>
            </a:endParaRPr>
          </a:p>
        </p:txBody>
      </p:sp>
      <p:pic>
        <p:nvPicPr>
          <p:cNvPr id="4" name="Content Placeholder 3">
            <a:extLst>
              <a:ext uri="{FF2B5EF4-FFF2-40B4-BE49-F238E27FC236}">
                <a16:creationId xmlns:a16="http://schemas.microsoft.com/office/drawing/2014/main" id="{7D67A5DC-8A98-4EC3-9D60-1E3AB02E42F3}"/>
              </a:ext>
            </a:extLst>
          </p:cNvPr>
          <p:cNvPicPr>
            <a:picLocks noGrp="1"/>
          </p:cNvPicPr>
          <p:nvPr>
            <p:ph idx="1"/>
          </p:nvPr>
        </p:nvPicPr>
        <p:blipFill>
          <a:blip r:embed="rId2"/>
          <a:stretch>
            <a:fillRect/>
          </a:stretch>
        </p:blipFill>
        <p:spPr>
          <a:xfrm>
            <a:off x="5297763" y="2067159"/>
            <a:ext cx="6250769" cy="3364377"/>
          </a:xfrm>
          <a:prstGeom prst="rect">
            <a:avLst/>
          </a:prstGeom>
        </p:spPr>
      </p:pic>
    </p:spTree>
    <p:extLst>
      <p:ext uri="{BB962C8B-B14F-4D97-AF65-F5344CB8AC3E}">
        <p14:creationId xmlns:p14="http://schemas.microsoft.com/office/powerpoint/2010/main" val="1488175514"/>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D052D0E8-5725-42F1-BA8A-2E793289AB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693455" cy="1511306"/>
          </a:xfrm>
          <a:custGeom>
            <a:avLst/>
            <a:gdLst>
              <a:gd name="connsiteX0" fmla="*/ 2147981 w 6693455"/>
              <a:gd name="connsiteY0" fmla="*/ 0 h 1511306"/>
              <a:gd name="connsiteX1" fmla="*/ 6693455 w 6693455"/>
              <a:gd name="connsiteY1" fmla="*/ 0 h 1511306"/>
              <a:gd name="connsiteX2" fmla="*/ 5995838 w 6693455"/>
              <a:gd name="connsiteY2" fmla="*/ 1511301 h 1511306"/>
              <a:gd name="connsiteX3" fmla="*/ 2147982 w 6693455"/>
              <a:gd name="connsiteY3" fmla="*/ 1511301 h 1511306"/>
              <a:gd name="connsiteX4" fmla="*/ 2147982 w 6693455"/>
              <a:gd name="connsiteY4" fmla="*/ 1511304 h 1511306"/>
              <a:gd name="connsiteX5" fmla="*/ 680261 w 6693455"/>
              <a:gd name="connsiteY5" fmla="*/ 1511304 h 1511306"/>
              <a:gd name="connsiteX6" fmla="*/ 680261 w 6693455"/>
              <a:gd name="connsiteY6" fmla="*/ 1511306 h 1511306"/>
              <a:gd name="connsiteX7" fmla="*/ 0 w 6693455"/>
              <a:gd name="connsiteY7" fmla="*/ 1511306 h 1511306"/>
              <a:gd name="connsiteX8" fmla="*/ 0 w 6693455"/>
              <a:gd name="connsiteY8" fmla="*/ 2 h 1511306"/>
              <a:gd name="connsiteX9" fmla="*/ 680261 w 6693455"/>
              <a:gd name="connsiteY9" fmla="*/ 2 h 1511306"/>
              <a:gd name="connsiteX10" fmla="*/ 680261 w 6693455"/>
              <a:gd name="connsiteY10" fmla="*/ 2544 h 1511306"/>
              <a:gd name="connsiteX11" fmla="*/ 2147981 w 6693455"/>
              <a:gd name="connsiteY11" fmla="*/ 2544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3455" h="1511306">
                <a:moveTo>
                  <a:pt x="2147981" y="0"/>
                </a:moveTo>
                <a:lnTo>
                  <a:pt x="6693455" y="0"/>
                </a:lnTo>
                <a:lnTo>
                  <a:pt x="5995838" y="1511301"/>
                </a:lnTo>
                <a:lnTo>
                  <a:pt x="2147982" y="1511301"/>
                </a:lnTo>
                <a:lnTo>
                  <a:pt x="2147982" y="1511304"/>
                </a:lnTo>
                <a:lnTo>
                  <a:pt x="680261" y="1511304"/>
                </a:lnTo>
                <a:lnTo>
                  <a:pt x="680261" y="1511306"/>
                </a:lnTo>
                <a:lnTo>
                  <a:pt x="0" y="1511306"/>
                </a:lnTo>
                <a:lnTo>
                  <a:pt x="0" y="2"/>
                </a:lnTo>
                <a:lnTo>
                  <a:pt x="680261" y="2"/>
                </a:lnTo>
                <a:lnTo>
                  <a:pt x="680261" y="2544"/>
                </a:lnTo>
                <a:lnTo>
                  <a:pt x="2147981" y="254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 name="Title 1">
            <a:extLst>
              <a:ext uri="{FF2B5EF4-FFF2-40B4-BE49-F238E27FC236}">
                <a16:creationId xmlns:a16="http://schemas.microsoft.com/office/drawing/2014/main" id="{C2FB724E-FCF9-499B-8E64-77316C4DA2FA}"/>
              </a:ext>
            </a:extLst>
          </p:cNvPr>
          <p:cNvSpPr>
            <a:spLocks noGrp="1"/>
          </p:cNvSpPr>
          <p:nvPr>
            <p:ph type="title"/>
          </p:nvPr>
        </p:nvSpPr>
        <p:spPr>
          <a:xfrm>
            <a:off x="838200" y="365125"/>
            <a:ext cx="5000812" cy="1143000"/>
          </a:xfrm>
        </p:spPr>
        <p:txBody>
          <a:bodyPr>
            <a:normAutofit fontScale="90000"/>
          </a:bodyPr>
          <a:lstStyle/>
          <a:p>
            <a:r>
              <a:rPr lang="en-CA" sz="5300" b="1" u="sng" dirty="0"/>
              <a:t>LSTM </a:t>
            </a:r>
            <a:br>
              <a:rPr lang="en-CA" sz="1400" b="1" u="sng" dirty="0"/>
            </a:br>
            <a:br>
              <a:rPr lang="en-CA" sz="1400" b="1" u="sng" dirty="0"/>
            </a:br>
            <a:r>
              <a:rPr lang="en-IN" sz="2200" b="1" u="sng" dirty="0"/>
              <a:t>PART1- epochs =180, optimizer = </a:t>
            </a:r>
            <a:r>
              <a:rPr lang="en-IN" sz="2200" b="1" u="sng" dirty="0" err="1"/>
              <a:t>adam</a:t>
            </a:r>
            <a:br>
              <a:rPr lang="en-CA" sz="1400" b="1" dirty="0"/>
            </a:br>
            <a:br>
              <a:rPr lang="en-CA" sz="1400" b="1" dirty="0"/>
            </a:br>
            <a:endParaRPr lang="en-CA" sz="1400" dirty="0"/>
          </a:p>
        </p:txBody>
      </p:sp>
      <p:sp>
        <p:nvSpPr>
          <p:cNvPr id="15" name="Freeform: Shape 14">
            <a:extLst>
              <a:ext uri="{FF2B5EF4-FFF2-40B4-BE49-F238E27FC236}">
                <a16:creationId xmlns:a16="http://schemas.microsoft.com/office/drawing/2014/main" id="{31C81BFC-A665-4DFF-AFE8-B85ACB3E0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524D74A-ED90-49D1-B92A-084CEF6A27CA}"/>
              </a:ext>
            </a:extLst>
          </p:cNvPr>
          <p:cNvSpPr>
            <a:spLocks noGrp="1"/>
          </p:cNvSpPr>
          <p:nvPr>
            <p:ph idx="1"/>
          </p:nvPr>
        </p:nvSpPr>
        <p:spPr>
          <a:xfrm>
            <a:off x="838200" y="2176272"/>
            <a:ext cx="3339353" cy="3639312"/>
          </a:xfrm>
        </p:spPr>
        <p:txBody>
          <a:bodyPr anchor="ctr">
            <a:normAutofit/>
          </a:bodyPr>
          <a:lstStyle/>
          <a:p>
            <a:r>
              <a:rPr lang="en-CA" sz="1700">
                <a:solidFill>
                  <a:srgbClr val="FFFFFF"/>
                </a:solidFill>
              </a:rPr>
              <a:t> </a:t>
            </a:r>
            <a:endParaRPr lang="en-IN" sz="1700" b="1" u="sng">
              <a:solidFill>
                <a:srgbClr val="FFFFFF"/>
              </a:solidFill>
            </a:endParaRPr>
          </a:p>
          <a:p>
            <a:r>
              <a:rPr lang="en-IN" sz="1700">
                <a:solidFill>
                  <a:srgbClr val="FFFFFF"/>
                </a:solidFill>
              </a:rPr>
              <a:t>Here, the first graph shows the prediction of the LSTM model for the test data that we have created and how it is varied from the actual data whereas the second graph shows the forecast of LSTM model for the next 12 years.</a:t>
            </a:r>
            <a:endParaRPr lang="en-CA" sz="1700">
              <a:solidFill>
                <a:srgbClr val="FFFFFF"/>
              </a:solidFill>
            </a:endParaRPr>
          </a:p>
          <a:p>
            <a:r>
              <a:rPr lang="en-IN" sz="1700">
                <a:solidFill>
                  <a:srgbClr val="FFFFFF"/>
                </a:solidFill>
              </a:rPr>
              <a:t>For the LSTM model with epochs  value as 180 and optimizer as adam , we got MAE value 10683.33 and RMSE value 13657.3.</a:t>
            </a:r>
            <a:endParaRPr lang="en-CA" sz="1700">
              <a:solidFill>
                <a:srgbClr val="FFFFFF"/>
              </a:solidFill>
            </a:endParaRPr>
          </a:p>
          <a:p>
            <a:endParaRPr lang="en-CA" sz="1700" b="1">
              <a:solidFill>
                <a:srgbClr val="FFFFFF"/>
              </a:solidFill>
            </a:endParaRPr>
          </a:p>
          <a:p>
            <a:endParaRPr lang="en-CA" sz="1700">
              <a:solidFill>
                <a:srgbClr val="FFFFFF"/>
              </a:solidFill>
            </a:endParaRPr>
          </a:p>
        </p:txBody>
      </p:sp>
      <p:pic>
        <p:nvPicPr>
          <p:cNvPr id="4" name="Picture 3">
            <a:extLst>
              <a:ext uri="{FF2B5EF4-FFF2-40B4-BE49-F238E27FC236}">
                <a16:creationId xmlns:a16="http://schemas.microsoft.com/office/drawing/2014/main" id="{5A450850-A323-47AB-9A78-E8C877103DE7}"/>
              </a:ext>
            </a:extLst>
          </p:cNvPr>
          <p:cNvPicPr/>
          <p:nvPr/>
        </p:nvPicPr>
        <p:blipFill>
          <a:blip r:embed="rId2"/>
          <a:stretch>
            <a:fillRect/>
          </a:stretch>
        </p:blipFill>
        <p:spPr>
          <a:xfrm>
            <a:off x="6178251" y="1548489"/>
            <a:ext cx="5461190" cy="2366729"/>
          </a:xfrm>
          <a:custGeom>
            <a:avLst/>
            <a:gdLst/>
            <a:ahLst/>
            <a:cxnLst/>
            <a:rect l="l" t="t" r="r" b="b"/>
            <a:pathLst>
              <a:path w="4636009" h="5032375">
                <a:moveTo>
                  <a:pt x="0" y="0"/>
                </a:moveTo>
                <a:lnTo>
                  <a:pt x="4636009" y="0"/>
                </a:lnTo>
                <a:lnTo>
                  <a:pt x="4636009" y="5032375"/>
                </a:lnTo>
                <a:lnTo>
                  <a:pt x="0" y="5032375"/>
                </a:lnTo>
                <a:close/>
              </a:path>
            </a:pathLst>
          </a:custGeom>
        </p:spPr>
      </p:pic>
      <p:pic>
        <p:nvPicPr>
          <p:cNvPr id="8" name="Picture 7">
            <a:extLst>
              <a:ext uri="{FF2B5EF4-FFF2-40B4-BE49-F238E27FC236}">
                <a16:creationId xmlns:a16="http://schemas.microsoft.com/office/drawing/2014/main" id="{935413EB-E1A8-449A-811D-B7D6A3C141D5}"/>
              </a:ext>
            </a:extLst>
          </p:cNvPr>
          <p:cNvPicPr/>
          <p:nvPr/>
        </p:nvPicPr>
        <p:blipFill>
          <a:blip r:embed="rId3"/>
          <a:stretch>
            <a:fillRect/>
          </a:stretch>
        </p:blipFill>
        <p:spPr>
          <a:xfrm>
            <a:off x="5356155" y="4126146"/>
            <a:ext cx="6052457" cy="2366729"/>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41241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8" name="Rectangle 17">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18">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7">
            <a:extLst>
              <a:ext uri="{FF2B5EF4-FFF2-40B4-BE49-F238E27FC236}">
                <a16:creationId xmlns:a16="http://schemas.microsoft.com/office/drawing/2014/main" id="{529B0595-3ED4-42A0-868B-1F09AB56A2E0}"/>
              </a:ext>
            </a:extLst>
          </p:cNvPr>
          <p:cNvPicPr/>
          <p:nvPr/>
        </p:nvPicPr>
        <p:blipFill>
          <a:blip r:embed="rId2"/>
          <a:stretch>
            <a:fillRect/>
          </a:stretch>
        </p:blipFill>
        <p:spPr>
          <a:xfrm>
            <a:off x="486355" y="3783821"/>
            <a:ext cx="6253211" cy="2328704"/>
          </a:xfrm>
          <a:prstGeom prst="rect">
            <a:avLst/>
          </a:prstGeom>
        </p:spPr>
      </p:pic>
      <p:pic>
        <p:nvPicPr>
          <p:cNvPr id="7" name="Picture 6">
            <a:extLst>
              <a:ext uri="{FF2B5EF4-FFF2-40B4-BE49-F238E27FC236}">
                <a16:creationId xmlns:a16="http://schemas.microsoft.com/office/drawing/2014/main" id="{385400F2-D790-4D34-B7D9-897A891CE322}"/>
              </a:ext>
            </a:extLst>
          </p:cNvPr>
          <p:cNvPicPr/>
          <p:nvPr/>
        </p:nvPicPr>
        <p:blipFill>
          <a:blip r:embed="rId3"/>
          <a:stretch>
            <a:fillRect/>
          </a:stretch>
        </p:blipFill>
        <p:spPr>
          <a:xfrm>
            <a:off x="486355" y="1356209"/>
            <a:ext cx="6253212" cy="2199714"/>
          </a:xfrm>
          <a:prstGeom prst="rect">
            <a:avLst/>
          </a:prstGeom>
        </p:spPr>
      </p:pic>
      <p:sp>
        <p:nvSpPr>
          <p:cNvPr id="10" name="TextBox 9">
            <a:extLst>
              <a:ext uri="{FF2B5EF4-FFF2-40B4-BE49-F238E27FC236}">
                <a16:creationId xmlns:a16="http://schemas.microsoft.com/office/drawing/2014/main" id="{C32C25E6-4408-492F-80E4-77CDB898CC85}"/>
              </a:ext>
            </a:extLst>
          </p:cNvPr>
          <p:cNvSpPr txBox="1"/>
          <p:nvPr/>
        </p:nvSpPr>
        <p:spPr>
          <a:xfrm>
            <a:off x="7544052" y="1782981"/>
            <a:ext cx="4004479" cy="314563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Here, the first graph shows the prediction of the LSTM model for the test data that we have created and how it is varied from the actual data whereas the second graph shows the forecast of LSTM model for the next 12 years. For the LSTM model with epochs -250, we got MAE value 4111.91 and RMSE value 4912.05.</a:t>
            </a:r>
          </a:p>
          <a:p>
            <a:pPr indent="-228600">
              <a:lnSpc>
                <a:spcPct val="90000"/>
              </a:lnSpc>
              <a:spcAft>
                <a:spcPts val="600"/>
              </a:spcAft>
              <a:buFont typeface="Arial" panose="020B0604020202020204" pitchFamily="34" charset="0"/>
              <a:buChar char="•"/>
            </a:pPr>
            <a:endParaRPr lang="en-US" sz="2000" dirty="0"/>
          </a:p>
        </p:txBody>
      </p:sp>
      <p:grpSp>
        <p:nvGrpSpPr>
          <p:cNvPr id="21" name="Group 20">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2" name="Isosceles Triangle 21">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6A1CB69C-3F61-4E79-B5DA-75756CB5A374}"/>
              </a:ext>
            </a:extLst>
          </p:cNvPr>
          <p:cNvSpPr/>
          <p:nvPr/>
        </p:nvSpPr>
        <p:spPr>
          <a:xfrm>
            <a:off x="966309" y="520759"/>
            <a:ext cx="4412490" cy="374077"/>
          </a:xfrm>
          <a:prstGeom prst="rect">
            <a:avLst/>
          </a:prstGeom>
        </p:spPr>
        <p:txBody>
          <a:bodyPr wrap="none">
            <a:spAutoFit/>
          </a:bodyPr>
          <a:lstStyle/>
          <a:p>
            <a:pPr>
              <a:lnSpc>
                <a:spcPct val="107000"/>
              </a:lnSpc>
              <a:spcBef>
                <a:spcPts val="200"/>
              </a:spcBef>
              <a:spcAft>
                <a:spcPts val="0"/>
              </a:spcAft>
            </a:pPr>
            <a:r>
              <a:rPr lang="en-IN" b="1" u="sng" dirty="0">
                <a:solidFill>
                  <a:srgbClr val="1F3763"/>
                </a:solidFill>
                <a:latin typeface="Times New Roman" panose="02020603050405020304" pitchFamily="18" charset="0"/>
                <a:ea typeface="Calibri" panose="020F0502020204030204" pitchFamily="34" charset="0"/>
                <a:cs typeface="Times New Roman" panose="02020603050405020304" pitchFamily="18" charset="0"/>
              </a:rPr>
              <a:t>Part 2: epochs = 250 , optimizer = </a:t>
            </a:r>
            <a:r>
              <a:rPr lang="en-IN" b="1" u="sng" dirty="0" err="1">
                <a:solidFill>
                  <a:srgbClr val="1F3763"/>
                </a:solidFill>
                <a:latin typeface="Times New Roman" panose="02020603050405020304" pitchFamily="18" charset="0"/>
                <a:ea typeface="Calibri" panose="020F0502020204030204" pitchFamily="34" charset="0"/>
                <a:cs typeface="Times New Roman" panose="02020603050405020304" pitchFamily="18" charset="0"/>
              </a:rPr>
              <a:t>Adagrad</a:t>
            </a:r>
            <a:endParaRPr lang="en-CA"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4410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11">
            <a:extLst>
              <a:ext uri="{FF2B5EF4-FFF2-40B4-BE49-F238E27FC236}">
                <a16:creationId xmlns:a16="http://schemas.microsoft.com/office/drawing/2014/main" id="{D052D0E8-5725-42F1-BA8A-2E793289AB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693455" cy="1511306"/>
          </a:xfrm>
          <a:custGeom>
            <a:avLst/>
            <a:gdLst>
              <a:gd name="connsiteX0" fmla="*/ 2147981 w 6693455"/>
              <a:gd name="connsiteY0" fmla="*/ 0 h 1511306"/>
              <a:gd name="connsiteX1" fmla="*/ 6693455 w 6693455"/>
              <a:gd name="connsiteY1" fmla="*/ 0 h 1511306"/>
              <a:gd name="connsiteX2" fmla="*/ 5995838 w 6693455"/>
              <a:gd name="connsiteY2" fmla="*/ 1511301 h 1511306"/>
              <a:gd name="connsiteX3" fmla="*/ 2147982 w 6693455"/>
              <a:gd name="connsiteY3" fmla="*/ 1511301 h 1511306"/>
              <a:gd name="connsiteX4" fmla="*/ 2147982 w 6693455"/>
              <a:gd name="connsiteY4" fmla="*/ 1511304 h 1511306"/>
              <a:gd name="connsiteX5" fmla="*/ 680261 w 6693455"/>
              <a:gd name="connsiteY5" fmla="*/ 1511304 h 1511306"/>
              <a:gd name="connsiteX6" fmla="*/ 680261 w 6693455"/>
              <a:gd name="connsiteY6" fmla="*/ 1511306 h 1511306"/>
              <a:gd name="connsiteX7" fmla="*/ 0 w 6693455"/>
              <a:gd name="connsiteY7" fmla="*/ 1511306 h 1511306"/>
              <a:gd name="connsiteX8" fmla="*/ 0 w 6693455"/>
              <a:gd name="connsiteY8" fmla="*/ 2 h 1511306"/>
              <a:gd name="connsiteX9" fmla="*/ 680261 w 6693455"/>
              <a:gd name="connsiteY9" fmla="*/ 2 h 1511306"/>
              <a:gd name="connsiteX10" fmla="*/ 680261 w 6693455"/>
              <a:gd name="connsiteY10" fmla="*/ 2544 h 1511306"/>
              <a:gd name="connsiteX11" fmla="*/ 2147981 w 6693455"/>
              <a:gd name="connsiteY11" fmla="*/ 2544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3455" h="1511306">
                <a:moveTo>
                  <a:pt x="2147981" y="0"/>
                </a:moveTo>
                <a:lnTo>
                  <a:pt x="6693455" y="0"/>
                </a:lnTo>
                <a:lnTo>
                  <a:pt x="5995838" y="1511301"/>
                </a:lnTo>
                <a:lnTo>
                  <a:pt x="2147982" y="1511301"/>
                </a:lnTo>
                <a:lnTo>
                  <a:pt x="2147982" y="1511304"/>
                </a:lnTo>
                <a:lnTo>
                  <a:pt x="680261" y="1511304"/>
                </a:lnTo>
                <a:lnTo>
                  <a:pt x="680261" y="1511306"/>
                </a:lnTo>
                <a:lnTo>
                  <a:pt x="0" y="1511306"/>
                </a:lnTo>
                <a:lnTo>
                  <a:pt x="0" y="2"/>
                </a:lnTo>
                <a:lnTo>
                  <a:pt x="680261" y="2"/>
                </a:lnTo>
                <a:lnTo>
                  <a:pt x="680261" y="2544"/>
                </a:lnTo>
                <a:lnTo>
                  <a:pt x="2147981" y="254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4" name="Freeform: Shape 13">
            <a:extLst>
              <a:ext uri="{FF2B5EF4-FFF2-40B4-BE49-F238E27FC236}">
                <a16:creationId xmlns:a16="http://schemas.microsoft.com/office/drawing/2014/main" id="{31C81BFC-A665-4DFF-AFE8-B85ACB3E0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44E6A03C-DDDC-4981-B063-DC34D0F60147}"/>
              </a:ext>
            </a:extLst>
          </p:cNvPr>
          <p:cNvSpPr txBox="1"/>
          <p:nvPr/>
        </p:nvSpPr>
        <p:spPr>
          <a:xfrm>
            <a:off x="838200" y="2176272"/>
            <a:ext cx="3339353" cy="363931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solidFill>
                  <a:srgbClr val="FFFFFF"/>
                </a:solidFill>
              </a:rPr>
              <a:t>Here, the first graph shows the prediction of the LSTM model for the test data that we have created and how it is varied from the actual data whereas the second graph shows the forecast of LSTM model for the next 12 years. For the LSTM model with epochs -300, we got MAE value 4680.12 and RMSE value 5713.92.</a:t>
            </a:r>
            <a:endParaRPr lang="en-US" sz="2000" b="1">
              <a:solidFill>
                <a:srgbClr val="FFFFFF"/>
              </a:solidFill>
            </a:endParaRPr>
          </a:p>
          <a:p>
            <a:pPr indent="-228600">
              <a:lnSpc>
                <a:spcPct val="90000"/>
              </a:lnSpc>
              <a:spcAft>
                <a:spcPts val="600"/>
              </a:spcAft>
              <a:buFont typeface="Arial" panose="020B0604020202020204" pitchFamily="34" charset="0"/>
              <a:buChar char="•"/>
            </a:pPr>
            <a:endParaRPr lang="en-US" sz="2000">
              <a:solidFill>
                <a:srgbClr val="FFFFFF"/>
              </a:solidFill>
            </a:endParaRPr>
          </a:p>
        </p:txBody>
      </p:sp>
      <p:pic>
        <p:nvPicPr>
          <p:cNvPr id="6" name="Picture 5">
            <a:extLst>
              <a:ext uri="{FF2B5EF4-FFF2-40B4-BE49-F238E27FC236}">
                <a16:creationId xmlns:a16="http://schemas.microsoft.com/office/drawing/2014/main" id="{BD27551A-1D54-4E58-B7D2-29411F45239A}"/>
              </a:ext>
            </a:extLst>
          </p:cNvPr>
          <p:cNvPicPr/>
          <p:nvPr/>
        </p:nvPicPr>
        <p:blipFill>
          <a:blip r:embed="rId2"/>
          <a:stretch>
            <a:fillRect/>
          </a:stretch>
        </p:blipFill>
        <p:spPr>
          <a:xfrm>
            <a:off x="5709610" y="3928724"/>
            <a:ext cx="5644190" cy="2734056"/>
          </a:xfrm>
          <a:custGeom>
            <a:avLst/>
            <a:gdLst/>
            <a:ahLst/>
            <a:cxnLst/>
            <a:rect l="l" t="t" r="r" b="b"/>
            <a:pathLst>
              <a:path w="4636009" h="5032375">
                <a:moveTo>
                  <a:pt x="0" y="0"/>
                </a:moveTo>
                <a:lnTo>
                  <a:pt x="4636009" y="0"/>
                </a:lnTo>
                <a:lnTo>
                  <a:pt x="4636009" y="5032375"/>
                </a:lnTo>
                <a:lnTo>
                  <a:pt x="0" y="5032375"/>
                </a:lnTo>
                <a:close/>
              </a:path>
            </a:pathLst>
          </a:custGeom>
        </p:spPr>
      </p:pic>
      <p:pic>
        <p:nvPicPr>
          <p:cNvPr id="5" name="Picture 4">
            <a:extLst>
              <a:ext uri="{FF2B5EF4-FFF2-40B4-BE49-F238E27FC236}">
                <a16:creationId xmlns:a16="http://schemas.microsoft.com/office/drawing/2014/main" id="{B5F74FD0-FC16-4BE7-8177-DD445091AC02}"/>
              </a:ext>
            </a:extLst>
          </p:cNvPr>
          <p:cNvPicPr/>
          <p:nvPr/>
        </p:nvPicPr>
        <p:blipFill>
          <a:blip r:embed="rId3"/>
          <a:stretch>
            <a:fillRect/>
          </a:stretch>
        </p:blipFill>
        <p:spPr>
          <a:xfrm>
            <a:off x="5709610" y="412984"/>
            <a:ext cx="6250265" cy="2859154"/>
          </a:xfrm>
          <a:custGeom>
            <a:avLst/>
            <a:gdLst/>
            <a:ahLst/>
            <a:cxnLst/>
            <a:rect l="l" t="t" r="r" b="b"/>
            <a:pathLst>
              <a:path w="4636009" h="5032375">
                <a:moveTo>
                  <a:pt x="0" y="0"/>
                </a:moveTo>
                <a:lnTo>
                  <a:pt x="4636009" y="0"/>
                </a:lnTo>
                <a:lnTo>
                  <a:pt x="4636009" y="5032375"/>
                </a:lnTo>
                <a:lnTo>
                  <a:pt x="0" y="5032375"/>
                </a:lnTo>
                <a:close/>
              </a:path>
            </a:pathLst>
          </a:custGeom>
        </p:spPr>
      </p:pic>
      <p:sp>
        <p:nvSpPr>
          <p:cNvPr id="4" name="Rectangle 3">
            <a:extLst>
              <a:ext uri="{FF2B5EF4-FFF2-40B4-BE49-F238E27FC236}">
                <a16:creationId xmlns:a16="http://schemas.microsoft.com/office/drawing/2014/main" id="{D9AB9DDD-462D-4F42-92E7-6BCF1F7D54CE}"/>
              </a:ext>
            </a:extLst>
          </p:cNvPr>
          <p:cNvSpPr/>
          <p:nvPr/>
        </p:nvSpPr>
        <p:spPr>
          <a:xfrm>
            <a:off x="365641" y="941832"/>
            <a:ext cx="3944350" cy="374077"/>
          </a:xfrm>
          <a:prstGeom prst="rect">
            <a:avLst/>
          </a:prstGeom>
        </p:spPr>
        <p:txBody>
          <a:bodyPr wrap="none">
            <a:spAutoFit/>
          </a:bodyPr>
          <a:lstStyle/>
          <a:p>
            <a:pPr>
              <a:lnSpc>
                <a:spcPct val="107000"/>
              </a:lnSpc>
              <a:spcBef>
                <a:spcPts val="200"/>
              </a:spcBef>
              <a:spcAft>
                <a:spcPts val="0"/>
              </a:spcAft>
            </a:pPr>
            <a:r>
              <a:rPr lang="en-IN" b="1" u="sng" dirty="0">
                <a:solidFill>
                  <a:srgbClr val="1F3763"/>
                </a:solidFill>
                <a:latin typeface="Times New Roman" panose="02020603050405020304" pitchFamily="18" charset="0"/>
                <a:ea typeface="Calibri" panose="020F0502020204030204" pitchFamily="34" charset="0"/>
                <a:cs typeface="Times New Roman" panose="02020603050405020304" pitchFamily="18" charset="0"/>
              </a:rPr>
              <a:t>Part 3 : epochs = 300 , optimizer = </a:t>
            </a:r>
            <a:r>
              <a:rPr lang="en-IN" b="1" u="sng" dirty="0" err="1">
                <a:solidFill>
                  <a:srgbClr val="1F3763"/>
                </a:solidFill>
                <a:latin typeface="Times New Roman" panose="02020603050405020304" pitchFamily="18" charset="0"/>
                <a:ea typeface="Calibri" panose="020F0502020204030204" pitchFamily="34" charset="0"/>
                <a:cs typeface="Times New Roman" panose="02020603050405020304" pitchFamily="18" charset="0"/>
              </a:rPr>
              <a:t>sgd</a:t>
            </a:r>
            <a:endParaRPr lang="en-CA"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923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33">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35">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38" name="Rectangle 37">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Warning">
            <a:extLst>
              <a:ext uri="{FF2B5EF4-FFF2-40B4-BE49-F238E27FC236}">
                <a16:creationId xmlns:a16="http://schemas.microsoft.com/office/drawing/2014/main" id="{3BF3E190-BE14-45E9-886C-1E9742B9ED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73351" y="2837712"/>
            <a:ext cx="3217333" cy="3217333"/>
          </a:xfrm>
          <a:prstGeom prst="rect">
            <a:avLst/>
          </a:prstGeom>
        </p:spPr>
      </p:pic>
      <p:sp>
        <p:nvSpPr>
          <p:cNvPr id="4" name="Rectangle 3">
            <a:extLst>
              <a:ext uri="{FF2B5EF4-FFF2-40B4-BE49-F238E27FC236}">
                <a16:creationId xmlns:a16="http://schemas.microsoft.com/office/drawing/2014/main" id="{B9DF15AB-1DF9-45D0-A3CF-1969B18FB021}"/>
              </a:ext>
            </a:extLst>
          </p:cNvPr>
          <p:cNvSpPr/>
          <p:nvPr/>
        </p:nvSpPr>
        <p:spPr>
          <a:xfrm>
            <a:off x="6354871" y="2827419"/>
            <a:ext cx="5029200" cy="3227626"/>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r>
              <a:rPr lang="en-US" sz="1900">
                <a:solidFill>
                  <a:srgbClr val="000000"/>
                </a:solidFill>
              </a:rPr>
              <a:t>The main challenge that we faced was that, the data was a yearly data so we was not able to resample it to monthly data or weekly data and also we had data only from 1947 to 2017, so the data was not stationary and we were able to prove it from Augmented Dicky Fuller test, since the ADF test statistics value was greater than the 5% critical value.</a:t>
            </a:r>
          </a:p>
        </p:txBody>
      </p:sp>
      <p:sp>
        <p:nvSpPr>
          <p:cNvPr id="5" name="TextBox 4">
            <a:extLst>
              <a:ext uri="{FF2B5EF4-FFF2-40B4-BE49-F238E27FC236}">
                <a16:creationId xmlns:a16="http://schemas.microsoft.com/office/drawing/2014/main" id="{420A2D51-1BE9-44CA-BD70-C6DA912A9038}"/>
              </a:ext>
            </a:extLst>
          </p:cNvPr>
          <p:cNvSpPr txBox="1"/>
          <p:nvPr/>
        </p:nvSpPr>
        <p:spPr>
          <a:xfrm>
            <a:off x="573023" y="514906"/>
            <a:ext cx="5383893" cy="1186892"/>
          </a:xfrm>
          <a:prstGeom prst="rect">
            <a:avLst/>
          </a:prstGeom>
        </p:spPr>
        <p:txBody>
          <a:bodyPr vert="horz" lIns="91440" tIns="45720" rIns="91440" bIns="45720" rtlCol="0">
            <a:normAutofit/>
          </a:bodyPr>
          <a:lstStyle/>
          <a:p>
            <a:pPr>
              <a:lnSpc>
                <a:spcPct val="90000"/>
              </a:lnSpc>
              <a:spcBef>
                <a:spcPts val="1000"/>
              </a:spcBef>
            </a:pPr>
            <a:r>
              <a:rPr lang="en-US" sz="6000" b="1" u="sng" kern="1200" dirty="0">
                <a:solidFill>
                  <a:schemeClr val="tx1"/>
                </a:solidFill>
                <a:latin typeface="+mn-lt"/>
                <a:ea typeface="+mn-ea"/>
                <a:cs typeface="+mn-cs"/>
              </a:rPr>
              <a:t>Challenges</a:t>
            </a:r>
            <a:endParaRPr lang="en-US" sz="6000" b="1" kern="1200" dirty="0">
              <a:solidFill>
                <a:schemeClr val="tx1"/>
              </a:solidFill>
              <a:effectLst/>
              <a:latin typeface="+mn-lt"/>
              <a:ea typeface="+mn-ea"/>
              <a:cs typeface="+mn-cs"/>
            </a:endParaRPr>
          </a:p>
          <a:p>
            <a:pPr>
              <a:lnSpc>
                <a:spcPct val="90000"/>
              </a:lnSpc>
              <a:spcBef>
                <a:spcPts val="1000"/>
              </a:spcBef>
            </a:pPr>
            <a:endParaRPr lang="en-US" sz="6000" kern="1200" dirty="0">
              <a:solidFill>
                <a:schemeClr val="tx1"/>
              </a:solidFill>
              <a:latin typeface="+mn-lt"/>
              <a:ea typeface="+mn-ea"/>
              <a:cs typeface="+mn-cs"/>
            </a:endParaRPr>
          </a:p>
        </p:txBody>
      </p:sp>
    </p:spTree>
    <p:extLst>
      <p:ext uri="{BB962C8B-B14F-4D97-AF65-F5344CB8AC3E}">
        <p14:creationId xmlns:p14="http://schemas.microsoft.com/office/powerpoint/2010/main" val="87840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7328-48F7-471C-B085-4299979948F1}"/>
              </a:ext>
            </a:extLst>
          </p:cNvPr>
          <p:cNvSpPr>
            <a:spLocks noGrp="1"/>
          </p:cNvSpPr>
          <p:nvPr>
            <p:ph type="title"/>
          </p:nvPr>
        </p:nvSpPr>
        <p:spPr>
          <a:xfrm>
            <a:off x="838200" y="365125"/>
            <a:ext cx="2142744" cy="1033907"/>
          </a:xfrm>
        </p:spPr>
        <p:txBody>
          <a:bodyPr/>
          <a:lstStyle/>
          <a:p>
            <a:r>
              <a:rPr lang="en-CA" dirty="0"/>
              <a:t>RESULT</a:t>
            </a:r>
          </a:p>
        </p:txBody>
      </p:sp>
      <p:graphicFrame>
        <p:nvGraphicFramePr>
          <p:cNvPr id="4" name="Table 3">
            <a:extLst>
              <a:ext uri="{FF2B5EF4-FFF2-40B4-BE49-F238E27FC236}">
                <a16:creationId xmlns:a16="http://schemas.microsoft.com/office/drawing/2014/main" id="{729A54B0-2623-41E7-A13E-CD59953032EF}"/>
              </a:ext>
            </a:extLst>
          </p:cNvPr>
          <p:cNvGraphicFramePr>
            <a:graphicFrameLocks noGrp="1"/>
          </p:cNvGraphicFramePr>
          <p:nvPr>
            <p:extLst>
              <p:ext uri="{D42A27DB-BD31-4B8C-83A1-F6EECF244321}">
                <p14:modId xmlns:p14="http://schemas.microsoft.com/office/powerpoint/2010/main" val="424992490"/>
              </p:ext>
            </p:extLst>
          </p:nvPr>
        </p:nvGraphicFramePr>
        <p:xfrm>
          <a:off x="691896" y="1690688"/>
          <a:ext cx="9339071" cy="4114714"/>
        </p:xfrm>
        <a:graphic>
          <a:graphicData uri="http://schemas.openxmlformats.org/drawingml/2006/table">
            <a:tbl>
              <a:tblPr firstRow="1" firstCol="1" bandRow="1">
                <a:tableStyleId>{5C22544A-7EE6-4342-B048-85BDC9FD1C3A}</a:tableStyleId>
              </a:tblPr>
              <a:tblGrid>
                <a:gridCol w="5427766">
                  <a:extLst>
                    <a:ext uri="{9D8B030D-6E8A-4147-A177-3AD203B41FA5}">
                      <a16:colId xmlns:a16="http://schemas.microsoft.com/office/drawing/2014/main" val="2160637544"/>
                    </a:ext>
                  </a:extLst>
                </a:gridCol>
                <a:gridCol w="1909040">
                  <a:extLst>
                    <a:ext uri="{9D8B030D-6E8A-4147-A177-3AD203B41FA5}">
                      <a16:colId xmlns:a16="http://schemas.microsoft.com/office/drawing/2014/main" val="1398478125"/>
                    </a:ext>
                  </a:extLst>
                </a:gridCol>
                <a:gridCol w="2002265">
                  <a:extLst>
                    <a:ext uri="{9D8B030D-6E8A-4147-A177-3AD203B41FA5}">
                      <a16:colId xmlns:a16="http://schemas.microsoft.com/office/drawing/2014/main" val="1780047132"/>
                    </a:ext>
                  </a:extLst>
                </a:gridCol>
              </a:tblGrid>
              <a:tr h="242042">
                <a:tc>
                  <a:txBody>
                    <a:bodyPr/>
                    <a:lstStyle/>
                    <a:p>
                      <a:pPr>
                        <a:lnSpc>
                          <a:spcPct val="107000"/>
                        </a:lnSpc>
                        <a:spcAft>
                          <a:spcPts val="0"/>
                        </a:spcAft>
                      </a:pPr>
                      <a:r>
                        <a:rPr lang="en-IN" sz="1200" b="1" dirty="0">
                          <a:solidFill>
                            <a:schemeClr val="tx1"/>
                          </a:solidFill>
                          <a:effectLst/>
                        </a:rPr>
                        <a:t>Models Implemented</a:t>
                      </a:r>
                      <a:endParaRPr lang="en-CA"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645"/>
                        </a:spcBef>
                        <a:spcAft>
                          <a:spcPts val="0"/>
                        </a:spcAft>
                      </a:pPr>
                      <a:r>
                        <a:rPr lang="en-IN" sz="1200" dirty="0">
                          <a:solidFill>
                            <a:schemeClr val="tx1"/>
                          </a:solidFill>
                          <a:effectLst/>
                        </a:rPr>
                        <a:t>MAE</a:t>
                      </a:r>
                      <a:endParaRPr lang="en-CA"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645"/>
                        </a:spcBef>
                        <a:spcAft>
                          <a:spcPts val="0"/>
                        </a:spcAft>
                      </a:pPr>
                      <a:r>
                        <a:rPr lang="en-IN" sz="1200" dirty="0">
                          <a:solidFill>
                            <a:schemeClr val="tx1"/>
                          </a:solidFill>
                          <a:effectLst/>
                        </a:rPr>
                        <a:t>RMSE</a:t>
                      </a:r>
                      <a:endParaRPr lang="en-CA"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468288"/>
                  </a:ext>
                </a:extLst>
              </a:tr>
              <a:tr h="242042">
                <a:tc>
                  <a:txBody>
                    <a:bodyPr/>
                    <a:lstStyle/>
                    <a:p>
                      <a:pPr>
                        <a:lnSpc>
                          <a:spcPct val="107000"/>
                        </a:lnSpc>
                        <a:spcAft>
                          <a:spcPts val="0"/>
                        </a:spcAft>
                      </a:pPr>
                      <a:r>
                        <a:rPr lang="en-IN" sz="1200" dirty="0">
                          <a:effectLst/>
                        </a:rPr>
                        <a:t>3 years Moving Average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rPr>
                        <a:t>1624.08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a:effectLst/>
                        </a:rPr>
                        <a:t>2583.21</a:t>
                      </a:r>
                      <a:endParaRPr lang="en-CA"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5233219"/>
                  </a:ext>
                </a:extLst>
              </a:tr>
              <a:tr h="242042">
                <a:tc>
                  <a:txBody>
                    <a:bodyPr/>
                    <a:lstStyle/>
                    <a:p>
                      <a:pPr>
                        <a:lnSpc>
                          <a:spcPct val="107000"/>
                        </a:lnSpc>
                        <a:spcAft>
                          <a:spcPts val="0"/>
                        </a:spcAft>
                      </a:pPr>
                      <a:r>
                        <a:rPr lang="en-IN" sz="1200" dirty="0">
                          <a:effectLst/>
                        </a:rPr>
                        <a:t>5 years Moving Average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dirty="0">
                          <a:effectLst/>
                          <a:highlight>
                            <a:srgbClr val="FF0000"/>
                          </a:highlight>
                        </a:rPr>
                        <a:t>2073.3</a:t>
                      </a:r>
                      <a:endParaRPr lang="en-CA" sz="1100" dirty="0">
                        <a:effectLst/>
                        <a:latin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a:effectLst/>
                          <a:highlight>
                            <a:srgbClr val="FF0000"/>
                          </a:highlight>
                        </a:rPr>
                        <a:t>3249.59</a:t>
                      </a:r>
                      <a:endParaRPr lang="en-CA"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9767851"/>
                  </a:ext>
                </a:extLst>
              </a:tr>
              <a:tr h="242042">
                <a:tc>
                  <a:txBody>
                    <a:bodyPr/>
                    <a:lstStyle/>
                    <a:p>
                      <a:pPr>
                        <a:lnSpc>
                          <a:spcPct val="107000"/>
                        </a:lnSpc>
                        <a:spcAft>
                          <a:spcPts val="0"/>
                        </a:spcAft>
                      </a:pPr>
                      <a:r>
                        <a:rPr lang="en-IN" sz="1200" dirty="0">
                          <a:effectLst/>
                        </a:rPr>
                        <a:t>Simple Exponential Smoothing</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rPr>
                        <a:t>1385.42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2102.46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4970470"/>
                  </a:ext>
                </a:extLst>
              </a:tr>
              <a:tr h="242042">
                <a:tc>
                  <a:txBody>
                    <a:bodyPr/>
                    <a:lstStyle/>
                    <a:p>
                      <a:pPr>
                        <a:lnSpc>
                          <a:spcPct val="107000"/>
                        </a:lnSpc>
                        <a:spcAft>
                          <a:spcPts val="0"/>
                        </a:spcAft>
                      </a:pPr>
                      <a:r>
                        <a:rPr lang="en-IN" sz="1200" dirty="0">
                          <a:effectLst/>
                        </a:rPr>
                        <a:t>Double Exponential Smoothing</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highlight>
                            <a:srgbClr val="00FF00"/>
                          </a:highlight>
                        </a:rPr>
                        <a:t>1388.81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highlight>
                            <a:srgbClr val="00FF00"/>
                          </a:highlight>
                        </a:rPr>
                        <a:t>2043.45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3292434"/>
                  </a:ext>
                </a:extLst>
              </a:tr>
              <a:tr h="242042">
                <a:tc gridSpan="3">
                  <a:txBody>
                    <a:bodyPr/>
                    <a:lstStyle/>
                    <a:p>
                      <a:pPr>
                        <a:lnSpc>
                          <a:spcPct val="107000"/>
                        </a:lnSpc>
                        <a:spcAft>
                          <a:spcPts val="0"/>
                        </a:spcAft>
                      </a:pPr>
                      <a:r>
                        <a:rPr lang="en-IN" sz="1200" dirty="0">
                          <a:effectLst/>
                        </a:rPr>
                        <a:t>         </a:t>
                      </a:r>
                      <a:r>
                        <a:rPr lang="en-IN" sz="1200" dirty="0">
                          <a:solidFill>
                            <a:schemeClr val="tx1"/>
                          </a:solidFill>
                          <a:effectLst/>
                        </a:rPr>
                        <a:t>--------Machine Learning Models-------------</a:t>
                      </a:r>
                      <a:endParaRPr lang="en-CA"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348763290"/>
                  </a:ext>
                </a:extLst>
              </a:tr>
              <a:tr h="242042">
                <a:tc>
                  <a:txBody>
                    <a:bodyPr/>
                    <a:lstStyle/>
                    <a:p>
                      <a:pPr>
                        <a:lnSpc>
                          <a:spcPct val="107000"/>
                        </a:lnSpc>
                        <a:spcAft>
                          <a:spcPts val="0"/>
                        </a:spcAft>
                      </a:pPr>
                      <a:r>
                        <a:rPr lang="en-IN" sz="1200" dirty="0">
                          <a:effectLst/>
                        </a:rPr>
                        <a:t>Linear Regression</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dirty="0">
                          <a:effectLst/>
                        </a:rPr>
                        <a:t>1605.78</a:t>
                      </a:r>
                      <a:endParaRPr lang="en-CA" sz="1100" dirty="0">
                        <a:effectLst/>
                        <a:latin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a:effectLst/>
                        </a:rPr>
                        <a:t>2592.37</a:t>
                      </a:r>
                      <a:endParaRPr lang="en-CA"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189036"/>
                  </a:ext>
                </a:extLst>
              </a:tr>
              <a:tr h="242042">
                <a:tc>
                  <a:txBody>
                    <a:bodyPr/>
                    <a:lstStyle/>
                    <a:p>
                      <a:pPr>
                        <a:lnSpc>
                          <a:spcPct val="107000"/>
                        </a:lnSpc>
                        <a:spcAft>
                          <a:spcPts val="0"/>
                        </a:spcAft>
                      </a:pPr>
                      <a:r>
                        <a:rPr lang="en-IN" sz="1200">
                          <a:effectLst/>
                        </a:rPr>
                        <a:t>Random Forest Regressor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dirty="0">
                          <a:effectLst/>
                        </a:rPr>
                        <a:t>1472.78</a:t>
                      </a:r>
                      <a:endParaRPr lang="en-CA" sz="1100" dirty="0">
                        <a:effectLst/>
                        <a:latin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a:effectLst/>
                        </a:rPr>
                        <a:t>2156.69</a:t>
                      </a:r>
                      <a:endParaRPr lang="en-CA"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5790735"/>
                  </a:ext>
                </a:extLst>
              </a:tr>
              <a:tr h="242042">
                <a:tc>
                  <a:txBody>
                    <a:bodyPr/>
                    <a:lstStyle/>
                    <a:p>
                      <a:pPr>
                        <a:lnSpc>
                          <a:spcPct val="107000"/>
                        </a:lnSpc>
                        <a:spcAft>
                          <a:spcPts val="0"/>
                        </a:spcAft>
                      </a:pPr>
                      <a:r>
                        <a:rPr lang="en-IN" sz="1200" dirty="0">
                          <a:effectLst/>
                        </a:rPr>
                        <a:t>Decision Tree Regressor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dirty="0">
                          <a:effectLst/>
                        </a:rPr>
                        <a:t>1617.46</a:t>
                      </a:r>
                      <a:endParaRPr lang="en-CA" sz="1100" dirty="0">
                        <a:effectLst/>
                        <a:latin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a:effectLst/>
                        </a:rPr>
                        <a:t>2653.87</a:t>
                      </a:r>
                      <a:endParaRPr lang="en-CA"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4013976"/>
                  </a:ext>
                </a:extLst>
              </a:tr>
              <a:tr h="242042">
                <a:tc>
                  <a:txBody>
                    <a:bodyPr/>
                    <a:lstStyle/>
                    <a:p>
                      <a:pPr>
                        <a:lnSpc>
                          <a:spcPct val="107000"/>
                        </a:lnSpc>
                        <a:spcAft>
                          <a:spcPts val="0"/>
                        </a:spcAft>
                      </a:pPr>
                      <a:r>
                        <a:rPr lang="en-IN" sz="1200" dirty="0">
                          <a:effectLst/>
                        </a:rPr>
                        <a:t>K- Neighbor Regressor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dirty="0">
                          <a:effectLst/>
                        </a:rPr>
                        <a:t>2320.8</a:t>
                      </a:r>
                      <a:endParaRPr lang="en-CA" sz="1100" dirty="0">
                        <a:effectLst/>
                        <a:latin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a:effectLst/>
                        </a:rPr>
                        <a:t>3431.05</a:t>
                      </a:r>
                      <a:endParaRPr lang="en-CA"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0740466"/>
                  </a:ext>
                </a:extLst>
              </a:tr>
              <a:tr h="242042">
                <a:tc>
                  <a:txBody>
                    <a:bodyPr/>
                    <a:lstStyle/>
                    <a:p>
                      <a:pPr>
                        <a:lnSpc>
                          <a:spcPct val="107000"/>
                        </a:lnSpc>
                        <a:spcAft>
                          <a:spcPts val="0"/>
                        </a:spcAft>
                      </a:pPr>
                      <a:r>
                        <a:rPr lang="en-IN" sz="1200" dirty="0">
                          <a:effectLst/>
                        </a:rPr>
                        <a:t>Gradient Boosting Regressor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dirty="0">
                          <a:effectLst/>
                          <a:highlight>
                            <a:srgbClr val="00FF00"/>
                          </a:highlight>
                        </a:rPr>
                        <a:t>1456.49</a:t>
                      </a:r>
                      <a:endParaRPr lang="en-CA" sz="1100" dirty="0">
                        <a:effectLst/>
                        <a:latin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dirty="0">
                          <a:effectLst/>
                          <a:highlight>
                            <a:srgbClr val="00FF00"/>
                          </a:highlight>
                        </a:rPr>
                        <a:t>2151.14</a:t>
                      </a:r>
                      <a:endParaRPr lang="en-CA"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4873715"/>
                  </a:ext>
                </a:extLst>
              </a:tr>
              <a:tr h="242042">
                <a:tc>
                  <a:txBody>
                    <a:bodyPr/>
                    <a:lstStyle/>
                    <a:p>
                      <a:pPr>
                        <a:lnSpc>
                          <a:spcPct val="107000"/>
                        </a:lnSpc>
                        <a:spcAft>
                          <a:spcPts val="0"/>
                        </a:spcAft>
                      </a:pPr>
                      <a:r>
                        <a:rPr lang="en-IN" sz="1200">
                          <a:effectLst/>
                        </a:rPr>
                        <a:t>ARIMA</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dirty="0">
                          <a:effectLst/>
                          <a:highlight>
                            <a:srgbClr val="FF0000"/>
                          </a:highlight>
                        </a:rPr>
                        <a:t>11149.0</a:t>
                      </a:r>
                      <a:endParaRPr lang="en-CA" sz="1100" dirty="0">
                        <a:effectLst/>
                        <a:latin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dirty="0">
                          <a:effectLst/>
                          <a:highlight>
                            <a:srgbClr val="FF0000"/>
                          </a:highlight>
                        </a:rPr>
                        <a:t>14625.0</a:t>
                      </a:r>
                      <a:endParaRPr lang="en-CA"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7664432"/>
                  </a:ext>
                </a:extLst>
              </a:tr>
              <a:tr h="242042">
                <a:tc>
                  <a:txBody>
                    <a:bodyPr/>
                    <a:lstStyle/>
                    <a:p>
                      <a:pPr>
                        <a:lnSpc>
                          <a:spcPct val="107000"/>
                        </a:lnSpc>
                        <a:spcAft>
                          <a:spcPts val="0"/>
                        </a:spcAft>
                      </a:pPr>
                      <a:r>
                        <a:rPr lang="en-IN" sz="1200" dirty="0">
                          <a:effectLst/>
                        </a:rPr>
                        <a:t>Prophet model</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dirty="0">
                          <a:effectLst/>
                        </a:rPr>
                        <a:t>5180.32</a:t>
                      </a:r>
                      <a:endParaRPr lang="en-CA" sz="1100" dirty="0">
                        <a:effectLst/>
                        <a:latin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dirty="0">
                          <a:effectLst/>
                        </a:rPr>
                        <a:t>5982.91</a:t>
                      </a:r>
                      <a:endParaRPr lang="en-CA"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9237429"/>
                  </a:ext>
                </a:extLst>
              </a:tr>
              <a:tr h="242042">
                <a:tc gridSpan="3">
                  <a:txBody>
                    <a:bodyPr/>
                    <a:lstStyle/>
                    <a:p>
                      <a:pPr>
                        <a:lnSpc>
                          <a:spcPct val="107000"/>
                        </a:lnSpc>
                        <a:spcAft>
                          <a:spcPts val="0"/>
                        </a:spcAft>
                      </a:pPr>
                      <a:r>
                        <a:rPr lang="en-IN" sz="1200" dirty="0">
                          <a:effectLst/>
                        </a:rPr>
                        <a:t>         </a:t>
                      </a:r>
                      <a:r>
                        <a:rPr lang="en-IN" sz="1200" dirty="0">
                          <a:solidFill>
                            <a:schemeClr val="tx1"/>
                          </a:solidFill>
                          <a:effectLst/>
                        </a:rPr>
                        <a:t>------------------LSTM ------------------------------</a:t>
                      </a:r>
                      <a:endParaRPr lang="en-CA"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530333851"/>
                  </a:ext>
                </a:extLst>
              </a:tr>
              <a:tr h="242042">
                <a:tc>
                  <a:txBody>
                    <a:bodyPr/>
                    <a:lstStyle/>
                    <a:p>
                      <a:pPr>
                        <a:lnSpc>
                          <a:spcPct val="107000"/>
                        </a:lnSpc>
                        <a:spcAft>
                          <a:spcPts val="0"/>
                        </a:spcAft>
                      </a:pPr>
                      <a:r>
                        <a:rPr lang="en-IN" sz="1200" dirty="0">
                          <a:effectLst/>
                        </a:rPr>
                        <a:t>Part 1 : epochs = 180, optimizer =  Adam</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dirty="0">
                          <a:effectLst/>
                          <a:highlight>
                            <a:srgbClr val="FF0000"/>
                          </a:highlight>
                        </a:rPr>
                        <a:t>10683.33</a:t>
                      </a:r>
                      <a:endParaRPr lang="en-CA" sz="1100" dirty="0">
                        <a:effectLst/>
                        <a:latin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dirty="0">
                          <a:effectLst/>
                          <a:highlight>
                            <a:srgbClr val="FF0000"/>
                          </a:highlight>
                        </a:rPr>
                        <a:t>13657.3</a:t>
                      </a:r>
                      <a:endParaRPr lang="en-CA"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5744902"/>
                  </a:ext>
                </a:extLst>
              </a:tr>
              <a:tr h="242042">
                <a:tc>
                  <a:txBody>
                    <a:bodyPr/>
                    <a:lstStyle/>
                    <a:p>
                      <a:pPr>
                        <a:lnSpc>
                          <a:spcPct val="107000"/>
                        </a:lnSpc>
                        <a:spcAft>
                          <a:spcPts val="0"/>
                        </a:spcAft>
                      </a:pPr>
                      <a:r>
                        <a:rPr lang="en-IN" sz="1200" dirty="0">
                          <a:effectLst/>
                        </a:rPr>
                        <a:t>Part 2 : epochs = 250, optimizer = </a:t>
                      </a:r>
                      <a:r>
                        <a:rPr lang="en-IN" sz="1200" dirty="0" err="1">
                          <a:effectLst/>
                        </a:rPr>
                        <a:t>Adagrad</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dirty="0">
                          <a:effectLst/>
                          <a:highlight>
                            <a:srgbClr val="00FF00"/>
                          </a:highlight>
                        </a:rPr>
                        <a:t>4111.91</a:t>
                      </a:r>
                      <a:endParaRPr lang="en-CA" sz="1100" dirty="0">
                        <a:effectLst/>
                        <a:latin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dirty="0">
                          <a:effectLst/>
                          <a:highlight>
                            <a:srgbClr val="00FF00"/>
                          </a:highlight>
                        </a:rPr>
                        <a:t>4912.05</a:t>
                      </a:r>
                      <a:endParaRPr lang="en-CA"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3136245"/>
                  </a:ext>
                </a:extLst>
              </a:tr>
              <a:tr h="242042">
                <a:tc>
                  <a:txBody>
                    <a:bodyPr/>
                    <a:lstStyle/>
                    <a:p>
                      <a:pPr>
                        <a:lnSpc>
                          <a:spcPct val="107000"/>
                        </a:lnSpc>
                        <a:spcAft>
                          <a:spcPts val="0"/>
                        </a:spcAft>
                      </a:pPr>
                      <a:r>
                        <a:rPr lang="en-IN" sz="1200" dirty="0">
                          <a:effectLst/>
                        </a:rPr>
                        <a:t>Part 3: epochs = 300, optimizer = </a:t>
                      </a:r>
                      <a:r>
                        <a:rPr lang="en-IN" sz="1200" dirty="0" err="1">
                          <a:effectLst/>
                        </a:rPr>
                        <a:t>sgd</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dirty="0">
                          <a:effectLst/>
                        </a:rPr>
                        <a:t>4680.12</a:t>
                      </a:r>
                      <a:endParaRPr lang="en-CA" sz="1100" dirty="0">
                        <a:effectLst/>
                        <a:latin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dirty="0">
                          <a:effectLst/>
                        </a:rPr>
                        <a:t>5713.92</a:t>
                      </a:r>
                      <a:endParaRPr lang="en-CA"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4270402"/>
                  </a:ext>
                </a:extLst>
              </a:tr>
            </a:tbl>
          </a:graphicData>
        </a:graphic>
      </p:graphicFrame>
      <p:sp>
        <p:nvSpPr>
          <p:cNvPr id="5" name="Rectangle 2">
            <a:extLst>
              <a:ext uri="{FF2B5EF4-FFF2-40B4-BE49-F238E27FC236}">
                <a16:creationId xmlns:a16="http://schemas.microsoft.com/office/drawing/2014/main" id="{0D347D3C-DF4A-4C94-BAE1-19A11F12D72D}"/>
              </a:ext>
            </a:extLst>
          </p:cNvPr>
          <p:cNvSpPr>
            <a:spLocks noChangeArrowheads="1"/>
          </p:cNvSpPr>
          <p:nvPr/>
        </p:nvSpPr>
        <p:spPr bwMode="auto">
          <a:xfrm>
            <a:off x="3233738" y="2419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Rectangle 4">
            <a:extLst>
              <a:ext uri="{FF2B5EF4-FFF2-40B4-BE49-F238E27FC236}">
                <a16:creationId xmlns:a16="http://schemas.microsoft.com/office/drawing/2014/main" id="{023F6891-096F-4798-8226-C5EF4DE13309}"/>
              </a:ext>
            </a:extLst>
          </p:cNvPr>
          <p:cNvSpPr>
            <a:spLocks noChangeArrowheads="1"/>
          </p:cNvSpPr>
          <p:nvPr/>
        </p:nvSpPr>
        <p:spPr bwMode="auto">
          <a:xfrm>
            <a:off x="3233738" y="2876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Tree>
    <p:extLst>
      <p:ext uri="{BB962C8B-B14F-4D97-AF65-F5344CB8AC3E}">
        <p14:creationId xmlns:p14="http://schemas.microsoft.com/office/powerpoint/2010/main" val="3888138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A973A-3FE0-47E6-9C25-86E2C13A5894}"/>
              </a:ext>
            </a:extLst>
          </p:cNvPr>
          <p:cNvSpPr>
            <a:spLocks noGrp="1"/>
          </p:cNvSpPr>
          <p:nvPr>
            <p:ph type="title"/>
          </p:nvPr>
        </p:nvSpPr>
        <p:spPr>
          <a:xfrm>
            <a:off x="321564" y="963877"/>
            <a:ext cx="3494362" cy="4930246"/>
          </a:xfrm>
        </p:spPr>
        <p:txBody>
          <a:bodyPr>
            <a:normAutofit/>
          </a:bodyPr>
          <a:lstStyle/>
          <a:p>
            <a:pPr algn="r"/>
            <a:r>
              <a:rPr lang="en-IN" u="sng" dirty="0">
                <a:solidFill>
                  <a:schemeClr val="accent1"/>
                </a:solidFill>
              </a:rPr>
              <a:t>Conclusion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379C8E-4C6A-4ACA-B02A-74C4B840A65E}"/>
              </a:ext>
            </a:extLst>
          </p:cNvPr>
          <p:cNvSpPr>
            <a:spLocks noGrp="1"/>
          </p:cNvSpPr>
          <p:nvPr>
            <p:ph idx="1"/>
          </p:nvPr>
        </p:nvSpPr>
        <p:spPr>
          <a:xfrm>
            <a:off x="4976031" y="963877"/>
            <a:ext cx="6377769" cy="4930246"/>
          </a:xfrm>
        </p:spPr>
        <p:txBody>
          <a:bodyPr anchor="ctr">
            <a:normAutofit/>
          </a:bodyPr>
          <a:lstStyle/>
          <a:p>
            <a:r>
              <a:rPr lang="en-IN" sz="2400" dirty="0"/>
              <a:t>So, we got better result for Double exponential Smoothing Technique with alpha =0.88 and beta value as 0.07 which we have found out through excel, since it was having the least value for MAE and RMSE which were the two metrics we have used in order to evaluate the models.</a:t>
            </a:r>
          </a:p>
        </p:txBody>
      </p:sp>
    </p:spTree>
    <p:extLst>
      <p:ext uri="{BB962C8B-B14F-4D97-AF65-F5344CB8AC3E}">
        <p14:creationId xmlns:p14="http://schemas.microsoft.com/office/powerpoint/2010/main" val="3059000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5D7E16-59ED-43F5-953F-4A0D689613FF}"/>
              </a:ext>
            </a:extLst>
          </p:cNvPr>
          <p:cNvSpPr>
            <a:spLocks noGrp="1"/>
          </p:cNvSpPr>
          <p:nvPr>
            <p:ph type="title"/>
          </p:nvPr>
        </p:nvSpPr>
        <p:spPr>
          <a:xfrm>
            <a:off x="1179226" y="826680"/>
            <a:ext cx="9833548" cy="1325563"/>
          </a:xfrm>
        </p:spPr>
        <p:txBody>
          <a:bodyPr>
            <a:normAutofit/>
          </a:bodyPr>
          <a:lstStyle/>
          <a:p>
            <a:pPr algn="ctr"/>
            <a:r>
              <a:rPr lang="en-CA" sz="4000" b="1" u="sng">
                <a:solidFill>
                  <a:srgbClr val="FFFFFF"/>
                </a:solidFill>
              </a:rPr>
              <a:t>Reference</a:t>
            </a:r>
            <a:br>
              <a:rPr lang="en-CA" sz="4000" b="1">
                <a:solidFill>
                  <a:srgbClr val="FFFFFF"/>
                </a:solidFill>
              </a:rPr>
            </a:br>
            <a:endParaRPr lang="en-CA" sz="4000">
              <a:solidFill>
                <a:srgbClr val="FFFFFF"/>
              </a:solidFill>
            </a:endParaRPr>
          </a:p>
        </p:txBody>
      </p:sp>
      <p:sp>
        <p:nvSpPr>
          <p:cNvPr id="3" name="Content Placeholder 2">
            <a:extLst>
              <a:ext uri="{FF2B5EF4-FFF2-40B4-BE49-F238E27FC236}">
                <a16:creationId xmlns:a16="http://schemas.microsoft.com/office/drawing/2014/main" id="{D68DFF61-4DD0-4A5D-9E48-B4931B71F8C7}"/>
              </a:ext>
            </a:extLst>
          </p:cNvPr>
          <p:cNvSpPr>
            <a:spLocks noGrp="1"/>
          </p:cNvSpPr>
          <p:nvPr>
            <p:ph idx="1"/>
          </p:nvPr>
        </p:nvSpPr>
        <p:spPr>
          <a:xfrm>
            <a:off x="1179226" y="3092970"/>
            <a:ext cx="9833548" cy="2693976"/>
          </a:xfrm>
        </p:spPr>
        <p:txBody>
          <a:bodyPr>
            <a:normAutofit/>
          </a:bodyPr>
          <a:lstStyle/>
          <a:p>
            <a:pPr marL="0" indent="0">
              <a:buNone/>
            </a:pPr>
            <a:endParaRPr lang="en-CA" sz="2000">
              <a:solidFill>
                <a:srgbClr val="000000"/>
              </a:solidFill>
            </a:endParaRPr>
          </a:p>
          <a:p>
            <a:pPr lvl="0"/>
            <a:r>
              <a:rPr lang="en-CA" sz="2000">
                <a:solidFill>
                  <a:srgbClr val="000000"/>
                </a:solidFill>
              </a:rPr>
              <a:t>Referred to all the projects and labs we have completed in class.</a:t>
            </a:r>
          </a:p>
          <a:p>
            <a:pPr lvl="0"/>
            <a:r>
              <a:rPr lang="en-CA" sz="2000" u="sng">
                <a:solidFill>
                  <a:srgbClr val="000000"/>
                </a:solidFill>
                <a:hlinkClick r:id="rId3"/>
              </a:rPr>
              <a:t>https://stclairconnect-my.sharepoint.com/:b:/g/personal/w0735036_myscc_ca/EYcsU7qV9CBJg2R2h_4ncD4BAtiR96fJv274SqXw36_4CQ?e=HcfsUc</a:t>
            </a:r>
            <a:endParaRPr lang="en-CA" sz="2000">
              <a:solidFill>
                <a:srgbClr val="000000"/>
              </a:solidFill>
            </a:endParaRPr>
          </a:p>
          <a:p>
            <a:r>
              <a:rPr lang="en-CA" sz="2000">
                <a:solidFill>
                  <a:srgbClr val="000000"/>
                </a:solidFill>
              </a:rPr>
              <a:t>Project Code:    </a:t>
            </a:r>
            <a:r>
              <a:rPr lang="en-CA" sz="2000" u="sng">
                <a:solidFill>
                  <a:srgbClr val="000000"/>
                </a:solidFill>
                <a:hlinkClick r:id="rId4"/>
              </a:rPr>
              <a:t>https://stclairconnect-my.sharepoint.com/:u:/g/personal/w0735036_myscc_ca/EeVqbkSwYoVGj6e2Ucbj-IwB8dm1bzhGYj1KgGUCUqpGKQ?e=6szSN1</a:t>
            </a:r>
            <a:endParaRPr lang="en-CA" sz="2000">
              <a:solidFill>
                <a:srgbClr val="000000"/>
              </a:solidFill>
            </a:endParaRPr>
          </a:p>
        </p:txBody>
      </p:sp>
    </p:spTree>
    <p:extLst>
      <p:ext uri="{BB962C8B-B14F-4D97-AF65-F5344CB8AC3E}">
        <p14:creationId xmlns:p14="http://schemas.microsoft.com/office/powerpoint/2010/main" val="2384289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457B-7767-405B-B214-6BE8CA75DD89}"/>
              </a:ext>
            </a:extLst>
          </p:cNvPr>
          <p:cNvSpPr>
            <a:spLocks noGrp="1"/>
          </p:cNvSpPr>
          <p:nvPr>
            <p:ph type="title"/>
          </p:nvPr>
        </p:nvSpPr>
        <p:spPr>
          <a:xfrm>
            <a:off x="838200" y="365125"/>
            <a:ext cx="10515600" cy="1325563"/>
          </a:xfrm>
        </p:spPr>
        <p:txBody>
          <a:bodyPr>
            <a:normAutofit/>
          </a:bodyPr>
          <a:lstStyle/>
          <a:p>
            <a:pPr algn="ctr"/>
            <a:r>
              <a:rPr lang="en-CA" dirty="0"/>
              <a:t>INTRODUCTION</a:t>
            </a:r>
            <a:endParaRPr lang="en-CA"/>
          </a:p>
        </p:txBody>
      </p:sp>
      <p:graphicFrame>
        <p:nvGraphicFramePr>
          <p:cNvPr id="5" name="Content Placeholder 2">
            <a:extLst>
              <a:ext uri="{FF2B5EF4-FFF2-40B4-BE49-F238E27FC236}">
                <a16:creationId xmlns:a16="http://schemas.microsoft.com/office/drawing/2014/main" id="{5B1F45E1-CFC6-44EF-9F8F-168120434371}"/>
              </a:ext>
            </a:extLst>
          </p:cNvPr>
          <p:cNvGraphicFramePr>
            <a:graphicFrameLocks noGrp="1"/>
          </p:cNvGraphicFramePr>
          <p:nvPr>
            <p:ph idx="1"/>
            <p:extLst>
              <p:ext uri="{D42A27DB-BD31-4B8C-83A1-F6EECF244321}">
                <p14:modId xmlns:p14="http://schemas.microsoft.com/office/powerpoint/2010/main" val="348833241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0244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A805A60C-76D7-49D4-B1D8-AE1C981D229B}"/>
              </a:ext>
            </a:extLst>
          </p:cNvPr>
          <p:cNvSpPr>
            <a:spLocks noGrp="1"/>
          </p:cNvSpPr>
          <p:nvPr>
            <p:ph type="title"/>
          </p:nvPr>
        </p:nvSpPr>
        <p:spPr>
          <a:xfrm>
            <a:off x="535020" y="685800"/>
            <a:ext cx="2780271" cy="5105400"/>
          </a:xfrm>
        </p:spPr>
        <p:txBody>
          <a:bodyPr>
            <a:normAutofit/>
          </a:bodyPr>
          <a:lstStyle/>
          <a:p>
            <a:r>
              <a:rPr lang="en-CA" sz="4000">
                <a:solidFill>
                  <a:srgbClr val="FFFFFF"/>
                </a:solidFill>
              </a:rPr>
              <a:t>ABOUT THE DATASET</a:t>
            </a:r>
          </a:p>
        </p:txBody>
      </p:sp>
      <p:graphicFrame>
        <p:nvGraphicFramePr>
          <p:cNvPr id="14" name="Content Placeholder 2">
            <a:extLst>
              <a:ext uri="{FF2B5EF4-FFF2-40B4-BE49-F238E27FC236}">
                <a16:creationId xmlns:a16="http://schemas.microsoft.com/office/drawing/2014/main" id="{B857402A-0DF9-4ECA-8616-730DBB174DCE}"/>
              </a:ext>
            </a:extLst>
          </p:cNvPr>
          <p:cNvGraphicFramePr>
            <a:graphicFrameLocks noGrp="1"/>
          </p:cNvGraphicFramePr>
          <p:nvPr>
            <p:ph idx="1"/>
            <p:extLst>
              <p:ext uri="{D42A27DB-BD31-4B8C-83A1-F6EECF244321}">
                <p14:modId xmlns:p14="http://schemas.microsoft.com/office/powerpoint/2010/main" val="418309898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725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212320-6593-4A1F-854D-0B3E793C3A88}"/>
              </a:ext>
            </a:extLst>
          </p:cNvPr>
          <p:cNvSpPr>
            <a:spLocks noGrp="1"/>
          </p:cNvSpPr>
          <p:nvPr>
            <p:ph type="title"/>
          </p:nvPr>
        </p:nvSpPr>
        <p:spPr>
          <a:xfrm>
            <a:off x="556532" y="643467"/>
            <a:ext cx="11210925" cy="744836"/>
          </a:xfrm>
          <a:prstGeom prst="ellipse">
            <a:avLst/>
          </a:prstGeom>
        </p:spPr>
        <p:txBody>
          <a:bodyPr vert="horz" lIns="91440" tIns="45720" rIns="91440" bIns="45720" rtlCol="0" anchor="ctr">
            <a:normAutofit/>
          </a:bodyPr>
          <a:lstStyle/>
          <a:p>
            <a:pPr algn="ctr"/>
            <a:r>
              <a:rPr lang="en-US" sz="1500" kern="1200" dirty="0">
                <a:solidFill>
                  <a:schemeClr val="bg1"/>
                </a:solidFill>
                <a:latin typeface="+mj-lt"/>
                <a:ea typeface="+mj-ea"/>
                <a:cs typeface="+mj-cs"/>
              </a:rPr>
              <a:t>The graph depicts the yearly production of cotton from 1947 to 2017. We can observe a stable growth till 2000, later there was a steady increase and reached the  peak by the end of the decade.</a:t>
            </a:r>
          </a:p>
        </p:txBody>
      </p:sp>
      <p:pic>
        <p:nvPicPr>
          <p:cNvPr id="48" name="Picture 47">
            <a:extLst>
              <a:ext uri="{FF2B5EF4-FFF2-40B4-BE49-F238E27FC236}">
                <a16:creationId xmlns:a16="http://schemas.microsoft.com/office/drawing/2014/main" id="{DC67F0BF-EAB5-4E5C-8924-E650F0E58CCB}"/>
              </a:ext>
            </a:extLst>
          </p:cNvPr>
          <p:cNvPicPr/>
          <p:nvPr/>
        </p:nvPicPr>
        <p:blipFill>
          <a:blip r:embed="rId2"/>
          <a:stretch>
            <a:fillRect/>
          </a:stretch>
        </p:blipFill>
        <p:spPr>
          <a:xfrm>
            <a:off x="1371600" y="1911096"/>
            <a:ext cx="8659368" cy="3959351"/>
          </a:xfrm>
          <a:prstGeom prst="rect">
            <a:avLst/>
          </a:prstGeom>
        </p:spPr>
      </p:pic>
    </p:spTree>
    <p:extLst>
      <p:ext uri="{BB962C8B-B14F-4D97-AF65-F5344CB8AC3E}">
        <p14:creationId xmlns:p14="http://schemas.microsoft.com/office/powerpoint/2010/main" val="1617214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503E3B4-D7CC-4564-9563-923C9D7686EA}"/>
              </a:ext>
            </a:extLst>
          </p:cNvPr>
          <p:cNvSpPr>
            <a:spLocks noGrp="1"/>
          </p:cNvSpPr>
          <p:nvPr>
            <p:ph type="title"/>
          </p:nvPr>
        </p:nvSpPr>
        <p:spPr>
          <a:xfrm>
            <a:off x="7559812" y="2723322"/>
            <a:ext cx="3510355" cy="2236738"/>
          </a:xfrm>
        </p:spPr>
        <p:txBody>
          <a:bodyPr vert="horz" lIns="91440" tIns="45720" rIns="91440" bIns="45720" rtlCol="0" anchor="b">
            <a:normAutofit/>
          </a:bodyPr>
          <a:lstStyle/>
          <a:p>
            <a:r>
              <a:rPr lang="en-US">
                <a:solidFill>
                  <a:srgbClr val="FFFFFF"/>
                </a:solidFill>
              </a:rPr>
              <a:t>Dicky-Fuller Test</a:t>
            </a:r>
          </a:p>
        </p:txBody>
      </p:sp>
      <p:sp>
        <p:nvSpPr>
          <p:cNvPr id="21"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33F12ADB-E768-4258-82F2-B2FAD90C63E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5307"/>
          <a:stretch/>
        </p:blipFill>
        <p:spPr>
          <a:xfrm>
            <a:off x="1258859" y="1120046"/>
            <a:ext cx="5635819" cy="3509504"/>
          </a:xfrm>
          <a:prstGeom prst="rect">
            <a:avLst/>
          </a:prstGeom>
        </p:spPr>
      </p:pic>
    </p:spTree>
    <p:extLst>
      <p:ext uri="{BB962C8B-B14F-4D97-AF65-F5344CB8AC3E}">
        <p14:creationId xmlns:p14="http://schemas.microsoft.com/office/powerpoint/2010/main" val="625004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4BE020E-79F8-493F-A457-52B57415120D}"/>
              </a:ext>
            </a:extLst>
          </p:cNvPr>
          <p:cNvSpPr>
            <a:spLocks noGrp="1"/>
          </p:cNvSpPr>
          <p:nvPr>
            <p:ph type="title"/>
          </p:nvPr>
        </p:nvSpPr>
        <p:spPr>
          <a:xfrm>
            <a:off x="1179226" y="826680"/>
            <a:ext cx="9833548" cy="1325563"/>
          </a:xfrm>
        </p:spPr>
        <p:txBody>
          <a:bodyPr>
            <a:normAutofit/>
          </a:bodyPr>
          <a:lstStyle/>
          <a:p>
            <a:pPr algn="ctr"/>
            <a:r>
              <a:rPr lang="en-CA" sz="4000">
                <a:solidFill>
                  <a:srgbClr val="FFFFFF"/>
                </a:solidFill>
              </a:rPr>
              <a:t>TOOLS USED</a:t>
            </a:r>
          </a:p>
        </p:txBody>
      </p:sp>
      <p:pic>
        <p:nvPicPr>
          <p:cNvPr id="3074" name="Picture 2" descr="Become Your Office's Excel Whiz With This Training">
            <a:extLst>
              <a:ext uri="{FF2B5EF4-FFF2-40B4-BE49-F238E27FC236}">
                <a16:creationId xmlns:a16="http://schemas.microsoft.com/office/drawing/2014/main" id="{A9D444B2-8A7D-4AF2-A3A2-08D3EF89E5D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65938" y="2943225"/>
            <a:ext cx="4024313" cy="3049588"/>
          </a:xfrm>
          <a:prstGeom prst="rect">
            <a:avLst/>
          </a:prstGeom>
          <a:extLst>
            <a:ext uri="{909E8E84-426E-40DD-AFC4-6F175D3DCCD1}">
              <a14:hiddenFill xmlns:a14="http://schemas.microsoft.com/office/drawing/2010/main">
                <a:solidFill>
                  <a:srgbClr val="FFFFFF"/>
                </a:solidFill>
              </a14:hiddenFill>
            </a:ext>
          </a:extLst>
        </p:spPr>
      </p:pic>
      <p:pic>
        <p:nvPicPr>
          <p:cNvPr id="3076" name="Picture 4" descr="Python machine learning: Introduction to image classification">
            <a:extLst>
              <a:ext uri="{FF2B5EF4-FFF2-40B4-BE49-F238E27FC236}">
                <a16:creationId xmlns:a16="http://schemas.microsoft.com/office/drawing/2014/main" id="{7CCED192-6ADA-4782-A326-744EC36A53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3338" y="2943225"/>
            <a:ext cx="5480050" cy="3049588"/>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096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8811B-5DB3-4A9C-9D5C-07F61909CA05}"/>
              </a:ext>
            </a:extLst>
          </p:cNvPr>
          <p:cNvSpPr>
            <a:spLocks noGrp="1"/>
          </p:cNvSpPr>
          <p:nvPr>
            <p:ph type="title"/>
          </p:nvPr>
        </p:nvSpPr>
        <p:spPr>
          <a:xfrm>
            <a:off x="594360" y="637125"/>
            <a:ext cx="3802276" cy="5256371"/>
          </a:xfrm>
        </p:spPr>
        <p:txBody>
          <a:bodyPr>
            <a:normAutofit/>
          </a:bodyPr>
          <a:lstStyle/>
          <a:p>
            <a:r>
              <a:rPr lang="en-IN" sz="4800">
                <a:solidFill>
                  <a:schemeClr val="bg1"/>
                </a:solidFill>
              </a:rPr>
              <a:t>Models Implemented</a:t>
            </a:r>
          </a:p>
        </p:txBody>
      </p:sp>
      <p:graphicFrame>
        <p:nvGraphicFramePr>
          <p:cNvPr id="5" name="Content Placeholder 2">
            <a:extLst>
              <a:ext uri="{FF2B5EF4-FFF2-40B4-BE49-F238E27FC236}">
                <a16:creationId xmlns:a16="http://schemas.microsoft.com/office/drawing/2014/main" id="{64FEC027-1613-4C12-AD6B-8A35239F2544}"/>
              </a:ext>
            </a:extLst>
          </p:cNvPr>
          <p:cNvGraphicFramePr>
            <a:graphicFrameLocks noGrp="1"/>
          </p:cNvGraphicFramePr>
          <p:nvPr>
            <p:ph idx="1"/>
            <p:extLst>
              <p:ext uri="{D42A27DB-BD31-4B8C-83A1-F6EECF244321}">
                <p14:modId xmlns:p14="http://schemas.microsoft.com/office/powerpoint/2010/main" val="914026039"/>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5360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nsights vs. Observations">
            <a:extLst>
              <a:ext uri="{FF2B5EF4-FFF2-40B4-BE49-F238E27FC236}">
                <a16:creationId xmlns:a16="http://schemas.microsoft.com/office/drawing/2014/main" id="{9AB314CD-BF4D-408F-99CD-B4D2F3F4FC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7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816FEA-553C-4A0F-B60F-2AAF3B11DA27}"/>
              </a:ext>
            </a:extLst>
          </p:cNvPr>
          <p:cNvSpPr>
            <a:spLocks noGrp="1"/>
          </p:cNvSpPr>
          <p:nvPr>
            <p:ph type="title"/>
          </p:nvPr>
        </p:nvSpPr>
        <p:spPr>
          <a:xfrm>
            <a:off x="640080" y="640080"/>
            <a:ext cx="2752354" cy="2709275"/>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2600" b="1">
                <a:solidFill>
                  <a:srgbClr val="262626"/>
                </a:solidFill>
              </a:rPr>
              <a:t>Observations</a:t>
            </a:r>
          </a:p>
        </p:txBody>
      </p:sp>
    </p:spTree>
    <p:extLst>
      <p:ext uri="{BB962C8B-B14F-4D97-AF65-F5344CB8AC3E}">
        <p14:creationId xmlns:p14="http://schemas.microsoft.com/office/powerpoint/2010/main" val="2493083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1095</Words>
  <Application>Microsoft Office PowerPoint</Application>
  <PresentationFormat>Widescreen</PresentationFormat>
  <Paragraphs>125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Office Theme</vt:lpstr>
      <vt:lpstr>DAB- 400 Supply Chain Analytics</vt:lpstr>
      <vt:lpstr>COTTON  INDIA PRODUCTION</vt:lpstr>
      <vt:lpstr>INTRODUCTION</vt:lpstr>
      <vt:lpstr>ABOUT THE DATASET</vt:lpstr>
      <vt:lpstr>The graph depicts the yearly production of cotton from 1947 to 2017. We can observe a stable growth till 2000, later there was a steady increase and reached the  peak by the end of the decade.</vt:lpstr>
      <vt:lpstr>Dicky-Fuller Test</vt:lpstr>
      <vt:lpstr>TOOLS USED</vt:lpstr>
      <vt:lpstr>Models Implemented</vt:lpstr>
      <vt:lpstr>Observations</vt:lpstr>
      <vt:lpstr>Moving Average method (MA) prediction Result</vt:lpstr>
      <vt:lpstr>5 Year Moving Average </vt:lpstr>
      <vt:lpstr>Single Exponential Smoothing method prediction Result</vt:lpstr>
      <vt:lpstr>Double Exponential Smoothing method  </vt:lpstr>
      <vt:lpstr>Machine learning models </vt:lpstr>
      <vt:lpstr>  Random forest  </vt:lpstr>
      <vt:lpstr>K – neighbour regressor </vt:lpstr>
      <vt:lpstr>  Decision tree regressor </vt:lpstr>
      <vt:lpstr>Gradient boosted </vt:lpstr>
      <vt:lpstr>  ARIMA </vt:lpstr>
      <vt:lpstr>Prophet  </vt:lpstr>
      <vt:lpstr>LSTM   PART1- epochs =180, optimizer = adam  </vt:lpstr>
      <vt:lpstr>PowerPoint Presentation</vt:lpstr>
      <vt:lpstr>PowerPoint Presentation</vt:lpstr>
      <vt:lpstr>PowerPoint Presentation</vt:lpstr>
      <vt:lpstr>RESULT</vt:lpstr>
      <vt:lpstr>Conclusion</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DAB- 400 Supply Chain Analytics</dc:title>
  <dc:creator>KNOCK KNOCK</dc:creator>
  <cp:lastModifiedBy>KNOCK KNOCK</cp:lastModifiedBy>
  <cp:revision>3</cp:revision>
  <dcterms:created xsi:type="dcterms:W3CDTF">2020-04-15T21:23:09Z</dcterms:created>
  <dcterms:modified xsi:type="dcterms:W3CDTF">2020-04-15T21:31:53Z</dcterms:modified>
</cp:coreProperties>
</file>