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9" r:id="rId8"/>
    <p:sldId id="270" r:id="rId9"/>
    <p:sldId id="271" r:id="rId10"/>
    <p:sldId id="272" r:id="rId11"/>
    <p:sldId id="273" r:id="rId12"/>
    <p:sldId id="280" r:id="rId13"/>
    <p:sldId id="274" r:id="rId14"/>
    <p:sldId id="275" r:id="rId15"/>
    <p:sldId id="276" r:id="rId16"/>
    <p:sldId id="281" r:id="rId17"/>
    <p:sldId id="278" r:id="rId18"/>
    <p:sldId id="27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102519"/>
          </a:xfrm>
        </p:spPr>
        <p:txBody>
          <a:bodyPr/>
          <a:lstStyle/>
          <a:p>
            <a:r>
              <a:rPr lang="ro-RO" smtClean="0"/>
              <a:t>Clic pentru editare stil titlu</a:t>
            </a:r>
            <a:endParaRPr lang="en-US"/>
          </a:p>
        </p:txBody>
      </p:sp>
      <p:sp>
        <p:nvSpPr>
          <p:cNvPr id="3" name="Subtitlu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Clic pentru a edita stilul de subtitlu</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9/15/2017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56443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text vertical 2"/>
          <p:cNvSpPr>
            <a:spLocks noGrp="1"/>
          </p:cNvSpPr>
          <p:nvPr>
            <p:ph type="body" orient="vert" idx="1"/>
          </p:nvPr>
        </p:nvSpPr>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9/15/2017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18488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05979"/>
            <a:ext cx="2057400" cy="4388644"/>
          </a:xfrm>
        </p:spPr>
        <p:txBody>
          <a:bodyPr vert="eaVert"/>
          <a:lstStyle/>
          <a:p>
            <a:r>
              <a:rPr lang="ro-RO" smtClean="0"/>
              <a:t>Clic pentru editare stil titlu</a:t>
            </a:r>
            <a:endParaRPr lang="en-US"/>
          </a:p>
        </p:txBody>
      </p:sp>
      <p:sp>
        <p:nvSpPr>
          <p:cNvPr id="3" name="Substituent text vertical 2"/>
          <p:cNvSpPr>
            <a:spLocks noGrp="1"/>
          </p:cNvSpPr>
          <p:nvPr>
            <p:ph type="body" orient="vert" idx="1"/>
          </p:nvPr>
        </p:nvSpPr>
        <p:spPr>
          <a:xfrm>
            <a:off x="457200" y="205979"/>
            <a:ext cx="6019800" cy="4388644"/>
          </a:xfrm>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9/15/2017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342455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conținut 2"/>
          <p:cNvSpPr>
            <a:spLocks noGrp="1"/>
          </p:cNvSpPr>
          <p:nvPr>
            <p:ph idx="1"/>
          </p:nvPr>
        </p:nvSpPr>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C9490478-133C-46F1-90F4-8C4DA2D1FDEE}" type="datetimeFigureOut">
              <a:rPr lang="en-US" smtClean="0"/>
              <a:t>9/15/2017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34619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3305176"/>
            <a:ext cx="7772400" cy="1021556"/>
          </a:xfrm>
        </p:spPr>
        <p:txBody>
          <a:bodyPr anchor="t"/>
          <a:lstStyle>
            <a:lvl1pPr algn="l">
              <a:defRPr sz="4000" b="1" cap="all"/>
            </a:lvl1pPr>
          </a:lstStyle>
          <a:p>
            <a:r>
              <a:rPr lang="ro-RO" smtClean="0"/>
              <a:t>Clic pentru editare stil titlu</a:t>
            </a:r>
            <a:endParaRPr lang="en-US"/>
          </a:p>
        </p:txBody>
      </p:sp>
      <p:sp>
        <p:nvSpPr>
          <p:cNvPr id="3" name="Substituent tex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Clic pentru editare stiluri text Coordonator</a:t>
            </a:r>
          </a:p>
        </p:txBody>
      </p:sp>
      <p:sp>
        <p:nvSpPr>
          <p:cNvPr id="4" name="Substituent dată 3"/>
          <p:cNvSpPr>
            <a:spLocks noGrp="1"/>
          </p:cNvSpPr>
          <p:nvPr>
            <p:ph type="dt" sz="half" idx="10"/>
          </p:nvPr>
        </p:nvSpPr>
        <p:spPr/>
        <p:txBody>
          <a:bodyPr/>
          <a:lstStyle/>
          <a:p>
            <a:fld id="{C9490478-133C-46F1-90F4-8C4DA2D1FDEE}" type="datetimeFigureOut">
              <a:rPr lang="en-US" smtClean="0"/>
              <a:t>9/15/2017</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115335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conținut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conținut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dată 4"/>
          <p:cNvSpPr>
            <a:spLocks noGrp="1"/>
          </p:cNvSpPr>
          <p:nvPr>
            <p:ph type="dt" sz="half" idx="10"/>
          </p:nvPr>
        </p:nvSpPr>
        <p:spPr/>
        <p:txBody>
          <a:bodyPr/>
          <a:lstStyle/>
          <a:p>
            <a:fld id="{C9490478-133C-46F1-90F4-8C4DA2D1FDEE}" type="datetimeFigureOut">
              <a:rPr lang="en-US" smtClean="0"/>
              <a:t>9/15/2017</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14265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Clic pentru editare stil titlu</a:t>
            </a:r>
            <a:endParaRPr lang="en-US"/>
          </a:p>
        </p:txBody>
      </p:sp>
      <p:sp>
        <p:nvSpPr>
          <p:cNvPr id="3" name="Substituent tex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4" name="Substituent conținut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tex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6" name="Substituent conținut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7" name="Substituent dată 6"/>
          <p:cNvSpPr>
            <a:spLocks noGrp="1"/>
          </p:cNvSpPr>
          <p:nvPr>
            <p:ph type="dt" sz="half" idx="10"/>
          </p:nvPr>
        </p:nvSpPr>
        <p:spPr/>
        <p:txBody>
          <a:bodyPr/>
          <a:lstStyle/>
          <a:p>
            <a:fld id="{C9490478-133C-46F1-90F4-8C4DA2D1FDEE}" type="datetimeFigureOut">
              <a:rPr lang="en-US" smtClean="0"/>
              <a:t>9/15/2017</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40341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Clic pentru editare stil titlu</a:t>
            </a:r>
            <a:endParaRPr lang="en-US"/>
          </a:p>
        </p:txBody>
      </p:sp>
      <p:sp>
        <p:nvSpPr>
          <p:cNvPr id="3" name="Substituent dată 2"/>
          <p:cNvSpPr>
            <a:spLocks noGrp="1"/>
          </p:cNvSpPr>
          <p:nvPr>
            <p:ph type="dt" sz="half" idx="10"/>
          </p:nvPr>
        </p:nvSpPr>
        <p:spPr/>
        <p:txBody>
          <a:bodyPr/>
          <a:lstStyle/>
          <a:p>
            <a:fld id="{C9490478-133C-46F1-90F4-8C4DA2D1FDEE}" type="datetimeFigureOut">
              <a:rPr lang="en-US" smtClean="0"/>
              <a:t>9/15/2017</a:t>
            </a:fld>
            <a:endParaRPr lang="en-US"/>
          </a:p>
        </p:txBody>
      </p:sp>
      <p:sp>
        <p:nvSpPr>
          <p:cNvPr id="4" name="Substituent subsol 3"/>
          <p:cNvSpPr>
            <a:spLocks noGrp="1"/>
          </p:cNvSpPr>
          <p:nvPr>
            <p:ph type="ftr" sz="quarter" idx="11"/>
          </p:nvPr>
        </p:nvSpPr>
        <p:spPr/>
        <p:txBody>
          <a:bodyPr/>
          <a:lstStyle/>
          <a:p>
            <a:endParaRPr lang="en-US"/>
          </a:p>
        </p:txBody>
      </p:sp>
      <p:sp>
        <p:nvSpPr>
          <p:cNvPr id="5" name="Substituent număr diapozitiv 4"/>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79581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C9490478-133C-46F1-90F4-8C4DA2D1FDEE}" type="datetimeFigureOut">
              <a:rPr lang="en-US" smtClean="0"/>
              <a:t>9/15/2017</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62491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1" y="204787"/>
            <a:ext cx="3008313" cy="871538"/>
          </a:xfrm>
        </p:spPr>
        <p:txBody>
          <a:bodyPr anchor="b"/>
          <a:lstStyle>
            <a:lvl1pPr algn="l">
              <a:defRPr sz="2000" b="1"/>
            </a:lvl1pPr>
          </a:lstStyle>
          <a:p>
            <a:r>
              <a:rPr lang="ro-RO" smtClean="0"/>
              <a:t>Clic pentru editare stil titlu</a:t>
            </a:r>
            <a:endParaRPr lang="en-US"/>
          </a:p>
        </p:txBody>
      </p:sp>
      <p:sp>
        <p:nvSpPr>
          <p:cNvPr id="3" name="Substituent conținut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tex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C9490478-133C-46F1-90F4-8C4DA2D1FDEE}" type="datetimeFigureOut">
              <a:rPr lang="en-US" smtClean="0"/>
              <a:t>9/15/2017</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371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3600450"/>
            <a:ext cx="5486400" cy="425054"/>
          </a:xfrm>
        </p:spPr>
        <p:txBody>
          <a:bodyPr anchor="b"/>
          <a:lstStyle>
            <a:lvl1pPr algn="l">
              <a:defRPr sz="2000" b="1"/>
            </a:lvl1pPr>
          </a:lstStyle>
          <a:p>
            <a:r>
              <a:rPr lang="ro-RO" smtClean="0"/>
              <a:t>Clic pentru editare stil titlu</a:t>
            </a:r>
            <a:endParaRPr lang="en-US"/>
          </a:p>
        </p:txBody>
      </p:sp>
      <p:sp>
        <p:nvSpPr>
          <p:cNvPr id="3" name="Substituent imagin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C9490478-133C-46F1-90F4-8C4DA2D1FDEE}" type="datetimeFigureOut">
              <a:rPr lang="en-US" smtClean="0"/>
              <a:t>9/15/2017</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585AE3AD-3339-4CC0-BAFD-E0A16E3F6F2B}" type="slidenum">
              <a:rPr lang="en-US" smtClean="0"/>
              <a:t>‹#›</a:t>
            </a:fld>
            <a:endParaRPr lang="en-US"/>
          </a:p>
        </p:txBody>
      </p:sp>
    </p:spTree>
    <p:extLst>
      <p:ext uri="{BB962C8B-B14F-4D97-AF65-F5344CB8AC3E}">
        <p14:creationId xmlns:p14="http://schemas.microsoft.com/office/powerpoint/2010/main" val="282846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o-RO" smtClean="0"/>
              <a:t>Clic pentru editare stil titlu</a:t>
            </a:r>
            <a:endParaRPr lang="en-US"/>
          </a:p>
        </p:txBody>
      </p:sp>
      <p:sp>
        <p:nvSpPr>
          <p:cNvPr id="3" name="Substituent tex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9490478-133C-46F1-90F4-8C4DA2D1FDEE}" type="datetimeFigureOut">
              <a:rPr lang="en-US" smtClean="0"/>
              <a:t>9/15/2017</a:t>
            </a:fld>
            <a:endParaRPr lang="en-US"/>
          </a:p>
        </p:txBody>
      </p:sp>
      <p:sp>
        <p:nvSpPr>
          <p:cNvPr id="5" name="Substituent subsol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ubstituent număr diapozitiv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85AE3AD-3339-4CC0-BAFD-E0A16E3F6F2B}" type="slidenum">
              <a:rPr lang="en-US" smtClean="0"/>
              <a:t>‹#›</a:t>
            </a:fld>
            <a:endParaRPr lang="en-US"/>
          </a:p>
        </p:txBody>
      </p:sp>
    </p:spTree>
    <p:extLst>
      <p:ext uri="{BB962C8B-B14F-4D97-AF65-F5344CB8AC3E}">
        <p14:creationId xmlns:p14="http://schemas.microsoft.com/office/powerpoint/2010/main" val="239951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What Is Cross-Validation?</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585168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a:bodyPr>
          <a:lstStyle/>
          <a:p>
            <a:pPr marL="0" indent="0">
              <a:buNone/>
            </a:pPr>
            <a:r>
              <a:rPr lang="en-US" sz="2700" dirty="0"/>
              <a:t>The leave-one-out cross-validation approach uses only </a:t>
            </a:r>
            <a:r>
              <a:rPr lang="en-US" sz="2700" b="1" dirty="0"/>
              <a:t>one observation </a:t>
            </a:r>
            <a:r>
              <a:rPr lang="en-US" sz="2700" dirty="0"/>
              <a:t>in the sample as the test set and fits the model on the other observations. </a:t>
            </a:r>
            <a:endParaRPr lang="en-US" sz="2700" dirty="0" smtClean="0"/>
          </a:p>
          <a:p>
            <a:pPr marL="0" indent="0">
              <a:buNone/>
            </a:pPr>
            <a:endParaRPr lang="en-US" sz="2700" dirty="0"/>
          </a:p>
          <a:p>
            <a:pPr marL="0" indent="0">
              <a:buNone/>
            </a:pPr>
            <a:r>
              <a:rPr lang="en-US" sz="2700" dirty="0" smtClean="0"/>
              <a:t>So </a:t>
            </a:r>
            <a:r>
              <a:rPr lang="en-US" sz="2700" dirty="0"/>
              <a:t>if the sample size is N, the training set will have N-1 observations and the test set one observation only.</a:t>
            </a:r>
          </a:p>
        </p:txBody>
      </p:sp>
    </p:spTree>
    <p:extLst>
      <p:ext uri="{BB962C8B-B14F-4D97-AF65-F5344CB8AC3E}">
        <p14:creationId xmlns:p14="http://schemas.microsoft.com/office/powerpoint/2010/main" val="4185897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a:bodyPr>
          <a:lstStyle/>
          <a:p>
            <a:pPr marL="0" indent="0">
              <a:buNone/>
            </a:pPr>
            <a:r>
              <a:rPr lang="en-US" sz="2800" dirty="0"/>
              <a:t>The model is fitted a number of times equal to the sample size. Each time, a different observation will form the test set. A test set error is computed for this observation. </a:t>
            </a:r>
            <a:endParaRPr lang="en-US" sz="2800" dirty="0" smtClean="0"/>
          </a:p>
          <a:p>
            <a:pPr marL="0" indent="0">
              <a:buNone/>
            </a:pPr>
            <a:endParaRPr lang="en-US" sz="1800" dirty="0"/>
          </a:p>
          <a:p>
            <a:pPr marL="0" indent="0">
              <a:buNone/>
            </a:pPr>
            <a:r>
              <a:rPr lang="en-US" sz="2800" dirty="0" smtClean="0"/>
              <a:t>The </a:t>
            </a:r>
            <a:r>
              <a:rPr lang="en-US" sz="2800" dirty="0"/>
              <a:t>overall test error is computed as an average of the test errors of the individual observations.</a:t>
            </a:r>
            <a:endParaRPr lang="en-US" sz="2700" dirty="0"/>
          </a:p>
        </p:txBody>
      </p:sp>
    </p:spTree>
    <p:extLst>
      <p:ext uri="{BB962C8B-B14F-4D97-AF65-F5344CB8AC3E}">
        <p14:creationId xmlns:p14="http://schemas.microsoft.com/office/powerpoint/2010/main" val="2298566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ubstituent conținut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416" y="438150"/>
            <a:ext cx="6927827" cy="4495800"/>
          </a:xfrm>
        </p:spPr>
      </p:pic>
    </p:spTree>
    <p:extLst>
      <p:ext uri="{BB962C8B-B14F-4D97-AF65-F5344CB8AC3E}">
        <p14:creationId xmlns:p14="http://schemas.microsoft.com/office/powerpoint/2010/main" val="2797889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fontScale="92500" lnSpcReduction="10000"/>
          </a:bodyPr>
          <a:lstStyle/>
          <a:p>
            <a:pPr marL="0" indent="0">
              <a:buNone/>
            </a:pPr>
            <a:r>
              <a:rPr lang="en-US" sz="2800" dirty="0" smtClean="0"/>
              <a:t>Advantages of LOOCV:</a:t>
            </a:r>
          </a:p>
          <a:p>
            <a:pPr marL="0" indent="0">
              <a:buNone/>
            </a:pPr>
            <a:endParaRPr lang="en-US" sz="1500" dirty="0"/>
          </a:p>
          <a:p>
            <a:r>
              <a:rPr lang="en-US" sz="2800" dirty="0" smtClean="0"/>
              <a:t>reduced bias</a:t>
            </a:r>
          </a:p>
          <a:p>
            <a:r>
              <a:rPr lang="en-US" sz="2800" dirty="0" smtClean="0"/>
              <a:t>the test set error is always the same</a:t>
            </a:r>
          </a:p>
          <a:p>
            <a:pPr marL="0" indent="0">
              <a:buNone/>
            </a:pPr>
            <a:endParaRPr lang="en-US" sz="2800" dirty="0"/>
          </a:p>
          <a:p>
            <a:pPr marL="0" indent="0">
              <a:buNone/>
            </a:pPr>
            <a:r>
              <a:rPr lang="en-US" sz="2800" dirty="0" smtClean="0"/>
              <a:t>Disadvantage:</a:t>
            </a:r>
          </a:p>
          <a:p>
            <a:pPr marL="0" indent="0">
              <a:buNone/>
            </a:pPr>
            <a:endParaRPr lang="en-US" sz="2800" dirty="0"/>
          </a:p>
          <a:p>
            <a:r>
              <a:rPr lang="en-US" sz="2800" dirty="0"/>
              <a:t>t</a:t>
            </a:r>
            <a:r>
              <a:rPr lang="en-US" sz="2800" dirty="0" smtClean="0"/>
              <a:t>ime consuming to implement</a:t>
            </a:r>
            <a:endParaRPr lang="en-US" sz="2700" dirty="0"/>
          </a:p>
        </p:txBody>
      </p:sp>
    </p:spTree>
    <p:extLst>
      <p:ext uri="{BB962C8B-B14F-4D97-AF65-F5344CB8AC3E}">
        <p14:creationId xmlns:p14="http://schemas.microsoft.com/office/powerpoint/2010/main" val="3654507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K-Fold Cross-Validation</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280595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a:bodyPr>
          <a:lstStyle/>
          <a:p>
            <a:pPr marL="0" indent="0">
              <a:buNone/>
            </a:pPr>
            <a:r>
              <a:rPr lang="en-US" sz="2800" dirty="0"/>
              <a:t>The k-fold cross-validation approach consists of </a:t>
            </a:r>
            <a:r>
              <a:rPr lang="en-US" sz="2800" b="1" dirty="0"/>
              <a:t>randomly splitting </a:t>
            </a:r>
            <a:r>
              <a:rPr lang="en-US" sz="2800" dirty="0"/>
              <a:t>the original sample in </a:t>
            </a:r>
            <a:r>
              <a:rPr lang="en-US" sz="2800" b="1" dirty="0"/>
              <a:t>k</a:t>
            </a:r>
            <a:r>
              <a:rPr lang="en-US" sz="2800" dirty="0"/>
              <a:t> subsamples of approximately equal sizes. </a:t>
            </a:r>
            <a:endParaRPr lang="en-US" sz="2800" dirty="0" smtClean="0"/>
          </a:p>
          <a:p>
            <a:pPr marL="0" indent="0">
              <a:buNone/>
            </a:pPr>
            <a:endParaRPr lang="en-US" sz="1800" dirty="0"/>
          </a:p>
          <a:p>
            <a:pPr marL="0" indent="0">
              <a:buNone/>
            </a:pPr>
            <a:r>
              <a:rPr lang="en-US" sz="2800" dirty="0" smtClean="0"/>
              <a:t>One </a:t>
            </a:r>
            <a:r>
              <a:rPr lang="en-US" sz="2800" dirty="0"/>
              <a:t>of the subsamples is retained as the test set, while the model is fitted on the remaining k-1 subsamples. So the model is fitted k times in total.</a:t>
            </a:r>
            <a:endParaRPr lang="en-US" sz="2700" dirty="0"/>
          </a:p>
        </p:txBody>
      </p:sp>
    </p:spTree>
    <p:extLst>
      <p:ext uri="{BB962C8B-B14F-4D97-AF65-F5344CB8AC3E}">
        <p14:creationId xmlns:p14="http://schemas.microsoft.com/office/powerpoint/2010/main" val="2554046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ubstituent conținut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150" y="285750"/>
            <a:ext cx="5578250" cy="4663900"/>
          </a:xfrm>
        </p:spPr>
      </p:pic>
    </p:spTree>
    <p:extLst>
      <p:ext uri="{BB962C8B-B14F-4D97-AF65-F5344CB8AC3E}">
        <p14:creationId xmlns:p14="http://schemas.microsoft.com/office/powerpoint/2010/main" val="2226224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fontScale="92500" lnSpcReduction="10000"/>
          </a:bodyPr>
          <a:lstStyle/>
          <a:p>
            <a:pPr marL="0" indent="0">
              <a:buNone/>
            </a:pPr>
            <a:r>
              <a:rPr lang="en-US" sz="2800" dirty="0"/>
              <a:t>The k-fold cross-validation approach is popular because it is less computationally intensive than the leave-one-out </a:t>
            </a:r>
            <a:r>
              <a:rPr lang="en-US" sz="2800" dirty="0" smtClean="0"/>
              <a:t>approach. </a:t>
            </a:r>
          </a:p>
          <a:p>
            <a:pPr marL="0" indent="0">
              <a:buNone/>
            </a:pPr>
            <a:endParaRPr lang="en-US" sz="2000" dirty="0"/>
          </a:p>
          <a:p>
            <a:pPr marL="0" indent="0">
              <a:buNone/>
            </a:pPr>
            <a:r>
              <a:rPr lang="en-US" sz="2800" dirty="0" smtClean="0"/>
              <a:t>It is </a:t>
            </a:r>
            <a:r>
              <a:rPr lang="en-US" sz="2800" dirty="0"/>
              <a:t>particularly useful when we fit a model that contains parameters and want to adjust or “fine tune” the value of these parameters</a:t>
            </a:r>
            <a:r>
              <a:rPr lang="en-US" sz="2800" dirty="0" smtClean="0"/>
              <a:t>. </a:t>
            </a:r>
            <a:r>
              <a:rPr lang="en-US" sz="2800" dirty="0"/>
              <a:t>The optimal value of a parameter is the value that gets the highest prediction accuracy in the </a:t>
            </a:r>
            <a:r>
              <a:rPr lang="en-US" sz="2800" b="1" dirty="0"/>
              <a:t>test</a:t>
            </a:r>
            <a:r>
              <a:rPr lang="en-US" sz="2800" dirty="0"/>
              <a:t> set. </a:t>
            </a:r>
            <a:endParaRPr lang="en-US" sz="2700" dirty="0"/>
          </a:p>
        </p:txBody>
      </p:sp>
    </p:spTree>
    <p:extLst>
      <p:ext uri="{BB962C8B-B14F-4D97-AF65-F5344CB8AC3E}">
        <p14:creationId xmlns:p14="http://schemas.microsoft.com/office/powerpoint/2010/main" val="3916165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Autofit/>
          </a:bodyPr>
          <a:lstStyle/>
          <a:p>
            <a:pPr marL="0" indent="0">
              <a:buNone/>
            </a:pPr>
            <a:r>
              <a:rPr lang="en-US" sz="2200" dirty="0" smtClean="0"/>
              <a:t>Procedure to </a:t>
            </a:r>
            <a:r>
              <a:rPr lang="en-US" sz="2200" dirty="0"/>
              <a:t>find out </a:t>
            </a:r>
            <a:r>
              <a:rPr lang="en-US" sz="2200" dirty="0" smtClean="0"/>
              <a:t>the optimal value of a model parameter:</a:t>
            </a:r>
          </a:p>
          <a:p>
            <a:pPr marL="0" indent="0">
              <a:buNone/>
            </a:pPr>
            <a:endParaRPr lang="en-US" sz="1400" dirty="0"/>
          </a:p>
          <a:p>
            <a:pPr lvl="0"/>
            <a:r>
              <a:rPr lang="en-US" sz="2200" dirty="0"/>
              <a:t>define a range of (discrete) values for the parameter</a:t>
            </a:r>
          </a:p>
          <a:p>
            <a:pPr lvl="0"/>
            <a:r>
              <a:rPr lang="en-US" sz="2200" dirty="0"/>
              <a:t>perform the k-fold cross-validation using each value in the range</a:t>
            </a:r>
          </a:p>
          <a:p>
            <a:pPr lvl="0"/>
            <a:r>
              <a:rPr lang="en-US" sz="2200" dirty="0"/>
              <a:t>estimate the prediction accuracy in the test set for each value (using either the MSE or the percentage of correct </a:t>
            </a:r>
            <a:r>
              <a:rPr lang="en-US" sz="2200" dirty="0" smtClean="0"/>
              <a:t>classifications)</a:t>
            </a:r>
            <a:endParaRPr lang="en-US" sz="2200" dirty="0"/>
          </a:p>
          <a:p>
            <a:pPr lvl="0"/>
            <a:r>
              <a:rPr lang="en-US" sz="2200" dirty="0"/>
              <a:t>identify the value that corresponds to the best prediction accuracy (smallest MSE or greatest percentage of correct classifications</a:t>
            </a:r>
            <a:r>
              <a:rPr lang="en-US" sz="2200" dirty="0" smtClean="0"/>
              <a:t>).</a:t>
            </a:r>
            <a:endParaRPr lang="en-US" sz="2200" dirty="0"/>
          </a:p>
        </p:txBody>
      </p:sp>
    </p:spTree>
    <p:extLst>
      <p:ext uri="{BB962C8B-B14F-4D97-AF65-F5344CB8AC3E}">
        <p14:creationId xmlns:p14="http://schemas.microsoft.com/office/powerpoint/2010/main" val="962782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a:bodyPr>
          <a:lstStyle/>
          <a:p>
            <a:pPr marL="0" indent="0">
              <a:buNone/>
            </a:pPr>
            <a:r>
              <a:rPr lang="en-US" sz="2800" dirty="0"/>
              <a:t>Cross validation is a technique meant to assess how well a machine learning model performs on an </a:t>
            </a:r>
            <a:r>
              <a:rPr lang="en-US" sz="2800" b="1" dirty="0"/>
              <a:t>independent</a:t>
            </a:r>
            <a:r>
              <a:rPr lang="en-US" sz="2800" dirty="0"/>
              <a:t> data set. </a:t>
            </a:r>
          </a:p>
          <a:p>
            <a:pPr marL="0" indent="0">
              <a:buNone/>
            </a:pPr>
            <a:endParaRPr lang="en-US" sz="2800" dirty="0"/>
          </a:p>
          <a:p>
            <a:pPr marL="0" indent="0">
              <a:buNone/>
            </a:pPr>
            <a:r>
              <a:rPr lang="en-US" sz="2800" dirty="0"/>
              <a:t>T</a:t>
            </a:r>
            <a:r>
              <a:rPr lang="en-US" sz="2800" dirty="0" smtClean="0"/>
              <a:t>hrough </a:t>
            </a:r>
            <a:r>
              <a:rPr lang="en-US" sz="2800" dirty="0"/>
              <a:t>cross-validation we estimate the prediction accuracy of our model on other data than those used for fitting the model (also called </a:t>
            </a:r>
            <a:r>
              <a:rPr lang="en-US" sz="2800" b="1" dirty="0"/>
              <a:t>first seen data</a:t>
            </a:r>
            <a:r>
              <a:rPr lang="en-US" sz="2800" dirty="0"/>
              <a:t>).</a:t>
            </a:r>
            <a:endParaRPr lang="en-US" sz="3000" dirty="0" smtClean="0"/>
          </a:p>
        </p:txBody>
      </p:sp>
    </p:spTree>
    <p:extLst>
      <p:ext uri="{BB962C8B-B14F-4D97-AF65-F5344CB8AC3E}">
        <p14:creationId xmlns:p14="http://schemas.microsoft.com/office/powerpoint/2010/main" val="7785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a:bodyPr>
          <a:lstStyle/>
          <a:p>
            <a:pPr marL="0" indent="0">
              <a:buNone/>
            </a:pPr>
            <a:r>
              <a:rPr lang="en-US" sz="3100" dirty="0"/>
              <a:t>A good machine learning model is </a:t>
            </a:r>
            <a:r>
              <a:rPr lang="en-US" sz="3100" b="1" dirty="0"/>
              <a:t>stable</a:t>
            </a:r>
            <a:r>
              <a:rPr lang="en-US" sz="3100" dirty="0"/>
              <a:t>, </a:t>
            </a:r>
            <a:r>
              <a:rPr lang="en-US" sz="3100" dirty="0" smtClean="0"/>
              <a:t>i.e. it </a:t>
            </a:r>
            <a:r>
              <a:rPr lang="en-US" sz="3100" dirty="0"/>
              <a:t>has a satisfactory prediction accuracy on any data set. </a:t>
            </a:r>
            <a:endParaRPr lang="en-US" sz="3100" dirty="0" smtClean="0"/>
          </a:p>
          <a:p>
            <a:pPr marL="0" indent="0">
              <a:buNone/>
            </a:pPr>
            <a:endParaRPr lang="en-US" sz="2300" dirty="0"/>
          </a:p>
          <a:p>
            <a:pPr marL="0" indent="0">
              <a:buNone/>
            </a:pPr>
            <a:r>
              <a:rPr lang="en-US" sz="3100" dirty="0" smtClean="0"/>
              <a:t>To </a:t>
            </a:r>
            <a:r>
              <a:rPr lang="en-US" sz="3100" dirty="0"/>
              <a:t>evaluate the model stability we use cross-validation.</a:t>
            </a:r>
            <a:endParaRPr lang="en-US" sz="3100" dirty="0" smtClean="0"/>
          </a:p>
        </p:txBody>
      </p:sp>
    </p:spTree>
    <p:extLst>
      <p:ext uri="{BB962C8B-B14F-4D97-AF65-F5344CB8AC3E}">
        <p14:creationId xmlns:p14="http://schemas.microsoft.com/office/powerpoint/2010/main" val="28785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a:bodyPr>
          <a:lstStyle/>
          <a:p>
            <a:pPr marL="0" indent="0">
              <a:buNone/>
            </a:pPr>
            <a:r>
              <a:rPr lang="en-US" sz="2800" dirty="0" smtClean="0"/>
              <a:t>Cross-validation </a:t>
            </a:r>
            <a:r>
              <a:rPr lang="en-US" sz="2800" dirty="0"/>
              <a:t>approaches in machine learning:</a:t>
            </a:r>
          </a:p>
          <a:p>
            <a:pPr marL="0" indent="0">
              <a:buNone/>
            </a:pPr>
            <a:endParaRPr lang="en-US" sz="2800" dirty="0"/>
          </a:p>
          <a:p>
            <a:pPr lvl="0"/>
            <a:r>
              <a:rPr lang="en-US" sz="2800" dirty="0"/>
              <a:t>validation set approach</a:t>
            </a:r>
          </a:p>
          <a:p>
            <a:pPr lvl="0"/>
            <a:r>
              <a:rPr lang="en-US" sz="2800" dirty="0"/>
              <a:t>leave-one-out cross-validation </a:t>
            </a:r>
            <a:r>
              <a:rPr lang="en-US" sz="2800" dirty="0" smtClean="0"/>
              <a:t>(LOOCV</a:t>
            </a:r>
            <a:r>
              <a:rPr lang="en-US" sz="2800" dirty="0"/>
              <a:t>)</a:t>
            </a:r>
          </a:p>
          <a:p>
            <a:pPr lvl="0"/>
            <a:r>
              <a:rPr lang="en-US" sz="2800" dirty="0"/>
              <a:t>k-fold </a:t>
            </a:r>
            <a:r>
              <a:rPr lang="en-US" sz="2800" dirty="0" smtClean="0"/>
              <a:t>cross-validation</a:t>
            </a:r>
            <a:endParaRPr lang="en-US" sz="2800" dirty="0"/>
          </a:p>
        </p:txBody>
      </p:sp>
    </p:spTree>
    <p:extLst>
      <p:ext uri="{BB962C8B-B14F-4D97-AF65-F5344CB8AC3E}">
        <p14:creationId xmlns:p14="http://schemas.microsoft.com/office/powerpoint/2010/main" val="3220448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Validation</a:t>
            </a:r>
            <a:r>
              <a:rPr lang="en-US" sz="4200" b="1" dirty="0">
                <a:ln>
                  <a:solidFill>
                    <a:schemeClr val="tx1">
                      <a:alpha val="70000"/>
                    </a:schemeClr>
                  </a:solidFill>
                </a:ln>
                <a:solidFill>
                  <a:srgbClr val="FF0000"/>
                </a:solidFill>
                <a:effectLst>
                  <a:outerShdw blurRad="50800" dist="38100" dir="2700000" algn="tl" rotWithShape="0">
                    <a:prstClr val="black">
                      <a:alpha val="23000"/>
                    </a:prstClr>
                  </a:outerShdw>
                </a:effectLst>
              </a:rPr>
              <a:t> </a:t>
            </a:r>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Set Approach</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163219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a:bodyPr>
          <a:lstStyle/>
          <a:p>
            <a:pPr marL="0" indent="0">
              <a:buNone/>
            </a:pPr>
            <a:r>
              <a:rPr lang="en-US" sz="2800" dirty="0"/>
              <a:t>The validation set approach (or two-fold cross-validation) consists of </a:t>
            </a:r>
            <a:r>
              <a:rPr lang="en-US" sz="2800" b="1" dirty="0"/>
              <a:t>randomly splitting</a:t>
            </a:r>
            <a:r>
              <a:rPr lang="en-US" sz="2800" dirty="0"/>
              <a:t> the original data set into two sets: a </a:t>
            </a:r>
            <a:r>
              <a:rPr lang="en-US" sz="2800" b="1" dirty="0"/>
              <a:t>training set</a:t>
            </a:r>
            <a:r>
              <a:rPr lang="en-US" sz="2800" dirty="0"/>
              <a:t> and </a:t>
            </a:r>
            <a:r>
              <a:rPr lang="en-US" sz="2800" b="1" dirty="0"/>
              <a:t>test set</a:t>
            </a:r>
            <a:r>
              <a:rPr lang="en-US" sz="2800" dirty="0"/>
              <a:t> (or validation set). </a:t>
            </a:r>
            <a:endParaRPr lang="en-US" sz="2800" dirty="0" smtClean="0"/>
          </a:p>
          <a:p>
            <a:pPr marL="0" indent="0">
              <a:buNone/>
            </a:pPr>
            <a:endParaRPr lang="en-US" sz="1700" dirty="0"/>
          </a:p>
          <a:p>
            <a:pPr marL="0" indent="0">
              <a:buNone/>
            </a:pPr>
            <a:r>
              <a:rPr lang="en-US" sz="2800" dirty="0" smtClean="0"/>
              <a:t>The </a:t>
            </a:r>
            <a:r>
              <a:rPr lang="en-US" sz="2800" dirty="0"/>
              <a:t>training set is used to fit the model and </a:t>
            </a:r>
            <a:r>
              <a:rPr lang="en-US" sz="2800"/>
              <a:t>the </a:t>
            </a:r>
            <a:r>
              <a:rPr lang="en-US" sz="2800" smtClean="0"/>
              <a:t>test </a:t>
            </a:r>
            <a:r>
              <a:rPr lang="en-US" sz="2800" dirty="0"/>
              <a:t>set is used to estimate the model prediction accuracy.</a:t>
            </a:r>
          </a:p>
        </p:txBody>
      </p:sp>
    </p:spTree>
    <p:extLst>
      <p:ext uri="{BB962C8B-B14F-4D97-AF65-F5344CB8AC3E}">
        <p14:creationId xmlns:p14="http://schemas.microsoft.com/office/powerpoint/2010/main" val="327822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ubstituent conținut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438150"/>
            <a:ext cx="6248400" cy="4178867"/>
          </a:xfrm>
        </p:spPr>
      </p:pic>
    </p:spTree>
    <p:extLst>
      <p:ext uri="{BB962C8B-B14F-4D97-AF65-F5344CB8AC3E}">
        <p14:creationId xmlns:p14="http://schemas.microsoft.com/office/powerpoint/2010/main" val="917147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p:cNvSpPr>
            <a:spLocks noGrp="1"/>
          </p:cNvSpPr>
          <p:nvPr>
            <p:ph idx="1"/>
          </p:nvPr>
        </p:nvSpPr>
        <p:spPr>
          <a:xfrm>
            <a:off x="457200" y="895350"/>
            <a:ext cx="8229600" cy="3394472"/>
          </a:xfrm>
        </p:spPr>
        <p:txBody>
          <a:bodyPr>
            <a:normAutofit fontScale="85000" lnSpcReduction="20000"/>
          </a:bodyPr>
          <a:lstStyle/>
          <a:p>
            <a:pPr marL="0" indent="0">
              <a:buNone/>
            </a:pPr>
            <a:r>
              <a:rPr lang="en-US" sz="2800" dirty="0" smtClean="0"/>
              <a:t>Drawbacks of the validation set approach:</a:t>
            </a:r>
            <a:endParaRPr lang="en-US" sz="2800" dirty="0"/>
          </a:p>
          <a:p>
            <a:pPr marL="0" indent="0">
              <a:buNone/>
            </a:pPr>
            <a:endParaRPr lang="en-US" sz="2800" dirty="0"/>
          </a:p>
          <a:p>
            <a:pPr marL="514350" lvl="0" indent="-514350">
              <a:buFont typeface="+mj-lt"/>
              <a:buAutoNum type="arabicPeriod"/>
            </a:pPr>
            <a:r>
              <a:rPr lang="en-US" sz="2800" dirty="0"/>
              <a:t>Since the training set is smaller that the total sample, there is a risk of </a:t>
            </a:r>
            <a:r>
              <a:rPr lang="en-US" sz="2800" b="1" dirty="0" smtClean="0"/>
              <a:t>under-fitting</a:t>
            </a:r>
            <a:r>
              <a:rPr lang="en-US" sz="2800" dirty="0" smtClean="0"/>
              <a:t> </a:t>
            </a:r>
            <a:r>
              <a:rPr lang="en-US" sz="2800" dirty="0"/>
              <a:t>in this set (the training set error could be larger, i.e. the model bias could be high). </a:t>
            </a:r>
          </a:p>
          <a:p>
            <a:pPr marL="514350" indent="-514350">
              <a:buFont typeface="+mj-lt"/>
              <a:buAutoNum type="arabicPeriod"/>
            </a:pPr>
            <a:endParaRPr lang="en-US" sz="2400" dirty="0"/>
          </a:p>
          <a:p>
            <a:pPr marL="514350" lvl="0" indent="-514350">
              <a:buFont typeface="+mj-lt"/>
              <a:buAutoNum type="arabicPeriod"/>
            </a:pPr>
            <a:r>
              <a:rPr lang="en-US" sz="2800" dirty="0"/>
              <a:t>The test set error could depend a good deal on the data included in the test set. If we change the test set (i.e. select different sample observations for this set), the new test set error may be very different</a:t>
            </a:r>
            <a:r>
              <a:rPr lang="en-US" sz="2800" dirty="0" smtClean="0"/>
              <a:t>.</a:t>
            </a:r>
            <a:endParaRPr lang="en-US" sz="2800" dirty="0"/>
          </a:p>
        </p:txBody>
      </p:sp>
    </p:spTree>
    <p:extLst>
      <p:ext uri="{BB962C8B-B14F-4D97-AF65-F5344CB8AC3E}">
        <p14:creationId xmlns:p14="http://schemas.microsoft.com/office/powerpoint/2010/main" val="2644023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685800" y="1597819"/>
            <a:ext cx="7772400" cy="1735931"/>
          </a:xfrm>
        </p:spPr>
        <p:txBody>
          <a:bodyPr>
            <a:noAutofit/>
          </a:bodyPr>
          <a:lstStyle/>
          <a:p>
            <a:r>
              <a:rPr lang="en-US" sz="4200" b="1" dirty="0" smtClean="0">
                <a:ln>
                  <a:solidFill>
                    <a:schemeClr val="tx1">
                      <a:alpha val="70000"/>
                    </a:schemeClr>
                  </a:solidFill>
                </a:ln>
                <a:solidFill>
                  <a:srgbClr val="FF0000"/>
                </a:solidFill>
                <a:effectLst>
                  <a:outerShdw blurRad="50800" dist="38100" dir="2700000" algn="tl" rotWithShape="0">
                    <a:prstClr val="black">
                      <a:alpha val="23000"/>
                    </a:prstClr>
                  </a:outerShdw>
                </a:effectLst>
              </a:rPr>
              <a:t>Leave-One-Out Cross-Validation (LOOCV)</a:t>
            </a:r>
            <a:endParaRPr lang="en-US" sz="3500" b="1" dirty="0">
              <a:ln>
                <a:solidFill>
                  <a:schemeClr val="tx1">
                    <a:alpha val="70000"/>
                  </a:schemeClr>
                </a:solidFill>
              </a:ln>
              <a:effectLst>
                <a:outerShdw blurRad="50800" dist="38100" dir="2700000" algn="tl" rotWithShape="0">
                  <a:prstClr val="black">
                    <a:alpha val="23000"/>
                  </a:prstClr>
                </a:outerShdw>
              </a:effectLst>
            </a:endParaRPr>
          </a:p>
        </p:txBody>
      </p:sp>
    </p:spTree>
    <p:extLst>
      <p:ext uri="{BB962C8B-B14F-4D97-AF65-F5344CB8AC3E}">
        <p14:creationId xmlns:p14="http://schemas.microsoft.com/office/powerpoint/2010/main" val="2860608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564</Words>
  <Application>Microsoft Office PowerPoint</Application>
  <PresentationFormat>Expunere pe ecran (16:9)</PresentationFormat>
  <Paragraphs>49</Paragraphs>
  <Slides>18</Slides>
  <Notes>0</Notes>
  <HiddenSlides>0</HiddenSlides>
  <MMClips>0</MMClips>
  <ScaleCrop>false</ScaleCrop>
  <HeadingPairs>
    <vt:vector size="4" baseType="variant">
      <vt:variant>
        <vt:lpstr>Temă</vt:lpstr>
      </vt:variant>
      <vt:variant>
        <vt:i4>1</vt:i4>
      </vt:variant>
      <vt:variant>
        <vt:lpstr>Titluri diapozitive</vt:lpstr>
      </vt:variant>
      <vt:variant>
        <vt:i4>18</vt:i4>
      </vt:variant>
    </vt:vector>
  </HeadingPairs>
  <TitlesOfParts>
    <vt:vector size="19" baseType="lpstr">
      <vt:lpstr>Temă Office</vt:lpstr>
      <vt:lpstr>What Is Cross-Validation?</vt:lpstr>
      <vt:lpstr>Prezentare PowerPoint</vt:lpstr>
      <vt:lpstr>Prezentare PowerPoint</vt:lpstr>
      <vt:lpstr>Prezentare PowerPoint</vt:lpstr>
      <vt:lpstr>Validation Set Approach</vt:lpstr>
      <vt:lpstr>Prezentare PowerPoint</vt:lpstr>
      <vt:lpstr>Prezentare PowerPoint</vt:lpstr>
      <vt:lpstr>Prezentare PowerPoint</vt:lpstr>
      <vt:lpstr>Leave-One-Out Cross-Validation (LOOCV)</vt:lpstr>
      <vt:lpstr>Prezentare PowerPoint</vt:lpstr>
      <vt:lpstr>Prezentare PowerPoint</vt:lpstr>
      <vt:lpstr>Prezentare PowerPoint</vt:lpstr>
      <vt:lpstr>Prezentare PowerPoint</vt:lpstr>
      <vt:lpstr>K-Fold Cross-Validation</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bogdan</dc:creator>
  <cp:lastModifiedBy>bogdan</cp:lastModifiedBy>
  <cp:revision>70</cp:revision>
  <dcterms:created xsi:type="dcterms:W3CDTF">2014-10-10T10:38:27Z</dcterms:created>
  <dcterms:modified xsi:type="dcterms:W3CDTF">2017-09-15T06:52:47Z</dcterms:modified>
</cp:coreProperties>
</file>