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4" r:id="rId41"/>
    <p:sldId id="305" r:id="rId42"/>
    <p:sldId id="306" r:id="rId43"/>
    <p:sldId id="307" r:id="rId44"/>
    <p:sldId id="308" r:id="rId45"/>
    <p:sldId id="309" r:id="rId46"/>
    <p:sldId id="310" r:id="rId47"/>
    <p:sldId id="311" r:id="rId48"/>
    <p:sldId id="314" r:id="rId49"/>
    <p:sldId id="315" r:id="rId50"/>
    <p:sldId id="316" r:id="rId51"/>
    <p:sldId id="317" r:id="rId52"/>
    <p:sldId id="319" r:id="rId53"/>
    <p:sldId id="313" r:id="rId54"/>
    <p:sldId id="318" r:id="rId55"/>
    <p:sldId id="312"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102519"/>
          </a:xfrm>
        </p:spPr>
        <p:txBody>
          <a:bodyPr/>
          <a:lstStyle/>
          <a:p>
            <a:r>
              <a:rPr lang="ro-RO" smtClean="0"/>
              <a:t>Clic pentru editare stil titlu</a:t>
            </a:r>
            <a:endParaRPr lang="en-US"/>
          </a:p>
        </p:txBody>
      </p:sp>
      <p:sp>
        <p:nvSpPr>
          <p:cNvPr id="3" name="Subtitlu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9/13/2017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56443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text vertical 2"/>
          <p:cNvSpPr>
            <a:spLocks noGrp="1"/>
          </p:cNvSpPr>
          <p:nvPr>
            <p:ph type="body" orient="vert" idx="1"/>
          </p:nvPr>
        </p:nvSpPr>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9/13/2017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18488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05979"/>
            <a:ext cx="2057400" cy="4388644"/>
          </a:xfrm>
        </p:spPr>
        <p:txBody>
          <a:bodyPr vert="eaVert"/>
          <a:lstStyle/>
          <a:p>
            <a:r>
              <a:rPr lang="ro-RO" smtClean="0"/>
              <a:t>Clic pentru editare stil titlu</a:t>
            </a:r>
            <a:endParaRPr lang="en-US"/>
          </a:p>
        </p:txBody>
      </p:sp>
      <p:sp>
        <p:nvSpPr>
          <p:cNvPr id="3" name="Substituent text vertical 2"/>
          <p:cNvSpPr>
            <a:spLocks noGrp="1"/>
          </p:cNvSpPr>
          <p:nvPr>
            <p:ph type="body" orient="vert" idx="1"/>
          </p:nvPr>
        </p:nvSpPr>
        <p:spPr>
          <a:xfrm>
            <a:off x="457200" y="205979"/>
            <a:ext cx="6019800" cy="4388644"/>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9/13/2017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42455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idx="1"/>
          </p:nvPr>
        </p:nvSpPr>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9/13/2017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4619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3305176"/>
            <a:ext cx="7772400" cy="1021556"/>
          </a:xfrm>
        </p:spPr>
        <p:txBody>
          <a:bodyPr anchor="t"/>
          <a:lstStyle>
            <a:lvl1pPr algn="l">
              <a:defRPr sz="4000" b="1" cap="all"/>
            </a:lvl1pPr>
          </a:lstStyle>
          <a:p>
            <a:r>
              <a:rPr lang="ro-RO" smtClean="0"/>
              <a:t>Clic pentru editare stil titlu</a:t>
            </a:r>
            <a:endParaRPr lang="en-US"/>
          </a:p>
        </p:txBody>
      </p:sp>
      <p:sp>
        <p:nvSpPr>
          <p:cNvPr id="3" name="Substituent tex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Substituent dată 3"/>
          <p:cNvSpPr>
            <a:spLocks noGrp="1"/>
          </p:cNvSpPr>
          <p:nvPr>
            <p:ph type="dt" sz="half" idx="10"/>
          </p:nvPr>
        </p:nvSpPr>
        <p:spPr/>
        <p:txBody>
          <a:bodyPr/>
          <a:lstStyle/>
          <a:p>
            <a:fld id="{C9490478-133C-46F1-90F4-8C4DA2D1FDEE}" type="datetimeFigureOut">
              <a:rPr lang="en-US" smtClean="0"/>
              <a:t>9/13/2017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11533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conținut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dată 4"/>
          <p:cNvSpPr>
            <a:spLocks noGrp="1"/>
          </p:cNvSpPr>
          <p:nvPr>
            <p:ph type="dt" sz="half" idx="10"/>
          </p:nvPr>
        </p:nvSpPr>
        <p:spPr/>
        <p:txBody>
          <a:bodyPr/>
          <a:lstStyle/>
          <a:p>
            <a:fld id="{C9490478-133C-46F1-90F4-8C4DA2D1FDEE}" type="datetimeFigureOut">
              <a:rPr lang="en-US" smtClean="0"/>
              <a:t>9/13/2017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14265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Clic pentru editare stil titlu</a:t>
            </a:r>
            <a:endParaRPr lang="en-US"/>
          </a:p>
        </p:txBody>
      </p:sp>
      <p:sp>
        <p:nvSpPr>
          <p:cNvPr id="3" name="Substituent tex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Substituent conținut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tex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6" name="Substituent conținut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Substituent dată 6"/>
          <p:cNvSpPr>
            <a:spLocks noGrp="1"/>
          </p:cNvSpPr>
          <p:nvPr>
            <p:ph type="dt" sz="half" idx="10"/>
          </p:nvPr>
        </p:nvSpPr>
        <p:spPr/>
        <p:txBody>
          <a:bodyPr/>
          <a:lstStyle/>
          <a:p>
            <a:fld id="{C9490478-133C-46F1-90F4-8C4DA2D1FDEE}" type="datetimeFigureOut">
              <a:rPr lang="en-US" smtClean="0"/>
              <a:t>9/13/2017</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40341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dată 2"/>
          <p:cNvSpPr>
            <a:spLocks noGrp="1"/>
          </p:cNvSpPr>
          <p:nvPr>
            <p:ph type="dt" sz="half" idx="10"/>
          </p:nvPr>
        </p:nvSpPr>
        <p:spPr/>
        <p:txBody>
          <a:bodyPr/>
          <a:lstStyle/>
          <a:p>
            <a:fld id="{C9490478-133C-46F1-90F4-8C4DA2D1FDEE}" type="datetimeFigureOut">
              <a:rPr lang="en-US" smtClean="0"/>
              <a:t>9/13/2017</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79581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C9490478-133C-46F1-90F4-8C4DA2D1FDEE}" type="datetimeFigureOut">
              <a:rPr lang="en-US" smtClean="0"/>
              <a:t>9/13/2017</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62491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1" y="204787"/>
            <a:ext cx="3008313" cy="871538"/>
          </a:xfrm>
        </p:spPr>
        <p:txBody>
          <a:bodyPr anchor="b"/>
          <a:lstStyle>
            <a:lvl1pPr algn="l">
              <a:defRPr sz="2000" b="1"/>
            </a:lvl1pPr>
          </a:lstStyle>
          <a:p>
            <a:r>
              <a:rPr lang="ro-RO" smtClean="0"/>
              <a:t>Clic pentru editare stil titlu</a:t>
            </a:r>
            <a:endParaRPr lang="en-US"/>
          </a:p>
        </p:txBody>
      </p:sp>
      <p:sp>
        <p:nvSpPr>
          <p:cNvPr id="3" name="Substituent conținut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tex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C9490478-133C-46F1-90F4-8C4DA2D1FDEE}" type="datetimeFigureOut">
              <a:rPr lang="en-US" smtClean="0"/>
              <a:t>9/13/2017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71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3600450"/>
            <a:ext cx="5486400" cy="425054"/>
          </a:xfrm>
        </p:spPr>
        <p:txBody>
          <a:bodyPr anchor="b"/>
          <a:lstStyle>
            <a:lvl1pPr algn="l">
              <a:defRPr sz="2000" b="1"/>
            </a:lvl1pPr>
          </a:lstStyle>
          <a:p>
            <a:r>
              <a:rPr lang="ro-RO" smtClean="0"/>
              <a:t>Clic pentru editare stil titlu</a:t>
            </a:r>
            <a:endParaRPr lang="en-US"/>
          </a:p>
        </p:txBody>
      </p:sp>
      <p:sp>
        <p:nvSpPr>
          <p:cNvPr id="3" name="Substituent i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C9490478-133C-46F1-90F4-8C4DA2D1FDEE}" type="datetimeFigureOut">
              <a:rPr lang="en-US" smtClean="0"/>
              <a:t>9/13/2017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82846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o-RO" smtClean="0"/>
              <a:t>Clic pentru editare stil titlu</a:t>
            </a:r>
            <a:endParaRPr lang="en-US"/>
          </a:p>
        </p:txBody>
      </p:sp>
      <p:sp>
        <p:nvSpPr>
          <p:cNvPr id="3" name="Substituent tex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9490478-133C-46F1-90F4-8C4DA2D1FDEE}" type="datetimeFigureOut">
              <a:rPr lang="en-US" smtClean="0"/>
              <a:t>9/13/2017</a:t>
            </a:fld>
            <a:endParaRPr lang="en-US"/>
          </a:p>
        </p:txBody>
      </p:sp>
      <p:sp>
        <p:nvSpPr>
          <p:cNvPr id="5" name="Substituent subsol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85AE3AD-3339-4CC0-BAFD-E0A16E3F6F2B}" type="slidenum">
              <a:rPr lang="en-US" smtClean="0"/>
              <a:t>‹#›</a:t>
            </a:fld>
            <a:endParaRPr lang="en-US"/>
          </a:p>
        </p:txBody>
      </p:sp>
    </p:spTree>
    <p:extLst>
      <p:ext uri="{BB962C8B-B14F-4D97-AF65-F5344CB8AC3E}">
        <p14:creationId xmlns:p14="http://schemas.microsoft.com/office/powerpoint/2010/main" val="239951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What Is Machine Learning?</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585168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b="1" dirty="0" smtClean="0"/>
              <a:t>Unsupervised learning</a:t>
            </a:r>
            <a:r>
              <a:rPr lang="en-US" sz="2400" dirty="0" smtClean="0"/>
              <a:t> </a:t>
            </a:r>
            <a:r>
              <a:rPr lang="en-US" sz="2400" dirty="0"/>
              <a:t>is about finding hidden structures and patterns in our data. </a:t>
            </a:r>
            <a:endParaRPr lang="en-US" sz="2400" dirty="0" smtClean="0"/>
          </a:p>
          <a:p>
            <a:pPr marL="0" indent="0">
              <a:buNone/>
            </a:pPr>
            <a:endParaRPr lang="en-US" sz="2400" dirty="0"/>
          </a:p>
          <a:p>
            <a:pPr marL="0" indent="0">
              <a:buNone/>
            </a:pPr>
            <a:r>
              <a:rPr lang="en-US" sz="2400" dirty="0" smtClean="0"/>
              <a:t>The </a:t>
            </a:r>
            <a:r>
              <a:rPr lang="en-US" sz="2400" dirty="0"/>
              <a:t>unsupervised learning techniques do </a:t>
            </a:r>
            <a:r>
              <a:rPr lang="en-US" sz="2400" b="1" dirty="0"/>
              <a:t>not</a:t>
            </a:r>
            <a:r>
              <a:rPr lang="en-US" sz="2400" dirty="0"/>
              <a:t> involve an output variable. So it is impossible to compute the estimation error, or the prediction accuracy</a:t>
            </a:r>
            <a:r>
              <a:rPr lang="en-US" sz="2400" dirty="0" smtClean="0"/>
              <a:t>. </a:t>
            </a:r>
            <a:r>
              <a:rPr lang="en-US" sz="2400" dirty="0"/>
              <a:t>In consequence, we don’t have a way to validate our </a:t>
            </a:r>
            <a:r>
              <a:rPr lang="en-US" sz="2400" dirty="0" smtClean="0"/>
              <a:t>solution.</a:t>
            </a:r>
            <a:endParaRPr lang="en-US" sz="2400" dirty="0"/>
          </a:p>
        </p:txBody>
      </p:sp>
    </p:spTree>
    <p:extLst>
      <p:ext uri="{BB962C8B-B14F-4D97-AF65-F5344CB8AC3E}">
        <p14:creationId xmlns:p14="http://schemas.microsoft.com/office/powerpoint/2010/main" val="325235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smtClean="0"/>
              <a:t>Unsupervised </a:t>
            </a:r>
            <a:r>
              <a:rPr lang="en-US" dirty="0"/>
              <a:t>Learning Methods</a:t>
            </a:r>
          </a:p>
        </p:txBody>
      </p:sp>
      <p:sp>
        <p:nvSpPr>
          <p:cNvPr id="3" name="Substituent conținut 2"/>
          <p:cNvSpPr>
            <a:spLocks noGrp="1"/>
          </p:cNvSpPr>
          <p:nvPr>
            <p:ph idx="1"/>
          </p:nvPr>
        </p:nvSpPr>
        <p:spPr/>
        <p:txBody>
          <a:bodyPr/>
          <a:lstStyle/>
          <a:p>
            <a:pPr lvl="0"/>
            <a:endParaRPr lang="en-US" dirty="0" smtClean="0"/>
          </a:p>
          <a:p>
            <a:pPr lvl="0"/>
            <a:r>
              <a:rPr lang="en-US" dirty="0" smtClean="0"/>
              <a:t>factor </a:t>
            </a:r>
            <a:r>
              <a:rPr lang="en-US" dirty="0"/>
              <a:t>analysis</a:t>
            </a:r>
          </a:p>
          <a:p>
            <a:r>
              <a:rPr lang="en-US" dirty="0"/>
              <a:t>cluster analysis (hierarchical and k-means)</a:t>
            </a:r>
          </a:p>
        </p:txBody>
      </p:sp>
    </p:spTree>
    <p:extLst>
      <p:ext uri="{BB962C8B-B14F-4D97-AF65-F5344CB8AC3E}">
        <p14:creationId xmlns:p14="http://schemas.microsoft.com/office/powerpoint/2010/main" val="3583616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Prediction vs. Inference</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394876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600" dirty="0"/>
              <a:t>Most of the times, the supervised machine learning techniques are used to </a:t>
            </a:r>
            <a:r>
              <a:rPr lang="en-US" sz="2600" b="1" dirty="0"/>
              <a:t>predict</a:t>
            </a:r>
            <a:r>
              <a:rPr lang="en-US" sz="2600" dirty="0"/>
              <a:t> the values of the response variable Y based on the values of the independent variables (X</a:t>
            </a:r>
            <a:r>
              <a:rPr lang="en-US" sz="2600" baseline="-25000" dirty="0"/>
              <a:t>1</a:t>
            </a:r>
            <a:r>
              <a:rPr lang="en-US" sz="2600" dirty="0"/>
              <a:t>, X</a:t>
            </a:r>
            <a:r>
              <a:rPr lang="en-US" sz="2600" baseline="-25000" dirty="0"/>
              <a:t>2</a:t>
            </a:r>
            <a:r>
              <a:rPr lang="en-US" sz="2600" dirty="0"/>
              <a:t>, …, </a:t>
            </a:r>
            <a:r>
              <a:rPr lang="en-US" sz="2600" dirty="0" err="1"/>
              <a:t>X</a:t>
            </a:r>
            <a:r>
              <a:rPr lang="en-US" sz="2600" baseline="-25000" dirty="0" err="1"/>
              <a:t>p</a:t>
            </a:r>
            <a:r>
              <a:rPr lang="en-US" sz="2600" dirty="0"/>
              <a:t>). </a:t>
            </a:r>
          </a:p>
          <a:p>
            <a:pPr marL="0" indent="0">
              <a:buNone/>
            </a:pPr>
            <a:endParaRPr lang="en-US" sz="2600" dirty="0"/>
          </a:p>
          <a:p>
            <a:pPr marL="0" indent="0">
              <a:buNone/>
            </a:pPr>
            <a:r>
              <a:rPr lang="en-US" sz="2600" dirty="0"/>
              <a:t>When we have a new set of values for the predictors, we will be able to forecast the output variable knowing these values.</a:t>
            </a:r>
          </a:p>
        </p:txBody>
      </p:sp>
    </p:spTree>
    <p:extLst>
      <p:ext uri="{BB962C8B-B14F-4D97-AF65-F5344CB8AC3E}">
        <p14:creationId xmlns:p14="http://schemas.microsoft.com/office/powerpoint/2010/main" val="380306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dirty="0" smtClean="0"/>
              <a:t>Examples:</a:t>
            </a:r>
          </a:p>
          <a:p>
            <a:pPr marL="0" indent="0">
              <a:buNone/>
            </a:pPr>
            <a:endParaRPr lang="en-US" sz="1100" dirty="0"/>
          </a:p>
          <a:p>
            <a:pPr lvl="0"/>
            <a:r>
              <a:rPr lang="en-US" sz="2800" dirty="0"/>
              <a:t>predict the agricultural production based on factors like air temperature, precipitations, soil capacity and quantity of fertilizer</a:t>
            </a:r>
          </a:p>
          <a:p>
            <a:pPr lvl="0"/>
            <a:r>
              <a:rPr lang="en-US" sz="2800" dirty="0"/>
              <a:t>estimate the probability that a patient has a heart attack based on information like gender, age, weight, whether they smoke, whether they drink alcohol etc</a:t>
            </a:r>
            <a:r>
              <a:rPr lang="en-US" sz="2800" dirty="0" smtClean="0"/>
              <a:t>.</a:t>
            </a:r>
            <a:endParaRPr lang="en-US" sz="2800" dirty="0"/>
          </a:p>
        </p:txBody>
      </p:sp>
    </p:spTree>
    <p:extLst>
      <p:ext uri="{BB962C8B-B14F-4D97-AF65-F5344CB8AC3E}">
        <p14:creationId xmlns:p14="http://schemas.microsoft.com/office/powerpoint/2010/main" val="2934455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900" dirty="0"/>
              <a:t>If prediction is our single goal, we are not very interested in the shape of the function </a:t>
            </a:r>
            <a:r>
              <a:rPr lang="en-US" sz="2900" dirty="0" smtClean="0"/>
              <a:t>f. All </a:t>
            </a:r>
            <a:r>
              <a:rPr lang="en-US" sz="2900" dirty="0"/>
              <a:t>we want is to obtain accurate estimates for the output variable Y</a:t>
            </a:r>
            <a:r>
              <a:rPr lang="en-US" sz="2900" dirty="0" smtClean="0"/>
              <a:t>.</a:t>
            </a:r>
          </a:p>
          <a:p>
            <a:pPr marL="0" indent="0">
              <a:buNone/>
            </a:pPr>
            <a:endParaRPr lang="en-US" sz="1500" dirty="0" smtClean="0"/>
          </a:p>
          <a:p>
            <a:pPr marL="0" indent="0">
              <a:buNone/>
            </a:pPr>
            <a:r>
              <a:rPr lang="en-US" sz="2900" dirty="0" smtClean="0"/>
              <a:t>The </a:t>
            </a:r>
            <a:r>
              <a:rPr lang="en-US" sz="2900" dirty="0"/>
              <a:t>models used for prediction only can be </a:t>
            </a:r>
            <a:r>
              <a:rPr lang="en-US" sz="2900" b="1" dirty="0" smtClean="0"/>
              <a:t>“</a:t>
            </a:r>
            <a:r>
              <a:rPr lang="en-US" sz="2900" b="1" dirty="0"/>
              <a:t>black box” </a:t>
            </a:r>
            <a:r>
              <a:rPr lang="en-US" sz="2900" dirty="0"/>
              <a:t>type </a:t>
            </a:r>
            <a:r>
              <a:rPr lang="en-US" sz="2900" dirty="0" smtClean="0"/>
              <a:t>models.</a:t>
            </a:r>
            <a:endParaRPr lang="en-US" sz="2900" dirty="0"/>
          </a:p>
        </p:txBody>
      </p:sp>
    </p:spTree>
    <p:extLst>
      <p:ext uri="{BB962C8B-B14F-4D97-AF65-F5344CB8AC3E}">
        <p14:creationId xmlns:p14="http://schemas.microsoft.com/office/powerpoint/2010/main" val="3439883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900" dirty="0"/>
              <a:t>I</a:t>
            </a:r>
            <a:r>
              <a:rPr lang="en-US" sz="2900" dirty="0" smtClean="0"/>
              <a:t>n </a:t>
            </a:r>
            <a:r>
              <a:rPr lang="en-US" sz="2900" dirty="0"/>
              <a:t>many situations we are interested in measuring the effect of one or more particular predictors on the response variable. </a:t>
            </a:r>
            <a:endParaRPr lang="en-US" sz="2900" dirty="0" smtClean="0"/>
          </a:p>
          <a:p>
            <a:pPr marL="0" indent="0">
              <a:buNone/>
            </a:pPr>
            <a:endParaRPr lang="en-US" sz="2000" dirty="0"/>
          </a:p>
          <a:p>
            <a:pPr marL="0" indent="0">
              <a:buNone/>
            </a:pPr>
            <a:r>
              <a:rPr lang="en-US" sz="2900" dirty="0" smtClean="0"/>
              <a:t>In </a:t>
            </a:r>
            <a:r>
              <a:rPr lang="en-US" sz="2900" dirty="0"/>
              <a:t>other words, we want to use our supervised model for </a:t>
            </a:r>
            <a:r>
              <a:rPr lang="en-US" sz="2900" b="1" dirty="0"/>
              <a:t>inference</a:t>
            </a:r>
            <a:r>
              <a:rPr lang="en-US" sz="2900" dirty="0"/>
              <a:t>.</a:t>
            </a:r>
          </a:p>
        </p:txBody>
      </p:sp>
    </p:spTree>
    <p:extLst>
      <p:ext uri="{BB962C8B-B14F-4D97-AF65-F5344CB8AC3E}">
        <p14:creationId xmlns:p14="http://schemas.microsoft.com/office/powerpoint/2010/main" val="3028507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000" dirty="0" smtClean="0"/>
              <a:t>For example…</a:t>
            </a:r>
            <a:endParaRPr lang="en-US" sz="2000" dirty="0"/>
          </a:p>
          <a:p>
            <a:pPr marL="0" indent="0">
              <a:buNone/>
            </a:pPr>
            <a:endParaRPr lang="en-US" sz="2000" dirty="0"/>
          </a:p>
          <a:p>
            <a:pPr lvl="0"/>
            <a:r>
              <a:rPr lang="en-US" sz="2000" b="1" dirty="0"/>
              <a:t>How does the response variable behaves when a certain predictor value changes?</a:t>
            </a:r>
            <a:r>
              <a:rPr lang="en-US" sz="2000" dirty="0"/>
              <a:t> For example, would the agricultural production grow if we increased the quantity of fertilizer? Is the probability of getting a heart attack higher for smokers?</a:t>
            </a:r>
          </a:p>
          <a:p>
            <a:pPr marL="0" indent="0">
              <a:buNone/>
            </a:pPr>
            <a:endParaRPr lang="en-US" sz="2000" dirty="0"/>
          </a:p>
          <a:p>
            <a:pPr lvl="0"/>
            <a:r>
              <a:rPr lang="en-US" sz="2000" b="1" dirty="0"/>
              <a:t>Which are the most important predictors?</a:t>
            </a:r>
            <a:r>
              <a:rPr lang="en-US" sz="2000" dirty="0"/>
              <a:t> What is the most important factor that influences the agricultural production? What is the most significant predictor of a (possible) future heart attack? </a:t>
            </a:r>
          </a:p>
        </p:txBody>
      </p:sp>
    </p:spTree>
    <p:extLst>
      <p:ext uri="{BB962C8B-B14F-4D97-AF65-F5344CB8AC3E}">
        <p14:creationId xmlns:p14="http://schemas.microsoft.com/office/powerpoint/2010/main" val="51523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3300" dirty="0"/>
              <a:t>If we want to use our model for inference, we </a:t>
            </a:r>
            <a:r>
              <a:rPr lang="en-US" sz="3300" dirty="0" smtClean="0"/>
              <a:t>must know </a:t>
            </a:r>
            <a:r>
              <a:rPr lang="en-US" sz="3300" dirty="0"/>
              <a:t>the shape of the function </a:t>
            </a:r>
            <a:r>
              <a:rPr lang="en-US" sz="3300" dirty="0" smtClean="0"/>
              <a:t>f (the </a:t>
            </a:r>
            <a:r>
              <a:rPr lang="en-US" sz="3300" dirty="0"/>
              <a:t>nature of relationship between the inputs and the </a:t>
            </a:r>
            <a:r>
              <a:rPr lang="en-US" sz="3300" dirty="0" smtClean="0"/>
              <a:t>outputs).</a:t>
            </a:r>
            <a:endParaRPr lang="en-US" sz="3300" dirty="0"/>
          </a:p>
        </p:txBody>
      </p:sp>
    </p:spTree>
    <p:extLst>
      <p:ext uri="{BB962C8B-B14F-4D97-AF65-F5344CB8AC3E}">
        <p14:creationId xmlns:p14="http://schemas.microsoft.com/office/powerpoint/2010/main" val="3928927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100" dirty="0" smtClean="0"/>
              <a:t>Machine </a:t>
            </a:r>
            <a:r>
              <a:rPr lang="en-US" sz="2100" dirty="0"/>
              <a:t>learning techniques listed </a:t>
            </a:r>
            <a:r>
              <a:rPr lang="en-US" sz="2100" dirty="0" smtClean="0"/>
              <a:t>that </a:t>
            </a:r>
            <a:r>
              <a:rPr lang="en-US" sz="2100" dirty="0"/>
              <a:t>can be used for </a:t>
            </a:r>
            <a:r>
              <a:rPr lang="en-US" sz="2100" b="1" dirty="0"/>
              <a:t>prediction</a:t>
            </a:r>
            <a:r>
              <a:rPr lang="en-US" sz="2100" dirty="0"/>
              <a:t> only </a:t>
            </a:r>
            <a:r>
              <a:rPr lang="en-US" sz="2100" dirty="0" smtClean="0"/>
              <a:t>(“</a:t>
            </a:r>
            <a:r>
              <a:rPr lang="en-US" sz="2100" dirty="0"/>
              <a:t>black box</a:t>
            </a:r>
            <a:r>
              <a:rPr lang="en-US" sz="2100" dirty="0" smtClean="0"/>
              <a:t>”):</a:t>
            </a:r>
          </a:p>
          <a:p>
            <a:pPr marL="0" indent="0">
              <a:buNone/>
            </a:pPr>
            <a:endParaRPr lang="en-US" sz="2100" dirty="0"/>
          </a:p>
          <a:p>
            <a:pPr lvl="0"/>
            <a:r>
              <a:rPr lang="en-US" sz="2100" dirty="0"/>
              <a:t>discriminant analysis</a:t>
            </a:r>
          </a:p>
          <a:p>
            <a:pPr lvl="0"/>
            <a:r>
              <a:rPr lang="en-US" sz="2100" dirty="0"/>
              <a:t>naïve Bayes estimation</a:t>
            </a:r>
          </a:p>
          <a:p>
            <a:pPr lvl="0"/>
            <a:r>
              <a:rPr lang="en-US" sz="2100" dirty="0"/>
              <a:t>k nearest neighbor</a:t>
            </a:r>
          </a:p>
          <a:p>
            <a:pPr lvl="0"/>
            <a:r>
              <a:rPr lang="en-US" sz="2100" dirty="0"/>
              <a:t>support vector machine</a:t>
            </a:r>
          </a:p>
          <a:p>
            <a:pPr lvl="0"/>
            <a:r>
              <a:rPr lang="en-US" sz="2100" dirty="0"/>
              <a:t>decision trees</a:t>
            </a:r>
          </a:p>
          <a:p>
            <a:pPr lvl="0"/>
            <a:r>
              <a:rPr lang="en-US" sz="2100" dirty="0"/>
              <a:t>neural </a:t>
            </a:r>
            <a:r>
              <a:rPr lang="en-US" sz="2100" dirty="0" smtClean="0"/>
              <a:t>networks</a:t>
            </a:r>
            <a:endParaRPr lang="en-US" sz="2100" dirty="0"/>
          </a:p>
        </p:txBody>
      </p:sp>
    </p:spTree>
    <p:extLst>
      <p:ext uri="{BB962C8B-B14F-4D97-AF65-F5344CB8AC3E}">
        <p14:creationId xmlns:p14="http://schemas.microsoft.com/office/powerpoint/2010/main" val="351315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rmAutofit lnSpcReduction="10000"/>
          </a:bodyPr>
          <a:lstStyle/>
          <a:p>
            <a:pPr marL="0" indent="0">
              <a:buNone/>
            </a:pPr>
            <a:r>
              <a:rPr lang="en-US" sz="2800" dirty="0"/>
              <a:t>Machine learning is a science that enables computer applications to learn without being </a:t>
            </a:r>
            <a:r>
              <a:rPr lang="en-US" sz="2800" dirty="0" smtClean="0"/>
              <a:t>explicitly </a:t>
            </a:r>
            <a:r>
              <a:rPr lang="en-US" sz="2800" dirty="0"/>
              <a:t>programmed. </a:t>
            </a:r>
            <a:endParaRPr lang="en-US" sz="2800" dirty="0" smtClean="0"/>
          </a:p>
          <a:p>
            <a:pPr marL="0" indent="0">
              <a:buNone/>
            </a:pPr>
            <a:endParaRPr lang="en-US" sz="1600" dirty="0"/>
          </a:p>
          <a:p>
            <a:pPr marL="0" indent="0">
              <a:buNone/>
            </a:pPr>
            <a:r>
              <a:rPr lang="en-US" sz="2800" dirty="0" smtClean="0"/>
              <a:t>In </a:t>
            </a:r>
            <a:r>
              <a:rPr lang="en-US" sz="2800" dirty="0"/>
              <a:t>principle, machine learning develops models or algorithms that can predict an </a:t>
            </a:r>
            <a:r>
              <a:rPr lang="en-US" sz="2800" b="1" dirty="0"/>
              <a:t>output value </a:t>
            </a:r>
            <a:r>
              <a:rPr lang="en-US" sz="2800" dirty="0"/>
              <a:t>with an acceptable error margin, based on a set of known </a:t>
            </a:r>
            <a:r>
              <a:rPr lang="en-US" sz="2800" b="1" dirty="0"/>
              <a:t>input values</a:t>
            </a:r>
            <a:r>
              <a:rPr lang="en-US" sz="2800" dirty="0"/>
              <a:t>. To build these models, advanced statistical analysis </a:t>
            </a:r>
            <a:r>
              <a:rPr lang="en-US" sz="2800" dirty="0" smtClean="0"/>
              <a:t>techniques </a:t>
            </a:r>
            <a:r>
              <a:rPr lang="en-US" sz="2800" dirty="0"/>
              <a:t>are employed.</a:t>
            </a:r>
            <a:endParaRPr lang="en-US" sz="3000" dirty="0" smtClean="0"/>
          </a:p>
        </p:txBody>
      </p:sp>
    </p:spTree>
    <p:extLst>
      <p:ext uri="{BB962C8B-B14F-4D97-AF65-F5344CB8AC3E}">
        <p14:creationId xmlns:p14="http://schemas.microsoft.com/office/powerpoint/2010/main" val="77853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100" dirty="0" smtClean="0"/>
              <a:t>Machine </a:t>
            </a:r>
            <a:r>
              <a:rPr lang="en-US" sz="2100" dirty="0"/>
              <a:t>learning techniques listed </a:t>
            </a:r>
            <a:r>
              <a:rPr lang="en-US" sz="2100" dirty="0" smtClean="0"/>
              <a:t>that </a:t>
            </a:r>
            <a:r>
              <a:rPr lang="en-US" sz="2100" dirty="0"/>
              <a:t>can be used for </a:t>
            </a:r>
            <a:r>
              <a:rPr lang="en-US" sz="2100" b="1" dirty="0" smtClean="0"/>
              <a:t>both</a:t>
            </a:r>
            <a:r>
              <a:rPr lang="en-US" sz="2100" dirty="0" smtClean="0"/>
              <a:t> prediction and inference:</a:t>
            </a:r>
          </a:p>
          <a:p>
            <a:pPr marL="0" indent="0">
              <a:buNone/>
            </a:pPr>
            <a:endParaRPr lang="en-US" sz="2100" dirty="0"/>
          </a:p>
          <a:p>
            <a:pPr lvl="0"/>
            <a:r>
              <a:rPr lang="en-US" sz="2100" dirty="0"/>
              <a:t>regression analysis (OLS, </a:t>
            </a:r>
            <a:r>
              <a:rPr lang="en-US" sz="2100" dirty="0" smtClean="0"/>
              <a:t>best subset, </a:t>
            </a:r>
            <a:r>
              <a:rPr lang="en-US" sz="2100" dirty="0"/>
              <a:t>penalized, PLS)</a:t>
            </a:r>
          </a:p>
          <a:p>
            <a:pPr lvl="0"/>
            <a:r>
              <a:rPr lang="en-US" sz="2100" dirty="0"/>
              <a:t>logistic regression</a:t>
            </a:r>
          </a:p>
          <a:p>
            <a:r>
              <a:rPr lang="en-US" sz="2100" dirty="0" smtClean="0"/>
              <a:t>penalized </a:t>
            </a:r>
            <a:r>
              <a:rPr lang="en-US" sz="2100" dirty="0"/>
              <a:t>logistic regression</a:t>
            </a:r>
          </a:p>
        </p:txBody>
      </p:sp>
    </p:spTree>
    <p:extLst>
      <p:ext uri="{BB962C8B-B14F-4D97-AF65-F5344CB8AC3E}">
        <p14:creationId xmlns:p14="http://schemas.microsoft.com/office/powerpoint/2010/main" val="3683339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Restrictive Models vs. Flexible Models</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3295987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600" dirty="0"/>
              <a:t>Some supervised machine learning methods are pretty </a:t>
            </a:r>
            <a:r>
              <a:rPr lang="en-US" sz="2600" b="1" dirty="0"/>
              <a:t>restrictive</a:t>
            </a:r>
            <a:r>
              <a:rPr lang="en-US" sz="2600" dirty="0"/>
              <a:t>, </a:t>
            </a:r>
            <a:r>
              <a:rPr lang="en-US" sz="2600" dirty="0" smtClean="0"/>
              <a:t>i.e. they </a:t>
            </a:r>
            <a:r>
              <a:rPr lang="en-US" sz="2600" dirty="0"/>
              <a:t>allow a limited number of shapes for the function f. </a:t>
            </a:r>
            <a:r>
              <a:rPr lang="en-US" sz="2600" dirty="0" smtClean="0"/>
              <a:t>Examples:</a:t>
            </a:r>
          </a:p>
          <a:p>
            <a:pPr marL="0" indent="0">
              <a:buNone/>
            </a:pPr>
            <a:endParaRPr lang="en-US" sz="2600" dirty="0"/>
          </a:p>
          <a:p>
            <a:pPr lvl="0"/>
            <a:r>
              <a:rPr lang="en-US" sz="2600" dirty="0"/>
              <a:t>l</a:t>
            </a:r>
            <a:r>
              <a:rPr lang="en-US" sz="2600" dirty="0" smtClean="0"/>
              <a:t>inear regression</a:t>
            </a:r>
            <a:endParaRPr lang="en-US" sz="2600" dirty="0"/>
          </a:p>
          <a:p>
            <a:r>
              <a:rPr lang="en-US" sz="2600" dirty="0" smtClean="0"/>
              <a:t>logistic </a:t>
            </a:r>
            <a:r>
              <a:rPr lang="en-US" sz="2600" dirty="0"/>
              <a:t>regression</a:t>
            </a:r>
          </a:p>
        </p:txBody>
      </p:sp>
    </p:spTree>
    <p:extLst>
      <p:ext uri="{BB962C8B-B14F-4D97-AF65-F5344CB8AC3E}">
        <p14:creationId xmlns:p14="http://schemas.microsoft.com/office/powerpoint/2010/main" val="2444160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dirty="0"/>
              <a:t>Other machine learning techniques are more </a:t>
            </a:r>
            <a:r>
              <a:rPr lang="en-US" sz="2800" b="1" dirty="0"/>
              <a:t>flexible</a:t>
            </a:r>
            <a:r>
              <a:rPr lang="en-US" sz="2800" dirty="0"/>
              <a:t>, allowing many possible shapes for the function f. </a:t>
            </a:r>
            <a:r>
              <a:rPr lang="en-US" sz="2800" dirty="0" smtClean="0"/>
              <a:t>Examples:</a:t>
            </a:r>
          </a:p>
          <a:p>
            <a:pPr marL="0" indent="0">
              <a:buNone/>
            </a:pPr>
            <a:endParaRPr lang="en-US" sz="2000" dirty="0" smtClean="0"/>
          </a:p>
          <a:p>
            <a:r>
              <a:rPr lang="en-US" sz="2800" dirty="0" smtClean="0"/>
              <a:t>support vector machine </a:t>
            </a:r>
          </a:p>
          <a:p>
            <a:r>
              <a:rPr lang="en-US" sz="2800" dirty="0" smtClean="0"/>
              <a:t>random forests </a:t>
            </a:r>
          </a:p>
          <a:p>
            <a:r>
              <a:rPr lang="en-US" sz="2800" dirty="0" smtClean="0"/>
              <a:t>neural networks</a:t>
            </a:r>
            <a:endParaRPr lang="en-US" sz="2600" dirty="0"/>
          </a:p>
        </p:txBody>
      </p:sp>
    </p:spTree>
    <p:extLst>
      <p:ext uri="{BB962C8B-B14F-4D97-AF65-F5344CB8AC3E}">
        <p14:creationId xmlns:p14="http://schemas.microsoft.com/office/powerpoint/2010/main" val="85021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3000" dirty="0" smtClean="0"/>
              <a:t>Flexible </a:t>
            </a:r>
            <a:r>
              <a:rPr lang="en-US" sz="3000" dirty="0"/>
              <a:t>models tend to have better prediction accuracy than restrictive models</a:t>
            </a:r>
            <a:r>
              <a:rPr lang="en-US" sz="3000" dirty="0" smtClean="0"/>
              <a:t>.</a:t>
            </a:r>
          </a:p>
          <a:p>
            <a:pPr marL="0" indent="0">
              <a:buNone/>
            </a:pPr>
            <a:endParaRPr lang="en-US" sz="2400" dirty="0"/>
          </a:p>
          <a:p>
            <a:pPr marL="0" indent="0">
              <a:buNone/>
            </a:pPr>
            <a:r>
              <a:rPr lang="en-US" sz="3000" dirty="0" smtClean="0"/>
              <a:t>Despite </a:t>
            </a:r>
            <a:r>
              <a:rPr lang="en-US" sz="3000" dirty="0"/>
              <a:t>that, in many cases we </a:t>
            </a:r>
            <a:r>
              <a:rPr lang="en-US" sz="3000" dirty="0" smtClean="0"/>
              <a:t>may </a:t>
            </a:r>
            <a:r>
              <a:rPr lang="en-US" sz="3000" dirty="0"/>
              <a:t>prefer a restrictive </a:t>
            </a:r>
            <a:r>
              <a:rPr lang="en-US" sz="3000" dirty="0" smtClean="0"/>
              <a:t>model.</a:t>
            </a:r>
            <a:endParaRPr lang="en-US" sz="3000" dirty="0"/>
          </a:p>
        </p:txBody>
      </p:sp>
    </p:spTree>
    <p:extLst>
      <p:ext uri="{BB962C8B-B14F-4D97-AF65-F5344CB8AC3E}">
        <p14:creationId xmlns:p14="http://schemas.microsoft.com/office/powerpoint/2010/main" val="1725125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514350" indent="-514350">
              <a:buFont typeface="+mj-lt"/>
              <a:buAutoNum type="arabicPeriod"/>
            </a:pPr>
            <a:r>
              <a:rPr lang="en-US" sz="2600" dirty="0"/>
              <a:t>The restrictive models are easier to understand and interpret. This is very important especially when we have to do inference. </a:t>
            </a:r>
            <a:endParaRPr lang="en-US" sz="2600" dirty="0" smtClean="0"/>
          </a:p>
          <a:p>
            <a:pPr marL="0" indent="0">
              <a:buNone/>
            </a:pPr>
            <a:endParaRPr lang="en-US" sz="2600" dirty="0"/>
          </a:p>
          <a:p>
            <a:pPr marL="400050" lvl="1" indent="0">
              <a:buNone/>
            </a:pPr>
            <a:r>
              <a:rPr lang="en-US" sz="2600" dirty="0" smtClean="0"/>
              <a:t>If </a:t>
            </a:r>
            <a:r>
              <a:rPr lang="en-US" sz="2600" dirty="0"/>
              <a:t>we use our model to make predictions only, the interpretability is not of big interest. </a:t>
            </a:r>
            <a:r>
              <a:rPr lang="en-US" sz="2600" dirty="0" smtClean="0"/>
              <a:t>Therefore, we </a:t>
            </a:r>
            <a:r>
              <a:rPr lang="en-US" sz="2600" dirty="0"/>
              <a:t>can select a flexible model if it ensures a high prediction accuracy.</a:t>
            </a:r>
          </a:p>
        </p:txBody>
      </p:sp>
    </p:spTree>
    <p:extLst>
      <p:ext uri="{BB962C8B-B14F-4D97-AF65-F5344CB8AC3E}">
        <p14:creationId xmlns:p14="http://schemas.microsoft.com/office/powerpoint/2010/main" val="405112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457200" lvl="0" indent="-457200">
              <a:buFont typeface="+mj-lt"/>
              <a:buAutoNum type="arabicPeriod" startAt="2"/>
            </a:pPr>
            <a:r>
              <a:rPr lang="en-US" sz="2400" dirty="0" smtClean="0"/>
              <a:t>Often </a:t>
            </a:r>
            <a:r>
              <a:rPr lang="en-US" sz="2400" dirty="0"/>
              <a:t>times, restrictive models have better prediction accuracy </a:t>
            </a:r>
            <a:r>
              <a:rPr lang="en-US" sz="2400" b="1" dirty="0"/>
              <a:t>on new data</a:t>
            </a:r>
            <a:r>
              <a:rPr lang="en-US" sz="2400" dirty="0"/>
              <a:t>. </a:t>
            </a:r>
            <a:r>
              <a:rPr lang="en-US" sz="2400" dirty="0" smtClean="0"/>
              <a:t>A </a:t>
            </a:r>
            <a:r>
              <a:rPr lang="en-US" sz="2400" dirty="0"/>
              <a:t>flexible model can perform greatly in the data set it was created on; however, when we apply the same model on new data, the predictive accuracy could be modest</a:t>
            </a:r>
            <a:r>
              <a:rPr lang="en-US" sz="2400" dirty="0" smtClean="0"/>
              <a:t>.</a:t>
            </a:r>
          </a:p>
          <a:p>
            <a:pPr marL="0" lvl="0" indent="0">
              <a:buNone/>
            </a:pPr>
            <a:r>
              <a:rPr lang="en-US" sz="2400" dirty="0" smtClean="0"/>
              <a:t> </a:t>
            </a:r>
          </a:p>
          <a:p>
            <a:pPr marL="400050" lvl="1" indent="0">
              <a:buNone/>
            </a:pPr>
            <a:r>
              <a:rPr lang="en-US" sz="2400" dirty="0" smtClean="0"/>
              <a:t>On </a:t>
            </a:r>
            <a:r>
              <a:rPr lang="en-US" sz="2400" dirty="0"/>
              <a:t>the other hand, restrictive models can have a good predictive accuracy in new data sets</a:t>
            </a:r>
            <a:r>
              <a:rPr lang="en-US" sz="2400" dirty="0" smtClean="0"/>
              <a:t>.</a:t>
            </a:r>
            <a:endParaRPr lang="en-US" sz="2400" dirty="0"/>
          </a:p>
        </p:txBody>
      </p:sp>
    </p:spTree>
    <p:extLst>
      <p:ext uri="{BB962C8B-B14F-4D97-AF65-F5344CB8AC3E}">
        <p14:creationId xmlns:p14="http://schemas.microsoft.com/office/powerpoint/2010/main" val="2290539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Computing Prediction Accuracy</a:t>
            </a:r>
            <a:b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br>
            <a:r>
              <a:rPr lang="en-US" sz="33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Regression Models</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3705155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smtClean="0"/>
              <a:t>Depending </a:t>
            </a:r>
            <a:r>
              <a:rPr lang="en-US" sz="2400" dirty="0"/>
              <a:t>on the nature of the response variable, machine learning models can be divided into two groups:</a:t>
            </a:r>
          </a:p>
          <a:p>
            <a:pPr marL="0" indent="0">
              <a:buNone/>
            </a:pPr>
            <a:endParaRPr lang="en-US" sz="1200" dirty="0"/>
          </a:p>
          <a:p>
            <a:pPr marL="457200" lvl="0" indent="-457200">
              <a:buFont typeface="+mj-lt"/>
              <a:buAutoNum type="arabicPeriod"/>
            </a:pPr>
            <a:r>
              <a:rPr lang="en-US" sz="2400" b="1" dirty="0"/>
              <a:t>regression models</a:t>
            </a:r>
            <a:r>
              <a:rPr lang="en-US" sz="2400" dirty="0"/>
              <a:t>, where the response variable is numeric (quantitative) – e.g., agricultural production, stock price, number of violent crimes etc.</a:t>
            </a:r>
          </a:p>
          <a:p>
            <a:pPr marL="457200" lvl="0" indent="-457200">
              <a:buFont typeface="+mj-lt"/>
              <a:buAutoNum type="arabicPeriod"/>
            </a:pPr>
            <a:r>
              <a:rPr lang="en-US" sz="2400" dirty="0"/>
              <a:t> </a:t>
            </a:r>
            <a:r>
              <a:rPr lang="en-US" sz="2400" b="1" dirty="0"/>
              <a:t>classification models</a:t>
            </a:r>
            <a:r>
              <a:rPr lang="en-US" sz="2400" dirty="0"/>
              <a:t>, where the response variable is categorical (qualitative) – e.g., buys/does not buy the product, will get/will not get a heart attack  etc</a:t>
            </a:r>
            <a:r>
              <a:rPr lang="en-US" sz="2400" dirty="0" smtClean="0"/>
              <a:t>.</a:t>
            </a:r>
            <a:endParaRPr lang="en-US" sz="2400" dirty="0"/>
          </a:p>
        </p:txBody>
      </p:sp>
    </p:spTree>
    <p:extLst>
      <p:ext uri="{BB962C8B-B14F-4D97-AF65-F5344CB8AC3E}">
        <p14:creationId xmlns:p14="http://schemas.microsoft.com/office/powerpoint/2010/main" val="534537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smtClean="0"/>
              <a:t>The regression models we’ll study in this course:</a:t>
            </a:r>
          </a:p>
          <a:p>
            <a:pPr marL="0" indent="0">
              <a:buNone/>
            </a:pPr>
            <a:endParaRPr lang="en-US" sz="2400" dirty="0"/>
          </a:p>
          <a:p>
            <a:r>
              <a:rPr lang="en-US" sz="2400" dirty="0" smtClean="0"/>
              <a:t>OLS regression</a:t>
            </a:r>
          </a:p>
          <a:p>
            <a:r>
              <a:rPr lang="en-US" sz="2400" dirty="0" smtClean="0"/>
              <a:t>best subset selection </a:t>
            </a:r>
            <a:r>
              <a:rPr lang="en-US" sz="2400" dirty="0" smtClean="0"/>
              <a:t>regression</a:t>
            </a:r>
          </a:p>
          <a:p>
            <a:r>
              <a:rPr lang="en-US" sz="2400" dirty="0" smtClean="0"/>
              <a:t>penalized regression</a:t>
            </a:r>
          </a:p>
          <a:p>
            <a:r>
              <a:rPr lang="en-US" sz="2400" dirty="0" smtClean="0"/>
              <a:t>PLS regression</a:t>
            </a:r>
          </a:p>
          <a:p>
            <a:r>
              <a:rPr lang="en-US" sz="2400" dirty="0" smtClean="0"/>
              <a:t>regression trees</a:t>
            </a:r>
            <a:endParaRPr lang="en-US" sz="2400" dirty="0"/>
          </a:p>
        </p:txBody>
      </p:sp>
    </p:spTree>
    <p:extLst>
      <p:ext uri="{BB962C8B-B14F-4D97-AF65-F5344CB8AC3E}">
        <p14:creationId xmlns:p14="http://schemas.microsoft.com/office/powerpoint/2010/main" val="192437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742950"/>
                <a:ext cx="8229600" cy="3962400"/>
              </a:xfrm>
            </p:spPr>
            <p:txBody>
              <a:bodyPr>
                <a:normAutofit fontScale="55000" lnSpcReduction="20000"/>
              </a:bodyPr>
              <a:lstStyle/>
              <a:p>
                <a:pPr marL="0" indent="0">
                  <a:buNone/>
                </a:pPr>
                <a:r>
                  <a:rPr lang="en-US" sz="3600" dirty="0" smtClean="0"/>
                  <a:t>The </a:t>
                </a:r>
                <a:r>
                  <a:rPr lang="en-US" sz="3600" dirty="0"/>
                  <a:t>machine learning process has three phases</a:t>
                </a:r>
                <a:r>
                  <a:rPr lang="en-US" sz="3600" dirty="0" smtClean="0"/>
                  <a:t>:</a:t>
                </a:r>
              </a:p>
              <a:p>
                <a:pPr marL="0" indent="0">
                  <a:buNone/>
                </a:pPr>
                <a:endParaRPr lang="en-US" sz="3600" dirty="0"/>
              </a:p>
              <a:p>
                <a:pPr marL="514350" lvl="0" indent="-514350">
                  <a:buFont typeface="+mj-lt"/>
                  <a:buAutoNum type="arabicPeriod"/>
                </a:pPr>
                <a:r>
                  <a:rPr lang="en-US" sz="3600" dirty="0"/>
                  <a:t>T</a:t>
                </a:r>
                <a:r>
                  <a:rPr lang="en-US" sz="3600" dirty="0" smtClean="0"/>
                  <a:t>he </a:t>
                </a:r>
                <a:r>
                  <a:rPr lang="en-US" sz="3600" dirty="0"/>
                  <a:t>researcher creates (fits) the model on a data set that contains information about both input and output variables. This data set is usually called </a:t>
                </a:r>
                <a:r>
                  <a:rPr lang="en-US" sz="3600" b="1" dirty="0"/>
                  <a:t>training set</a:t>
                </a:r>
                <a:r>
                  <a:rPr lang="en-US" sz="3600" dirty="0"/>
                  <a:t> and this phase of the process is called </a:t>
                </a:r>
                <a:r>
                  <a:rPr lang="en-US" sz="3600" b="1" dirty="0"/>
                  <a:t>training phase</a:t>
                </a:r>
                <a:r>
                  <a:rPr lang="en-US" sz="3600" dirty="0"/>
                  <a:t>.</a:t>
                </a:r>
              </a:p>
              <a:p>
                <a:pPr marL="0" indent="0">
                  <a:buNone/>
                </a:pPr>
                <a:endParaRPr lang="en-US" sz="3600" dirty="0"/>
              </a:p>
              <a:p>
                <a:pPr marL="400050" lvl="1" indent="0">
                  <a:buNone/>
                </a:pPr>
                <a:r>
                  <a:rPr lang="en-US" sz="3600" dirty="0"/>
                  <a:t>During the training phase, the researcher attempts to detect the relationship between the output (response) variable and the input variables (predictors). This relationship is actually a function looking like this:</a:t>
                </a:r>
              </a:p>
              <a:p>
                <a:pPr marL="0" indent="0">
                  <a:buNone/>
                </a:pPr>
                <a:endParaRPr lang="en-US" sz="3500" dirty="0"/>
              </a:p>
              <a:p>
                <a:pPr marL="0" indent="0">
                  <a:buNone/>
                </a:pPr>
                <a14:m>
                  <m:oMathPara xmlns:m="http://schemas.openxmlformats.org/officeDocument/2006/math">
                    <m:oMathParaPr>
                      <m:jc m:val="centerGroup"/>
                    </m:oMathParaPr>
                    <m:oMath xmlns:m="http://schemas.openxmlformats.org/officeDocument/2006/math">
                      <m:r>
                        <a:rPr lang="en-US" sz="3500" i="1">
                          <a:latin typeface="Cambria Math"/>
                        </a:rPr>
                        <m:t>𝑌</m:t>
                      </m:r>
                      <m:r>
                        <a:rPr lang="en-US" sz="3500" i="1">
                          <a:latin typeface="Cambria Math"/>
                        </a:rPr>
                        <m:t>=</m:t>
                      </m:r>
                      <m:r>
                        <a:rPr lang="en-US" sz="3500" i="1">
                          <a:latin typeface="Cambria Math"/>
                        </a:rPr>
                        <m:t>𝑓</m:t>
                      </m:r>
                      <m:d>
                        <m:dPr>
                          <m:ctrlPr>
                            <a:rPr lang="en-US" sz="3500" i="1">
                              <a:latin typeface="Cambria Math"/>
                            </a:rPr>
                          </m:ctrlPr>
                        </m:dPr>
                        <m:e>
                          <m:sSub>
                            <m:sSubPr>
                              <m:ctrlPr>
                                <a:rPr lang="en-US" sz="3500" i="1">
                                  <a:latin typeface="Cambria Math"/>
                                </a:rPr>
                              </m:ctrlPr>
                            </m:sSubPr>
                            <m:e>
                              <m:r>
                                <a:rPr lang="en-US" sz="3500" i="1">
                                  <a:latin typeface="Cambria Math"/>
                                </a:rPr>
                                <m:t>𝑋</m:t>
                              </m:r>
                            </m:e>
                            <m:sub>
                              <m:r>
                                <a:rPr lang="en-US" sz="3500" i="1">
                                  <a:latin typeface="Cambria Math"/>
                                </a:rPr>
                                <m:t>1, </m:t>
                              </m:r>
                            </m:sub>
                          </m:sSub>
                          <m:sSub>
                            <m:sSubPr>
                              <m:ctrlPr>
                                <a:rPr lang="en-US" sz="3500" i="1">
                                  <a:latin typeface="Cambria Math"/>
                                </a:rPr>
                              </m:ctrlPr>
                            </m:sSubPr>
                            <m:e>
                              <m:r>
                                <a:rPr lang="en-US" sz="3500" i="1">
                                  <a:latin typeface="Cambria Math"/>
                                </a:rPr>
                                <m:t>𝑋</m:t>
                              </m:r>
                            </m:e>
                            <m:sub>
                              <m:r>
                                <a:rPr lang="en-US" sz="3500" i="1">
                                  <a:latin typeface="Cambria Math"/>
                                </a:rPr>
                                <m:t>2</m:t>
                              </m:r>
                            </m:sub>
                          </m:sSub>
                          <m:r>
                            <a:rPr lang="en-US" sz="3500" i="1">
                              <a:latin typeface="Cambria Math"/>
                            </a:rPr>
                            <m:t>,…,</m:t>
                          </m:r>
                          <m:sSub>
                            <m:sSubPr>
                              <m:ctrlPr>
                                <a:rPr lang="en-US" sz="3500" i="1">
                                  <a:latin typeface="Cambria Math"/>
                                </a:rPr>
                              </m:ctrlPr>
                            </m:sSubPr>
                            <m:e>
                              <m:r>
                                <a:rPr lang="en-US" sz="3500" i="1">
                                  <a:latin typeface="Cambria Math"/>
                                </a:rPr>
                                <m:t>𝑋</m:t>
                              </m:r>
                            </m:e>
                            <m:sub>
                              <m:r>
                                <a:rPr lang="en-US" sz="3500" i="1">
                                  <a:latin typeface="Cambria Math"/>
                                </a:rPr>
                                <m:t>𝑝</m:t>
                              </m:r>
                            </m:sub>
                          </m:sSub>
                        </m:e>
                      </m:d>
                      <m:r>
                        <a:rPr lang="en-US" sz="3500" i="1">
                          <a:latin typeface="Cambria Math"/>
                        </a:rPr>
                        <m:t>+</m:t>
                      </m:r>
                      <m:r>
                        <a:rPr lang="en-US" sz="3500" i="1">
                          <a:latin typeface="Cambria Math"/>
                        </a:rPr>
                        <m:t>𝜀</m:t>
                      </m:r>
                    </m:oMath>
                  </m:oMathPara>
                </a14:m>
                <a:endParaRPr lang="en-US" sz="35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742950"/>
                <a:ext cx="8229600" cy="3962400"/>
              </a:xfrm>
              <a:blipFill rotWithShape="1">
                <a:blip r:embed="rId2"/>
                <a:stretch>
                  <a:fillRect l="-741" t="-2154" r="-370"/>
                </a:stretch>
              </a:blipFill>
            </p:spPr>
            <p:txBody>
              <a:bodyPr/>
              <a:lstStyle/>
              <a:p>
                <a:r>
                  <a:rPr lang="en-US">
                    <a:noFill/>
                  </a:rPr>
                  <a:t> </a:t>
                </a:r>
              </a:p>
            </p:txBody>
          </p:sp>
        </mc:Fallback>
      </mc:AlternateContent>
    </p:spTree>
    <p:extLst>
      <p:ext uri="{BB962C8B-B14F-4D97-AF65-F5344CB8AC3E}">
        <p14:creationId xmlns:p14="http://schemas.microsoft.com/office/powerpoint/2010/main" val="2681741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smtClean="0"/>
                  <a:t>The </a:t>
                </a:r>
                <a:r>
                  <a:rPr lang="en-US" sz="2400" dirty="0"/>
                  <a:t>estimation error for each individual case is given </a:t>
                </a:r>
                <a:r>
                  <a:rPr lang="en-US" sz="2400" dirty="0" smtClean="0"/>
                  <a:t>by…</a:t>
                </a:r>
              </a:p>
              <a:p>
                <a:pPr marL="0" indent="0">
                  <a:buNone/>
                </a:pPr>
                <a:endParaRPr lang="en-US" sz="2400" dirty="0" smtClean="0"/>
              </a:p>
              <a:p>
                <a:pPr marL="0" indent="0" algn="ctr">
                  <a:buNone/>
                </a:pPr>
                <a14:m>
                  <m:oMathPara xmlns:m="http://schemas.openxmlformats.org/officeDocument/2006/math">
                    <m:oMathParaPr>
                      <m:jc m:val="centerGroup"/>
                    </m:oMathParaPr>
                    <m:oMath xmlns:m="http://schemas.openxmlformats.org/officeDocument/2006/math">
                      <m:r>
                        <a:rPr lang="en-US" sz="4000" i="1">
                          <a:latin typeface="Cambria Math"/>
                        </a:rPr>
                        <m:t>𝑦</m:t>
                      </m:r>
                      <m:r>
                        <a:rPr lang="en-US" sz="4000" i="1">
                          <a:latin typeface="Cambria Math"/>
                        </a:rPr>
                        <m:t>−</m:t>
                      </m:r>
                      <m:acc>
                        <m:accPr>
                          <m:chr m:val="̂"/>
                          <m:ctrlPr>
                            <a:rPr lang="en-US" sz="4000" i="1">
                              <a:latin typeface="Cambria Math"/>
                            </a:rPr>
                          </m:ctrlPr>
                        </m:accPr>
                        <m:e>
                          <m:r>
                            <a:rPr lang="en-US" sz="4000" i="1">
                              <a:latin typeface="Cambria Math"/>
                            </a:rPr>
                            <m:t>𝑦</m:t>
                          </m:r>
                        </m:e>
                      </m:acc>
                    </m:oMath>
                  </m:oMathPara>
                </a14:m>
                <a:endParaRPr lang="en-US" sz="4000" dirty="0"/>
              </a:p>
              <a:p>
                <a:pPr marL="0" indent="0" algn="ctr">
                  <a:buNone/>
                </a:pPr>
                <a:endParaRPr lang="en-US" sz="2400" dirty="0"/>
              </a:p>
              <a:p>
                <a:pPr marL="0" indent="0">
                  <a:buNone/>
                </a:pPr>
                <a:r>
                  <a:rPr lang="en-US" sz="2400" i="1" dirty="0"/>
                  <a:t>y</a:t>
                </a:r>
                <a:r>
                  <a:rPr lang="en-US" sz="2400" dirty="0" smtClean="0"/>
                  <a:t> – actual value of the response variable</a:t>
                </a:r>
              </a:p>
              <a:p>
                <a:pPr marL="0" indent="0">
                  <a:buNone/>
                </a:pPr>
                <a14:m>
                  <m:oMath xmlns:m="http://schemas.openxmlformats.org/officeDocument/2006/math">
                    <m:acc>
                      <m:accPr>
                        <m:chr m:val="̂"/>
                        <m:ctrlPr>
                          <a:rPr lang="en-US" sz="2400" i="1" smtClean="0">
                            <a:latin typeface="Cambria Math"/>
                          </a:rPr>
                        </m:ctrlPr>
                      </m:accPr>
                      <m:e>
                        <m:r>
                          <a:rPr lang="en-US" sz="2400" i="1">
                            <a:latin typeface="Cambria Math"/>
                          </a:rPr>
                          <m:t>𝑦</m:t>
                        </m:r>
                      </m:e>
                    </m:acc>
                  </m:oMath>
                </a14:m>
                <a:r>
                  <a:rPr lang="en-US" sz="2400" dirty="0" smtClean="0"/>
                  <a:t> </a:t>
                </a:r>
                <a:r>
                  <a:rPr lang="en-US" sz="2400" dirty="0"/>
                  <a:t>– </a:t>
                </a:r>
                <a:r>
                  <a:rPr lang="en-US" sz="2400" dirty="0" smtClean="0"/>
                  <a:t>estimated value of the response variable</a:t>
                </a:r>
                <a:endParaRPr lang="en-US" sz="2400" dirty="0"/>
              </a:p>
              <a:p>
                <a:pPr marL="0" indent="0">
                  <a:buNone/>
                </a:pPr>
                <a:endParaRPr lang="en-US" sz="24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1111" t="-1363"/>
                </a:stretch>
              </a:blipFill>
            </p:spPr>
            <p:txBody>
              <a:bodyPr/>
              <a:lstStyle/>
              <a:p>
                <a:r>
                  <a:rPr lang="en-US">
                    <a:noFill/>
                  </a:rPr>
                  <a:t> </a:t>
                </a:r>
              </a:p>
            </p:txBody>
          </p:sp>
        </mc:Fallback>
      </mc:AlternateContent>
    </p:spTree>
    <p:extLst>
      <p:ext uri="{BB962C8B-B14F-4D97-AF65-F5344CB8AC3E}">
        <p14:creationId xmlns:p14="http://schemas.microsoft.com/office/powerpoint/2010/main" val="316400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b="1" dirty="0" smtClean="0"/>
                  <a:t>Mean Squared Error (MSE)</a:t>
                </a:r>
                <a:r>
                  <a:rPr lang="en-US" sz="2400" dirty="0" smtClean="0"/>
                  <a:t> </a:t>
                </a:r>
              </a:p>
              <a:p>
                <a:pPr marL="0" indent="0">
                  <a:buNone/>
                </a:pPr>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𝑀𝑆𝐸</m:t>
                      </m:r>
                      <m:r>
                        <a:rPr lang="en-US" sz="2400" i="1">
                          <a:latin typeface="Cambria Math"/>
                        </a:rPr>
                        <m:t>=</m:t>
                      </m:r>
                      <m:f>
                        <m:fPr>
                          <m:ctrlPr>
                            <a:rPr lang="en-US" sz="2400" i="1">
                              <a:latin typeface="Cambria Math"/>
                            </a:rPr>
                          </m:ctrlPr>
                        </m:fPr>
                        <m:num>
                          <m:nary>
                            <m:naryPr>
                              <m:chr m:val="∑"/>
                              <m:limLoc m:val="undOvr"/>
                              <m:ctrlPr>
                                <a:rPr lang="en-US" sz="2400" i="1">
                                  <a:latin typeface="Cambria Math"/>
                                </a:rPr>
                              </m:ctrlPr>
                            </m:naryPr>
                            <m:sub>
                              <m:r>
                                <a:rPr lang="en-US" sz="2400" i="1">
                                  <a:latin typeface="Cambria Math"/>
                                </a:rPr>
                                <m:t>𝑖</m:t>
                              </m:r>
                              <m:r>
                                <a:rPr lang="en-US" sz="2400" i="1">
                                  <a:latin typeface="Cambria Math"/>
                                </a:rPr>
                                <m:t>=1</m:t>
                              </m:r>
                            </m:sub>
                            <m:sup>
                              <m:r>
                                <a:rPr lang="en-US" sz="2400" i="1">
                                  <a:latin typeface="Cambria Math"/>
                                </a:rPr>
                                <m:t>𝑁</m:t>
                              </m:r>
                            </m:sup>
                            <m:e>
                              <m:sSup>
                                <m:sSupPr>
                                  <m:ctrlPr>
                                    <a:rPr lang="en-US" sz="2400" i="1">
                                      <a:latin typeface="Cambria Math"/>
                                    </a:rPr>
                                  </m:ctrlPr>
                                </m:sSupPr>
                                <m:e>
                                  <m:r>
                                    <a:rPr lang="en-US" sz="2400" i="1">
                                      <a:latin typeface="Cambria Math"/>
                                    </a:rPr>
                                    <m:t>(</m:t>
                                  </m:r>
                                  <m:sSub>
                                    <m:sSubPr>
                                      <m:ctrlPr>
                                        <a:rPr lang="en-US" sz="2400" i="1">
                                          <a:latin typeface="Cambria Math"/>
                                        </a:rPr>
                                      </m:ctrlPr>
                                    </m:sSubPr>
                                    <m:e>
                                      <m:r>
                                        <a:rPr lang="en-US" sz="2400" i="1">
                                          <a:latin typeface="Cambria Math"/>
                                        </a:rPr>
                                        <m:t>𝑦</m:t>
                                      </m:r>
                                    </m:e>
                                    <m:sub>
                                      <m:r>
                                        <a:rPr lang="en-US" sz="2400" i="1">
                                          <a:latin typeface="Cambria Math"/>
                                        </a:rPr>
                                        <m:t>𝑖</m:t>
                                      </m:r>
                                    </m:sub>
                                  </m:sSub>
                                  <m:r>
                                    <a:rPr lang="en-US" sz="2400" i="1">
                                      <a:latin typeface="Cambria Math"/>
                                    </a:rPr>
                                    <m:t>−</m:t>
                                  </m:r>
                                  <m:sSub>
                                    <m:sSubPr>
                                      <m:ctrlPr>
                                        <a:rPr lang="en-US" sz="2400" i="1">
                                          <a:latin typeface="Cambria Math"/>
                                        </a:rPr>
                                      </m:ctrlPr>
                                    </m:sSubPr>
                                    <m:e>
                                      <m:acc>
                                        <m:accPr>
                                          <m:chr m:val="̂"/>
                                          <m:ctrlPr>
                                            <a:rPr lang="en-US" sz="2400" i="1">
                                              <a:latin typeface="Cambria Math"/>
                                            </a:rPr>
                                          </m:ctrlPr>
                                        </m:accPr>
                                        <m:e>
                                          <m:r>
                                            <a:rPr lang="en-US" sz="2400" i="1">
                                              <a:latin typeface="Cambria Math"/>
                                            </a:rPr>
                                            <m:t>𝑦</m:t>
                                          </m:r>
                                        </m:e>
                                      </m:acc>
                                    </m:e>
                                    <m:sub>
                                      <m:r>
                                        <a:rPr lang="en-US" sz="2400" i="1">
                                          <a:latin typeface="Cambria Math"/>
                                        </a:rPr>
                                        <m:t>𝑖</m:t>
                                      </m:r>
                                    </m:sub>
                                  </m:sSub>
                                  <m:r>
                                    <a:rPr lang="en-US" sz="2400" i="1">
                                      <a:latin typeface="Cambria Math"/>
                                    </a:rPr>
                                    <m:t>)</m:t>
                                  </m:r>
                                </m:e>
                                <m:sup>
                                  <m:r>
                                    <a:rPr lang="en-US" sz="2400" i="1">
                                      <a:latin typeface="Cambria Math"/>
                                    </a:rPr>
                                    <m:t>2</m:t>
                                  </m:r>
                                </m:sup>
                              </m:sSup>
                            </m:e>
                          </m:nary>
                        </m:num>
                        <m:den>
                          <m:r>
                            <a:rPr lang="en-US" sz="2400" i="1">
                              <a:latin typeface="Cambria Math"/>
                            </a:rPr>
                            <m:t>𝑁</m:t>
                          </m:r>
                        </m:den>
                      </m:f>
                    </m:oMath>
                  </m:oMathPara>
                </a14:m>
                <a:endParaRPr lang="en-US" sz="2400" dirty="0"/>
              </a:p>
              <a:p>
                <a:pPr marL="0" indent="0">
                  <a:buNone/>
                </a:pPr>
                <a:endParaRPr lang="en-US" sz="2400" dirty="0" smtClean="0"/>
              </a:p>
              <a:p>
                <a:pPr marL="0" indent="0">
                  <a:buNone/>
                </a:pPr>
                <a:r>
                  <a:rPr lang="en-US" sz="2400" i="1" dirty="0" smtClean="0"/>
                  <a:t>y</a:t>
                </a:r>
                <a:r>
                  <a:rPr lang="en-US" sz="2400" dirty="0" smtClean="0"/>
                  <a:t> – actual output values</a:t>
                </a:r>
              </a:p>
              <a:p>
                <a:pPr marL="0" indent="0">
                  <a:buNone/>
                </a:pPr>
                <a14:m>
                  <m:oMath xmlns:m="http://schemas.openxmlformats.org/officeDocument/2006/math">
                    <m:acc>
                      <m:accPr>
                        <m:chr m:val="̂"/>
                        <m:ctrlPr>
                          <a:rPr lang="en-US" sz="2400" i="1" smtClean="0">
                            <a:latin typeface="Cambria Math"/>
                          </a:rPr>
                        </m:ctrlPr>
                      </m:accPr>
                      <m:e>
                        <m:r>
                          <a:rPr lang="en-US" sz="2400" i="1">
                            <a:latin typeface="Cambria Math"/>
                          </a:rPr>
                          <m:t>𝑦</m:t>
                        </m:r>
                      </m:e>
                    </m:acc>
                  </m:oMath>
                </a14:m>
                <a:r>
                  <a:rPr lang="en-US" sz="2400" dirty="0" smtClean="0"/>
                  <a:t> </a:t>
                </a:r>
                <a:r>
                  <a:rPr lang="en-US" sz="2400" dirty="0"/>
                  <a:t>– </a:t>
                </a:r>
                <a:r>
                  <a:rPr lang="en-US" sz="2400" dirty="0" smtClean="0"/>
                  <a:t>estimated output values</a:t>
                </a:r>
              </a:p>
              <a:p>
                <a:pPr marL="0" indent="0">
                  <a:buNone/>
                </a:pPr>
                <a:r>
                  <a:rPr lang="en-US" sz="2400" dirty="0" smtClean="0"/>
                  <a:t>N – sample size</a:t>
                </a:r>
                <a:endParaRPr lang="en-US" sz="2400" dirty="0"/>
              </a:p>
              <a:p>
                <a:pPr marL="0" indent="0">
                  <a:buNone/>
                </a:pPr>
                <a:endParaRPr lang="en-US" sz="24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1481" t="-1533" b="-1193"/>
                </a:stretch>
              </a:blipFill>
            </p:spPr>
            <p:txBody>
              <a:bodyPr/>
              <a:lstStyle/>
              <a:p>
                <a:r>
                  <a:rPr lang="en-US">
                    <a:noFill/>
                  </a:rPr>
                  <a:t> </a:t>
                </a:r>
              </a:p>
            </p:txBody>
          </p:sp>
        </mc:Fallback>
      </mc:AlternateContent>
    </p:spTree>
    <p:extLst>
      <p:ext uri="{BB962C8B-B14F-4D97-AF65-F5344CB8AC3E}">
        <p14:creationId xmlns:p14="http://schemas.microsoft.com/office/powerpoint/2010/main" val="3122174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b="1" dirty="0" smtClean="0"/>
                  <a:t>R Squared (R</a:t>
                </a:r>
                <a:r>
                  <a:rPr lang="en-US" sz="2800" b="1" baseline="30000" dirty="0" smtClean="0"/>
                  <a:t>2</a:t>
                </a:r>
                <a:r>
                  <a:rPr lang="en-US" sz="2800" b="1" dirty="0" smtClean="0"/>
                  <a:t>)</a:t>
                </a:r>
                <a:r>
                  <a:rPr lang="en-US" sz="2400" dirty="0" smtClean="0"/>
                  <a:t> </a:t>
                </a:r>
              </a:p>
              <a:p>
                <a:pPr marL="0" indent="0" algn="ctr">
                  <a:buNone/>
                </a:pPr>
                <a:endParaRPr lang="en-US" sz="1100"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sz="2400" i="1">
                              <a:latin typeface="Cambria Math"/>
                            </a:rPr>
                          </m:ctrlPr>
                        </m:sSupPr>
                        <m:e>
                          <m:r>
                            <a:rPr lang="en-US" sz="2400" i="1">
                              <a:latin typeface="Cambria Math"/>
                            </a:rPr>
                            <m:t>𝑅</m:t>
                          </m:r>
                        </m:e>
                        <m:sup>
                          <m:r>
                            <a:rPr lang="en-US" sz="2400" i="1">
                              <a:latin typeface="Cambria Math"/>
                            </a:rPr>
                            <m:t>2</m:t>
                          </m:r>
                        </m:sup>
                      </m:sSup>
                      <m:r>
                        <a:rPr lang="en-US" sz="2400" i="1">
                          <a:latin typeface="Cambria Math"/>
                        </a:rPr>
                        <m:t>=1−</m:t>
                      </m:r>
                      <m:f>
                        <m:fPr>
                          <m:ctrlPr>
                            <a:rPr lang="en-US" sz="2400" i="1">
                              <a:latin typeface="Cambria Math"/>
                            </a:rPr>
                          </m:ctrlPr>
                        </m:fPr>
                        <m:num>
                          <m:nary>
                            <m:naryPr>
                              <m:chr m:val="∑"/>
                              <m:limLoc m:val="undOvr"/>
                              <m:ctrlPr>
                                <a:rPr lang="en-US" sz="2400" i="1">
                                  <a:latin typeface="Cambria Math"/>
                                </a:rPr>
                              </m:ctrlPr>
                            </m:naryPr>
                            <m:sub>
                              <m:r>
                                <a:rPr lang="en-US" sz="2400" i="1">
                                  <a:latin typeface="Cambria Math"/>
                                </a:rPr>
                                <m:t>𝑖</m:t>
                              </m:r>
                              <m:r>
                                <a:rPr lang="en-US" sz="2400" i="1">
                                  <a:latin typeface="Cambria Math"/>
                                </a:rPr>
                                <m:t>=1</m:t>
                              </m:r>
                            </m:sub>
                            <m:sup>
                              <m:r>
                                <a:rPr lang="en-US" sz="2400" i="1">
                                  <a:latin typeface="Cambria Math"/>
                                </a:rPr>
                                <m:t>𝑁</m:t>
                              </m:r>
                            </m:sup>
                            <m:e>
                              <m:sSup>
                                <m:sSupPr>
                                  <m:ctrlPr>
                                    <a:rPr lang="en-US" sz="2400" i="1">
                                      <a:latin typeface="Cambria Math"/>
                                    </a:rPr>
                                  </m:ctrlPr>
                                </m:sSupPr>
                                <m:e>
                                  <m:r>
                                    <a:rPr lang="en-US" sz="2400" i="1">
                                      <a:latin typeface="Cambria Math"/>
                                    </a:rPr>
                                    <m:t>(</m:t>
                                  </m:r>
                                  <m:sSub>
                                    <m:sSubPr>
                                      <m:ctrlPr>
                                        <a:rPr lang="en-US" sz="2400" i="1">
                                          <a:latin typeface="Cambria Math"/>
                                        </a:rPr>
                                      </m:ctrlPr>
                                    </m:sSubPr>
                                    <m:e>
                                      <m:r>
                                        <a:rPr lang="en-US" sz="2400" i="1">
                                          <a:latin typeface="Cambria Math"/>
                                        </a:rPr>
                                        <m:t>𝑦</m:t>
                                      </m:r>
                                    </m:e>
                                    <m:sub>
                                      <m:r>
                                        <a:rPr lang="en-US" sz="2400" i="1">
                                          <a:latin typeface="Cambria Math"/>
                                        </a:rPr>
                                        <m:t>𝑖</m:t>
                                      </m:r>
                                    </m:sub>
                                  </m:sSub>
                                  <m:r>
                                    <a:rPr lang="en-US" sz="2400" i="1">
                                      <a:latin typeface="Cambria Math"/>
                                    </a:rPr>
                                    <m:t>−</m:t>
                                  </m:r>
                                  <m:sSub>
                                    <m:sSubPr>
                                      <m:ctrlPr>
                                        <a:rPr lang="en-US" sz="2400" i="1">
                                          <a:latin typeface="Cambria Math"/>
                                        </a:rPr>
                                      </m:ctrlPr>
                                    </m:sSubPr>
                                    <m:e>
                                      <m:acc>
                                        <m:accPr>
                                          <m:chr m:val="̂"/>
                                          <m:ctrlPr>
                                            <a:rPr lang="en-US" sz="2400" i="1">
                                              <a:latin typeface="Cambria Math"/>
                                            </a:rPr>
                                          </m:ctrlPr>
                                        </m:accPr>
                                        <m:e>
                                          <m:r>
                                            <a:rPr lang="en-US" sz="2400" i="1">
                                              <a:latin typeface="Cambria Math"/>
                                            </a:rPr>
                                            <m:t>𝑦</m:t>
                                          </m:r>
                                        </m:e>
                                      </m:acc>
                                    </m:e>
                                    <m:sub>
                                      <m:r>
                                        <a:rPr lang="en-US" sz="2400" i="1">
                                          <a:latin typeface="Cambria Math"/>
                                        </a:rPr>
                                        <m:t>𝑖</m:t>
                                      </m:r>
                                    </m:sub>
                                  </m:sSub>
                                  <m:r>
                                    <a:rPr lang="en-US" sz="2400" i="1">
                                      <a:latin typeface="Cambria Math"/>
                                    </a:rPr>
                                    <m:t>)</m:t>
                                  </m:r>
                                </m:e>
                                <m:sup>
                                  <m:r>
                                    <a:rPr lang="en-US" sz="2400" i="1">
                                      <a:latin typeface="Cambria Math"/>
                                    </a:rPr>
                                    <m:t>2</m:t>
                                  </m:r>
                                </m:sup>
                              </m:sSup>
                            </m:e>
                          </m:nary>
                        </m:num>
                        <m:den>
                          <m:nary>
                            <m:naryPr>
                              <m:chr m:val="∑"/>
                              <m:limLoc m:val="undOvr"/>
                              <m:ctrlPr>
                                <a:rPr lang="en-US" sz="2400" i="1">
                                  <a:latin typeface="Cambria Math"/>
                                </a:rPr>
                              </m:ctrlPr>
                            </m:naryPr>
                            <m:sub>
                              <m:r>
                                <a:rPr lang="en-US" sz="2400" i="1">
                                  <a:latin typeface="Cambria Math"/>
                                </a:rPr>
                                <m:t>𝑖</m:t>
                              </m:r>
                              <m:r>
                                <a:rPr lang="en-US" sz="2400" i="1">
                                  <a:latin typeface="Cambria Math"/>
                                </a:rPr>
                                <m:t>=1</m:t>
                              </m:r>
                            </m:sub>
                            <m:sup>
                              <m:r>
                                <a:rPr lang="en-US" sz="2400" i="1">
                                  <a:latin typeface="Cambria Math"/>
                                </a:rPr>
                                <m:t>𝑁</m:t>
                              </m:r>
                            </m:sup>
                            <m:e>
                              <m:sSup>
                                <m:sSupPr>
                                  <m:ctrlPr>
                                    <a:rPr lang="en-US" sz="2400" i="1">
                                      <a:latin typeface="Cambria Math"/>
                                    </a:rPr>
                                  </m:ctrlPr>
                                </m:sSupPr>
                                <m:e>
                                  <m:r>
                                    <a:rPr lang="en-US" sz="2400" i="1">
                                      <a:latin typeface="Cambria Math"/>
                                    </a:rPr>
                                    <m:t>(</m:t>
                                  </m:r>
                                  <m:sSub>
                                    <m:sSubPr>
                                      <m:ctrlPr>
                                        <a:rPr lang="en-US" sz="2400" i="1">
                                          <a:latin typeface="Cambria Math"/>
                                        </a:rPr>
                                      </m:ctrlPr>
                                    </m:sSubPr>
                                    <m:e>
                                      <m:r>
                                        <a:rPr lang="en-US" sz="2400" i="1">
                                          <a:latin typeface="Cambria Math"/>
                                        </a:rPr>
                                        <m:t>𝑦</m:t>
                                      </m:r>
                                    </m:e>
                                    <m:sub>
                                      <m:r>
                                        <a:rPr lang="en-US" sz="2400" i="1">
                                          <a:latin typeface="Cambria Math"/>
                                        </a:rPr>
                                        <m:t>𝑖</m:t>
                                      </m:r>
                                    </m:sub>
                                  </m:sSub>
                                  <m:r>
                                    <a:rPr lang="en-US" sz="2400" i="1">
                                      <a:latin typeface="Cambria Math"/>
                                    </a:rPr>
                                    <m:t>−</m:t>
                                  </m:r>
                                  <m:acc>
                                    <m:accPr>
                                      <m:chr m:val="̅"/>
                                      <m:ctrlPr>
                                        <a:rPr lang="en-US" sz="2400" i="1">
                                          <a:latin typeface="Cambria Math"/>
                                        </a:rPr>
                                      </m:ctrlPr>
                                    </m:accPr>
                                    <m:e>
                                      <m:r>
                                        <a:rPr lang="en-US" sz="2400" i="1">
                                          <a:latin typeface="Cambria Math"/>
                                        </a:rPr>
                                        <m:t>𝑦</m:t>
                                      </m:r>
                                    </m:e>
                                  </m:acc>
                                  <m:r>
                                    <a:rPr lang="en-US" sz="2400" i="1">
                                      <a:latin typeface="Cambria Math"/>
                                    </a:rPr>
                                    <m:t>)</m:t>
                                  </m:r>
                                </m:e>
                                <m:sup>
                                  <m:r>
                                    <a:rPr lang="en-US" sz="2400" i="1">
                                      <a:latin typeface="Cambria Math"/>
                                    </a:rPr>
                                    <m:t>2</m:t>
                                  </m:r>
                                </m:sup>
                              </m:sSup>
                            </m:e>
                          </m:nary>
                        </m:den>
                      </m:f>
                    </m:oMath>
                  </m:oMathPara>
                </a14:m>
                <a:endParaRPr lang="en-US" sz="2400" dirty="0"/>
              </a:p>
              <a:p>
                <a:pPr marL="0" indent="0" algn="ctr">
                  <a:buNone/>
                </a:pPr>
                <a:endParaRPr lang="en-US" sz="1100" dirty="0"/>
              </a:p>
              <a:p>
                <a:pPr marL="0" indent="0">
                  <a:buNone/>
                </a:pPr>
                <a:r>
                  <a:rPr lang="en-US" sz="2400" i="1" dirty="0"/>
                  <a:t>y</a:t>
                </a:r>
                <a:r>
                  <a:rPr lang="en-US" sz="2400" dirty="0" smtClean="0"/>
                  <a:t> – actual output values</a:t>
                </a:r>
              </a:p>
              <a:p>
                <a:pPr marL="0" indent="0">
                  <a:buNone/>
                </a:pPr>
                <a14:m>
                  <m:oMath xmlns:m="http://schemas.openxmlformats.org/officeDocument/2006/math">
                    <m:acc>
                      <m:accPr>
                        <m:chr m:val="̂"/>
                        <m:ctrlPr>
                          <a:rPr lang="en-US" sz="2400" i="1" smtClean="0">
                            <a:latin typeface="Cambria Math"/>
                          </a:rPr>
                        </m:ctrlPr>
                      </m:accPr>
                      <m:e>
                        <m:r>
                          <a:rPr lang="en-US" sz="2400" i="1">
                            <a:latin typeface="Cambria Math"/>
                          </a:rPr>
                          <m:t>𝑦</m:t>
                        </m:r>
                      </m:e>
                    </m:acc>
                  </m:oMath>
                </a14:m>
                <a:r>
                  <a:rPr lang="en-US" sz="2400" dirty="0" smtClean="0"/>
                  <a:t> </a:t>
                </a:r>
                <a:r>
                  <a:rPr lang="en-US" sz="2400" dirty="0"/>
                  <a:t>– </a:t>
                </a:r>
                <a:r>
                  <a:rPr lang="en-US" sz="2400" dirty="0" smtClean="0"/>
                  <a:t>estimated output values</a:t>
                </a:r>
              </a:p>
              <a:p>
                <a:pPr marL="0" indent="0">
                  <a:buNone/>
                </a:pPr>
                <a14:m>
                  <m:oMath xmlns:m="http://schemas.openxmlformats.org/officeDocument/2006/math">
                    <m:acc>
                      <m:accPr>
                        <m:chr m:val="̅"/>
                        <m:ctrlPr>
                          <a:rPr lang="en-US" sz="2400" i="1" smtClean="0">
                            <a:latin typeface="Cambria Math"/>
                          </a:rPr>
                        </m:ctrlPr>
                      </m:accPr>
                      <m:e>
                        <m:r>
                          <a:rPr lang="en-US" sz="2400" b="0" i="1" smtClean="0">
                            <a:latin typeface="Cambria Math"/>
                          </a:rPr>
                          <m:t>𝑦</m:t>
                        </m:r>
                      </m:e>
                    </m:acc>
                  </m:oMath>
                </a14:m>
                <a:r>
                  <a:rPr lang="en-US" sz="2400" dirty="0" smtClean="0"/>
                  <a:t> </a:t>
                </a:r>
                <a:r>
                  <a:rPr lang="en-US" sz="2400" dirty="0"/>
                  <a:t>– </a:t>
                </a:r>
                <a:r>
                  <a:rPr lang="en-US" sz="2400" dirty="0" smtClean="0"/>
                  <a:t>average </a:t>
                </a:r>
                <a:r>
                  <a:rPr lang="en-US" sz="2400" dirty="0"/>
                  <a:t>output values</a:t>
                </a:r>
                <a:endParaRPr lang="en-US" sz="2400" dirty="0" smtClean="0"/>
              </a:p>
              <a:p>
                <a:pPr marL="0" indent="0">
                  <a:buNone/>
                </a:pPr>
                <a:r>
                  <a:rPr lang="en-US" sz="2400" dirty="0" smtClean="0"/>
                  <a:t>N – sample size</a:t>
                </a:r>
                <a:endParaRPr lang="en-US" sz="2400" dirty="0"/>
              </a:p>
              <a:p>
                <a:pPr marL="0" indent="0">
                  <a:buNone/>
                </a:pPr>
                <a:endParaRPr lang="en-US" sz="24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1481" t="-1533" b="-5622"/>
                </a:stretch>
              </a:blipFill>
            </p:spPr>
            <p:txBody>
              <a:bodyPr/>
              <a:lstStyle/>
              <a:p>
                <a:r>
                  <a:rPr lang="en-US">
                    <a:noFill/>
                  </a:rPr>
                  <a:t> </a:t>
                </a:r>
              </a:p>
            </p:txBody>
          </p:sp>
        </mc:Fallback>
      </mc:AlternateContent>
    </p:spTree>
    <p:extLst>
      <p:ext uri="{BB962C8B-B14F-4D97-AF65-F5344CB8AC3E}">
        <p14:creationId xmlns:p14="http://schemas.microsoft.com/office/powerpoint/2010/main" val="4159768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3000" dirty="0" smtClean="0"/>
              <a:t>R squared </a:t>
            </a:r>
            <a:r>
              <a:rPr lang="en-US" sz="3000" dirty="0"/>
              <a:t>indicator </a:t>
            </a:r>
            <a:r>
              <a:rPr lang="en-US" sz="3000" dirty="0" smtClean="0"/>
              <a:t>is </a:t>
            </a:r>
            <a:r>
              <a:rPr lang="en-US" sz="3000" dirty="0"/>
              <a:t>comprised between  and 1. </a:t>
            </a:r>
            <a:endParaRPr lang="en-US" sz="3000" dirty="0" smtClean="0"/>
          </a:p>
          <a:p>
            <a:pPr marL="0" indent="0">
              <a:buNone/>
            </a:pPr>
            <a:endParaRPr lang="en-US" sz="3000" dirty="0"/>
          </a:p>
          <a:p>
            <a:pPr marL="0" indent="0">
              <a:buNone/>
            </a:pPr>
            <a:r>
              <a:rPr lang="en-US" sz="3000" dirty="0" smtClean="0"/>
              <a:t>Example of interpretation: </a:t>
            </a:r>
            <a:r>
              <a:rPr lang="en-US" sz="3000" dirty="0"/>
              <a:t>if R squared is equal to 0.80, </a:t>
            </a:r>
            <a:r>
              <a:rPr lang="en-US" sz="3000" dirty="0" smtClean="0"/>
              <a:t>80</a:t>
            </a:r>
            <a:r>
              <a:rPr lang="en-US" sz="3000" dirty="0"/>
              <a:t>% of the variation in the response variable is determined by the predictors.</a:t>
            </a:r>
          </a:p>
        </p:txBody>
      </p:sp>
    </p:spTree>
    <p:extLst>
      <p:ext uri="{BB962C8B-B14F-4D97-AF65-F5344CB8AC3E}">
        <p14:creationId xmlns:p14="http://schemas.microsoft.com/office/powerpoint/2010/main" val="3889725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b="1" dirty="0" smtClean="0"/>
                  <a:t>Adjusted R Squared</a:t>
                </a:r>
                <a:r>
                  <a:rPr lang="en-US" sz="2400" dirty="0" smtClean="0"/>
                  <a:t> </a:t>
                </a:r>
              </a:p>
              <a:p>
                <a:pPr marL="0" indent="0" algn="ctr">
                  <a:buNone/>
                </a:pPr>
                <a:endParaRPr lang="en-US" sz="2400" dirty="0" smtClean="0"/>
              </a:p>
              <a:p>
                <a:pPr marL="0" indent="0" algn="ctr">
                  <a:buNone/>
                </a:pPr>
                <a14:m>
                  <m:oMathPara xmlns:m="http://schemas.openxmlformats.org/officeDocument/2006/math">
                    <m:oMathParaPr>
                      <m:jc m:val="centerGroup"/>
                    </m:oMathParaPr>
                    <m:oMath xmlns:m="http://schemas.openxmlformats.org/officeDocument/2006/math">
                      <m:sSubSup>
                        <m:sSubSupPr>
                          <m:ctrlPr>
                            <a:rPr lang="en-US" sz="2400" i="1">
                              <a:latin typeface="Cambria Math"/>
                            </a:rPr>
                          </m:ctrlPr>
                        </m:sSubSupPr>
                        <m:e>
                          <m:r>
                            <a:rPr lang="en-US" sz="2400" i="1">
                              <a:latin typeface="Cambria Math"/>
                            </a:rPr>
                            <m:t>𝑅</m:t>
                          </m:r>
                        </m:e>
                        <m:sub>
                          <m:r>
                            <a:rPr lang="en-US" sz="2400" i="1">
                              <a:latin typeface="Cambria Math"/>
                            </a:rPr>
                            <m:t>𝑎𝑑𝑗</m:t>
                          </m:r>
                        </m:sub>
                        <m:sup>
                          <m:r>
                            <a:rPr lang="en-US" sz="2400" i="1">
                              <a:latin typeface="Cambria Math"/>
                            </a:rPr>
                            <m:t>2</m:t>
                          </m:r>
                        </m:sup>
                      </m:sSubSup>
                      <m:r>
                        <a:rPr lang="en-US" sz="2400" i="1">
                          <a:latin typeface="Cambria Math"/>
                        </a:rPr>
                        <m:t>=1−</m:t>
                      </m:r>
                      <m:f>
                        <m:fPr>
                          <m:ctrlPr>
                            <a:rPr lang="en-US" sz="2400" i="1">
                              <a:latin typeface="Cambria Math"/>
                            </a:rPr>
                          </m:ctrlPr>
                        </m:fPr>
                        <m:num>
                          <m:r>
                            <a:rPr lang="en-US" sz="2400" i="1">
                              <a:latin typeface="Cambria Math"/>
                            </a:rPr>
                            <m:t>(1−</m:t>
                          </m:r>
                          <m:sSup>
                            <m:sSupPr>
                              <m:ctrlPr>
                                <a:rPr lang="en-US" sz="2400" i="1">
                                  <a:latin typeface="Cambria Math"/>
                                </a:rPr>
                              </m:ctrlPr>
                            </m:sSupPr>
                            <m:e>
                              <m:r>
                                <a:rPr lang="en-US" sz="2400" i="1">
                                  <a:latin typeface="Cambria Math"/>
                                </a:rPr>
                                <m:t>𝑅</m:t>
                              </m:r>
                            </m:e>
                            <m:sup>
                              <m:r>
                                <a:rPr lang="en-US" sz="2400" i="1">
                                  <a:latin typeface="Cambria Math"/>
                                </a:rPr>
                                <m:t>2</m:t>
                              </m:r>
                            </m:sup>
                          </m:sSup>
                          <m:r>
                            <a:rPr lang="en-US" sz="2400" i="1">
                              <a:latin typeface="Cambria Math"/>
                            </a:rPr>
                            <m:t>)(</m:t>
                          </m:r>
                          <m:r>
                            <a:rPr lang="en-US" sz="2400" i="1">
                              <a:latin typeface="Cambria Math"/>
                            </a:rPr>
                            <m:t>𝑁</m:t>
                          </m:r>
                          <m:r>
                            <a:rPr lang="en-US" sz="2400" i="1">
                              <a:latin typeface="Cambria Math"/>
                            </a:rPr>
                            <m:t>−1)</m:t>
                          </m:r>
                        </m:num>
                        <m:den>
                          <m:r>
                            <a:rPr lang="en-US" sz="2400" i="1">
                              <a:latin typeface="Cambria Math"/>
                            </a:rPr>
                            <m:t>𝑁</m:t>
                          </m:r>
                          <m:r>
                            <a:rPr lang="en-US" sz="2400" i="1">
                              <a:latin typeface="Cambria Math"/>
                            </a:rPr>
                            <m:t>−</m:t>
                          </m:r>
                          <m:r>
                            <a:rPr lang="en-US" sz="2400" i="1">
                              <a:latin typeface="Cambria Math"/>
                            </a:rPr>
                            <m:t>𝑝</m:t>
                          </m:r>
                          <m:r>
                            <a:rPr lang="en-US" sz="2400" i="1">
                              <a:latin typeface="Cambria Math"/>
                            </a:rPr>
                            <m:t>−1</m:t>
                          </m:r>
                        </m:den>
                      </m:f>
                    </m:oMath>
                  </m:oMathPara>
                </a14:m>
                <a:endParaRPr lang="en-US" sz="2400" dirty="0"/>
              </a:p>
              <a:p>
                <a:pPr marL="0" indent="0" algn="ctr">
                  <a:buNone/>
                </a:pPr>
                <a:endParaRPr lang="en-US" sz="1100" dirty="0"/>
              </a:p>
              <a:p>
                <a:pPr marL="0" indent="0">
                  <a:buNone/>
                </a:pPr>
                <a:endParaRPr lang="en-US" sz="2400" dirty="0" smtClean="0"/>
              </a:p>
              <a:p>
                <a:pPr marL="0" indent="0">
                  <a:buNone/>
                </a:pPr>
                <a:r>
                  <a:rPr lang="en-US" sz="2400" dirty="0" smtClean="0"/>
                  <a:t>N – sample size</a:t>
                </a:r>
              </a:p>
              <a:p>
                <a:pPr marL="0" indent="0">
                  <a:buNone/>
                </a:pPr>
                <a:r>
                  <a:rPr lang="en-US" sz="2400" dirty="0" smtClean="0"/>
                  <a:t>p – number of predictors</a:t>
                </a:r>
                <a:endParaRPr lang="en-US" sz="2400" dirty="0"/>
              </a:p>
              <a:p>
                <a:pPr marL="0" indent="0">
                  <a:buNone/>
                </a:pPr>
                <a:endParaRPr lang="en-US" sz="24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1481" t="-1533"/>
                </a:stretch>
              </a:blipFill>
            </p:spPr>
            <p:txBody>
              <a:bodyPr/>
              <a:lstStyle/>
              <a:p>
                <a:r>
                  <a:rPr lang="en-US">
                    <a:noFill/>
                  </a:rPr>
                  <a:t> </a:t>
                </a:r>
              </a:p>
            </p:txBody>
          </p:sp>
        </mc:Fallback>
      </mc:AlternateContent>
    </p:spTree>
    <p:extLst>
      <p:ext uri="{BB962C8B-B14F-4D97-AF65-F5344CB8AC3E}">
        <p14:creationId xmlns:p14="http://schemas.microsoft.com/office/powerpoint/2010/main" val="1328756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Computing Prediction Accuracy</a:t>
            </a:r>
            <a:b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br>
            <a:r>
              <a:rPr lang="en-US" sz="33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Classification Models</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1452458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smtClean="0"/>
              <a:t>Depending </a:t>
            </a:r>
            <a:r>
              <a:rPr lang="en-US" sz="2400" dirty="0"/>
              <a:t>on the nature of the response variable, machine learning models can be divided into two groups:</a:t>
            </a:r>
          </a:p>
          <a:p>
            <a:pPr marL="0" indent="0">
              <a:buNone/>
            </a:pPr>
            <a:endParaRPr lang="en-US" sz="1200" dirty="0"/>
          </a:p>
          <a:p>
            <a:pPr marL="457200" lvl="0" indent="-457200">
              <a:buFont typeface="+mj-lt"/>
              <a:buAutoNum type="arabicPeriod"/>
            </a:pPr>
            <a:r>
              <a:rPr lang="en-US" sz="2400" b="1" dirty="0"/>
              <a:t>regression models</a:t>
            </a:r>
            <a:r>
              <a:rPr lang="en-US" sz="2400" dirty="0"/>
              <a:t>, where the response variable is numeric (quantitative) – e.g., agricultural production, stock price, number of violent crimes etc.</a:t>
            </a:r>
          </a:p>
          <a:p>
            <a:pPr marL="457200" lvl="0" indent="-457200">
              <a:buFont typeface="+mj-lt"/>
              <a:buAutoNum type="arabicPeriod"/>
            </a:pPr>
            <a:r>
              <a:rPr lang="en-US" sz="2400" dirty="0"/>
              <a:t> </a:t>
            </a:r>
            <a:r>
              <a:rPr lang="en-US" sz="2400" b="1" dirty="0"/>
              <a:t>classification models</a:t>
            </a:r>
            <a:r>
              <a:rPr lang="en-US" sz="2400" dirty="0"/>
              <a:t>, where the response variable is categorical (qualitative) – e.g., buys/does not buy the product, will get/will not get a heart attack  etc</a:t>
            </a:r>
            <a:r>
              <a:rPr lang="en-US" sz="2400" dirty="0" smtClean="0"/>
              <a:t>.</a:t>
            </a:r>
            <a:endParaRPr lang="en-US" sz="2400" dirty="0"/>
          </a:p>
        </p:txBody>
      </p:sp>
    </p:spTree>
    <p:extLst>
      <p:ext uri="{BB962C8B-B14F-4D97-AF65-F5344CB8AC3E}">
        <p14:creationId xmlns:p14="http://schemas.microsoft.com/office/powerpoint/2010/main" val="546148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a:t>C</a:t>
            </a:r>
            <a:r>
              <a:rPr lang="en-US" sz="2400" dirty="0" smtClean="0"/>
              <a:t>lassification </a:t>
            </a:r>
            <a:r>
              <a:rPr lang="en-US" sz="2400" dirty="0"/>
              <a:t>models are more common in practice than regression </a:t>
            </a:r>
            <a:r>
              <a:rPr lang="en-US" sz="2400" dirty="0" smtClean="0"/>
              <a:t>models, because the </a:t>
            </a:r>
            <a:r>
              <a:rPr lang="en-US" sz="2400" dirty="0"/>
              <a:t>output variable is most of the times related either </a:t>
            </a:r>
            <a:r>
              <a:rPr lang="en-US" sz="2400" dirty="0" smtClean="0"/>
              <a:t>to…</a:t>
            </a:r>
          </a:p>
          <a:p>
            <a:r>
              <a:rPr lang="en-US" sz="2400" dirty="0" smtClean="0"/>
              <a:t>a </a:t>
            </a:r>
            <a:r>
              <a:rPr lang="en-US" sz="2400" dirty="0"/>
              <a:t>decision (option) – </a:t>
            </a:r>
            <a:r>
              <a:rPr lang="en-US" sz="2400" dirty="0" smtClean="0"/>
              <a:t>buy </a:t>
            </a:r>
            <a:r>
              <a:rPr lang="en-US" sz="2400" dirty="0"/>
              <a:t>a product or not, </a:t>
            </a:r>
            <a:r>
              <a:rPr lang="en-US" sz="2400" dirty="0" smtClean="0"/>
              <a:t>subscribe </a:t>
            </a:r>
            <a:r>
              <a:rPr lang="en-US" sz="2400" dirty="0"/>
              <a:t>to a newsletter or not, </a:t>
            </a:r>
            <a:r>
              <a:rPr lang="en-US" sz="2400" dirty="0" smtClean="0"/>
              <a:t>take </a:t>
            </a:r>
            <a:r>
              <a:rPr lang="en-US" sz="2400" dirty="0"/>
              <a:t>a medicine or </a:t>
            </a:r>
            <a:r>
              <a:rPr lang="en-US" sz="2400" dirty="0" smtClean="0"/>
              <a:t>not etc.</a:t>
            </a:r>
          </a:p>
          <a:p>
            <a:r>
              <a:rPr lang="en-US" sz="2400" dirty="0" smtClean="0"/>
              <a:t>a possibility</a:t>
            </a:r>
            <a:r>
              <a:rPr lang="en-US" sz="2400" dirty="0"/>
              <a:t> </a:t>
            </a:r>
            <a:r>
              <a:rPr lang="en-US" sz="2400" dirty="0" smtClean="0"/>
              <a:t>– getting </a:t>
            </a:r>
            <a:r>
              <a:rPr lang="en-US" sz="2400" dirty="0"/>
              <a:t>an illness, getting bankrupt, failing (or taking) an </a:t>
            </a:r>
            <a:r>
              <a:rPr lang="en-US" sz="2400" dirty="0" smtClean="0"/>
              <a:t>exam etc.</a:t>
            </a:r>
            <a:endParaRPr lang="en-US" sz="2400" dirty="0"/>
          </a:p>
        </p:txBody>
      </p:sp>
    </p:spTree>
    <p:extLst>
      <p:ext uri="{BB962C8B-B14F-4D97-AF65-F5344CB8AC3E}">
        <p14:creationId xmlns:p14="http://schemas.microsoft.com/office/powerpoint/2010/main" val="2318272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dirty="0" smtClean="0"/>
              <a:t>The classification techniques we’ll study in this course:</a:t>
            </a:r>
          </a:p>
          <a:p>
            <a:pPr marL="0" indent="0">
              <a:buNone/>
            </a:pPr>
            <a:endParaRPr lang="en-US" sz="800" dirty="0"/>
          </a:p>
          <a:p>
            <a:r>
              <a:rPr lang="en-US" sz="2400" dirty="0" smtClean="0"/>
              <a:t>logistic regression</a:t>
            </a:r>
          </a:p>
          <a:p>
            <a:r>
              <a:rPr lang="en-US" sz="2400" dirty="0" smtClean="0"/>
              <a:t>discriminant analysis </a:t>
            </a:r>
          </a:p>
          <a:p>
            <a:r>
              <a:rPr lang="en-US" sz="2400" dirty="0" smtClean="0"/>
              <a:t>naïve Bayes estimation</a:t>
            </a:r>
          </a:p>
          <a:p>
            <a:r>
              <a:rPr lang="en-US" sz="2400" dirty="0" smtClean="0"/>
              <a:t>K nearest neighbor</a:t>
            </a:r>
          </a:p>
          <a:p>
            <a:r>
              <a:rPr lang="en-US" sz="2400" dirty="0" smtClean="0"/>
              <a:t>support vector machine</a:t>
            </a:r>
          </a:p>
          <a:p>
            <a:r>
              <a:rPr lang="en-US" sz="2400" dirty="0" smtClean="0"/>
              <a:t>classification trees</a:t>
            </a:r>
          </a:p>
          <a:p>
            <a:r>
              <a:rPr lang="en-US" sz="2400" dirty="0" smtClean="0"/>
              <a:t>neural networks</a:t>
            </a:r>
            <a:endParaRPr lang="en-US" sz="2400" dirty="0"/>
          </a:p>
        </p:txBody>
      </p:sp>
    </p:spTree>
    <p:extLst>
      <p:ext uri="{BB962C8B-B14F-4D97-AF65-F5344CB8AC3E}">
        <p14:creationId xmlns:p14="http://schemas.microsoft.com/office/powerpoint/2010/main" val="2090570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dirty="0"/>
              <a:t>The prediction accuracy of a classification model is given by the </a:t>
            </a:r>
            <a:r>
              <a:rPr lang="en-US" sz="2800" b="1" dirty="0"/>
              <a:t>percentage of the correctly classified cases</a:t>
            </a:r>
            <a:r>
              <a:rPr lang="en-US" sz="2800" dirty="0"/>
              <a:t>. </a:t>
            </a:r>
            <a:endParaRPr lang="en-US" sz="2800" dirty="0" smtClean="0"/>
          </a:p>
          <a:p>
            <a:pPr marL="0" indent="0">
              <a:buNone/>
            </a:pPr>
            <a:endParaRPr lang="en-US" sz="2000" dirty="0"/>
          </a:p>
          <a:p>
            <a:pPr marL="0" indent="0">
              <a:buNone/>
            </a:pPr>
            <a:r>
              <a:rPr lang="en-US" sz="2800" dirty="0" smtClean="0"/>
              <a:t>To </a:t>
            </a:r>
            <a:r>
              <a:rPr lang="en-US" sz="2800" dirty="0"/>
              <a:t>compute this percentage, we can use a tool called </a:t>
            </a:r>
            <a:r>
              <a:rPr lang="en-US" sz="2800" b="1" dirty="0"/>
              <a:t>classification table </a:t>
            </a:r>
            <a:r>
              <a:rPr lang="en-US" sz="2800" dirty="0"/>
              <a:t>or </a:t>
            </a:r>
            <a:r>
              <a:rPr lang="en-US" sz="2800" b="1" dirty="0"/>
              <a:t>confusion </a:t>
            </a:r>
            <a:r>
              <a:rPr lang="en-US" sz="2800" b="1" dirty="0" smtClean="0"/>
              <a:t>table</a:t>
            </a:r>
            <a:r>
              <a:rPr lang="en-US" sz="2800" dirty="0" smtClean="0"/>
              <a:t> (or </a:t>
            </a:r>
            <a:r>
              <a:rPr lang="en-US" sz="2800" b="1" dirty="0" smtClean="0"/>
              <a:t>confusion matrix</a:t>
            </a:r>
            <a:r>
              <a:rPr lang="en-US" sz="2800" dirty="0" smtClean="0"/>
              <a:t>).</a:t>
            </a:r>
            <a:endParaRPr lang="en-US" sz="2800" dirty="0"/>
          </a:p>
        </p:txBody>
      </p:sp>
    </p:spTree>
    <p:extLst>
      <p:ext uri="{BB962C8B-B14F-4D97-AF65-F5344CB8AC3E}">
        <p14:creationId xmlns:p14="http://schemas.microsoft.com/office/powerpoint/2010/main" val="1019388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457200" indent="-457200">
              <a:buFont typeface="+mj-lt"/>
              <a:buAutoNum type="arabicPeriod" startAt="2"/>
            </a:pPr>
            <a:r>
              <a:rPr lang="en-US" sz="2200" dirty="0" smtClean="0"/>
              <a:t>After </a:t>
            </a:r>
            <a:r>
              <a:rPr lang="en-US" sz="2200" dirty="0"/>
              <a:t>training the model, the researcher tests it on another data set, called </a:t>
            </a:r>
            <a:r>
              <a:rPr lang="en-US" sz="2200" b="1" dirty="0"/>
              <a:t>test set</a:t>
            </a:r>
            <a:r>
              <a:rPr lang="en-US" sz="2200" dirty="0"/>
              <a:t> or sometimes </a:t>
            </a:r>
            <a:r>
              <a:rPr lang="en-US" sz="2200" b="1" dirty="0"/>
              <a:t>validation set</a:t>
            </a:r>
            <a:r>
              <a:rPr lang="en-US" sz="2200" dirty="0"/>
              <a:t>. The test set also contains information about both input and output variables. In this phase, the estimation error </a:t>
            </a:r>
            <a:r>
              <a:rPr lang="en-US" sz="2200" b="1" dirty="0"/>
              <a:t>in the test set</a:t>
            </a:r>
            <a:r>
              <a:rPr lang="en-US" sz="2200" dirty="0"/>
              <a:t> is computed. </a:t>
            </a:r>
            <a:endParaRPr lang="en-US" sz="2200" dirty="0" smtClean="0"/>
          </a:p>
          <a:p>
            <a:pPr marL="0" indent="0">
              <a:buNone/>
            </a:pPr>
            <a:endParaRPr lang="en-US" sz="2200" dirty="0" smtClean="0"/>
          </a:p>
          <a:p>
            <a:pPr marL="400050" lvl="1" indent="0">
              <a:buNone/>
            </a:pPr>
            <a:r>
              <a:rPr lang="en-US" sz="2200" dirty="0"/>
              <a:t>In the validation phase several alternative models can be compared, to establish which of them has the smallest prediction error on the test set. Moreover, in this phase we can fine tune (adjust) some model parameters through </a:t>
            </a:r>
            <a:r>
              <a:rPr lang="en-US" sz="2200" b="1" dirty="0" smtClean="0"/>
              <a:t>cross-validation</a:t>
            </a:r>
            <a:r>
              <a:rPr lang="en-US" sz="2200" dirty="0"/>
              <a:t>.</a:t>
            </a:r>
          </a:p>
        </p:txBody>
      </p:sp>
    </p:spTree>
    <p:extLst>
      <p:ext uri="{BB962C8B-B14F-4D97-AF65-F5344CB8AC3E}">
        <p14:creationId xmlns:p14="http://schemas.microsoft.com/office/powerpoint/2010/main" val="408138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ubstituent conținut 1"/>
          <p:cNvGraphicFramePr>
            <a:graphicFrameLocks noGrp="1"/>
          </p:cNvGraphicFramePr>
          <p:nvPr>
            <p:ph idx="1"/>
            <p:extLst>
              <p:ext uri="{D42A27DB-BD31-4B8C-83A1-F6EECF244321}">
                <p14:modId xmlns:p14="http://schemas.microsoft.com/office/powerpoint/2010/main" val="1995753865"/>
              </p:ext>
            </p:extLst>
          </p:nvPr>
        </p:nvGraphicFramePr>
        <p:xfrm>
          <a:off x="1828800" y="742950"/>
          <a:ext cx="5526405" cy="1835850"/>
        </p:xfrm>
        <a:graphic>
          <a:graphicData uri="http://schemas.openxmlformats.org/drawingml/2006/table">
            <a:tbl>
              <a:tblPr firstRow="1" firstCol="1" bandRow="1">
                <a:tableStyleId>{5C22544A-7EE6-4342-B048-85BDC9FD1C3A}</a:tableStyleId>
              </a:tblPr>
              <a:tblGrid>
                <a:gridCol w="2216469"/>
                <a:gridCol w="1654625"/>
                <a:gridCol w="1655311"/>
              </a:tblGrid>
              <a:tr h="1242402">
                <a:tc>
                  <a:txBody>
                    <a:bodyPr/>
                    <a:lstStyle/>
                    <a:p>
                      <a:pPr algn="r">
                        <a:lnSpc>
                          <a:spcPct val="115000"/>
                        </a:lnSpc>
                        <a:spcAft>
                          <a:spcPts val="0"/>
                        </a:spcAft>
                      </a:pPr>
                      <a:r>
                        <a:rPr lang="en-US" sz="1500" dirty="0" smtClean="0">
                          <a:solidFill>
                            <a:schemeClr val="tx1"/>
                          </a:solidFill>
                          <a:effectLst/>
                        </a:rPr>
                        <a:t>Real </a:t>
                      </a:r>
                      <a:r>
                        <a:rPr lang="en-US" sz="1500" dirty="0">
                          <a:solidFill>
                            <a:schemeClr val="tx1"/>
                          </a:solidFill>
                          <a:effectLst/>
                        </a:rPr>
                        <a:t>values</a:t>
                      </a:r>
                      <a:endParaRPr lang="en-US" sz="1100" dirty="0">
                        <a:solidFill>
                          <a:schemeClr val="tx1"/>
                        </a:solidFill>
                        <a:effectLst/>
                      </a:endParaRPr>
                    </a:p>
                    <a:p>
                      <a:pPr algn="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Predicted values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False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False Negatives</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Negatives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AlternateContent xmlns:mc="http://schemas.openxmlformats.org/markup-compatibility/2006" xmlns:a14="http://schemas.microsoft.com/office/drawing/2010/main">
        <mc:Choice Requires="a14">
          <p:sp>
            <p:nvSpPr>
              <p:cNvPr id="7" name="CasetăText 6"/>
              <p:cNvSpPr txBox="1"/>
              <p:nvPr/>
            </p:nvSpPr>
            <p:spPr>
              <a:xfrm>
                <a:off x="1852408" y="3029473"/>
                <a:ext cx="5615192" cy="6090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𝐴𝑐𝑐𝑢𝑟𝑎𝑐𝑦</m:t>
                      </m:r>
                      <m:r>
                        <a:rPr lang="en-US" b="0" i="1" smtClean="0">
                          <a:latin typeface="Cambria Math"/>
                        </a:rPr>
                        <m:t>= </m:t>
                      </m:r>
                      <m:f>
                        <m:fPr>
                          <m:ctrlPr>
                            <a:rPr lang="en-US" b="0" i="1" smtClean="0">
                              <a:latin typeface="Cambria Math"/>
                            </a:rPr>
                          </m:ctrlPr>
                        </m:fPr>
                        <m:num>
                          <m:r>
                            <a:rPr lang="en-US" b="0" i="1" smtClean="0">
                              <a:latin typeface="Cambria Math"/>
                            </a:rPr>
                            <m:t>𝑇𝑟𝑢𝑒</m:t>
                          </m:r>
                          <m:r>
                            <a:rPr lang="en-US" b="0" i="1" smtClean="0">
                              <a:latin typeface="Cambria Math"/>
                            </a:rPr>
                            <m:t> </m:t>
                          </m:r>
                          <m:r>
                            <a:rPr lang="en-US" b="0" i="1" smtClean="0">
                              <a:latin typeface="Cambria Math"/>
                            </a:rPr>
                            <m:t>𝑃𝑜𝑠𝑖𝑡𝑖𝑣𝑒𝑠</m:t>
                          </m:r>
                          <m:r>
                            <a:rPr lang="en-US" b="0" i="1" smtClean="0">
                              <a:latin typeface="Cambria Math"/>
                            </a:rPr>
                            <m:t>+</m:t>
                          </m:r>
                          <m:r>
                            <a:rPr lang="en-US" b="0" i="1" smtClean="0">
                              <a:latin typeface="Cambria Math"/>
                            </a:rPr>
                            <m:t>𝑇𝑟𝑢𝑒</m:t>
                          </m:r>
                          <m:r>
                            <a:rPr lang="en-US" b="0" i="1" smtClean="0">
                              <a:latin typeface="Cambria Math"/>
                            </a:rPr>
                            <m:t> </m:t>
                          </m:r>
                          <m:r>
                            <a:rPr lang="en-US" b="0" i="1" smtClean="0">
                              <a:latin typeface="Cambria Math"/>
                            </a:rPr>
                            <m:t>𝑁𝑒𝑔𝑎𝑡𝑖𝑣𝑒𝑠</m:t>
                          </m:r>
                        </m:num>
                        <m:den>
                          <m:r>
                            <a:rPr lang="en-US" b="0" i="1" smtClean="0">
                              <a:latin typeface="Cambria Math"/>
                            </a:rPr>
                            <m:t>𝑁</m:t>
                          </m:r>
                        </m:den>
                      </m:f>
                      <m:r>
                        <a:rPr lang="en-US" b="0" i="0" smtClean="0">
                          <a:latin typeface="Cambria Math"/>
                        </a:rPr>
                        <m:t> ∗100</m:t>
                      </m:r>
                    </m:oMath>
                  </m:oMathPara>
                </a14:m>
                <a:endParaRPr lang="en-US" dirty="0"/>
              </a:p>
            </p:txBody>
          </p:sp>
        </mc:Choice>
        <mc:Fallback xmlns="">
          <p:sp>
            <p:nvSpPr>
              <p:cNvPr id="7" name="CasetăText 6"/>
              <p:cNvSpPr txBox="1">
                <a:spLocks noRot="1" noChangeAspect="1" noMove="1" noResize="1" noEditPoints="1" noAdjustHandles="1" noChangeArrowheads="1" noChangeShapeType="1" noTextEdit="1"/>
              </p:cNvSpPr>
              <p:nvPr/>
            </p:nvSpPr>
            <p:spPr>
              <a:xfrm>
                <a:off x="1852408" y="3029473"/>
                <a:ext cx="5615192" cy="609077"/>
              </a:xfrm>
              <a:prstGeom prst="rect">
                <a:avLst/>
              </a:prstGeom>
              <a:blipFill rotWithShape="1">
                <a:blip r:embed="rId2"/>
                <a:stretch>
                  <a:fillRect/>
                </a:stretch>
              </a:blipFill>
            </p:spPr>
            <p:txBody>
              <a:bodyPr/>
              <a:lstStyle/>
              <a:p>
                <a:r>
                  <a:rPr lang="en-US">
                    <a:noFill/>
                  </a:rPr>
                  <a:t> </a:t>
                </a:r>
              </a:p>
            </p:txBody>
          </p:sp>
        </mc:Fallback>
      </mc:AlternateContent>
      <p:sp>
        <p:nvSpPr>
          <p:cNvPr id="8" name="CasetăText 7"/>
          <p:cNvSpPr txBox="1"/>
          <p:nvPr/>
        </p:nvSpPr>
        <p:spPr>
          <a:xfrm>
            <a:off x="1905000" y="3867150"/>
            <a:ext cx="1582100" cy="369332"/>
          </a:xfrm>
          <a:prstGeom prst="rect">
            <a:avLst/>
          </a:prstGeom>
          <a:noFill/>
        </p:spPr>
        <p:txBody>
          <a:bodyPr wrap="none" rtlCol="0">
            <a:spAutoFit/>
          </a:bodyPr>
          <a:lstStyle/>
          <a:p>
            <a:r>
              <a:rPr lang="en-US" i="1" dirty="0" smtClean="0"/>
              <a:t>N</a:t>
            </a:r>
            <a:r>
              <a:rPr lang="en-US" dirty="0" smtClean="0"/>
              <a:t> - sample size</a:t>
            </a:r>
            <a:endParaRPr lang="en-US" dirty="0"/>
          </a:p>
        </p:txBody>
      </p:sp>
    </p:spTree>
    <p:extLst>
      <p:ext uri="{BB962C8B-B14F-4D97-AF65-F5344CB8AC3E}">
        <p14:creationId xmlns:p14="http://schemas.microsoft.com/office/powerpoint/2010/main" val="1864654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ubstituent conținut 1"/>
          <p:cNvGraphicFramePr>
            <a:graphicFrameLocks noGrp="1"/>
          </p:cNvGraphicFramePr>
          <p:nvPr>
            <p:ph idx="1"/>
            <p:extLst>
              <p:ext uri="{D42A27DB-BD31-4B8C-83A1-F6EECF244321}">
                <p14:modId xmlns:p14="http://schemas.microsoft.com/office/powerpoint/2010/main" val="2755464639"/>
              </p:ext>
            </p:extLst>
          </p:nvPr>
        </p:nvGraphicFramePr>
        <p:xfrm>
          <a:off x="1828800" y="742950"/>
          <a:ext cx="5526405" cy="1835850"/>
        </p:xfrm>
        <a:graphic>
          <a:graphicData uri="http://schemas.openxmlformats.org/drawingml/2006/table">
            <a:tbl>
              <a:tblPr firstRow="1" firstCol="1" bandRow="1">
                <a:tableStyleId>{5C22544A-7EE6-4342-B048-85BDC9FD1C3A}</a:tableStyleId>
              </a:tblPr>
              <a:tblGrid>
                <a:gridCol w="2216469"/>
                <a:gridCol w="1654625"/>
                <a:gridCol w="1655311"/>
              </a:tblGrid>
              <a:tr h="1242402">
                <a:tc>
                  <a:txBody>
                    <a:bodyPr/>
                    <a:lstStyle/>
                    <a:p>
                      <a:pPr algn="r">
                        <a:lnSpc>
                          <a:spcPct val="115000"/>
                        </a:lnSpc>
                        <a:spcAft>
                          <a:spcPts val="0"/>
                        </a:spcAft>
                      </a:pPr>
                      <a:r>
                        <a:rPr lang="en-US" sz="1500" dirty="0" smtClean="0">
                          <a:solidFill>
                            <a:schemeClr val="tx1"/>
                          </a:solidFill>
                          <a:effectLst/>
                        </a:rPr>
                        <a:t>Real </a:t>
                      </a:r>
                      <a:r>
                        <a:rPr lang="en-US" sz="1500" dirty="0">
                          <a:solidFill>
                            <a:schemeClr val="tx1"/>
                          </a:solidFill>
                          <a:effectLst/>
                        </a:rPr>
                        <a:t>values</a:t>
                      </a:r>
                      <a:endParaRPr lang="en-US" sz="1100" dirty="0">
                        <a:solidFill>
                          <a:schemeClr val="tx1"/>
                        </a:solidFill>
                        <a:effectLst/>
                      </a:endParaRPr>
                    </a:p>
                    <a:p>
                      <a:pPr algn="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Predicted values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False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False Negatives</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Negatives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AlternateContent xmlns:mc="http://schemas.openxmlformats.org/markup-compatibility/2006" xmlns:a14="http://schemas.microsoft.com/office/drawing/2010/main">
        <mc:Choice Requires="a14">
          <p:sp>
            <p:nvSpPr>
              <p:cNvPr id="7" name="CasetăText 6"/>
              <p:cNvSpPr txBox="1"/>
              <p:nvPr/>
            </p:nvSpPr>
            <p:spPr>
              <a:xfrm>
                <a:off x="1792239" y="3099260"/>
                <a:ext cx="5599161" cy="615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𝑃𝑟𝑒𝑐𝑖𝑠𝑖𝑜𝑛</m:t>
                      </m:r>
                      <m:r>
                        <a:rPr lang="en-US" b="0" i="1" smtClean="0">
                          <a:latin typeface="Cambria Math"/>
                        </a:rPr>
                        <m:t>= </m:t>
                      </m:r>
                      <m:f>
                        <m:fPr>
                          <m:ctrlPr>
                            <a:rPr lang="en-US" b="0" i="1" smtClean="0">
                              <a:latin typeface="Cambria Math"/>
                            </a:rPr>
                          </m:ctrlPr>
                        </m:fPr>
                        <m:num>
                          <m:r>
                            <a:rPr lang="en-US" b="0" i="1" smtClean="0">
                              <a:latin typeface="Cambria Math"/>
                            </a:rPr>
                            <m:t>𝑇𝑟𝑢𝑒</m:t>
                          </m:r>
                          <m:r>
                            <a:rPr lang="en-US" b="0" i="1" smtClean="0">
                              <a:latin typeface="Cambria Math"/>
                            </a:rPr>
                            <m:t> </m:t>
                          </m:r>
                          <m:r>
                            <a:rPr lang="en-US" b="0" i="1" smtClean="0">
                              <a:latin typeface="Cambria Math"/>
                            </a:rPr>
                            <m:t>𝑃𝑜𝑠𝑖𝑡𝑖𝑣𝑒𝑠</m:t>
                          </m:r>
                        </m:num>
                        <m:den>
                          <m:r>
                            <a:rPr lang="en-US" b="0" i="1" smtClean="0">
                              <a:latin typeface="Cambria Math"/>
                            </a:rPr>
                            <m:t>𝑇𝑟𝑢𝑒</m:t>
                          </m:r>
                          <m:r>
                            <a:rPr lang="en-US" b="0" i="1" smtClean="0">
                              <a:latin typeface="Cambria Math"/>
                            </a:rPr>
                            <m:t> </m:t>
                          </m:r>
                          <m:r>
                            <a:rPr lang="en-US" b="0" i="1" smtClean="0">
                              <a:latin typeface="Cambria Math"/>
                            </a:rPr>
                            <m:t>𝑃𝑜𝑠𝑖𝑡𝑖𝑣𝑒𝑠</m:t>
                          </m:r>
                          <m:r>
                            <a:rPr lang="en-US" b="0" i="1" smtClean="0">
                              <a:latin typeface="Cambria Math"/>
                            </a:rPr>
                            <m:t>+</m:t>
                          </m:r>
                          <m:r>
                            <a:rPr lang="en-US" b="0" i="1" smtClean="0">
                              <a:latin typeface="Cambria Math"/>
                            </a:rPr>
                            <m:t>𝐹𝑎𝑙𝑠𝑒</m:t>
                          </m:r>
                          <m:r>
                            <a:rPr lang="en-US" b="0" i="1" smtClean="0">
                              <a:latin typeface="Cambria Math"/>
                            </a:rPr>
                            <m:t> </m:t>
                          </m:r>
                          <m:r>
                            <a:rPr lang="en-US" b="0" i="1" smtClean="0">
                              <a:latin typeface="Cambria Math"/>
                            </a:rPr>
                            <m:t>𝑃𝑜𝑠𝑖𝑡𝑖𝑣𝑒𝑠</m:t>
                          </m:r>
                        </m:den>
                      </m:f>
                      <m:r>
                        <a:rPr lang="en-US" b="0" i="0" smtClean="0">
                          <a:latin typeface="Cambria Math"/>
                        </a:rPr>
                        <m:t> ∗100</m:t>
                      </m:r>
                    </m:oMath>
                  </m:oMathPara>
                </a14:m>
                <a:endParaRPr lang="en-US" dirty="0"/>
              </a:p>
            </p:txBody>
          </p:sp>
        </mc:Choice>
        <mc:Fallback xmlns="">
          <p:sp>
            <p:nvSpPr>
              <p:cNvPr id="7" name="CasetăText 6"/>
              <p:cNvSpPr txBox="1">
                <a:spLocks noRot="1" noChangeAspect="1" noMove="1" noResize="1" noEditPoints="1" noAdjustHandles="1" noChangeArrowheads="1" noChangeShapeType="1" noTextEdit="1"/>
              </p:cNvSpPr>
              <p:nvPr/>
            </p:nvSpPr>
            <p:spPr>
              <a:xfrm>
                <a:off x="1792239" y="3099260"/>
                <a:ext cx="5599161" cy="61549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930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ubstituent conținut 1"/>
          <p:cNvGraphicFramePr>
            <a:graphicFrameLocks noGrp="1"/>
          </p:cNvGraphicFramePr>
          <p:nvPr>
            <p:ph idx="1"/>
            <p:extLst>
              <p:ext uri="{D42A27DB-BD31-4B8C-83A1-F6EECF244321}">
                <p14:modId xmlns:p14="http://schemas.microsoft.com/office/powerpoint/2010/main" val="232569587"/>
              </p:ext>
            </p:extLst>
          </p:nvPr>
        </p:nvGraphicFramePr>
        <p:xfrm>
          <a:off x="1828800" y="742950"/>
          <a:ext cx="5526405" cy="1835850"/>
        </p:xfrm>
        <a:graphic>
          <a:graphicData uri="http://schemas.openxmlformats.org/drawingml/2006/table">
            <a:tbl>
              <a:tblPr firstRow="1" firstCol="1" bandRow="1">
                <a:tableStyleId>{5C22544A-7EE6-4342-B048-85BDC9FD1C3A}</a:tableStyleId>
              </a:tblPr>
              <a:tblGrid>
                <a:gridCol w="2216469"/>
                <a:gridCol w="1654625"/>
                <a:gridCol w="1655311"/>
              </a:tblGrid>
              <a:tr h="1242402">
                <a:tc>
                  <a:txBody>
                    <a:bodyPr/>
                    <a:lstStyle/>
                    <a:p>
                      <a:pPr algn="r">
                        <a:lnSpc>
                          <a:spcPct val="115000"/>
                        </a:lnSpc>
                        <a:spcAft>
                          <a:spcPts val="0"/>
                        </a:spcAft>
                      </a:pPr>
                      <a:r>
                        <a:rPr lang="en-US" sz="1500" dirty="0" smtClean="0">
                          <a:solidFill>
                            <a:schemeClr val="tx1"/>
                          </a:solidFill>
                          <a:effectLst/>
                        </a:rPr>
                        <a:t>Real </a:t>
                      </a:r>
                      <a:r>
                        <a:rPr lang="en-US" sz="1500" dirty="0">
                          <a:solidFill>
                            <a:schemeClr val="tx1"/>
                          </a:solidFill>
                          <a:effectLst/>
                        </a:rPr>
                        <a:t>values</a:t>
                      </a:r>
                      <a:endParaRPr lang="en-US" sz="1100" dirty="0">
                        <a:solidFill>
                          <a:schemeClr val="tx1"/>
                        </a:solidFill>
                        <a:effectLst/>
                      </a:endParaRPr>
                    </a:p>
                    <a:p>
                      <a:pPr algn="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Predicted values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dirty="0">
                          <a:solidFill>
                            <a:schemeClr val="tx1"/>
                          </a:solidFill>
                          <a:effectLst/>
                        </a:rPr>
                        <a:t>Yes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False Positives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724">
                <a:tc>
                  <a:txBody>
                    <a:bodyPr/>
                    <a:lstStyle/>
                    <a:p>
                      <a:pPr>
                        <a:lnSpc>
                          <a:spcPct val="115000"/>
                        </a:lnSpc>
                        <a:spcAft>
                          <a:spcPts val="0"/>
                        </a:spcAft>
                      </a:pPr>
                      <a:r>
                        <a:rPr lang="en-US" sz="1500">
                          <a:solidFill>
                            <a:schemeClr val="tx1"/>
                          </a:solidFill>
                          <a:effectLst/>
                        </a:rPr>
                        <a:t>No</a:t>
                      </a:r>
                      <a:endParaRPr lang="en-US" sz="110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a:solidFill>
                            <a:schemeClr val="tx1"/>
                          </a:solidFill>
                          <a:effectLst/>
                        </a:rPr>
                        <a:t>False Negatives</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US" sz="1500" dirty="0">
                          <a:solidFill>
                            <a:schemeClr val="tx1"/>
                          </a:solidFill>
                          <a:effectLst/>
                        </a:rPr>
                        <a:t>True Negatives</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AlternateContent xmlns:mc="http://schemas.openxmlformats.org/markup-compatibility/2006" xmlns:a14="http://schemas.microsoft.com/office/drawing/2010/main">
        <mc:Choice Requires="a14">
          <p:sp>
            <p:nvSpPr>
              <p:cNvPr id="7" name="CasetăText 6"/>
              <p:cNvSpPr txBox="1"/>
              <p:nvPr/>
            </p:nvSpPr>
            <p:spPr>
              <a:xfrm>
                <a:off x="1792239" y="3099260"/>
                <a:ext cx="5363648" cy="65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𝑅𝑒𝑐𝑎𝑙𝑙</m:t>
                      </m:r>
                      <m:r>
                        <a:rPr lang="en-US" b="0" i="1" smtClean="0">
                          <a:latin typeface="Cambria Math"/>
                        </a:rPr>
                        <m:t>= </m:t>
                      </m:r>
                      <m:f>
                        <m:fPr>
                          <m:ctrlPr>
                            <a:rPr lang="en-US" b="0" i="1" smtClean="0">
                              <a:latin typeface="Cambria Math"/>
                            </a:rPr>
                          </m:ctrlPr>
                        </m:fPr>
                        <m:num>
                          <m:r>
                            <a:rPr lang="en-US" b="0" i="1" smtClean="0">
                              <a:latin typeface="Cambria Math"/>
                            </a:rPr>
                            <m:t>𝑇𝑟𝑢𝑒</m:t>
                          </m:r>
                          <m:r>
                            <a:rPr lang="en-US" b="0" i="1" smtClean="0">
                              <a:latin typeface="Cambria Math"/>
                            </a:rPr>
                            <m:t> </m:t>
                          </m:r>
                          <m:r>
                            <a:rPr lang="en-US" b="0" i="1" smtClean="0">
                              <a:latin typeface="Cambria Math"/>
                            </a:rPr>
                            <m:t>𝑃𝑜𝑠𝑖𝑡𝑖𝑣𝑒𝑠</m:t>
                          </m:r>
                        </m:num>
                        <m:den>
                          <m:r>
                            <a:rPr lang="en-US" b="0" i="1" smtClean="0">
                              <a:latin typeface="Cambria Math"/>
                            </a:rPr>
                            <m:t>𝑇𝑟𝑢𝑒</m:t>
                          </m:r>
                          <m:r>
                            <a:rPr lang="en-US" b="0" i="1" smtClean="0">
                              <a:latin typeface="Cambria Math"/>
                            </a:rPr>
                            <m:t> </m:t>
                          </m:r>
                          <m:r>
                            <a:rPr lang="en-US" b="0" i="1" smtClean="0">
                              <a:latin typeface="Cambria Math"/>
                            </a:rPr>
                            <m:t>𝑃𝑜𝑠𝑖𝑡𝑖𝑣𝑒𝑠</m:t>
                          </m:r>
                          <m:r>
                            <a:rPr lang="en-US" b="0" i="1" smtClean="0">
                              <a:latin typeface="Cambria Math"/>
                            </a:rPr>
                            <m:t>+</m:t>
                          </m:r>
                          <m:r>
                            <a:rPr lang="en-US" b="0" i="1" smtClean="0">
                              <a:latin typeface="Cambria Math"/>
                            </a:rPr>
                            <m:t>𝐹𝑎𝑙𝑠𝑒</m:t>
                          </m:r>
                          <m:r>
                            <a:rPr lang="en-US" b="0" i="1" smtClean="0">
                              <a:latin typeface="Cambria Math"/>
                            </a:rPr>
                            <m:t> </m:t>
                          </m:r>
                          <m:r>
                            <a:rPr lang="en-US" b="0" i="1" smtClean="0">
                              <a:latin typeface="Cambria Math"/>
                            </a:rPr>
                            <m:t>𝑁𝑒𝑔𝑎𝑡𝑖𝑣𝑒𝑠</m:t>
                          </m:r>
                        </m:den>
                      </m:f>
                      <m:r>
                        <a:rPr lang="en-US" b="0" i="0" smtClean="0">
                          <a:latin typeface="Cambria Math"/>
                        </a:rPr>
                        <m:t> ∗100</m:t>
                      </m:r>
                    </m:oMath>
                  </m:oMathPara>
                </a14:m>
                <a:endParaRPr lang="en-US" dirty="0"/>
              </a:p>
            </p:txBody>
          </p:sp>
        </mc:Choice>
        <mc:Fallback xmlns="">
          <p:sp>
            <p:nvSpPr>
              <p:cNvPr id="7" name="CasetăText 6"/>
              <p:cNvSpPr txBox="1">
                <a:spLocks noRot="1" noChangeAspect="1" noMove="1" noResize="1" noEditPoints="1" noAdjustHandles="1" noChangeArrowheads="1" noChangeShapeType="1" noTextEdit="1"/>
              </p:cNvSpPr>
              <p:nvPr/>
            </p:nvSpPr>
            <p:spPr>
              <a:xfrm>
                <a:off x="1792239" y="3099260"/>
                <a:ext cx="5363648" cy="659476"/>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33065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ubstituent conținut 2"/>
          <p:cNvGraphicFramePr>
            <a:graphicFrameLocks noGrp="1"/>
          </p:cNvGraphicFramePr>
          <p:nvPr>
            <p:ph idx="1"/>
            <p:extLst>
              <p:ext uri="{D42A27DB-BD31-4B8C-83A1-F6EECF244321}">
                <p14:modId xmlns:p14="http://schemas.microsoft.com/office/powerpoint/2010/main" val="3089707696"/>
              </p:ext>
            </p:extLst>
          </p:nvPr>
        </p:nvGraphicFramePr>
        <p:xfrm>
          <a:off x="1531620" y="438150"/>
          <a:ext cx="6080760" cy="1840230"/>
        </p:xfrm>
        <a:graphic>
          <a:graphicData uri="http://schemas.openxmlformats.org/drawingml/2006/table">
            <a:tbl>
              <a:tblPr firstRow="1" firstCol="1" bandRow="1">
                <a:tableStyleId>{5C22544A-7EE6-4342-B048-85BDC9FD1C3A}</a:tableStyleId>
              </a:tblPr>
              <a:tblGrid>
                <a:gridCol w="2049145"/>
                <a:gridCol w="1343660"/>
                <a:gridCol w="1343660"/>
                <a:gridCol w="1344295"/>
              </a:tblGrid>
              <a:tr h="0">
                <a:tc>
                  <a:txBody>
                    <a:bodyPr/>
                    <a:lstStyle/>
                    <a:p>
                      <a:pPr algn="r">
                        <a:lnSpc>
                          <a:spcPct val="115000"/>
                        </a:lnSpc>
                        <a:spcAft>
                          <a:spcPts val="0"/>
                        </a:spcAft>
                      </a:pPr>
                      <a:r>
                        <a:rPr lang="en-US" sz="1500" dirty="0">
                          <a:solidFill>
                            <a:schemeClr val="tx1"/>
                          </a:solidFill>
                          <a:effectLst/>
                        </a:rPr>
                        <a:t>Real values</a:t>
                      </a:r>
                      <a:endParaRPr lang="en-US" sz="1100" dirty="0">
                        <a:solidFill>
                          <a:schemeClr val="tx1"/>
                        </a:solidFill>
                        <a:effectLst/>
                      </a:endParaRPr>
                    </a:p>
                    <a:p>
                      <a:pPr algn="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 </a:t>
                      </a:r>
                      <a:endParaRPr lang="en-US" sz="1100" dirty="0">
                        <a:solidFill>
                          <a:schemeClr val="tx1"/>
                        </a:solidFill>
                        <a:effectLst/>
                      </a:endParaRPr>
                    </a:p>
                    <a:p>
                      <a:pPr>
                        <a:lnSpc>
                          <a:spcPct val="115000"/>
                        </a:lnSpc>
                        <a:spcAft>
                          <a:spcPts val="0"/>
                        </a:spcAft>
                      </a:pPr>
                      <a:r>
                        <a:rPr lang="en-US" sz="1500" dirty="0">
                          <a:solidFill>
                            <a:schemeClr val="tx1"/>
                          </a:solidFill>
                          <a:effectLst/>
                        </a:rPr>
                        <a:t>Predicted values</a:t>
                      </a:r>
                      <a:endParaRPr lang="en-US" sz="1100" dirty="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Buy</a:t>
                      </a:r>
                      <a:endParaRPr lang="en-US" sz="110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Does not buy</a:t>
                      </a:r>
                      <a:endParaRPr lang="en-US" sz="110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Total</a:t>
                      </a:r>
                      <a:endParaRPr lang="en-US" sz="110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0">
                <a:tc>
                  <a:txBody>
                    <a:bodyPr/>
                    <a:lstStyle/>
                    <a:p>
                      <a:pPr>
                        <a:lnSpc>
                          <a:spcPct val="115000"/>
                        </a:lnSpc>
                        <a:spcAft>
                          <a:spcPts val="0"/>
                        </a:spcAft>
                      </a:pPr>
                      <a:r>
                        <a:rPr lang="en-US" sz="1500">
                          <a:solidFill>
                            <a:schemeClr val="tx1"/>
                          </a:solidFill>
                          <a:effectLst/>
                        </a:rPr>
                        <a:t>Buy</a:t>
                      </a:r>
                      <a:endParaRPr lang="en-US" sz="110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a:solidFill>
                            <a:schemeClr val="tx1"/>
                          </a:solidFill>
                          <a:effectLst/>
                        </a:rPr>
                        <a:t>63</a:t>
                      </a:r>
                      <a:endParaRPr lang="en-US" sz="1100" dirty="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7</a:t>
                      </a:r>
                      <a:endParaRPr lang="en-US" sz="110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70</a:t>
                      </a:r>
                      <a:endParaRPr lang="en-US" sz="110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0">
                <a:tc>
                  <a:txBody>
                    <a:bodyPr/>
                    <a:lstStyle/>
                    <a:p>
                      <a:pPr>
                        <a:lnSpc>
                          <a:spcPct val="115000"/>
                        </a:lnSpc>
                        <a:spcAft>
                          <a:spcPts val="0"/>
                        </a:spcAft>
                      </a:pPr>
                      <a:r>
                        <a:rPr lang="en-US" sz="1500">
                          <a:solidFill>
                            <a:schemeClr val="tx1"/>
                          </a:solidFill>
                          <a:effectLst/>
                        </a:rPr>
                        <a:t>Does not buy</a:t>
                      </a:r>
                      <a:endParaRPr lang="en-US" sz="110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a:solidFill>
                            <a:schemeClr val="tx1"/>
                          </a:solidFill>
                          <a:effectLst/>
                        </a:rPr>
                        <a:t>18</a:t>
                      </a:r>
                      <a:endParaRPr lang="en-US" sz="1100" dirty="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a:solidFill>
                            <a:schemeClr val="tx1"/>
                          </a:solidFill>
                          <a:effectLst/>
                        </a:rPr>
                        <a:t>12</a:t>
                      </a:r>
                      <a:endParaRPr lang="en-US" sz="1100" dirty="0">
                        <a:solidFill>
                          <a:schemeClr val="tx1"/>
                        </a:solidFill>
                        <a:effectLst/>
                        <a:latin typeface="Calibri"/>
                        <a:ea typeface="Calibri"/>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a:solidFill>
                            <a:schemeClr val="tx1"/>
                          </a:solidFill>
                          <a:effectLst/>
                        </a:rPr>
                        <a:t>30</a:t>
                      </a:r>
                      <a:endParaRPr lang="en-US" sz="110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0">
                <a:tc>
                  <a:txBody>
                    <a:bodyPr/>
                    <a:lstStyle/>
                    <a:p>
                      <a:pPr>
                        <a:lnSpc>
                          <a:spcPct val="115000"/>
                        </a:lnSpc>
                        <a:spcAft>
                          <a:spcPts val="0"/>
                        </a:spcAft>
                      </a:pPr>
                      <a:r>
                        <a:rPr lang="en-US" sz="1500" dirty="0">
                          <a:solidFill>
                            <a:schemeClr val="tx1"/>
                          </a:solidFill>
                          <a:effectLst/>
                        </a:rPr>
                        <a:t>Total</a:t>
                      </a:r>
                      <a:endParaRPr lang="en-US" sz="1100" dirty="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smtClean="0">
                          <a:solidFill>
                            <a:schemeClr val="tx1"/>
                          </a:solidFill>
                          <a:effectLst/>
                        </a:rPr>
                        <a:t>81</a:t>
                      </a:r>
                      <a:endParaRPr lang="en-US" sz="1100" dirty="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a:solidFill>
                            <a:schemeClr val="tx1"/>
                          </a:solidFill>
                          <a:effectLst/>
                        </a:rPr>
                        <a:t>19</a:t>
                      </a:r>
                      <a:endParaRPr lang="en-US" sz="1100" dirty="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500" dirty="0">
                          <a:solidFill>
                            <a:schemeClr val="tx1"/>
                          </a:solidFill>
                          <a:effectLst/>
                        </a:rPr>
                        <a:t>100</a:t>
                      </a:r>
                      <a:endParaRPr lang="en-US" sz="1100" dirty="0">
                        <a:solidFill>
                          <a:schemeClr val="tx1"/>
                        </a:solidFill>
                        <a:effectLst/>
                        <a:latin typeface="Calibri"/>
                        <a:ea typeface="Calibri"/>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4" name="CasetăText 3"/>
              <p:cNvSpPr txBox="1"/>
              <p:nvPr/>
            </p:nvSpPr>
            <p:spPr>
              <a:xfrm>
                <a:off x="2819400" y="2419350"/>
                <a:ext cx="3657540"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𝐴𝑐𝑐𝑢𝑟𝑎𝑐𝑦</m:t>
                      </m:r>
                      <m:r>
                        <a:rPr lang="en-US" b="0" i="1" smtClean="0">
                          <a:latin typeface="Cambria Math"/>
                        </a:rPr>
                        <m:t>=</m:t>
                      </m:r>
                      <m:f>
                        <m:fPr>
                          <m:ctrlPr>
                            <a:rPr lang="en-US" b="0" i="1" smtClean="0">
                              <a:latin typeface="Cambria Math"/>
                            </a:rPr>
                          </m:ctrlPr>
                        </m:fPr>
                        <m:num>
                          <m:r>
                            <a:rPr lang="en-US" b="0" i="1" smtClean="0">
                              <a:latin typeface="Cambria Math"/>
                            </a:rPr>
                            <m:t>63+12</m:t>
                          </m:r>
                        </m:num>
                        <m:den>
                          <m:r>
                            <a:rPr lang="en-US" b="0" i="1" smtClean="0">
                              <a:latin typeface="Cambria Math"/>
                            </a:rPr>
                            <m:t>100</m:t>
                          </m:r>
                        </m:den>
                      </m:f>
                      <m:r>
                        <a:rPr lang="en-US" b="0" i="0" smtClean="0">
                          <a:latin typeface="Cambria Math"/>
                        </a:rPr>
                        <m:t>∗100=75%</m:t>
                      </m:r>
                    </m:oMath>
                  </m:oMathPara>
                </a14:m>
                <a:endParaRPr lang="en-US" dirty="0"/>
              </a:p>
            </p:txBody>
          </p:sp>
        </mc:Choice>
        <mc:Fallback xmlns="">
          <p:sp>
            <p:nvSpPr>
              <p:cNvPr id="4" name="CasetăText 3"/>
              <p:cNvSpPr txBox="1">
                <a:spLocks noRot="1" noChangeAspect="1" noMove="1" noResize="1" noEditPoints="1" noAdjustHandles="1" noChangeArrowheads="1" noChangeShapeType="1" noTextEdit="1"/>
              </p:cNvSpPr>
              <p:nvPr/>
            </p:nvSpPr>
            <p:spPr>
              <a:xfrm>
                <a:off x="2819400" y="2419350"/>
                <a:ext cx="3657540" cy="6127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asetăText 5"/>
              <p:cNvSpPr txBox="1"/>
              <p:nvPr/>
            </p:nvSpPr>
            <p:spPr>
              <a:xfrm>
                <a:off x="2895600" y="3181350"/>
                <a:ext cx="3548536" cy="6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𝑃𝑟𝑒𝑐𝑖𝑠𝑖𝑜𝑛</m:t>
                      </m:r>
                      <m:r>
                        <a:rPr lang="en-US" b="0" i="1" smtClean="0">
                          <a:latin typeface="Cambria Math"/>
                        </a:rPr>
                        <m:t>=</m:t>
                      </m:r>
                      <m:f>
                        <m:fPr>
                          <m:ctrlPr>
                            <a:rPr lang="en-US" b="0" i="1" smtClean="0">
                              <a:latin typeface="Cambria Math"/>
                            </a:rPr>
                          </m:ctrlPr>
                        </m:fPr>
                        <m:num>
                          <m:r>
                            <a:rPr lang="en-US" b="0" i="1" smtClean="0">
                              <a:latin typeface="Cambria Math"/>
                            </a:rPr>
                            <m:t>63</m:t>
                          </m:r>
                        </m:num>
                        <m:den>
                          <m:r>
                            <a:rPr lang="en-US" b="0" i="1" smtClean="0">
                              <a:latin typeface="Cambria Math"/>
                            </a:rPr>
                            <m:t>63+7</m:t>
                          </m:r>
                        </m:den>
                      </m:f>
                      <m:r>
                        <a:rPr lang="en-US" b="0" i="0" smtClean="0">
                          <a:latin typeface="Cambria Math"/>
                        </a:rPr>
                        <m:t>∗100=90%</m:t>
                      </m:r>
                    </m:oMath>
                  </m:oMathPara>
                </a14:m>
                <a:endParaRPr lang="en-US" dirty="0"/>
              </a:p>
            </p:txBody>
          </p:sp>
        </mc:Choice>
        <mc:Fallback xmlns="">
          <p:sp>
            <p:nvSpPr>
              <p:cNvPr id="6" name="CasetăText 5"/>
              <p:cNvSpPr txBox="1">
                <a:spLocks noRot="1" noChangeAspect="1" noMove="1" noResize="1" noEditPoints="1" noAdjustHandles="1" noChangeArrowheads="1" noChangeShapeType="1" noTextEdit="1"/>
              </p:cNvSpPr>
              <p:nvPr/>
            </p:nvSpPr>
            <p:spPr>
              <a:xfrm>
                <a:off x="2895600" y="3181350"/>
                <a:ext cx="3548536" cy="617348"/>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setăText 6"/>
              <p:cNvSpPr txBox="1"/>
              <p:nvPr/>
            </p:nvSpPr>
            <p:spPr>
              <a:xfrm>
                <a:off x="3063733" y="4019550"/>
                <a:ext cx="3337067" cy="6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𝑅𝑒𝑐𝑎𝑙𝑙</m:t>
                      </m:r>
                      <m:r>
                        <a:rPr lang="en-US" b="0" i="1" smtClean="0">
                          <a:latin typeface="Cambria Math"/>
                        </a:rPr>
                        <m:t>=</m:t>
                      </m:r>
                      <m:f>
                        <m:fPr>
                          <m:ctrlPr>
                            <a:rPr lang="en-US" b="0" i="1" smtClean="0">
                              <a:latin typeface="Cambria Math"/>
                            </a:rPr>
                          </m:ctrlPr>
                        </m:fPr>
                        <m:num>
                          <m:r>
                            <a:rPr lang="en-US" b="0" i="1" smtClean="0">
                              <a:latin typeface="Cambria Math"/>
                            </a:rPr>
                            <m:t>63</m:t>
                          </m:r>
                        </m:num>
                        <m:den>
                          <m:r>
                            <a:rPr lang="en-US" b="0" i="1" smtClean="0">
                              <a:latin typeface="Cambria Math"/>
                            </a:rPr>
                            <m:t>63+18</m:t>
                          </m:r>
                        </m:den>
                      </m:f>
                      <m:r>
                        <a:rPr lang="en-US" b="0" i="0" smtClean="0">
                          <a:latin typeface="Cambria Math"/>
                        </a:rPr>
                        <m:t>∗100=78%</m:t>
                      </m:r>
                    </m:oMath>
                  </m:oMathPara>
                </a14:m>
                <a:endParaRPr lang="en-US" dirty="0"/>
              </a:p>
            </p:txBody>
          </p:sp>
        </mc:Choice>
        <mc:Fallback xmlns="">
          <p:sp>
            <p:nvSpPr>
              <p:cNvPr id="7" name="CasetăText 6"/>
              <p:cNvSpPr txBox="1">
                <a:spLocks noRot="1" noChangeAspect="1" noMove="1" noResize="1" noEditPoints="1" noAdjustHandles="1" noChangeArrowheads="1" noChangeShapeType="1" noTextEdit="1"/>
              </p:cNvSpPr>
              <p:nvPr/>
            </p:nvSpPr>
            <p:spPr>
              <a:xfrm>
                <a:off x="3063733" y="4019550"/>
                <a:ext cx="3337067" cy="61734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56466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Bias-Variance Tradeoff</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2297057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3400" dirty="0" smtClean="0"/>
                  <a:t>The total error of a machine learning model can be broken down into components:</a:t>
                </a:r>
              </a:p>
              <a:p>
                <a:pPr marL="0" indent="0">
                  <a:buNone/>
                </a:pPr>
                <a:endParaRPr lang="en-US" sz="1200" dirty="0"/>
              </a:p>
              <a:p>
                <a:pPr lvl="0"/>
                <a:r>
                  <a:rPr lang="en-US" sz="3400" dirty="0"/>
                  <a:t>bias</a:t>
                </a:r>
              </a:p>
              <a:p>
                <a:pPr lvl="0"/>
                <a:r>
                  <a:rPr lang="en-US" sz="3400" dirty="0"/>
                  <a:t>variance</a:t>
                </a:r>
              </a:p>
              <a:p>
                <a:pPr marL="0" indent="0">
                  <a:buNone/>
                </a:pPr>
                <a:endParaRPr lang="en-US" sz="1400" dirty="0"/>
              </a:p>
              <a:p>
                <a:pPr marL="0"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a:rPr>
                        <m:t>𝑇𝑜𝑡𝑎𝑙</m:t>
                      </m:r>
                      <m:r>
                        <a:rPr lang="en-US" sz="2800" b="0" i="1" smtClean="0">
                          <a:latin typeface="Cambria Math"/>
                        </a:rPr>
                        <m:t> </m:t>
                      </m:r>
                      <m:r>
                        <a:rPr lang="en-US" sz="2800" b="0" i="1" smtClean="0">
                          <a:latin typeface="Cambria Math"/>
                        </a:rPr>
                        <m:t>𝑒𝑟𝑟𝑜𝑟</m:t>
                      </m:r>
                      <m:r>
                        <a:rPr lang="en-US" sz="2800" b="0" i="1" smtClean="0">
                          <a:latin typeface="Cambria Math"/>
                        </a:rPr>
                        <m:t>=</m:t>
                      </m:r>
                      <m:r>
                        <a:rPr lang="en-US" sz="2800" b="0" i="1" smtClean="0">
                          <a:latin typeface="Cambria Math"/>
                        </a:rPr>
                        <m:t>𝐵𝑖𝑎𝑠</m:t>
                      </m:r>
                      <m:r>
                        <a:rPr lang="en-US" sz="2800" b="0" i="1" smtClean="0">
                          <a:latin typeface="Cambria Math"/>
                        </a:rPr>
                        <m:t>+</m:t>
                      </m:r>
                      <m:r>
                        <a:rPr lang="en-US" sz="2800" b="0" i="1" smtClean="0">
                          <a:latin typeface="Cambria Math"/>
                        </a:rPr>
                        <m:t>𝑉𝑎𝑟𝑖𝑎𝑛𝑐𝑒</m:t>
                      </m:r>
                    </m:oMath>
                  </m:oMathPara>
                </a14:m>
                <a:endParaRPr lang="en-US" sz="2800" dirty="0"/>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2000" t="-2385"/>
                </a:stretch>
              </a:blipFill>
            </p:spPr>
            <p:txBody>
              <a:bodyPr/>
              <a:lstStyle/>
              <a:p>
                <a:r>
                  <a:rPr lang="en-US">
                    <a:noFill/>
                  </a:rPr>
                  <a:t> </a:t>
                </a:r>
              </a:p>
            </p:txBody>
          </p:sp>
        </mc:Fallback>
      </mc:AlternateContent>
    </p:spTree>
    <p:extLst>
      <p:ext uri="{BB962C8B-B14F-4D97-AF65-F5344CB8AC3E}">
        <p14:creationId xmlns:p14="http://schemas.microsoft.com/office/powerpoint/2010/main" val="869654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800" b="1" dirty="0"/>
              <a:t>Bias</a:t>
            </a:r>
            <a:r>
              <a:rPr lang="en-US" sz="2800" dirty="0"/>
              <a:t> represents the difference between the actual values of the response variable and the estimated values, computed using the model function f.</a:t>
            </a:r>
          </a:p>
          <a:p>
            <a:pPr marL="0" indent="0">
              <a:buNone/>
            </a:pPr>
            <a:endParaRPr lang="en-US" sz="2800" dirty="0"/>
          </a:p>
          <a:p>
            <a:pPr marL="0" indent="0">
              <a:buNone/>
            </a:pPr>
            <a:r>
              <a:rPr lang="en-US" sz="2800" b="1" dirty="0" smtClean="0"/>
              <a:t>Variance</a:t>
            </a:r>
            <a:r>
              <a:rPr lang="en-US" sz="2800" dirty="0" smtClean="0"/>
              <a:t> represents </a:t>
            </a:r>
            <a:r>
              <a:rPr lang="en-US" sz="2800" dirty="0"/>
              <a:t>the modifications suffered by the function f when we build the model on a different data set. </a:t>
            </a:r>
          </a:p>
        </p:txBody>
      </p:sp>
    </p:spTree>
    <p:extLst>
      <p:ext uri="{BB962C8B-B14F-4D97-AF65-F5344CB8AC3E}">
        <p14:creationId xmlns:p14="http://schemas.microsoft.com/office/powerpoint/2010/main" val="1546258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ubstituent conținut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61951"/>
            <a:ext cx="6073562" cy="4697308"/>
          </a:xfrm>
        </p:spPr>
      </p:pic>
    </p:spTree>
    <p:extLst>
      <p:ext uri="{BB962C8B-B14F-4D97-AF65-F5344CB8AC3E}">
        <p14:creationId xmlns:p14="http://schemas.microsoft.com/office/powerpoint/2010/main" val="1019990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515" y="285751"/>
            <a:ext cx="6413423" cy="4648200"/>
          </a:xfrm>
        </p:spPr>
      </p:pic>
    </p:spTree>
    <p:extLst>
      <p:ext uri="{BB962C8B-B14F-4D97-AF65-F5344CB8AC3E}">
        <p14:creationId xmlns:p14="http://schemas.microsoft.com/office/powerpoint/2010/main" val="1140104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ubstituent conținut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24178"/>
            <a:ext cx="5943600" cy="4485048"/>
          </a:xfrm>
        </p:spPr>
      </p:pic>
    </p:spTree>
    <p:extLst>
      <p:ext uri="{BB962C8B-B14F-4D97-AF65-F5344CB8AC3E}">
        <p14:creationId xmlns:p14="http://schemas.microsoft.com/office/powerpoint/2010/main" val="96627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457200" lvl="0" indent="-457200">
              <a:buFont typeface="+mj-lt"/>
              <a:buAutoNum type="arabicPeriod" startAt="3"/>
            </a:pPr>
            <a:r>
              <a:rPr lang="en-US" sz="2200" dirty="0"/>
              <a:t>Finally, the validated model is applied on </a:t>
            </a:r>
            <a:r>
              <a:rPr lang="en-US" sz="2200" b="1" dirty="0"/>
              <a:t>new data</a:t>
            </a:r>
            <a:r>
              <a:rPr lang="en-US" sz="2200" dirty="0"/>
              <a:t>. These data contain information about the input variables only (not the output). In this phase we actually </a:t>
            </a:r>
            <a:r>
              <a:rPr lang="en-US" sz="2200" b="1" dirty="0"/>
              <a:t>use</a:t>
            </a:r>
            <a:r>
              <a:rPr lang="en-US" sz="2200" dirty="0"/>
              <a:t> our model to predict </a:t>
            </a:r>
            <a:r>
              <a:rPr lang="en-US" sz="2200" b="1" dirty="0"/>
              <a:t>unknown</a:t>
            </a:r>
            <a:r>
              <a:rPr lang="en-US" sz="2200" dirty="0"/>
              <a:t> output values. To assess the quality of our model, we have to wait until the output values become known.</a:t>
            </a:r>
          </a:p>
          <a:p>
            <a:pPr marL="0" indent="0">
              <a:buNone/>
            </a:pPr>
            <a:endParaRPr lang="en-US" sz="2200" dirty="0"/>
          </a:p>
          <a:p>
            <a:pPr marL="400050" lvl="1" indent="0">
              <a:buNone/>
            </a:pPr>
            <a:r>
              <a:rPr lang="en-US" sz="2200" dirty="0" smtClean="0"/>
              <a:t>As </a:t>
            </a:r>
            <a:r>
              <a:rPr lang="en-US" sz="2200" dirty="0"/>
              <a:t>soon as this happens, we can add the new data to our training set and re-train our model. So machine learning is an </a:t>
            </a:r>
            <a:r>
              <a:rPr lang="en-US" sz="2200" b="1" dirty="0"/>
              <a:t>iterative </a:t>
            </a:r>
            <a:r>
              <a:rPr lang="en-US" sz="2200" b="1" dirty="0" smtClean="0"/>
              <a:t>process</a:t>
            </a:r>
            <a:r>
              <a:rPr lang="en-US" sz="2200" dirty="0" smtClean="0"/>
              <a:t>. </a:t>
            </a:r>
            <a:endParaRPr lang="en-US" sz="2200" dirty="0"/>
          </a:p>
        </p:txBody>
      </p:sp>
    </p:spTree>
    <p:extLst>
      <p:ext uri="{BB962C8B-B14F-4D97-AF65-F5344CB8AC3E}">
        <p14:creationId xmlns:p14="http://schemas.microsoft.com/office/powerpoint/2010/main" val="27838072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ubstituent conținut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40" y="209549"/>
            <a:ext cx="6058260" cy="4572245"/>
          </a:xfrm>
        </p:spPr>
      </p:pic>
    </p:spTree>
    <p:extLst>
      <p:ext uri="{BB962C8B-B14F-4D97-AF65-F5344CB8AC3E}">
        <p14:creationId xmlns:p14="http://schemas.microsoft.com/office/powerpoint/2010/main" val="2561897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bstituent conținut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915" y="361950"/>
            <a:ext cx="5739485" cy="4629244"/>
          </a:xfrm>
        </p:spPr>
      </p:pic>
    </p:spTree>
    <p:extLst>
      <p:ext uri="{BB962C8B-B14F-4D97-AF65-F5344CB8AC3E}">
        <p14:creationId xmlns:p14="http://schemas.microsoft.com/office/powerpoint/2010/main" val="3131338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ubstituent conținut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66800" y="446342"/>
            <a:ext cx="2819400" cy="2582608"/>
          </a:xfrm>
        </p:spPr>
      </p:pic>
      <p:pic>
        <p:nvPicPr>
          <p:cNvPr id="8" name="Substituent conținut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81600" y="361950"/>
            <a:ext cx="2819400" cy="2582608"/>
          </a:xfrm>
        </p:spPr>
      </p:pic>
      <p:sp>
        <p:nvSpPr>
          <p:cNvPr id="9" name="CasetăText 8"/>
          <p:cNvSpPr txBox="1"/>
          <p:nvPr/>
        </p:nvSpPr>
        <p:spPr>
          <a:xfrm>
            <a:off x="1269753" y="3333750"/>
            <a:ext cx="2590709" cy="1107996"/>
          </a:xfrm>
          <a:prstGeom prst="rect">
            <a:avLst/>
          </a:prstGeom>
          <a:noFill/>
        </p:spPr>
        <p:txBody>
          <a:bodyPr wrap="none" rtlCol="0">
            <a:spAutoFit/>
          </a:bodyPr>
          <a:lstStyle/>
          <a:p>
            <a:r>
              <a:rPr lang="en-US" b="1" dirty="0" smtClean="0"/>
              <a:t>Restrictive model (linear)</a:t>
            </a:r>
          </a:p>
          <a:p>
            <a:endParaRPr lang="en-US" sz="1200" dirty="0"/>
          </a:p>
          <a:p>
            <a:pPr marL="285750" indent="-285750">
              <a:buFont typeface="Arial" panose="020B0604020202020204" pitchFamily="34" charset="0"/>
              <a:buChar char="•"/>
            </a:pPr>
            <a:r>
              <a:rPr lang="en-US" dirty="0" smtClean="0"/>
              <a:t>High bias</a:t>
            </a:r>
          </a:p>
          <a:p>
            <a:pPr marL="285750" indent="-285750">
              <a:buFont typeface="Arial" panose="020B0604020202020204" pitchFamily="34" charset="0"/>
              <a:buChar char="•"/>
            </a:pPr>
            <a:r>
              <a:rPr lang="en-US" dirty="0" smtClean="0"/>
              <a:t>Low variance</a:t>
            </a:r>
            <a:endParaRPr lang="en-US" dirty="0"/>
          </a:p>
        </p:txBody>
      </p:sp>
      <p:sp>
        <p:nvSpPr>
          <p:cNvPr id="10" name="CasetăText 9"/>
          <p:cNvSpPr txBox="1"/>
          <p:nvPr/>
        </p:nvSpPr>
        <p:spPr>
          <a:xfrm>
            <a:off x="5460753" y="3333750"/>
            <a:ext cx="2758704" cy="1107996"/>
          </a:xfrm>
          <a:prstGeom prst="rect">
            <a:avLst/>
          </a:prstGeom>
          <a:noFill/>
        </p:spPr>
        <p:txBody>
          <a:bodyPr wrap="none" rtlCol="0">
            <a:spAutoFit/>
          </a:bodyPr>
          <a:lstStyle/>
          <a:p>
            <a:r>
              <a:rPr lang="en-US" b="1" dirty="0" smtClean="0"/>
              <a:t>Flexible model (non-linear)</a:t>
            </a:r>
          </a:p>
          <a:p>
            <a:endParaRPr lang="en-US" sz="1200" dirty="0"/>
          </a:p>
          <a:p>
            <a:pPr marL="285750" indent="-285750">
              <a:buFont typeface="Arial" panose="020B0604020202020204" pitchFamily="34" charset="0"/>
              <a:buChar char="•"/>
            </a:pPr>
            <a:r>
              <a:rPr lang="en-US" dirty="0" smtClean="0"/>
              <a:t>Low bias</a:t>
            </a:r>
          </a:p>
          <a:p>
            <a:pPr marL="285750" indent="-285750">
              <a:buFont typeface="Arial" panose="020B0604020202020204" pitchFamily="34" charset="0"/>
              <a:buChar char="•"/>
            </a:pPr>
            <a:r>
              <a:rPr lang="en-US" dirty="0" smtClean="0"/>
              <a:t>High variance</a:t>
            </a:r>
            <a:endParaRPr lang="en-US" dirty="0"/>
          </a:p>
        </p:txBody>
      </p:sp>
    </p:spTree>
    <p:extLst>
      <p:ext uri="{BB962C8B-B14F-4D97-AF65-F5344CB8AC3E}">
        <p14:creationId xmlns:p14="http://schemas.microsoft.com/office/powerpoint/2010/main" val="4103270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endParaRPr lang="en-US" sz="3500" dirty="0" smtClean="0"/>
          </a:p>
          <a:p>
            <a:pPr marL="0" indent="0">
              <a:buNone/>
            </a:pPr>
            <a:r>
              <a:rPr lang="en-US" sz="3500" dirty="0" smtClean="0"/>
              <a:t>Choosing </a:t>
            </a:r>
            <a:r>
              <a:rPr lang="en-US" sz="3500" dirty="0"/>
              <a:t>the right machine learning model is about making a </a:t>
            </a:r>
            <a:r>
              <a:rPr lang="en-US" sz="3500" b="1" dirty="0" smtClean="0"/>
              <a:t>trade-off</a:t>
            </a:r>
            <a:r>
              <a:rPr lang="en-US" sz="3500" dirty="0" smtClean="0"/>
              <a:t> </a:t>
            </a:r>
            <a:r>
              <a:rPr lang="en-US" sz="3500" dirty="0"/>
              <a:t>between bias and variance.</a:t>
            </a:r>
          </a:p>
        </p:txBody>
      </p:sp>
    </p:spTree>
    <p:extLst>
      <p:ext uri="{BB962C8B-B14F-4D97-AF65-F5344CB8AC3E}">
        <p14:creationId xmlns:p14="http://schemas.microsoft.com/office/powerpoint/2010/main" val="2620575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457200" y="57150"/>
            <a:ext cx="8229600" cy="857250"/>
          </a:xfrm>
        </p:spPr>
        <p:txBody>
          <a:bodyPr>
            <a:normAutofit/>
          </a:bodyPr>
          <a:lstStyle/>
          <a:p>
            <a:r>
              <a:rPr lang="en-US" sz="3400" dirty="0" smtClean="0"/>
              <a:t>Bias-Variance Tradeoff</a:t>
            </a:r>
            <a:endParaRPr lang="en-US" sz="3400" dirty="0"/>
          </a:p>
        </p:txBody>
      </p:sp>
      <p:pic>
        <p:nvPicPr>
          <p:cNvPr id="4" name="Substituent conținut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742950"/>
            <a:ext cx="6507956" cy="4338638"/>
          </a:xfrm>
        </p:spPr>
      </p:pic>
    </p:spTree>
    <p:extLst>
      <p:ext uri="{BB962C8B-B14F-4D97-AF65-F5344CB8AC3E}">
        <p14:creationId xmlns:p14="http://schemas.microsoft.com/office/powerpoint/2010/main" val="17850921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400" b="1" dirty="0" smtClean="0"/>
              <a:t>Practical procedure</a:t>
            </a:r>
            <a:r>
              <a:rPr lang="en-US" sz="2400" b="1" dirty="0"/>
              <a:t>:</a:t>
            </a:r>
          </a:p>
          <a:p>
            <a:pPr marL="0" indent="0">
              <a:buNone/>
            </a:pPr>
            <a:endParaRPr lang="en-US" sz="2400" dirty="0"/>
          </a:p>
          <a:p>
            <a:pPr marL="457200" lvl="0" indent="-457200">
              <a:buFont typeface="+mj-lt"/>
              <a:buAutoNum type="arabicPeriod"/>
            </a:pPr>
            <a:r>
              <a:rPr lang="en-US" sz="2400" dirty="0"/>
              <a:t>develop </a:t>
            </a:r>
            <a:r>
              <a:rPr lang="en-US" sz="2400" dirty="0" smtClean="0"/>
              <a:t>several alternative </a:t>
            </a:r>
            <a:r>
              <a:rPr lang="en-US" sz="2400" dirty="0"/>
              <a:t>models in the training set</a:t>
            </a:r>
          </a:p>
          <a:p>
            <a:pPr marL="457200" indent="-457200">
              <a:buFont typeface="+mj-lt"/>
              <a:buAutoNum type="arabicPeriod"/>
            </a:pPr>
            <a:endParaRPr lang="en-US" sz="1200" dirty="0"/>
          </a:p>
          <a:p>
            <a:pPr marL="457200" lvl="0" indent="-457200">
              <a:buFont typeface="+mj-lt"/>
              <a:buAutoNum type="arabicPeriod"/>
            </a:pPr>
            <a:r>
              <a:rPr lang="en-US" sz="2400" dirty="0"/>
              <a:t>estimate the prediction accuracy of each model in the </a:t>
            </a:r>
            <a:r>
              <a:rPr lang="en-US" sz="2400" b="1" dirty="0"/>
              <a:t>test</a:t>
            </a:r>
            <a:r>
              <a:rPr lang="en-US" sz="2400" dirty="0"/>
              <a:t> set</a:t>
            </a:r>
          </a:p>
          <a:p>
            <a:pPr marL="457200" indent="-457200">
              <a:buFont typeface="+mj-lt"/>
              <a:buAutoNum type="arabicPeriod"/>
            </a:pPr>
            <a:endParaRPr lang="en-US" sz="1200" dirty="0"/>
          </a:p>
          <a:p>
            <a:pPr marL="457200" lvl="0" indent="-457200">
              <a:buFont typeface="+mj-lt"/>
              <a:buAutoNum type="arabicPeriod"/>
            </a:pPr>
            <a:r>
              <a:rPr lang="en-US" sz="2400" dirty="0"/>
              <a:t>choose the model that </a:t>
            </a:r>
            <a:r>
              <a:rPr lang="en-US" sz="2400" dirty="0" smtClean="0"/>
              <a:t>has </a:t>
            </a:r>
            <a:r>
              <a:rPr lang="en-US" sz="2400" dirty="0"/>
              <a:t>the </a:t>
            </a:r>
            <a:r>
              <a:rPr lang="en-US" sz="2400" dirty="0" smtClean="0"/>
              <a:t>best </a:t>
            </a:r>
            <a:r>
              <a:rPr lang="en-US" sz="2400" dirty="0"/>
              <a:t>accuracy in the </a:t>
            </a:r>
            <a:r>
              <a:rPr lang="en-US" sz="2400" b="1" dirty="0"/>
              <a:t>test</a:t>
            </a:r>
            <a:r>
              <a:rPr lang="en-US" sz="2400" dirty="0"/>
              <a:t> </a:t>
            </a:r>
            <a:r>
              <a:rPr lang="en-US" sz="2400" dirty="0" smtClean="0"/>
              <a:t>set</a:t>
            </a:r>
            <a:endParaRPr lang="en-US" sz="2400" dirty="0"/>
          </a:p>
        </p:txBody>
      </p:sp>
    </p:spTree>
    <p:extLst>
      <p:ext uri="{BB962C8B-B14F-4D97-AF65-F5344CB8AC3E}">
        <p14:creationId xmlns:p14="http://schemas.microsoft.com/office/powerpoint/2010/main" val="4203599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Supervised vs. Unsupervised Learning</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239201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3000" dirty="0"/>
              <a:t>The machine learning techniques can be divided into two main groups</a:t>
            </a:r>
            <a:r>
              <a:rPr lang="en-US" sz="3000" dirty="0" smtClean="0"/>
              <a:t>:</a:t>
            </a:r>
          </a:p>
          <a:p>
            <a:pPr marL="0" indent="0">
              <a:buNone/>
            </a:pPr>
            <a:endParaRPr lang="en-US" sz="3000" dirty="0"/>
          </a:p>
          <a:p>
            <a:pPr marL="457200" lvl="0" indent="-457200">
              <a:buFont typeface="+mj-lt"/>
              <a:buAutoNum type="arabicPeriod"/>
            </a:pPr>
            <a:r>
              <a:rPr lang="en-US" sz="3000" dirty="0"/>
              <a:t>supervised learning techniques</a:t>
            </a:r>
          </a:p>
          <a:p>
            <a:pPr marL="457200" indent="-457200">
              <a:buFont typeface="+mj-lt"/>
              <a:buAutoNum type="arabicPeriod"/>
            </a:pPr>
            <a:r>
              <a:rPr lang="en-US" sz="3000" dirty="0"/>
              <a:t>unsupervised learning techniques</a:t>
            </a:r>
          </a:p>
        </p:txBody>
      </p:sp>
    </p:spTree>
    <p:extLst>
      <p:ext uri="{BB962C8B-B14F-4D97-AF65-F5344CB8AC3E}">
        <p14:creationId xmlns:p14="http://schemas.microsoft.com/office/powerpoint/2010/main" val="357984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Substituent conținut 4"/>
              <p:cNvSpPr>
                <a:spLocks noGrp="1"/>
              </p:cNvSpPr>
              <p:nvPr>
                <p:ph idx="1"/>
              </p:nvPr>
            </p:nvSpPr>
            <p:spPr>
              <a:xfrm>
                <a:off x="457200" y="895350"/>
                <a:ext cx="8229600" cy="3581400"/>
              </a:xfrm>
            </p:spPr>
            <p:txBody>
              <a:bodyPr>
                <a:noAutofit/>
              </a:bodyPr>
              <a:lstStyle/>
              <a:p>
                <a:pPr marL="0" indent="0">
                  <a:buNone/>
                </a:pPr>
                <a:r>
                  <a:rPr lang="en-US" sz="2000" b="1" dirty="0"/>
                  <a:t>Supervised learning techniques </a:t>
                </a:r>
                <a:r>
                  <a:rPr lang="en-US" sz="2000" dirty="0"/>
                  <a:t>involve a set of input variables (X) and an output variable (Y). The relationship between the inputs and the output is described by this function f, as shown in the previous lecture:</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𝑌</m:t>
                      </m:r>
                      <m:r>
                        <a:rPr lang="en-US" sz="2000" i="1">
                          <a:latin typeface="Cambria Math"/>
                        </a:rPr>
                        <m:t>=</m:t>
                      </m:r>
                      <m:r>
                        <a:rPr lang="en-US" sz="2000" i="1">
                          <a:latin typeface="Cambria Math"/>
                        </a:rPr>
                        <m:t>𝑓</m:t>
                      </m:r>
                      <m:d>
                        <m:dPr>
                          <m:ctrlPr>
                            <a:rPr lang="en-US" sz="2000" i="1">
                              <a:latin typeface="Cambria Math"/>
                            </a:rPr>
                          </m:ctrlPr>
                        </m:dPr>
                        <m:e>
                          <m:sSub>
                            <m:sSubPr>
                              <m:ctrlPr>
                                <a:rPr lang="en-US" sz="2000" i="1">
                                  <a:latin typeface="Cambria Math"/>
                                </a:rPr>
                              </m:ctrlPr>
                            </m:sSubPr>
                            <m:e>
                              <m:r>
                                <a:rPr lang="en-US" sz="2000" i="1">
                                  <a:latin typeface="Cambria Math"/>
                                </a:rPr>
                                <m:t>𝑋</m:t>
                              </m:r>
                            </m:e>
                            <m:sub>
                              <m:r>
                                <a:rPr lang="en-US" sz="2000" i="1">
                                  <a:latin typeface="Cambria Math"/>
                                </a:rPr>
                                <m:t>1, </m:t>
                              </m:r>
                            </m:sub>
                          </m:sSub>
                          <m:sSub>
                            <m:sSubPr>
                              <m:ctrlPr>
                                <a:rPr lang="en-US" sz="2000" i="1">
                                  <a:latin typeface="Cambria Math"/>
                                </a:rPr>
                              </m:ctrlPr>
                            </m:sSubPr>
                            <m:e>
                              <m:r>
                                <a:rPr lang="en-US" sz="2000" i="1">
                                  <a:latin typeface="Cambria Math"/>
                                </a:rPr>
                                <m:t>𝑋</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𝑋</m:t>
                              </m:r>
                            </m:e>
                            <m:sub>
                              <m:r>
                                <a:rPr lang="en-US" sz="2000" i="1">
                                  <a:latin typeface="Cambria Math"/>
                                </a:rPr>
                                <m:t>𝑝</m:t>
                              </m:r>
                            </m:sub>
                          </m:sSub>
                        </m:e>
                      </m:d>
                      <m:r>
                        <a:rPr lang="en-US" sz="2000" i="1">
                          <a:latin typeface="Cambria Math"/>
                        </a:rPr>
                        <m:t>+</m:t>
                      </m:r>
                      <m:r>
                        <a:rPr lang="en-US" sz="2000" i="1">
                          <a:latin typeface="Cambria Math"/>
                        </a:rPr>
                        <m:t>𝜀</m:t>
                      </m:r>
                    </m:oMath>
                  </m:oMathPara>
                </a14:m>
                <a:endParaRPr lang="en-US" sz="2000" dirty="0"/>
              </a:p>
              <a:p>
                <a:pPr marL="0" indent="0">
                  <a:buNone/>
                </a:pPr>
                <a:endParaRPr lang="en-US" sz="2000" dirty="0"/>
              </a:p>
              <a:p>
                <a:pPr marL="0" indent="0">
                  <a:buNone/>
                </a:pPr>
                <a:r>
                  <a:rPr lang="en-US" sz="2000" dirty="0"/>
                  <a:t>The supervised learning methods are the most frequently used in practice. They are called “supervised” because the output variable acts like a “supervisor” or a “teacher” for the learning algorithm.</a:t>
                </a:r>
              </a:p>
            </p:txBody>
          </p:sp>
        </mc:Choice>
        <mc:Fallback xmlns="">
          <p:sp>
            <p:nvSpPr>
              <p:cNvPr id="5" name="Substituent conținut 4"/>
              <p:cNvSpPr>
                <a:spLocks noGrp="1" noRot="1" noChangeAspect="1" noMove="1" noResize="1" noEditPoints="1" noAdjustHandles="1" noChangeArrowheads="1" noChangeShapeType="1" noTextEdit="1"/>
              </p:cNvSpPr>
              <p:nvPr>
                <p:ph idx="1"/>
              </p:nvPr>
            </p:nvSpPr>
            <p:spPr>
              <a:xfrm>
                <a:off x="457200" y="895350"/>
                <a:ext cx="8229600" cy="3581400"/>
              </a:xfrm>
              <a:blipFill rotWithShape="1">
                <a:blip r:embed="rId2"/>
                <a:stretch>
                  <a:fillRect l="-741" t="-852"/>
                </a:stretch>
              </a:blipFill>
            </p:spPr>
            <p:txBody>
              <a:bodyPr/>
              <a:lstStyle/>
              <a:p>
                <a:r>
                  <a:rPr lang="en-US">
                    <a:noFill/>
                  </a:rPr>
                  <a:t> </a:t>
                </a:r>
              </a:p>
            </p:txBody>
          </p:sp>
        </mc:Fallback>
      </mc:AlternateContent>
    </p:spTree>
    <p:extLst>
      <p:ext uri="{BB962C8B-B14F-4D97-AF65-F5344CB8AC3E}">
        <p14:creationId xmlns:p14="http://schemas.microsoft.com/office/powerpoint/2010/main" val="1476275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p:txBody>
          <a:bodyPr>
            <a:normAutofit/>
          </a:bodyPr>
          <a:lstStyle/>
          <a:p>
            <a:r>
              <a:rPr lang="en-US" sz="4000" dirty="0" smtClean="0"/>
              <a:t>Supervised Learning Methods</a:t>
            </a:r>
            <a:endParaRPr lang="en-US" sz="4000" dirty="0"/>
          </a:p>
        </p:txBody>
      </p:sp>
      <p:sp>
        <p:nvSpPr>
          <p:cNvPr id="5" name="Substituent conținut 4"/>
          <p:cNvSpPr>
            <a:spLocks noGrp="1"/>
          </p:cNvSpPr>
          <p:nvPr>
            <p:ph sz="half" idx="1"/>
          </p:nvPr>
        </p:nvSpPr>
        <p:spPr/>
        <p:txBody>
          <a:bodyPr>
            <a:normAutofit fontScale="92500" lnSpcReduction="10000"/>
          </a:bodyPr>
          <a:lstStyle/>
          <a:p>
            <a:pPr lvl="0"/>
            <a:r>
              <a:rPr lang="en-US" dirty="0"/>
              <a:t>OLS regression</a:t>
            </a:r>
          </a:p>
          <a:p>
            <a:pPr lvl="0"/>
            <a:r>
              <a:rPr lang="en-US" dirty="0" smtClean="0"/>
              <a:t>subset selection </a:t>
            </a:r>
            <a:r>
              <a:rPr lang="en-US" dirty="0"/>
              <a:t>regression</a:t>
            </a:r>
          </a:p>
          <a:p>
            <a:pPr lvl="0"/>
            <a:r>
              <a:rPr lang="en-US" dirty="0"/>
              <a:t>penalized regression</a:t>
            </a:r>
          </a:p>
          <a:p>
            <a:pPr lvl="0"/>
            <a:r>
              <a:rPr lang="en-US" dirty="0"/>
              <a:t>PLS regression</a:t>
            </a:r>
          </a:p>
          <a:p>
            <a:pPr lvl="0"/>
            <a:r>
              <a:rPr lang="en-US" dirty="0"/>
              <a:t>logistic regression</a:t>
            </a:r>
          </a:p>
          <a:p>
            <a:r>
              <a:rPr lang="en-US" dirty="0"/>
              <a:t>penalized logistic regression</a:t>
            </a:r>
            <a:endParaRPr lang="en-US" b="1" dirty="0"/>
          </a:p>
        </p:txBody>
      </p:sp>
      <p:sp>
        <p:nvSpPr>
          <p:cNvPr id="6" name="Substituent conținut 5"/>
          <p:cNvSpPr>
            <a:spLocks noGrp="1"/>
          </p:cNvSpPr>
          <p:nvPr>
            <p:ph sz="half" idx="2"/>
          </p:nvPr>
        </p:nvSpPr>
        <p:spPr/>
        <p:txBody>
          <a:bodyPr>
            <a:normAutofit fontScale="92500" lnSpcReduction="10000"/>
          </a:bodyPr>
          <a:lstStyle/>
          <a:p>
            <a:pPr lvl="0"/>
            <a:r>
              <a:rPr lang="en-US" dirty="0"/>
              <a:t>discriminant analysis (linear and quadratic)</a:t>
            </a:r>
          </a:p>
          <a:p>
            <a:pPr lvl="0"/>
            <a:r>
              <a:rPr lang="en-US" dirty="0"/>
              <a:t>naïve Bayes estimation</a:t>
            </a:r>
          </a:p>
          <a:p>
            <a:pPr lvl="0"/>
            <a:r>
              <a:rPr lang="en-US" dirty="0"/>
              <a:t>K nearest neighbor</a:t>
            </a:r>
          </a:p>
          <a:p>
            <a:pPr lvl="0"/>
            <a:r>
              <a:rPr lang="en-US" dirty="0"/>
              <a:t>support vector machine</a:t>
            </a:r>
          </a:p>
          <a:p>
            <a:pPr lvl="0"/>
            <a:r>
              <a:rPr lang="en-US" dirty="0"/>
              <a:t>decision trees</a:t>
            </a:r>
          </a:p>
          <a:p>
            <a:pPr lvl="0"/>
            <a:r>
              <a:rPr lang="en-US" dirty="0"/>
              <a:t>neural networks</a:t>
            </a:r>
          </a:p>
          <a:p>
            <a:pPr marL="0" indent="0">
              <a:buNone/>
            </a:pPr>
            <a:endParaRPr lang="en-US" dirty="0"/>
          </a:p>
        </p:txBody>
      </p:sp>
    </p:spTree>
    <p:extLst>
      <p:ext uri="{BB962C8B-B14F-4D97-AF65-F5344CB8AC3E}">
        <p14:creationId xmlns:p14="http://schemas.microsoft.com/office/powerpoint/2010/main" val="354704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1958</Words>
  <Application>Microsoft Office PowerPoint</Application>
  <PresentationFormat>Expunere pe ecran (16:9)</PresentationFormat>
  <Paragraphs>252</Paragraphs>
  <Slides>55</Slides>
  <Notes>0</Notes>
  <HiddenSlides>0</HiddenSlides>
  <MMClips>0</MMClips>
  <ScaleCrop>false</ScaleCrop>
  <HeadingPairs>
    <vt:vector size="4" baseType="variant">
      <vt:variant>
        <vt:lpstr>Temă</vt:lpstr>
      </vt:variant>
      <vt:variant>
        <vt:i4>1</vt:i4>
      </vt:variant>
      <vt:variant>
        <vt:lpstr>Titluri diapozitive</vt:lpstr>
      </vt:variant>
      <vt:variant>
        <vt:i4>55</vt:i4>
      </vt:variant>
    </vt:vector>
  </HeadingPairs>
  <TitlesOfParts>
    <vt:vector size="56" baseType="lpstr">
      <vt:lpstr>Temă Office</vt:lpstr>
      <vt:lpstr>What Is Machine Learning?</vt:lpstr>
      <vt:lpstr>Prezentare PowerPoint</vt:lpstr>
      <vt:lpstr>Prezentare PowerPoint</vt:lpstr>
      <vt:lpstr>Prezentare PowerPoint</vt:lpstr>
      <vt:lpstr>Prezentare PowerPoint</vt:lpstr>
      <vt:lpstr>Supervised vs. Unsupervised Learning</vt:lpstr>
      <vt:lpstr>Prezentare PowerPoint</vt:lpstr>
      <vt:lpstr>Prezentare PowerPoint</vt:lpstr>
      <vt:lpstr>Supervised Learning Methods</vt:lpstr>
      <vt:lpstr>Prezentare PowerPoint</vt:lpstr>
      <vt:lpstr>Unsupervised Learning Methods</vt:lpstr>
      <vt:lpstr>Prediction vs. Inference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Restrictive Models vs. Flexible Models</vt:lpstr>
      <vt:lpstr>Prezentare PowerPoint</vt:lpstr>
      <vt:lpstr>Prezentare PowerPoint</vt:lpstr>
      <vt:lpstr>Prezentare PowerPoint</vt:lpstr>
      <vt:lpstr>Prezentare PowerPoint</vt:lpstr>
      <vt:lpstr>Prezentare PowerPoint</vt:lpstr>
      <vt:lpstr>Computing Prediction Accuracy Regression Models</vt:lpstr>
      <vt:lpstr>Prezentare PowerPoint</vt:lpstr>
      <vt:lpstr>Prezentare PowerPoint</vt:lpstr>
      <vt:lpstr>Prezentare PowerPoint</vt:lpstr>
      <vt:lpstr>Prezentare PowerPoint</vt:lpstr>
      <vt:lpstr>Prezentare PowerPoint</vt:lpstr>
      <vt:lpstr>Prezentare PowerPoint</vt:lpstr>
      <vt:lpstr>Prezentare PowerPoint</vt:lpstr>
      <vt:lpstr>Computing Prediction Accuracy Classification Models</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Bias-Variance Tradeoff</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Bias-Variance Tradeoff</vt:lpstr>
      <vt:lpstr>Prezentare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bogdan</dc:creator>
  <cp:lastModifiedBy>bogdan</cp:lastModifiedBy>
  <cp:revision>116</cp:revision>
  <dcterms:created xsi:type="dcterms:W3CDTF">2014-10-10T10:38:27Z</dcterms:created>
  <dcterms:modified xsi:type="dcterms:W3CDTF">2017-09-13T13:03:04Z</dcterms:modified>
</cp:coreProperties>
</file>