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3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1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0478-133C-46F1-90F4-8C4DA2D1FDEE}" type="datetimeFigureOut">
              <a:rPr lang="en-US" smtClean="0"/>
              <a:t>9/13/2017</a:t>
            </a:fld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E3AD-3339-4CC0-BAFD-E0A16E3F6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735931"/>
          </a:xfrm>
        </p:spPr>
        <p:txBody>
          <a:bodyPr>
            <a:noAutofit/>
          </a:bodyPr>
          <a:lstStyle/>
          <a:p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Subset Selection Regression (1) </a:t>
            </a:r>
            <a:r>
              <a:rPr lang="en-US" sz="2500" b="1" dirty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/>
            </a:r>
            <a:br>
              <a:rPr lang="en-US" sz="2500" b="1" dirty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</a:br>
            <a: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/>
            </a:r>
            <a:br>
              <a:rPr lang="en-US" sz="42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</a:br>
            <a:r>
              <a:rPr lang="en-US" sz="3500" b="1" dirty="0" smtClean="0">
                <a:ln>
                  <a:solidFill>
                    <a:schemeClr val="tx1">
                      <a:alpha val="7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23000"/>
                    </a:prstClr>
                  </a:outerShdw>
                </a:effectLst>
              </a:rPr>
              <a:t>Best Subset Selection</a:t>
            </a:r>
            <a:endParaRPr lang="en-US" sz="3500" b="1" dirty="0">
              <a:ln>
                <a:solidFill>
                  <a:schemeClr val="tx1">
                    <a:alpha val="7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2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51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subset selection is a regression analysis method that consists in choosing, from all the possible predictor subsets, the </a:t>
            </a:r>
            <a:r>
              <a:rPr lang="en-US" sz="2800" dirty="0" smtClean="0"/>
              <a:t>subset </a:t>
            </a:r>
            <a:r>
              <a:rPr lang="en-US" sz="2800" dirty="0"/>
              <a:t>that best </a:t>
            </a:r>
            <a:r>
              <a:rPr lang="en-US" sz="2800" dirty="0" smtClean="0"/>
              <a:t>predicts </a:t>
            </a:r>
            <a:r>
              <a:rPr lang="en-US" sz="2800" dirty="0"/>
              <a:t>the dependent variable. </a:t>
            </a:r>
            <a:endParaRPr lang="en-US" sz="28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best subset is the subset that gives either the greatest R squared or the smallest </a:t>
            </a:r>
            <a:r>
              <a:rPr lang="en-US" sz="2800" dirty="0" smtClean="0"/>
              <a:t>mean squared error (MSE).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291230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Subset regression types:</a:t>
            </a: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Best subset selection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Forward stepwise selection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Backward stepwise </a:t>
            </a:r>
            <a:r>
              <a:rPr lang="en-US" dirty="0" smtClean="0"/>
              <a:t>selection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973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 smtClean="0"/>
              <a:t>Best subset selection</a:t>
            </a:r>
            <a:endParaRPr lang="en-US" sz="3300" b="1" dirty="0"/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best subset selection algorithm fits:</a:t>
            </a:r>
          </a:p>
          <a:p>
            <a:pPr lvl="0"/>
            <a:r>
              <a:rPr lang="en-US" sz="2800" dirty="0"/>
              <a:t>the null model (i.e. the model with no predictors)</a:t>
            </a:r>
          </a:p>
          <a:p>
            <a:pPr lvl="0"/>
            <a:r>
              <a:rPr lang="en-US" sz="2800" dirty="0"/>
              <a:t>all the possible models that contain one predictor</a:t>
            </a:r>
          </a:p>
          <a:p>
            <a:pPr lvl="0"/>
            <a:r>
              <a:rPr lang="en-US" sz="2800" dirty="0"/>
              <a:t>all the possible models that contain two predictors</a:t>
            </a:r>
          </a:p>
          <a:p>
            <a:pPr lvl="0"/>
            <a:r>
              <a:rPr lang="en-US" sz="2800" dirty="0"/>
              <a:t>…</a:t>
            </a:r>
          </a:p>
          <a:p>
            <a:r>
              <a:rPr lang="en-US" sz="2800" dirty="0" smtClean="0"/>
              <a:t>the full model (</a:t>
            </a:r>
            <a:r>
              <a:rPr lang="en-US" sz="2800" dirty="0" smtClean="0"/>
              <a:t>i.e. </a:t>
            </a:r>
            <a:r>
              <a:rPr lang="en-US" sz="2800" dirty="0" smtClean="0"/>
              <a:t>the model that contains all </a:t>
            </a:r>
            <a:r>
              <a:rPr lang="en-US" sz="2800" i="1" dirty="0"/>
              <a:t>p</a:t>
            </a:r>
            <a:r>
              <a:rPr lang="en-US" sz="2800" dirty="0"/>
              <a:t> </a:t>
            </a:r>
            <a:r>
              <a:rPr lang="en-US" sz="2800" dirty="0" smtClean="0"/>
              <a:t>predictors).</a:t>
            </a:r>
            <a:endParaRPr lang="en-US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6366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 smtClean="0"/>
              <a:t>Best subset selection</a:t>
            </a:r>
            <a:endParaRPr lang="en-US" sz="3300" b="1" dirty="0"/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dirty="0"/>
              <a:t>At each step, the algorithm identifies the best </a:t>
            </a:r>
            <a:r>
              <a:rPr lang="en-US" sz="3300" dirty="0" smtClean="0"/>
              <a:t>model. There will </a:t>
            </a:r>
            <a:r>
              <a:rPr lang="en-US" sz="3300" dirty="0"/>
              <a:t>be </a:t>
            </a:r>
            <a:r>
              <a:rPr lang="en-US" sz="3300" i="1" dirty="0"/>
              <a:t>p+1</a:t>
            </a:r>
            <a:r>
              <a:rPr lang="en-US" sz="3300" dirty="0"/>
              <a:t> best models in total (including the null model). Finally, the algorithm compares all these </a:t>
            </a:r>
            <a:r>
              <a:rPr lang="en-US" sz="3300" i="1" dirty="0"/>
              <a:t>p+1</a:t>
            </a:r>
            <a:r>
              <a:rPr lang="en-US" sz="3300" dirty="0"/>
              <a:t> models and chooses a single best model.</a:t>
            </a:r>
            <a:endParaRPr lang="en-US" sz="3300" b="1" dirty="0" smtClean="0"/>
          </a:p>
        </p:txBody>
      </p:sp>
    </p:spTree>
    <p:extLst>
      <p:ext uri="{BB962C8B-B14F-4D97-AF65-F5344CB8AC3E}">
        <p14:creationId xmlns:p14="http://schemas.microsoft.com/office/powerpoint/2010/main" val="30660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 smtClean="0"/>
              <a:t>Best subset selection</a:t>
            </a:r>
            <a:endParaRPr lang="en-US" sz="3300" b="1" dirty="0"/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600" b="1" dirty="0"/>
              <a:t>Demographic variables  </a:t>
            </a:r>
            <a:r>
              <a:rPr lang="en-US" sz="4600" b="1" dirty="0" smtClean="0"/>
              <a:t>(predictors):</a:t>
            </a:r>
          </a:p>
          <a:p>
            <a:pPr marL="0" indent="0">
              <a:buNone/>
            </a:pPr>
            <a:endParaRPr lang="en-US" sz="17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numbUrban</a:t>
            </a:r>
            <a:r>
              <a:rPr lang="en-US" sz="3300" b="1" i="1" dirty="0"/>
              <a:t>:</a:t>
            </a:r>
            <a:r>
              <a:rPr lang="en-US" sz="3300" dirty="0"/>
              <a:t> number of people living in </a:t>
            </a:r>
            <a:r>
              <a:rPr lang="en-US" sz="3300" dirty="0" smtClean="0"/>
              <a:t>urban areas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householdsize</a:t>
            </a:r>
            <a:r>
              <a:rPr lang="en-US" sz="3300" b="1" i="1" dirty="0"/>
              <a:t>:</a:t>
            </a:r>
            <a:r>
              <a:rPr lang="en-US" sz="3300" dirty="0"/>
              <a:t> mean people per household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medIncome</a:t>
            </a:r>
            <a:r>
              <a:rPr lang="en-US" sz="3300" b="1" i="1" dirty="0"/>
              <a:t>: </a:t>
            </a:r>
            <a:r>
              <a:rPr lang="en-US" sz="3300" dirty="0"/>
              <a:t>median household </a:t>
            </a:r>
            <a:r>
              <a:rPr lang="en-US" sz="3300" dirty="0" smtClean="0"/>
              <a:t>income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PctPopUnderPov</a:t>
            </a:r>
            <a:r>
              <a:rPr lang="en-US" sz="3300" b="1" i="1" dirty="0"/>
              <a:t>:</a:t>
            </a:r>
            <a:r>
              <a:rPr lang="en-US" sz="3300" dirty="0"/>
              <a:t> percentage of people under the poverty </a:t>
            </a:r>
            <a:r>
              <a:rPr lang="en-US" sz="3300" dirty="0" smtClean="0"/>
              <a:t>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smtClean="0"/>
              <a:t>PctLess9thGrade</a:t>
            </a:r>
            <a:r>
              <a:rPr lang="en-US" sz="3300" b="1" i="1" dirty="0"/>
              <a:t>:</a:t>
            </a:r>
            <a:r>
              <a:rPr lang="en-US" sz="3300" dirty="0"/>
              <a:t> percentage of people 25 and over with less than a 9th grade </a:t>
            </a:r>
            <a:r>
              <a:rPr lang="en-US" sz="3300" dirty="0" smtClean="0"/>
              <a:t>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/>
              <a:t>PctUnemployed</a:t>
            </a:r>
            <a:r>
              <a:rPr lang="en-US" sz="3300" b="1" i="1" dirty="0"/>
              <a:t>:</a:t>
            </a:r>
            <a:r>
              <a:rPr lang="en-US" sz="3300" dirty="0"/>
              <a:t> percentage of people 16 and over, in the labor </a:t>
            </a:r>
            <a:r>
              <a:rPr lang="en-US" sz="3300" dirty="0" smtClean="0"/>
              <a:t>force and unemployed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NumImmig</a:t>
            </a:r>
            <a:r>
              <a:rPr lang="en-US" sz="3300" b="1" i="1" dirty="0"/>
              <a:t>:</a:t>
            </a:r>
            <a:r>
              <a:rPr lang="en-US" sz="3300" dirty="0"/>
              <a:t> total number of people known to be </a:t>
            </a:r>
            <a:r>
              <a:rPr lang="en-US" sz="3300" dirty="0" smtClean="0"/>
              <a:t>immigrants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b="1" i="1" dirty="0" err="1" smtClean="0"/>
              <a:t>NumInShelters</a:t>
            </a:r>
            <a:r>
              <a:rPr lang="en-US" sz="3300" b="1" i="1" dirty="0"/>
              <a:t>:</a:t>
            </a:r>
            <a:r>
              <a:rPr lang="en-US" sz="3300" dirty="0"/>
              <a:t> number of people in homeless </a:t>
            </a:r>
            <a:r>
              <a:rPr lang="en-US" sz="3300" dirty="0" smtClean="0"/>
              <a:t>shelters</a:t>
            </a:r>
          </a:p>
        </p:txBody>
      </p:sp>
    </p:spTree>
    <p:extLst>
      <p:ext uri="{BB962C8B-B14F-4D97-AF65-F5344CB8AC3E}">
        <p14:creationId xmlns:p14="http://schemas.microsoft.com/office/powerpoint/2010/main" val="22939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 smtClean="0"/>
              <a:t>Best subset selection</a:t>
            </a:r>
            <a:endParaRPr lang="en-US" sz="3300" b="1" dirty="0"/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Demographic variables  </a:t>
            </a:r>
            <a:r>
              <a:rPr lang="en-US" sz="2800" b="1" dirty="0" smtClean="0"/>
              <a:t>(predictors):</a:t>
            </a:r>
            <a:endParaRPr lang="en-US" sz="2800" b="1" dirty="0"/>
          </a:p>
          <a:p>
            <a:pPr marL="0" indent="0">
              <a:buNone/>
            </a:pPr>
            <a:endParaRPr lang="en-US" sz="1200" dirty="0" smtClean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NumStreet</a:t>
            </a:r>
            <a:r>
              <a:rPr lang="en-US" sz="1700" b="1" i="1" dirty="0"/>
              <a:t>: </a:t>
            </a:r>
            <a:r>
              <a:rPr lang="en-US" sz="1700" dirty="0"/>
              <a:t>number of homeless people counted in the </a:t>
            </a:r>
            <a:r>
              <a:rPr lang="en-US" sz="1700" dirty="0" smtClean="0"/>
              <a:t>street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racepctblack</a:t>
            </a:r>
            <a:r>
              <a:rPr lang="en-US" sz="1700" b="1" i="1" dirty="0"/>
              <a:t>:</a:t>
            </a:r>
            <a:r>
              <a:rPr lang="en-US" sz="1700" dirty="0"/>
              <a:t> percentage of </a:t>
            </a:r>
            <a:r>
              <a:rPr lang="en-US" sz="1700" dirty="0" smtClean="0"/>
              <a:t>African-American population</a:t>
            </a:r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racePctWhite</a:t>
            </a:r>
            <a:r>
              <a:rPr lang="en-US" sz="1700" b="1" i="1" dirty="0" smtClean="0"/>
              <a:t>:</a:t>
            </a:r>
            <a:r>
              <a:rPr lang="en-US" sz="1700" dirty="0" smtClean="0"/>
              <a:t> percentage of Caucasian population</a:t>
            </a:r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racePctAsian</a:t>
            </a:r>
            <a:r>
              <a:rPr lang="en-US" sz="1700" b="1" i="1" dirty="0"/>
              <a:t>:</a:t>
            </a:r>
            <a:r>
              <a:rPr lang="en-US" sz="1700" dirty="0"/>
              <a:t> percentage of </a:t>
            </a:r>
            <a:r>
              <a:rPr lang="en-US" sz="1700" dirty="0" smtClean="0"/>
              <a:t>population </a:t>
            </a:r>
            <a:r>
              <a:rPr lang="en-US" sz="1700" dirty="0"/>
              <a:t>that is of </a:t>
            </a:r>
            <a:r>
              <a:rPr lang="en-US" sz="1700" dirty="0" smtClean="0"/>
              <a:t>Asian heritage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racePctHisp</a:t>
            </a:r>
            <a:r>
              <a:rPr lang="en-US" sz="1700" b="1" i="1" dirty="0"/>
              <a:t>:</a:t>
            </a:r>
            <a:r>
              <a:rPr lang="en-US" sz="1700" dirty="0"/>
              <a:t> percentage of population that is of </a:t>
            </a:r>
            <a:r>
              <a:rPr lang="en-US" sz="1700" dirty="0" smtClean="0"/>
              <a:t>Hispanic heritage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pctWPubAsst</a:t>
            </a:r>
            <a:r>
              <a:rPr lang="en-US" sz="1700" b="1" i="1" dirty="0"/>
              <a:t>:</a:t>
            </a:r>
            <a:r>
              <a:rPr lang="en-US" sz="1700" dirty="0"/>
              <a:t> percentage of households with public assistance </a:t>
            </a:r>
            <a:r>
              <a:rPr lang="en-US" sz="1700" dirty="0" smtClean="0"/>
              <a:t>income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PopDens</a:t>
            </a:r>
            <a:r>
              <a:rPr lang="en-US" sz="1700" b="1" i="1" dirty="0"/>
              <a:t>:</a:t>
            </a:r>
            <a:r>
              <a:rPr lang="en-US" sz="1700" dirty="0"/>
              <a:t> population density in persons per square </a:t>
            </a:r>
            <a:r>
              <a:rPr lang="en-US" sz="1700" dirty="0" smtClean="0"/>
              <a:t>mile</a:t>
            </a:r>
            <a:endParaRPr lang="en-US" sz="1700" dirty="0"/>
          </a:p>
          <a:p>
            <a:pPr>
              <a:buFont typeface="+mj-lt"/>
              <a:buAutoNum type="arabicPeriod" startAt="9"/>
            </a:pPr>
            <a:r>
              <a:rPr lang="en-US" sz="1700" b="1" i="1" dirty="0" err="1" smtClean="0"/>
              <a:t>HousVacant</a:t>
            </a:r>
            <a:r>
              <a:rPr lang="en-US" sz="1700" b="1" i="1" dirty="0"/>
              <a:t>:</a:t>
            </a:r>
            <a:r>
              <a:rPr lang="en-US" sz="1700" dirty="0"/>
              <a:t> number of vacant </a:t>
            </a:r>
            <a:r>
              <a:rPr lang="en-US" sz="1700" dirty="0" smtClean="0"/>
              <a:t>households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23430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3"/>
          <p:cNvSpPr>
            <a:spLocks noGrp="1"/>
          </p:cNvSpPr>
          <p:nvPr>
            <p:ph type="title"/>
          </p:nvPr>
        </p:nvSpPr>
        <p:spPr>
          <a:xfrm>
            <a:off x="457200" y="495300"/>
            <a:ext cx="8229600" cy="857250"/>
          </a:xfrm>
        </p:spPr>
        <p:txBody>
          <a:bodyPr/>
          <a:lstStyle/>
          <a:p>
            <a:r>
              <a:rPr lang="en-US" sz="3300" b="1" dirty="0" smtClean="0"/>
              <a:t>Best subset selection</a:t>
            </a:r>
            <a:endParaRPr lang="en-US" sz="3300" b="1" dirty="0"/>
          </a:p>
        </p:txBody>
      </p:sp>
      <p:sp>
        <p:nvSpPr>
          <p:cNvPr id="5" name="Substituent conținut 4"/>
          <p:cNvSpPr>
            <a:spLocks noGrp="1"/>
          </p:cNvSpPr>
          <p:nvPr>
            <p:ph idx="1"/>
          </p:nvPr>
        </p:nvSpPr>
        <p:spPr>
          <a:xfrm>
            <a:off x="457200" y="14632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00" b="1" dirty="0"/>
              <a:t>D</a:t>
            </a:r>
            <a:r>
              <a:rPr lang="en-US" sz="3300" b="1" dirty="0" smtClean="0"/>
              <a:t>ependent variable: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3300" b="1" i="1" dirty="0" err="1"/>
              <a:t>burglPerPop</a:t>
            </a:r>
            <a:r>
              <a:rPr lang="en-US" sz="3300" b="1" i="1" dirty="0"/>
              <a:t>:</a:t>
            </a:r>
            <a:r>
              <a:rPr lang="en-US" sz="3300" dirty="0"/>
              <a:t> number of burglaries per 100K population</a:t>
            </a:r>
          </a:p>
          <a:p>
            <a:pPr marL="0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404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342</Words>
  <Application>Microsoft Office PowerPoint</Application>
  <PresentationFormat>Expunere pe ecran (16:9)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8</vt:i4>
      </vt:variant>
    </vt:vector>
  </HeadingPairs>
  <TitlesOfParts>
    <vt:vector size="9" baseType="lpstr">
      <vt:lpstr>Temă Office</vt:lpstr>
      <vt:lpstr>Subset Selection Regression (1)   Best Subset Selection</vt:lpstr>
      <vt:lpstr>…</vt:lpstr>
      <vt:lpstr>…</vt:lpstr>
      <vt:lpstr>Best subset selection</vt:lpstr>
      <vt:lpstr>Best subset selection</vt:lpstr>
      <vt:lpstr>Best subset selection</vt:lpstr>
      <vt:lpstr>Best subset selection</vt:lpstr>
      <vt:lpstr>Best subset selection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bogdan</dc:creator>
  <cp:lastModifiedBy>bogdan</cp:lastModifiedBy>
  <cp:revision>45</cp:revision>
  <dcterms:created xsi:type="dcterms:W3CDTF">2014-10-10T10:38:27Z</dcterms:created>
  <dcterms:modified xsi:type="dcterms:W3CDTF">2017-09-13T06:04:31Z</dcterms:modified>
</cp:coreProperties>
</file>