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Penalized Regression (2) </a:t>
            </a:r>
            <a:r>
              <a:rPr lang="en-US" sz="2500" b="1" dirty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/>
            </a:r>
            <a:br>
              <a:rPr lang="en-US" sz="2500" b="1" dirty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</a:br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/>
            </a:r>
            <a:b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</a:br>
            <a:r>
              <a:rPr lang="en-US" sz="35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Lasso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5350"/>
                <a:ext cx="8229600" cy="33944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Lasso is an acronym that stands for </a:t>
                </a:r>
                <a:r>
                  <a:rPr lang="en-US" sz="2800" b="1" i="1" dirty="0"/>
                  <a:t>l</a:t>
                </a:r>
                <a:r>
                  <a:rPr lang="en-US" sz="2800" i="1" dirty="0"/>
                  <a:t>east </a:t>
                </a:r>
                <a:r>
                  <a:rPr lang="en-US" sz="2800" b="1" i="1" dirty="0"/>
                  <a:t>a</a:t>
                </a:r>
                <a:r>
                  <a:rPr lang="en-US" sz="2800" i="1" dirty="0"/>
                  <a:t>bsolute </a:t>
                </a:r>
                <a:r>
                  <a:rPr lang="en-US" sz="2800" b="1" i="1" dirty="0"/>
                  <a:t>s</a:t>
                </a:r>
                <a:r>
                  <a:rPr lang="en-US" sz="2800" i="1" dirty="0"/>
                  <a:t>hrinkage and </a:t>
                </a:r>
                <a:r>
                  <a:rPr lang="en-US" sz="2800" b="1" i="1" dirty="0"/>
                  <a:t>s</a:t>
                </a:r>
                <a:r>
                  <a:rPr lang="en-US" sz="2800" i="1" dirty="0"/>
                  <a:t>election </a:t>
                </a:r>
                <a:r>
                  <a:rPr lang="en-US" sz="2800" b="1" i="1" dirty="0"/>
                  <a:t>o</a:t>
                </a:r>
                <a:r>
                  <a:rPr lang="en-US" sz="2800" i="1" dirty="0"/>
                  <a:t>perator</a:t>
                </a:r>
                <a:r>
                  <a:rPr lang="en-US" sz="2800" dirty="0"/>
                  <a:t>. 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800" dirty="0" smtClean="0"/>
                  <a:t>While ridge </a:t>
                </a:r>
                <a:r>
                  <a:rPr lang="en-US" sz="2800" dirty="0"/>
                  <a:t>regression uses the L2 </a:t>
                </a:r>
                <a:r>
                  <a:rPr lang="en-US" sz="2800" dirty="0" smtClean="0"/>
                  <a:t>penalty…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𝑅𝑆𝑆</m:t>
                      </m:r>
                      <m:r>
                        <a:rPr lang="en-US" sz="2800" i="1">
                          <a:latin typeface="Cambria Math"/>
                        </a:rPr>
                        <m:t>+ </m:t>
                      </m:r>
                      <m:r>
                        <a:rPr lang="en-US" sz="2800" i="1">
                          <a:latin typeface="Cambria Math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5" name="Substituent conținu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5350"/>
                <a:ext cx="8229600" cy="3394472"/>
              </a:xfrm>
              <a:blipFill rotWithShape="1">
                <a:blip r:embed="rId2"/>
                <a:stretch>
                  <a:fillRect l="-1481" t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 smtClean="0"/>
              <a:t>Lasso</a:t>
            </a:r>
            <a:endParaRPr lang="en-US" sz="3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63278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…the lasso </a:t>
                </a:r>
                <a:r>
                  <a:rPr lang="en-US" sz="2800" dirty="0"/>
                  <a:t>regression tries to minimize the </a:t>
                </a:r>
                <a:r>
                  <a:rPr lang="en-US" sz="2800" dirty="0" smtClean="0"/>
                  <a:t>following:</a:t>
                </a:r>
              </a:p>
              <a:p>
                <a:pPr marL="0" indent="0">
                  <a:buNone/>
                </a:pPr>
                <a:endParaRPr lang="en-US" sz="3000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𝑅𝑆𝑆</m:t>
                      </m:r>
                      <m:r>
                        <a:rPr lang="en-US" sz="2800" i="1">
                          <a:latin typeface="Cambria Math"/>
                        </a:rPr>
                        <m:t>+ </m:t>
                      </m:r>
                      <m:r>
                        <a:rPr lang="en-US" sz="2800" i="1">
                          <a:latin typeface="Cambria Math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000" b="1" dirty="0" smtClean="0"/>
              </a:p>
            </p:txBody>
          </p:sp>
        </mc:Choice>
        <mc:Fallback xmlns="">
          <p:sp>
            <p:nvSpPr>
              <p:cNvPr id="5" name="Substituent conținu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63278"/>
                <a:ext cx="8229600" cy="3394472"/>
              </a:xfrm>
              <a:blipFill rotWithShape="1">
                <a:blip r:embed="rId2"/>
                <a:stretch>
                  <a:fillRect l="-1481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/>
              <a:t>Ridge regression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b="1" dirty="0" smtClean="0"/>
              <a:t>Predictors:</a:t>
            </a:r>
            <a:endParaRPr lang="en-US" sz="4600" b="1" dirty="0" smtClean="0"/>
          </a:p>
          <a:p>
            <a:pPr marL="0" indent="0">
              <a:buNone/>
            </a:pP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numbUrban</a:t>
            </a:r>
            <a:r>
              <a:rPr lang="en-US" sz="3300" b="1" i="1" dirty="0"/>
              <a:t>:</a:t>
            </a:r>
            <a:r>
              <a:rPr lang="en-US" sz="3300" dirty="0"/>
              <a:t> number of people living in </a:t>
            </a:r>
            <a:r>
              <a:rPr lang="en-US" sz="3300" dirty="0" smtClean="0"/>
              <a:t>urban areas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householdsize</a:t>
            </a:r>
            <a:r>
              <a:rPr lang="en-US" sz="3300" b="1" i="1" dirty="0"/>
              <a:t>:</a:t>
            </a:r>
            <a:r>
              <a:rPr lang="en-US" sz="3300" dirty="0"/>
              <a:t> mean people per household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medIncome</a:t>
            </a:r>
            <a:r>
              <a:rPr lang="en-US" sz="3300" b="1" i="1" dirty="0"/>
              <a:t>: </a:t>
            </a:r>
            <a:r>
              <a:rPr lang="en-US" sz="3300" dirty="0"/>
              <a:t>median household </a:t>
            </a:r>
            <a:r>
              <a:rPr lang="en-US" sz="3300" dirty="0" smtClean="0"/>
              <a:t>income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PctPopUnderPov</a:t>
            </a:r>
            <a:r>
              <a:rPr lang="en-US" sz="3300" b="1" i="1" dirty="0"/>
              <a:t>:</a:t>
            </a:r>
            <a:r>
              <a:rPr lang="en-US" sz="3300" dirty="0"/>
              <a:t> percentage of people under the poverty </a:t>
            </a:r>
            <a:r>
              <a:rPr lang="en-US" sz="3300" dirty="0" smtClean="0"/>
              <a:t>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smtClean="0"/>
              <a:t>PctLess9thGrade</a:t>
            </a:r>
            <a:r>
              <a:rPr lang="en-US" sz="3300" b="1" i="1" dirty="0"/>
              <a:t>:</a:t>
            </a:r>
            <a:r>
              <a:rPr lang="en-US" sz="3300" dirty="0"/>
              <a:t> percentage of people 25 and over with less than a 9th grade </a:t>
            </a:r>
            <a:r>
              <a:rPr lang="en-US" sz="3300" dirty="0" smtClean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/>
              <a:t>PctUnemployed</a:t>
            </a:r>
            <a:r>
              <a:rPr lang="en-US" sz="3300" b="1" i="1" dirty="0"/>
              <a:t>:</a:t>
            </a:r>
            <a:r>
              <a:rPr lang="en-US" sz="3300" dirty="0"/>
              <a:t> percentage of people 16 and over, in the labor </a:t>
            </a:r>
            <a:r>
              <a:rPr lang="en-US" sz="3300" dirty="0" smtClean="0"/>
              <a:t>force and unemployed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NumImmig</a:t>
            </a:r>
            <a:r>
              <a:rPr lang="en-US" sz="3300" b="1" i="1" dirty="0"/>
              <a:t>:</a:t>
            </a:r>
            <a:r>
              <a:rPr lang="en-US" sz="3300" dirty="0"/>
              <a:t> total number of people known to be </a:t>
            </a:r>
            <a:r>
              <a:rPr lang="en-US" sz="3300" dirty="0" smtClean="0"/>
              <a:t>immigrants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NumInShelters</a:t>
            </a:r>
            <a:r>
              <a:rPr lang="en-US" sz="3300" b="1" i="1" dirty="0"/>
              <a:t>:</a:t>
            </a:r>
            <a:r>
              <a:rPr lang="en-US" sz="3300" dirty="0"/>
              <a:t> number of people in homeless </a:t>
            </a:r>
            <a:r>
              <a:rPr lang="en-US" sz="3300" dirty="0" smtClean="0"/>
              <a:t>shelters</a:t>
            </a:r>
          </a:p>
        </p:txBody>
      </p:sp>
    </p:spTree>
    <p:extLst>
      <p:ext uri="{BB962C8B-B14F-4D97-AF65-F5344CB8AC3E}">
        <p14:creationId xmlns:p14="http://schemas.microsoft.com/office/powerpoint/2010/main" val="22939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/>
              <a:t>Ridge regression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/>
              <a:t>Predictors:</a:t>
            </a:r>
            <a:endParaRPr lang="en-US" sz="2500" b="1" dirty="0" smtClean="0"/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NumStreet</a:t>
            </a:r>
            <a:r>
              <a:rPr lang="en-US" sz="1700" b="1" i="1" dirty="0"/>
              <a:t>: </a:t>
            </a:r>
            <a:r>
              <a:rPr lang="en-US" sz="1700" dirty="0"/>
              <a:t>number of homeless people counted in the </a:t>
            </a:r>
            <a:r>
              <a:rPr lang="en-US" sz="1700" dirty="0" smtClean="0"/>
              <a:t>street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racepctblack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</a:t>
            </a:r>
            <a:r>
              <a:rPr lang="en-US" sz="1700" dirty="0" err="1" smtClean="0"/>
              <a:t>african-american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racePctWhite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</a:t>
            </a:r>
            <a:r>
              <a:rPr lang="en-US" sz="1700" dirty="0" err="1" smtClean="0"/>
              <a:t>caucasian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racePctAsian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of </a:t>
            </a:r>
            <a:r>
              <a:rPr lang="en-US" sz="1700" dirty="0" err="1"/>
              <a:t>asian</a:t>
            </a:r>
            <a:r>
              <a:rPr lang="en-US" sz="1700" dirty="0"/>
              <a:t> </a:t>
            </a:r>
            <a:r>
              <a:rPr lang="en-US" sz="1700" dirty="0" smtClean="0"/>
              <a:t>heritage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racePctHisp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of </a:t>
            </a:r>
            <a:r>
              <a:rPr lang="en-US" sz="1700" dirty="0" err="1"/>
              <a:t>hispanic</a:t>
            </a:r>
            <a:r>
              <a:rPr lang="en-US" sz="1700" dirty="0"/>
              <a:t> </a:t>
            </a:r>
            <a:r>
              <a:rPr lang="en-US" sz="1700" dirty="0" smtClean="0"/>
              <a:t>heritage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pctWPubAsst</a:t>
            </a:r>
            <a:r>
              <a:rPr lang="en-US" sz="1700" b="1" i="1" dirty="0"/>
              <a:t>:</a:t>
            </a:r>
            <a:r>
              <a:rPr lang="en-US" sz="1700" dirty="0"/>
              <a:t> percentage of households with public assistance </a:t>
            </a:r>
            <a:r>
              <a:rPr lang="en-US" sz="1700" dirty="0" smtClean="0"/>
              <a:t>income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PopDens</a:t>
            </a:r>
            <a:r>
              <a:rPr lang="en-US" sz="1700" b="1" i="1" dirty="0"/>
              <a:t>:</a:t>
            </a:r>
            <a:r>
              <a:rPr lang="en-US" sz="1700" dirty="0"/>
              <a:t> population density in persons per square </a:t>
            </a:r>
            <a:r>
              <a:rPr lang="en-US" sz="1700" dirty="0" smtClean="0"/>
              <a:t>mile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HousVacant</a:t>
            </a:r>
            <a:r>
              <a:rPr lang="en-US" sz="1700" b="1" i="1" dirty="0"/>
              <a:t>:</a:t>
            </a:r>
            <a:r>
              <a:rPr lang="en-US" sz="1700" dirty="0"/>
              <a:t> number of vacant </a:t>
            </a:r>
            <a:r>
              <a:rPr lang="en-US" sz="1700" dirty="0" smtClean="0"/>
              <a:t>households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343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/>
              <a:t>Ridge regression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/>
              <a:t>D</a:t>
            </a:r>
            <a:r>
              <a:rPr lang="en-US" sz="3300" b="1" dirty="0" smtClean="0"/>
              <a:t>ependent variable: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3300" b="1" i="1" dirty="0" err="1"/>
              <a:t>burglPerPop</a:t>
            </a:r>
            <a:r>
              <a:rPr lang="en-US" sz="3300" b="1" i="1" dirty="0"/>
              <a:t>:</a:t>
            </a:r>
            <a:r>
              <a:rPr lang="en-US" sz="3300" dirty="0"/>
              <a:t> number of burglaries per 100K population</a:t>
            </a:r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40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236</Words>
  <Application>Microsoft Office PowerPoint</Application>
  <PresentationFormat>Expunere pe ecran (16:9)</PresentationFormat>
  <Paragraphs>36</Paragraphs>
  <Slides>6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7" baseType="lpstr">
      <vt:lpstr>Temă Office</vt:lpstr>
      <vt:lpstr>Penalized Regression (2)   Lasso</vt:lpstr>
      <vt:lpstr>Prezentare PowerPoint</vt:lpstr>
      <vt:lpstr>Lasso</vt:lpstr>
      <vt:lpstr>Ridge regression</vt:lpstr>
      <vt:lpstr>Ridge regression</vt:lpstr>
      <vt:lpstr>Ridge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52</cp:revision>
  <dcterms:created xsi:type="dcterms:W3CDTF">2014-10-10T10:38:27Z</dcterms:created>
  <dcterms:modified xsi:type="dcterms:W3CDTF">2017-03-08T08:19:04Z</dcterms:modified>
</cp:coreProperties>
</file>