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1" r:id="rId5"/>
    <p:sldId id="26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0478-133C-46F1-90F4-8C4DA2D1FDE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Partial Least </a:t>
            </a:r>
            <a:r>
              <a:rPr lang="en-US" sz="4200" b="1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Squares Regression</a:t>
            </a:r>
            <a:br>
              <a:rPr lang="en-US" sz="4200" b="1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</a:br>
            <a:r>
              <a:rPr lang="en-US" sz="4200" b="1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(PLS)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1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PLS regression is a technique that allows us to predict a dependent variable based on a very large set of independent variables. </a:t>
            </a:r>
            <a:r>
              <a:rPr lang="en-US" sz="2800" dirty="0" smtClean="0"/>
              <a:t>This </a:t>
            </a:r>
            <a:r>
              <a:rPr lang="en-US" sz="2800" dirty="0"/>
              <a:t>technique identifies linear combinations of predictors that meet two conditions: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they properly explain the initial predictors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they are related to the response variable as well.</a:t>
            </a:r>
          </a:p>
          <a:p>
            <a:pPr marL="0" indent="0" algn="ctr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785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optimal number of </a:t>
            </a:r>
            <a:r>
              <a:rPr lang="en-US" sz="2800" dirty="0" smtClean="0"/>
              <a:t>components - that </a:t>
            </a:r>
            <a:r>
              <a:rPr lang="en-US" sz="2800" dirty="0"/>
              <a:t>generates the </a:t>
            </a:r>
            <a:r>
              <a:rPr lang="en-US" sz="2800" dirty="0" smtClean="0"/>
              <a:t>best model (with the </a:t>
            </a:r>
            <a:r>
              <a:rPr lang="en-US" sz="2800" dirty="0"/>
              <a:t>lowest </a:t>
            </a:r>
            <a:r>
              <a:rPr lang="en-US" sz="2800" dirty="0" smtClean="0"/>
              <a:t>MSE) - is </a:t>
            </a:r>
            <a:r>
              <a:rPr lang="en-US" sz="2800" dirty="0"/>
              <a:t>identified through cross-validation.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PLS regression is most useful in some fields of </a:t>
            </a:r>
            <a:r>
              <a:rPr lang="en-US" sz="2800" dirty="0" smtClean="0"/>
              <a:t>research </a:t>
            </a:r>
            <a:r>
              <a:rPr lang="en-US" sz="2800" dirty="0"/>
              <a:t>where the number of predictors is greater than the sample size (in cancer research, for example).</a:t>
            </a: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16366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600" b="1" dirty="0" smtClean="0"/>
              <a:t>Independent variables:</a:t>
            </a:r>
          </a:p>
          <a:p>
            <a:pPr marL="0" indent="0">
              <a:buNone/>
            </a:pPr>
            <a:endParaRPr lang="en-US" sz="17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numbUrban</a:t>
            </a:r>
            <a:r>
              <a:rPr lang="en-US" sz="3300" b="1" i="1" dirty="0"/>
              <a:t>:</a:t>
            </a:r>
            <a:r>
              <a:rPr lang="en-US" sz="3300" dirty="0"/>
              <a:t> number of people living in </a:t>
            </a:r>
            <a:r>
              <a:rPr lang="en-US" sz="3300" dirty="0" smtClean="0"/>
              <a:t>urban areas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householdsize</a:t>
            </a:r>
            <a:r>
              <a:rPr lang="en-US" sz="3300" b="1" i="1" dirty="0"/>
              <a:t>:</a:t>
            </a:r>
            <a:r>
              <a:rPr lang="en-US" sz="3300" dirty="0"/>
              <a:t> mean people per household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medIncome</a:t>
            </a:r>
            <a:r>
              <a:rPr lang="en-US" sz="3300" b="1" i="1" dirty="0"/>
              <a:t>: </a:t>
            </a:r>
            <a:r>
              <a:rPr lang="en-US" sz="3300" dirty="0"/>
              <a:t>median household </a:t>
            </a:r>
            <a:r>
              <a:rPr lang="en-US" sz="3300" dirty="0" smtClean="0"/>
              <a:t>income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PctPopUnderPov</a:t>
            </a:r>
            <a:r>
              <a:rPr lang="en-US" sz="3300" b="1" i="1" dirty="0"/>
              <a:t>:</a:t>
            </a:r>
            <a:r>
              <a:rPr lang="en-US" sz="3300" dirty="0"/>
              <a:t> percentage of people under the poverty </a:t>
            </a:r>
            <a:r>
              <a:rPr lang="en-US" sz="3300" dirty="0" smtClean="0"/>
              <a:t>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smtClean="0"/>
              <a:t>PctLess9thGrade</a:t>
            </a:r>
            <a:r>
              <a:rPr lang="en-US" sz="3300" b="1" i="1" dirty="0"/>
              <a:t>:</a:t>
            </a:r>
            <a:r>
              <a:rPr lang="en-US" sz="3300" dirty="0"/>
              <a:t> percentage of people 25 and over with less than a 9th grade </a:t>
            </a:r>
            <a:r>
              <a:rPr lang="en-US" sz="3300" dirty="0" smtClean="0"/>
              <a:t>education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/>
              <a:t>PctUnemployed</a:t>
            </a:r>
            <a:r>
              <a:rPr lang="en-US" sz="3300" b="1" i="1" dirty="0"/>
              <a:t>:</a:t>
            </a:r>
            <a:r>
              <a:rPr lang="en-US" sz="3300" dirty="0"/>
              <a:t> percentage of people 16 and over, in the labor </a:t>
            </a:r>
            <a:r>
              <a:rPr lang="en-US" sz="3300" dirty="0" smtClean="0"/>
              <a:t>force and unemployed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NumImmig</a:t>
            </a:r>
            <a:r>
              <a:rPr lang="en-US" sz="3300" b="1" i="1" dirty="0"/>
              <a:t>:</a:t>
            </a:r>
            <a:r>
              <a:rPr lang="en-US" sz="3300" dirty="0"/>
              <a:t> total number of people known to be </a:t>
            </a:r>
            <a:r>
              <a:rPr lang="en-US" sz="3300" dirty="0" smtClean="0"/>
              <a:t>immigrants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NumInShelters</a:t>
            </a:r>
            <a:r>
              <a:rPr lang="en-US" sz="3300" b="1" i="1" dirty="0"/>
              <a:t>:</a:t>
            </a:r>
            <a:r>
              <a:rPr lang="en-US" sz="3300" dirty="0"/>
              <a:t> number of people in homeless </a:t>
            </a:r>
            <a:r>
              <a:rPr lang="en-US" sz="3300" dirty="0" smtClean="0"/>
              <a:t>shelters</a:t>
            </a:r>
          </a:p>
        </p:txBody>
      </p:sp>
    </p:spTree>
    <p:extLst>
      <p:ext uri="{BB962C8B-B14F-4D97-AF65-F5344CB8AC3E}">
        <p14:creationId xmlns:p14="http://schemas.microsoft.com/office/powerpoint/2010/main" val="22939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/>
              <a:t>Independent variables:</a:t>
            </a:r>
          </a:p>
          <a:p>
            <a:pPr marL="0" indent="0">
              <a:buNone/>
            </a:pPr>
            <a:endParaRPr lang="en-US" sz="1200" dirty="0" smtClean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NumStreet</a:t>
            </a:r>
            <a:r>
              <a:rPr lang="en-US" sz="1700" b="1" i="1" dirty="0"/>
              <a:t>: </a:t>
            </a:r>
            <a:r>
              <a:rPr lang="en-US" sz="1700" dirty="0"/>
              <a:t>number of homeless people counted in the </a:t>
            </a:r>
            <a:r>
              <a:rPr lang="en-US" sz="1700" dirty="0" smtClean="0"/>
              <a:t>street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racepctblack</a:t>
            </a:r>
            <a:r>
              <a:rPr lang="en-US" sz="1700" b="1" i="1" dirty="0"/>
              <a:t>:</a:t>
            </a:r>
            <a:r>
              <a:rPr lang="en-US" sz="1700" dirty="0"/>
              <a:t> percentage of population that is </a:t>
            </a:r>
            <a:r>
              <a:rPr lang="en-US" sz="1700" dirty="0" err="1" smtClean="0"/>
              <a:t>african-american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racePctWhite</a:t>
            </a:r>
            <a:r>
              <a:rPr lang="en-US" sz="1700" b="1" i="1" dirty="0"/>
              <a:t>:</a:t>
            </a:r>
            <a:r>
              <a:rPr lang="en-US" sz="1700" dirty="0"/>
              <a:t> percentage of population that is </a:t>
            </a:r>
            <a:r>
              <a:rPr lang="en-US" sz="1700" dirty="0" err="1" smtClean="0"/>
              <a:t>caucasian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racePctAsian</a:t>
            </a:r>
            <a:r>
              <a:rPr lang="en-US" sz="1700" b="1" i="1" dirty="0"/>
              <a:t>:</a:t>
            </a:r>
            <a:r>
              <a:rPr lang="en-US" sz="1700" dirty="0"/>
              <a:t> percentage of population that is of </a:t>
            </a:r>
            <a:r>
              <a:rPr lang="en-US" sz="1700" dirty="0" err="1"/>
              <a:t>asian</a:t>
            </a:r>
            <a:r>
              <a:rPr lang="en-US" sz="1700" dirty="0"/>
              <a:t> </a:t>
            </a:r>
            <a:r>
              <a:rPr lang="en-US" sz="1700" dirty="0" smtClean="0"/>
              <a:t>heritage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racePctHisp</a:t>
            </a:r>
            <a:r>
              <a:rPr lang="en-US" sz="1700" b="1" i="1" dirty="0"/>
              <a:t>:</a:t>
            </a:r>
            <a:r>
              <a:rPr lang="en-US" sz="1700" dirty="0"/>
              <a:t> percentage of population that is of </a:t>
            </a:r>
            <a:r>
              <a:rPr lang="en-US" sz="1700" dirty="0" err="1"/>
              <a:t>hispanic</a:t>
            </a:r>
            <a:r>
              <a:rPr lang="en-US" sz="1700" dirty="0"/>
              <a:t> </a:t>
            </a:r>
            <a:r>
              <a:rPr lang="en-US" sz="1700" dirty="0" smtClean="0"/>
              <a:t>heritage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pctWPubAsst</a:t>
            </a:r>
            <a:r>
              <a:rPr lang="en-US" sz="1700" b="1" i="1" dirty="0"/>
              <a:t>:</a:t>
            </a:r>
            <a:r>
              <a:rPr lang="en-US" sz="1700" dirty="0"/>
              <a:t> percentage of households with public assistance </a:t>
            </a:r>
            <a:r>
              <a:rPr lang="en-US" sz="1700" dirty="0" smtClean="0"/>
              <a:t>income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PopDens</a:t>
            </a:r>
            <a:r>
              <a:rPr lang="en-US" sz="1700" b="1" i="1" dirty="0"/>
              <a:t>:</a:t>
            </a:r>
            <a:r>
              <a:rPr lang="en-US" sz="1700" dirty="0"/>
              <a:t> population density in persons per square </a:t>
            </a:r>
            <a:r>
              <a:rPr lang="en-US" sz="1700" dirty="0" smtClean="0"/>
              <a:t>mile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HousVacant</a:t>
            </a:r>
            <a:r>
              <a:rPr lang="en-US" sz="1700" b="1" i="1" dirty="0"/>
              <a:t>:</a:t>
            </a:r>
            <a:r>
              <a:rPr lang="en-US" sz="1700" dirty="0"/>
              <a:t> number of vacant </a:t>
            </a:r>
            <a:r>
              <a:rPr lang="en-US" sz="1700" dirty="0" smtClean="0"/>
              <a:t>households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343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/>
              <a:t>D</a:t>
            </a:r>
            <a:r>
              <a:rPr lang="en-US" sz="3300" b="1" dirty="0" smtClean="0"/>
              <a:t>ependent variable: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3300" b="1" i="1" dirty="0" err="1"/>
              <a:t>burglPerPop</a:t>
            </a:r>
            <a:r>
              <a:rPr lang="en-US" sz="3300" b="1" i="1" dirty="0"/>
              <a:t>:</a:t>
            </a:r>
            <a:r>
              <a:rPr lang="en-US" sz="3300" dirty="0"/>
              <a:t> number of burglaries per 100K population</a:t>
            </a:r>
          </a:p>
          <a:p>
            <a:pPr marL="0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404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273</Words>
  <Application>Microsoft Office PowerPoint</Application>
  <PresentationFormat>Expunere pe ecran (16:9)</PresentationFormat>
  <Paragraphs>30</Paragraphs>
  <Slides>6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7" baseType="lpstr">
      <vt:lpstr>Temă Office</vt:lpstr>
      <vt:lpstr>Partial Least Squares Regression (PLS)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55</cp:revision>
  <dcterms:created xsi:type="dcterms:W3CDTF">2014-10-10T10:38:27Z</dcterms:created>
  <dcterms:modified xsi:type="dcterms:W3CDTF">2017-08-25T04:33:55Z</dcterms:modified>
</cp:coreProperties>
</file>