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3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5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5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5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1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1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90478-133C-46F1-90F4-8C4DA2D1FDE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735931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>Binomial Logistic Regression</a:t>
            </a:r>
            <a:endParaRPr lang="en-US" sz="3500" b="1" dirty="0">
              <a:ln>
                <a:solidFill>
                  <a:schemeClr val="tx1">
                    <a:alpha val="7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2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51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ubstituent conținut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14350"/>
            <a:ext cx="6519333" cy="4191000"/>
          </a:xfrm>
        </p:spPr>
      </p:pic>
    </p:spTree>
    <p:extLst>
      <p:ext uri="{BB962C8B-B14F-4D97-AF65-F5344CB8AC3E}">
        <p14:creationId xmlns:p14="http://schemas.microsoft.com/office/powerpoint/2010/main" val="3716398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ROC Curve</a:t>
            </a:r>
            <a:endParaRPr lang="en-US" b="1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>The accuracy of the model is given by the area under the curve (AUC). This area is comprised between 0.50 and 1. </a:t>
            </a:r>
            <a:endParaRPr lang="en-US" sz="2700" dirty="0" smtClean="0"/>
          </a:p>
          <a:p>
            <a:endParaRPr lang="en-US" sz="2700" dirty="0" smtClean="0"/>
          </a:p>
          <a:p>
            <a:r>
              <a:rPr lang="en-US" sz="2700" dirty="0" smtClean="0"/>
              <a:t>if AUC </a:t>
            </a:r>
            <a:r>
              <a:rPr lang="en-US" sz="2700" dirty="0"/>
              <a:t>is close to 0.50, the model is useless for </a:t>
            </a:r>
            <a:r>
              <a:rPr lang="en-US" sz="2700" dirty="0" smtClean="0"/>
              <a:t>prediction</a:t>
            </a:r>
          </a:p>
          <a:p>
            <a:r>
              <a:rPr lang="en-US" sz="2700" dirty="0"/>
              <a:t>t</a:t>
            </a:r>
            <a:r>
              <a:rPr lang="en-US" sz="2700" dirty="0" smtClean="0"/>
              <a:t>he </a:t>
            </a:r>
            <a:r>
              <a:rPr lang="en-US" sz="2700" dirty="0"/>
              <a:t>closer </a:t>
            </a:r>
            <a:r>
              <a:rPr lang="en-US" sz="2700" dirty="0" smtClean="0"/>
              <a:t>AUC is to </a:t>
            </a:r>
            <a:r>
              <a:rPr lang="en-US" sz="2700" dirty="0"/>
              <a:t>1, the better the </a:t>
            </a:r>
            <a:r>
              <a:rPr lang="en-US" sz="2700" dirty="0" smtClean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97658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binomial logistic regression </a:t>
            </a:r>
            <a:r>
              <a:rPr lang="en-US" sz="2800" dirty="0" smtClean="0"/>
              <a:t>is </a:t>
            </a:r>
            <a:r>
              <a:rPr lang="en-US" sz="2800" dirty="0"/>
              <a:t>used when the dependent variable is </a:t>
            </a:r>
            <a:r>
              <a:rPr lang="en-US" sz="2800" dirty="0" smtClean="0"/>
              <a:t>dichotomous and </a:t>
            </a:r>
            <a:r>
              <a:rPr lang="en-US" sz="2800" dirty="0"/>
              <a:t>the independent variables are continuous, ordinal or nominal. </a:t>
            </a:r>
            <a:endParaRPr lang="en-US" sz="2800" dirty="0" smtClean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800" dirty="0" smtClean="0"/>
              <a:t>It </a:t>
            </a:r>
            <a:r>
              <a:rPr lang="en-US" sz="2800" dirty="0"/>
              <a:t>belongs to the category of </a:t>
            </a:r>
            <a:r>
              <a:rPr lang="en-US" sz="2800" b="1" dirty="0"/>
              <a:t>supervised</a:t>
            </a:r>
            <a:r>
              <a:rPr lang="en-US" sz="2800" dirty="0"/>
              <a:t> machine learning techniques with a categorical response variable. 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7785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3300" dirty="0" smtClean="0"/>
              <a:t>The </a:t>
            </a:r>
            <a:r>
              <a:rPr lang="en-US" sz="3300" dirty="0"/>
              <a:t>logistic regression allows us to determine the </a:t>
            </a:r>
            <a:r>
              <a:rPr lang="en-US" sz="3300" b="1" dirty="0"/>
              <a:t>probability</a:t>
            </a:r>
            <a:r>
              <a:rPr lang="en-US" sz="3300" dirty="0"/>
              <a:t> for a given case to be in a particular </a:t>
            </a:r>
            <a:r>
              <a:rPr lang="en-US" sz="3300" dirty="0" smtClean="0"/>
              <a:t>class (category) </a:t>
            </a:r>
            <a:r>
              <a:rPr lang="en-US" sz="3300" dirty="0"/>
              <a:t>of the dependent variable.</a:t>
            </a:r>
            <a:endParaRPr lang="en-US" sz="3300" b="1" dirty="0" smtClean="0"/>
          </a:p>
        </p:txBody>
      </p:sp>
    </p:spTree>
    <p:extLst>
      <p:ext uri="{BB962C8B-B14F-4D97-AF65-F5344CB8AC3E}">
        <p14:creationId xmlns:p14="http://schemas.microsoft.com/office/powerpoint/2010/main" val="16366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i="1" dirty="0" smtClean="0"/>
              <a:t>p</a:t>
            </a:r>
            <a:r>
              <a:rPr lang="en-US" sz="3300" dirty="0" smtClean="0"/>
              <a:t> – probability of success</a:t>
            </a:r>
          </a:p>
          <a:p>
            <a:pPr marL="0" indent="0">
              <a:buNone/>
            </a:pPr>
            <a:r>
              <a:rPr lang="en-US" sz="3300" i="1" dirty="0" smtClean="0"/>
              <a:t>1 - p</a:t>
            </a:r>
            <a:r>
              <a:rPr lang="en-US" sz="3300" dirty="0" smtClean="0"/>
              <a:t> – probability of failure</a:t>
            </a: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sz="3300" i="1" dirty="0" smtClean="0"/>
              <a:t>p / (1 - p)</a:t>
            </a:r>
            <a:r>
              <a:rPr lang="en-US" sz="3300" dirty="0" smtClean="0"/>
              <a:t> – the </a:t>
            </a:r>
            <a:r>
              <a:rPr lang="en-US" sz="3300" b="1" dirty="0" smtClean="0"/>
              <a:t>odds</a:t>
            </a:r>
            <a:r>
              <a:rPr lang="en-US" sz="3300" dirty="0" smtClean="0"/>
              <a:t> that the predicted event happens</a:t>
            </a:r>
            <a:endParaRPr lang="en-US" sz="3300" i="1" dirty="0" smtClean="0"/>
          </a:p>
        </p:txBody>
      </p:sp>
    </p:spTree>
    <p:extLst>
      <p:ext uri="{BB962C8B-B14F-4D97-AF65-F5344CB8AC3E}">
        <p14:creationId xmlns:p14="http://schemas.microsoft.com/office/powerpoint/2010/main" val="136720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stituent conținut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71550"/>
                <a:ext cx="8229600" cy="3394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300" dirty="0" smtClean="0"/>
                  <a:t>Equation of the logistic regression:</a:t>
                </a:r>
              </a:p>
              <a:p>
                <a:pPr marL="0" indent="0">
                  <a:buNone/>
                </a:pPr>
                <a:endParaRPr lang="en-US" sz="33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/>
                        <m:t>𝑙𝑛</m:t>
                      </m:r>
                      <m:f>
                        <m:fPr>
                          <m:ctrlPr>
                            <a:rPr lang="en-US" sz="3600" i="1"/>
                          </m:ctrlPr>
                        </m:fPr>
                        <m:num>
                          <m:r>
                            <a:rPr lang="en-US" sz="3600" i="1"/>
                            <m:t>𝑝</m:t>
                          </m:r>
                        </m:num>
                        <m:den>
                          <m:r>
                            <a:rPr lang="en-US" sz="3600" i="1"/>
                            <m:t>1−</m:t>
                          </m:r>
                          <m:r>
                            <a:rPr lang="en-US" sz="3600" i="1"/>
                            <m:t>𝑝</m:t>
                          </m:r>
                        </m:den>
                      </m:f>
                      <m:r>
                        <a:rPr lang="en-US" sz="3600" i="1"/>
                        <m:t>=</m:t>
                      </m:r>
                      <m:sSub>
                        <m:sSubPr>
                          <m:ctrlPr>
                            <a:rPr lang="en-US" sz="3600" i="1"/>
                          </m:ctrlPr>
                        </m:sSubPr>
                        <m:e>
                          <m:r>
                            <a:rPr lang="en-US" sz="3600" i="1"/>
                            <m:t>𝑏</m:t>
                          </m:r>
                        </m:e>
                        <m:sub>
                          <m:r>
                            <a:rPr lang="en-US" sz="3600" i="1"/>
                            <m:t>0</m:t>
                          </m:r>
                        </m:sub>
                      </m:sSub>
                      <m:r>
                        <a:rPr lang="en-US" sz="3600" i="1"/>
                        <m:t>+</m:t>
                      </m:r>
                      <m:sSub>
                        <m:sSubPr>
                          <m:ctrlPr>
                            <a:rPr lang="en-US" sz="3600" i="1"/>
                          </m:ctrlPr>
                        </m:sSubPr>
                        <m:e>
                          <m:r>
                            <a:rPr lang="en-US" sz="3600" i="1"/>
                            <m:t>𝑏</m:t>
                          </m:r>
                        </m:e>
                        <m:sub>
                          <m:r>
                            <a:rPr lang="en-US" sz="3600" i="1"/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i="1"/>
                          </m:ctrlPr>
                        </m:sSubPr>
                        <m:e>
                          <m:r>
                            <a:rPr lang="en-US" sz="3600" i="1"/>
                            <m:t>𝑥</m:t>
                          </m:r>
                        </m:e>
                        <m:sub>
                          <m:r>
                            <a:rPr lang="en-US" sz="3600" i="1"/>
                            <m:t>1</m:t>
                          </m:r>
                        </m:sub>
                      </m:sSub>
                      <m:r>
                        <a:rPr lang="en-US" sz="3600" i="1"/>
                        <m:t>+</m:t>
                      </m:r>
                      <m:sSub>
                        <m:sSubPr>
                          <m:ctrlPr>
                            <a:rPr lang="en-US" sz="3600" i="1"/>
                          </m:ctrlPr>
                        </m:sSubPr>
                        <m:e>
                          <m:r>
                            <a:rPr lang="en-US" sz="3600" i="1"/>
                            <m:t>𝑏</m:t>
                          </m:r>
                        </m:e>
                        <m:sub>
                          <m:r>
                            <a:rPr lang="en-US" sz="3600" i="1"/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600" i="1"/>
                          </m:ctrlPr>
                        </m:sSubPr>
                        <m:e>
                          <m:r>
                            <a:rPr lang="en-US" sz="3600" i="1"/>
                            <m:t>𝑥</m:t>
                          </m:r>
                        </m:e>
                        <m:sub>
                          <m:r>
                            <a:rPr lang="en-US" sz="3600" i="1"/>
                            <m:t>2</m:t>
                          </m:r>
                        </m:sub>
                      </m:sSub>
                      <m:r>
                        <a:rPr lang="en-US" sz="3600" i="1"/>
                        <m:t>+…+</m:t>
                      </m:r>
                      <m:sSub>
                        <m:sSubPr>
                          <m:ctrlPr>
                            <a:rPr lang="en-US" sz="3600" i="1"/>
                          </m:ctrlPr>
                        </m:sSubPr>
                        <m:e>
                          <m:r>
                            <a:rPr lang="en-US" sz="3600" i="1"/>
                            <m:t>𝑏</m:t>
                          </m:r>
                        </m:e>
                        <m:sub>
                          <m:r>
                            <a:rPr lang="en-US" sz="3600" i="1"/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3600" i="1"/>
                          </m:ctrlPr>
                        </m:sSubPr>
                        <m:e>
                          <m:r>
                            <a:rPr lang="en-US" sz="3600" i="1"/>
                            <m:t>𝑥</m:t>
                          </m:r>
                        </m:e>
                        <m:sub>
                          <m:r>
                            <a:rPr lang="en-US" sz="3600" i="1"/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300" dirty="0" smtClean="0"/>
              </a:p>
            </p:txBody>
          </p:sp>
        </mc:Choice>
        <mc:Fallback>
          <p:sp>
            <p:nvSpPr>
              <p:cNvPr id="5" name="Substituent conținut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71550"/>
                <a:ext cx="8229600" cy="3394472"/>
              </a:xfrm>
              <a:blipFill rotWithShape="1">
                <a:blip r:embed="rId2"/>
                <a:stretch>
                  <a:fillRect l="-1926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1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stituent conținut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71550"/>
                <a:ext cx="8229600" cy="3394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300" dirty="0" smtClean="0"/>
                  <a:t>If we apply the antilogarithm to the previous equation we get:</a:t>
                </a:r>
              </a:p>
              <a:p>
                <a:pPr marL="0" indent="0">
                  <a:buNone/>
                </a:pPr>
                <a:endParaRPr lang="en-US" sz="33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/>
                          </m:ctrlPr>
                        </m:fPr>
                        <m:num>
                          <m:r>
                            <a:rPr lang="en-US" sz="3600" i="1"/>
                            <m:t>𝑝</m:t>
                          </m:r>
                        </m:num>
                        <m:den>
                          <m:r>
                            <a:rPr lang="en-US" sz="3600" i="1"/>
                            <m:t>1−</m:t>
                          </m:r>
                          <m:r>
                            <a:rPr lang="en-US" sz="3600" i="1"/>
                            <m:t>𝑝</m:t>
                          </m:r>
                        </m:den>
                      </m:f>
                      <m:r>
                        <a:rPr lang="en-US" sz="3600" i="1"/>
                        <m:t>=</m:t>
                      </m:r>
                      <m:sSup>
                        <m:sSupPr>
                          <m:ctrlPr>
                            <a:rPr lang="en-US" sz="3600" i="1"/>
                          </m:ctrlPr>
                        </m:sSupPr>
                        <m:e>
                          <m:r>
                            <a:rPr lang="en-US" sz="3600" i="1"/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i="1"/>
                              </m:ctrlPr>
                            </m:sSubPr>
                            <m:e>
                              <m:r>
                                <a:rPr lang="en-US" sz="3600" i="1"/>
                                <m:t>𝑏</m:t>
                              </m:r>
                            </m:e>
                            <m:sub>
                              <m:r>
                                <a:rPr lang="en-US" sz="3600" i="1"/>
                                <m:t>0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3600" i="1"/>
                          </m:ctrlPr>
                        </m:sSupPr>
                        <m:e>
                          <m:r>
                            <a:rPr lang="en-US" sz="3600" i="1"/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i="1"/>
                              </m:ctrlPr>
                            </m:sSubPr>
                            <m:e>
                              <m:r>
                                <a:rPr lang="en-US" sz="3600" i="1"/>
                                <m:t>𝑏</m:t>
                              </m:r>
                            </m:e>
                            <m:sub>
                              <m:r>
                                <a:rPr lang="en-US" sz="3600" i="1"/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/>
                              </m:ctrlPr>
                            </m:sSubPr>
                            <m:e>
                              <m:r>
                                <a:rPr lang="en-US" sz="3600" i="1"/>
                                <m:t>𝑥</m:t>
                              </m:r>
                            </m:e>
                            <m:sub>
                              <m:r>
                                <a:rPr lang="en-US" sz="3600" i="1"/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600" i="1"/>
                        <m:t>…</m:t>
                      </m:r>
                      <m:sSup>
                        <m:sSupPr>
                          <m:ctrlPr>
                            <a:rPr lang="en-US" sz="3600" i="1"/>
                          </m:ctrlPr>
                        </m:sSupPr>
                        <m:e>
                          <m:r>
                            <a:rPr lang="en-US" sz="3600" i="1"/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i="1"/>
                              </m:ctrlPr>
                            </m:sSubPr>
                            <m:e>
                              <m:r>
                                <a:rPr lang="en-US" sz="3600" i="1"/>
                                <m:t>𝑏</m:t>
                              </m:r>
                            </m:e>
                            <m:sub>
                              <m:r>
                                <a:rPr lang="en-US" sz="3600" i="1"/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/>
                              </m:ctrlPr>
                            </m:sSubPr>
                            <m:e>
                              <m:r>
                                <a:rPr lang="en-US" sz="3600" i="1"/>
                                <m:t>𝑥</m:t>
                              </m:r>
                            </m:e>
                            <m:sub>
                              <m:r>
                                <a:rPr lang="en-US" sz="3600" i="1"/>
                                <m:t>𝑘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300" dirty="0" smtClean="0"/>
              </a:p>
            </p:txBody>
          </p:sp>
        </mc:Choice>
        <mc:Fallback>
          <p:sp>
            <p:nvSpPr>
              <p:cNvPr id="5" name="Substituent conținut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71550"/>
                <a:ext cx="8229600" cy="3394472"/>
              </a:xfrm>
              <a:blipFill rotWithShape="1">
                <a:blip r:embed="rId2"/>
                <a:stretch>
                  <a:fillRect l="-1926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9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Topics </a:t>
            </a:r>
            <a:r>
              <a:rPr lang="en-US" sz="3600" dirty="0"/>
              <a:t>related to the logistic regression:</a:t>
            </a:r>
          </a:p>
          <a:p>
            <a:pPr marL="0" indent="0">
              <a:buNone/>
            </a:pPr>
            <a:endParaRPr lang="en-US" sz="3600" dirty="0"/>
          </a:p>
          <a:p>
            <a:pPr marL="742950" lvl="0" indent="-742950">
              <a:buFont typeface="+mj-lt"/>
              <a:buAutoNum type="arabicPeriod"/>
            </a:pPr>
            <a:r>
              <a:rPr lang="en-US" sz="3600" dirty="0"/>
              <a:t>how to run the logistic regression in R and how to interpret the </a:t>
            </a:r>
            <a:r>
              <a:rPr lang="en-US" sz="3600" dirty="0" smtClean="0"/>
              <a:t>coefficients</a:t>
            </a:r>
            <a:endParaRPr lang="en-US" sz="3600" dirty="0"/>
          </a:p>
          <a:p>
            <a:pPr marL="742950" lvl="0" indent="-742950">
              <a:buFont typeface="+mj-lt"/>
              <a:buAutoNum type="arabicPeriod"/>
            </a:pPr>
            <a:r>
              <a:rPr lang="en-US" sz="3600" dirty="0"/>
              <a:t>how to estimate the prediction accuracy for a logistic regression (how to know if our model does a good job as far as prediction is concerned).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sz="3600" dirty="0"/>
              <a:t>how to build the ROC curve and compute the area under the curve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sz="3600" dirty="0"/>
              <a:t>how to validate a logistic regression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300" dirty="0" smtClean="0"/>
          </a:p>
        </p:txBody>
      </p:sp>
    </p:spTree>
    <p:extLst>
      <p:ext uri="{BB962C8B-B14F-4D97-AF65-F5344CB8AC3E}">
        <p14:creationId xmlns:p14="http://schemas.microsoft.com/office/powerpoint/2010/main" val="268530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ROC Curve</a:t>
            </a:r>
            <a:endParaRPr lang="en-US" b="1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ROC curve </a:t>
            </a:r>
            <a:r>
              <a:rPr lang="en-US" dirty="0" smtClean="0"/>
              <a:t>summarizes </a:t>
            </a:r>
            <a:r>
              <a:rPr lang="en-US" dirty="0"/>
              <a:t>the performance of a logistic regression model. ROC stands for </a:t>
            </a:r>
            <a:r>
              <a:rPr lang="en-US" b="1" dirty="0"/>
              <a:t>R</a:t>
            </a:r>
            <a:r>
              <a:rPr lang="en-US" dirty="0"/>
              <a:t>eceiver </a:t>
            </a:r>
            <a:r>
              <a:rPr lang="en-US" b="1" dirty="0"/>
              <a:t>O</a:t>
            </a:r>
            <a:r>
              <a:rPr lang="en-US" dirty="0"/>
              <a:t>perating </a:t>
            </a:r>
            <a:r>
              <a:rPr lang="en-US" b="1" dirty="0"/>
              <a:t>C</a:t>
            </a:r>
            <a:r>
              <a:rPr lang="en-US" dirty="0"/>
              <a:t>haracteristics.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6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ROC Curve</a:t>
            </a:r>
            <a:endParaRPr lang="en-US" b="1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It is </a:t>
            </a:r>
            <a:r>
              <a:rPr lang="en-US" dirty="0"/>
              <a:t>built based on two indicators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i="1" dirty="0"/>
              <a:t>s</a:t>
            </a:r>
            <a:r>
              <a:rPr lang="en-US" i="1" dirty="0" smtClean="0"/>
              <a:t>ensitivity</a:t>
            </a:r>
            <a:r>
              <a:rPr lang="en-US" dirty="0" smtClean="0"/>
              <a:t> – the ability </a:t>
            </a:r>
            <a:r>
              <a:rPr lang="en-US" dirty="0"/>
              <a:t>of the model to predict that an event will happen when it actually happens (in other words, the ability to predict the </a:t>
            </a:r>
            <a:r>
              <a:rPr lang="en-US" b="1" i="1" dirty="0"/>
              <a:t>true positives</a:t>
            </a:r>
            <a:r>
              <a:rPr lang="en-US" dirty="0"/>
              <a:t>)</a:t>
            </a:r>
          </a:p>
          <a:p>
            <a:pPr lvl="0"/>
            <a:r>
              <a:rPr lang="en-US" i="1" dirty="0"/>
              <a:t>s</a:t>
            </a:r>
            <a:r>
              <a:rPr lang="en-US" i="1" dirty="0" smtClean="0"/>
              <a:t>pecificity</a:t>
            </a:r>
            <a:r>
              <a:rPr lang="en-US" dirty="0" smtClean="0"/>
              <a:t> – the </a:t>
            </a:r>
            <a:r>
              <a:rPr lang="en-US" dirty="0"/>
              <a:t>ability of the model to predict that an event will not happen when it actually does not happen (in other words, the ability to predict the </a:t>
            </a:r>
            <a:r>
              <a:rPr lang="en-US" b="1" i="1" dirty="0"/>
              <a:t>true negatives</a:t>
            </a:r>
            <a:r>
              <a:rPr lang="en-US" dirty="0" smtClean="0"/>
              <a:t>).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8347618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398</Words>
  <Application>Microsoft Office PowerPoint</Application>
  <PresentationFormat>Expunere pe ecran (16:9)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2" baseType="lpstr">
      <vt:lpstr>Temă Office</vt:lpstr>
      <vt:lpstr>Binomial Logistic Regression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ROC Curve</vt:lpstr>
      <vt:lpstr>ROC Curve</vt:lpstr>
      <vt:lpstr>Prezentare PowerPoint</vt:lpstr>
      <vt:lpstr>ROC Curve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bogdan</dc:creator>
  <cp:lastModifiedBy>bogdan</cp:lastModifiedBy>
  <cp:revision>60</cp:revision>
  <dcterms:created xsi:type="dcterms:W3CDTF">2014-10-10T10:38:27Z</dcterms:created>
  <dcterms:modified xsi:type="dcterms:W3CDTF">2017-03-10T07:25:16Z</dcterms:modified>
</cp:coreProperties>
</file>