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9" r:id="rId4"/>
    <p:sldId id="266" r:id="rId5"/>
    <p:sldId id="27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 mediu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 smtClean="0"/>
              <a:t>Clic pentru a edita stilul de subtitlu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430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2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55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5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57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57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1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1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11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2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60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90478-133C-46F1-90F4-8C4DA2D1FDEE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17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735931"/>
          </a:xfrm>
        </p:spPr>
        <p:txBody>
          <a:bodyPr>
            <a:noAutofit/>
          </a:bodyPr>
          <a:lstStyle/>
          <a:p>
            <a:r>
              <a:rPr lang="en-US" sz="4200" b="1" dirty="0" smtClean="0">
                <a:ln>
                  <a:solidFill>
                    <a:schemeClr val="tx1">
                      <a:alpha val="70000"/>
                    </a:schemeClr>
                  </a:solidFill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23000"/>
                    </a:prstClr>
                  </a:outerShdw>
                </a:effectLst>
              </a:rPr>
              <a:t>Naïve Bayes Estimation</a:t>
            </a:r>
            <a:endParaRPr lang="en-US" sz="3500" b="1" dirty="0">
              <a:ln>
                <a:solidFill>
                  <a:schemeClr val="tx1">
                    <a:alpha val="7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2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516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stituent conținut 4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We </a:t>
            </a:r>
            <a:r>
              <a:rPr lang="en-US" sz="2800" dirty="0"/>
              <a:t>are going to compute the probability of getting a response (the probability of yes) for each income level. To assign each customer to a class (yes or no) </a:t>
            </a:r>
            <a:r>
              <a:rPr lang="en-US" sz="2800" dirty="0" smtClean="0"/>
              <a:t>we </a:t>
            </a:r>
            <a:r>
              <a:rPr lang="en-US" sz="2800" dirty="0"/>
              <a:t>use the following rule</a:t>
            </a:r>
            <a:r>
              <a:rPr lang="en-US" sz="2800" dirty="0" smtClean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pPr lvl="0"/>
            <a:r>
              <a:rPr lang="en-US" sz="2800" dirty="0"/>
              <a:t>if </a:t>
            </a:r>
            <a:r>
              <a:rPr lang="en-US" sz="2800" dirty="0" smtClean="0"/>
              <a:t>p(yes) ≥ 0.50</a:t>
            </a:r>
            <a:r>
              <a:rPr lang="en-US" sz="2800" dirty="0"/>
              <a:t>, </a:t>
            </a:r>
            <a:r>
              <a:rPr lang="en-US" sz="2800" dirty="0" smtClean="0"/>
              <a:t>prediction = yes</a:t>
            </a:r>
            <a:endParaRPr lang="en-US" sz="2800" dirty="0"/>
          </a:p>
          <a:p>
            <a:r>
              <a:rPr lang="en-US" sz="2800" dirty="0"/>
              <a:t> if p(yes) </a:t>
            </a:r>
            <a:r>
              <a:rPr lang="en-US" sz="2800" dirty="0" smtClean="0"/>
              <a:t>&lt; </a:t>
            </a:r>
            <a:r>
              <a:rPr lang="en-US" sz="2800" dirty="0"/>
              <a:t>0.50</a:t>
            </a:r>
            <a:r>
              <a:rPr lang="en-US" sz="2800" dirty="0" smtClean="0"/>
              <a:t>, prediction = no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199703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Substituent conținut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90247823"/>
              </p:ext>
            </p:extLst>
          </p:nvPr>
        </p:nvGraphicFramePr>
        <p:xfrm>
          <a:off x="457200" y="1276352"/>
          <a:ext cx="3505200" cy="2057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6300"/>
                <a:gridCol w="876300"/>
                <a:gridCol w="876300"/>
                <a:gridCol w="876300"/>
              </a:tblGrid>
              <a:tr h="411480"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  <a:latin typeface="+mj-lt"/>
                        </a:rPr>
                        <a:t>Yes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  <a:latin typeface="+mj-lt"/>
                        </a:rPr>
                        <a:t>No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</a:tr>
              <a:tr h="411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 dirty="0">
                          <a:effectLst/>
                          <a:latin typeface="+mj-lt"/>
                        </a:rPr>
                        <a:t>Low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+mj-lt"/>
                        </a:rPr>
                        <a:t>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+mj-lt"/>
                        </a:rPr>
                        <a:t>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  <a:latin typeface="+mj-lt"/>
                        </a:rPr>
                        <a:t>4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</a:tr>
              <a:tr h="411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>
                          <a:effectLst/>
                          <a:latin typeface="+mj-lt"/>
                        </a:rPr>
                        <a:t>Medium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+mj-lt"/>
                        </a:rPr>
                        <a:t>3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+mj-lt"/>
                        </a:rPr>
                        <a:t>3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  <a:latin typeface="+mj-lt"/>
                        </a:rPr>
                        <a:t>6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</a:tr>
              <a:tr h="411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 dirty="0">
                          <a:effectLst/>
                          <a:latin typeface="+mj-lt"/>
                        </a:rPr>
                        <a:t>High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+mj-lt"/>
                        </a:rPr>
                        <a:t>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+mj-lt"/>
                        </a:rPr>
                        <a:t>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  <a:latin typeface="+mj-lt"/>
                        </a:rPr>
                        <a:t>5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</a:tr>
              <a:tr h="411480"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  <a:latin typeface="+mj-lt"/>
                        </a:rPr>
                        <a:t>8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  <a:latin typeface="+mj-lt"/>
                        </a:rPr>
                        <a:t>7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stituent conținut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267200" y="514350"/>
                <a:ext cx="4419600" cy="408027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/>
                            </a:rPr>
                            <m:t>𝑦𝑒𝑠</m:t>
                          </m:r>
                        </m:e>
                        <m:e>
                          <m:r>
                            <a:rPr lang="en-US" sz="1400" i="1">
                              <a:latin typeface="Cambria Math"/>
                            </a:rPr>
                            <m:t>𝑙𝑜𝑤</m:t>
                          </m:r>
                          <m:r>
                            <a:rPr lang="en-US" sz="1400" i="1">
                              <a:latin typeface="Cambria Math"/>
                            </a:rPr>
                            <m:t> </m:t>
                          </m:r>
                          <m:r>
                            <a:rPr lang="en-US" sz="1400" i="1">
                              <a:latin typeface="Cambria Math"/>
                            </a:rPr>
                            <m:t>𝑖𝑛𝑐𝑜𝑚𝑒</m:t>
                          </m:r>
                        </m:e>
                      </m:d>
                      <m:r>
                        <a:rPr lang="en-US" sz="1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𝑦𝑒𝑠</m:t>
                              </m:r>
                            </m:e>
                          </m:d>
                          <m:r>
                            <a:rPr lang="en-US" sz="1400" i="1">
                              <a:latin typeface="Cambria Math"/>
                            </a:rPr>
                            <m:t>∗</m:t>
                          </m:r>
                          <m:r>
                            <a:rPr lang="en-US" sz="1400" i="1">
                              <a:latin typeface="Cambria Math"/>
                            </a:rPr>
                            <m:t>𝑃</m:t>
                          </m:r>
                          <m:r>
                            <a:rPr lang="en-US" sz="1400" i="1">
                              <a:latin typeface="Cambria Math"/>
                            </a:rPr>
                            <m:t>(</m:t>
                          </m:r>
                          <m:r>
                            <a:rPr lang="en-US" sz="1400" i="1">
                              <a:latin typeface="Cambria Math"/>
                            </a:rPr>
                            <m:t>𝑙𝑜𝑤</m:t>
                          </m:r>
                          <m:r>
                            <a:rPr lang="en-US" sz="1400" i="1">
                              <a:latin typeface="Cambria Math"/>
                            </a:rPr>
                            <m:t> </m:t>
                          </m:r>
                          <m:r>
                            <a:rPr lang="en-US" sz="1400" i="1">
                              <a:latin typeface="Cambria Math"/>
                            </a:rPr>
                            <m:t>𝑖𝑛𝑐𝑜𝑚𝑒</m:t>
                          </m:r>
                          <m:r>
                            <a:rPr lang="en-US" sz="1400" i="1">
                              <a:latin typeface="Cambria Math"/>
                            </a:rPr>
                            <m:t>|</m:t>
                          </m:r>
                          <m:r>
                            <a:rPr lang="en-US" sz="1400" i="1">
                              <a:latin typeface="Cambria Math"/>
                            </a:rPr>
                            <m:t>𝑦𝑒𝑠</m:t>
                          </m:r>
                          <m:r>
                            <a:rPr lang="en-US" sz="14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1400" i="1">
                              <a:latin typeface="Cambria Math"/>
                            </a:rPr>
                            <m:t>𝑃</m:t>
                          </m:r>
                          <m:r>
                            <a:rPr lang="en-US" sz="1400" i="1">
                              <a:latin typeface="Cambria Math"/>
                            </a:rPr>
                            <m:t>(</m:t>
                          </m:r>
                          <m:r>
                            <a:rPr lang="en-US" sz="1400" i="1">
                              <a:latin typeface="Cambria Math"/>
                            </a:rPr>
                            <m:t>𝑙𝑜𝑤</m:t>
                          </m:r>
                          <m:r>
                            <a:rPr lang="en-US" sz="1400" i="1">
                              <a:latin typeface="Cambria Math"/>
                            </a:rPr>
                            <m:t> </m:t>
                          </m:r>
                          <m:r>
                            <a:rPr lang="en-US" sz="1400" i="1">
                              <a:latin typeface="Cambria Math"/>
                            </a:rPr>
                            <m:t>𝑖𝑛𝑐𝑜𝑚𝑒</m:t>
                          </m:r>
                          <m:r>
                            <a:rPr lang="en-US" sz="1400" i="1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400" dirty="0" smtClean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r>
                  <a:rPr lang="en-US" sz="1600" dirty="0" smtClean="0"/>
                  <a:t>P(yes) = 8 / 15 = 0.53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 smtClean="0"/>
                  <a:t>P(low income | yes) = 1 / 8 = 0.13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 smtClean="0"/>
                  <a:t>P(low income) = 4 / 15 = 0.27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 smtClean="0"/>
                  <a:t>P(yes | low income) = 0.53 * 0.13 / 0.27 = </a:t>
                </a:r>
                <a:r>
                  <a:rPr lang="en-US" sz="1600" b="1" dirty="0" smtClean="0"/>
                  <a:t>0.25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 algn="ctr">
                  <a:buNone/>
                </a:pPr>
                <a:r>
                  <a:rPr lang="en-US" sz="2200" b="1" dirty="0" smtClean="0"/>
                  <a:t>Prediction = no</a:t>
                </a:r>
                <a:endParaRPr lang="en-US" sz="2200" b="1" dirty="0"/>
              </a:p>
            </p:txBody>
          </p:sp>
        </mc:Choice>
        <mc:Fallback xmlns="">
          <p:sp>
            <p:nvSpPr>
              <p:cNvPr id="6" name="Substituent conținut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267200" y="514350"/>
                <a:ext cx="4419600" cy="4080273"/>
              </a:xfrm>
              <a:blipFill rotWithShape="1">
                <a:blip r:embed="rId2"/>
                <a:stretch>
                  <a:fillRect l="-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857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Substituent conținut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55198461"/>
              </p:ext>
            </p:extLst>
          </p:nvPr>
        </p:nvGraphicFramePr>
        <p:xfrm>
          <a:off x="457200" y="1276352"/>
          <a:ext cx="3505200" cy="2057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6300"/>
                <a:gridCol w="876300"/>
                <a:gridCol w="876300"/>
                <a:gridCol w="876300"/>
              </a:tblGrid>
              <a:tr h="411480"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  <a:latin typeface="+mj-lt"/>
                        </a:rPr>
                        <a:t>Yes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  <a:latin typeface="+mj-lt"/>
                        </a:rPr>
                        <a:t>No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</a:tr>
              <a:tr h="411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 dirty="0">
                          <a:effectLst/>
                          <a:latin typeface="+mj-lt"/>
                        </a:rPr>
                        <a:t>Low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+mj-lt"/>
                        </a:rPr>
                        <a:t>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+mj-lt"/>
                        </a:rPr>
                        <a:t>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  <a:latin typeface="+mj-lt"/>
                        </a:rPr>
                        <a:t>4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</a:tr>
              <a:tr h="411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>
                          <a:effectLst/>
                          <a:latin typeface="+mj-lt"/>
                        </a:rPr>
                        <a:t>Medium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+mj-lt"/>
                        </a:rPr>
                        <a:t>3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+mj-lt"/>
                        </a:rPr>
                        <a:t>3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  <a:latin typeface="+mj-lt"/>
                        </a:rPr>
                        <a:t>6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</a:tr>
              <a:tr h="411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 dirty="0">
                          <a:effectLst/>
                          <a:latin typeface="+mj-lt"/>
                        </a:rPr>
                        <a:t>High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+mj-lt"/>
                        </a:rPr>
                        <a:t>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+mj-lt"/>
                        </a:rPr>
                        <a:t>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  <a:latin typeface="+mj-lt"/>
                        </a:rPr>
                        <a:t>5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</a:tr>
              <a:tr h="411480"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  <a:latin typeface="+mj-lt"/>
                        </a:rPr>
                        <a:t>8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  <a:latin typeface="+mj-lt"/>
                        </a:rPr>
                        <a:t>7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stituent conținut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114800" y="514350"/>
                <a:ext cx="4572000" cy="408027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13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300" i="1">
                              <a:latin typeface="Cambria Math"/>
                            </a:rPr>
                            <m:t>𝑦𝑒𝑠</m:t>
                          </m:r>
                        </m:e>
                        <m:e>
                          <m:r>
                            <a:rPr lang="en-US" sz="1300" b="0" i="1" smtClean="0">
                              <a:latin typeface="Cambria Math"/>
                            </a:rPr>
                            <m:t>𝑚𝑒𝑑𝑖𝑢𝑚</m:t>
                          </m:r>
                          <m:r>
                            <a:rPr lang="en-US" sz="1300" i="1">
                              <a:latin typeface="Cambria Math"/>
                            </a:rPr>
                            <m:t> </m:t>
                          </m:r>
                          <m:r>
                            <a:rPr lang="en-US" sz="1300" i="1">
                              <a:latin typeface="Cambria Math"/>
                            </a:rPr>
                            <m:t>𝑖𝑛𝑐𝑜𝑚𝑒</m:t>
                          </m:r>
                        </m:e>
                      </m:d>
                      <m:r>
                        <a:rPr lang="en-US" sz="13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3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3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3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300" i="1">
                                  <a:latin typeface="Cambria Math"/>
                                </a:rPr>
                                <m:t>𝑦𝑒𝑠</m:t>
                              </m:r>
                            </m:e>
                          </m:d>
                          <m:r>
                            <a:rPr lang="en-US" sz="1300" i="1">
                              <a:latin typeface="Cambria Math"/>
                            </a:rPr>
                            <m:t>∗</m:t>
                          </m:r>
                          <m:r>
                            <a:rPr lang="en-US" sz="1300" i="1">
                              <a:latin typeface="Cambria Math"/>
                            </a:rPr>
                            <m:t>𝑃</m:t>
                          </m:r>
                          <m:r>
                            <a:rPr lang="en-US" sz="1300" i="1">
                              <a:latin typeface="Cambria Math"/>
                            </a:rPr>
                            <m:t>(</m:t>
                          </m:r>
                          <m:r>
                            <a:rPr lang="en-US" sz="1300" b="0" i="1" smtClean="0">
                              <a:latin typeface="Cambria Math"/>
                            </a:rPr>
                            <m:t>𝑚𝑒𝑑𝑖𝑢𝑚</m:t>
                          </m:r>
                          <m:r>
                            <a:rPr lang="en-US" sz="1300" i="1">
                              <a:latin typeface="Cambria Math"/>
                            </a:rPr>
                            <m:t> </m:t>
                          </m:r>
                          <m:r>
                            <a:rPr lang="en-US" sz="1300" i="1">
                              <a:latin typeface="Cambria Math"/>
                            </a:rPr>
                            <m:t>𝑖𝑛𝑐𝑜𝑚𝑒</m:t>
                          </m:r>
                          <m:r>
                            <a:rPr lang="en-US" sz="1300" i="1">
                              <a:latin typeface="Cambria Math"/>
                            </a:rPr>
                            <m:t>|</m:t>
                          </m:r>
                          <m:r>
                            <a:rPr lang="en-US" sz="1300" i="1">
                              <a:latin typeface="Cambria Math"/>
                            </a:rPr>
                            <m:t>𝑦𝑒𝑠</m:t>
                          </m:r>
                          <m:r>
                            <a:rPr lang="en-US" sz="13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1300" i="1">
                              <a:latin typeface="Cambria Math"/>
                            </a:rPr>
                            <m:t>𝑃</m:t>
                          </m:r>
                          <m:r>
                            <a:rPr lang="en-US" sz="1300" i="1">
                              <a:latin typeface="Cambria Math"/>
                            </a:rPr>
                            <m:t>(</m:t>
                          </m:r>
                          <m:r>
                            <a:rPr lang="en-US" sz="1300" b="0" i="1" smtClean="0">
                              <a:latin typeface="Cambria Math"/>
                            </a:rPr>
                            <m:t>𝑚𝑒𝑑𝑖𝑢𝑚</m:t>
                          </m:r>
                          <m:r>
                            <a:rPr lang="en-US" sz="1300" i="1">
                              <a:latin typeface="Cambria Math"/>
                            </a:rPr>
                            <m:t> </m:t>
                          </m:r>
                          <m:r>
                            <a:rPr lang="en-US" sz="1300" i="1">
                              <a:latin typeface="Cambria Math"/>
                            </a:rPr>
                            <m:t>𝑖𝑛𝑐𝑜𝑚𝑒</m:t>
                          </m:r>
                          <m:r>
                            <a:rPr lang="en-US" sz="1300" i="1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300" dirty="0" smtClean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r>
                  <a:rPr lang="en-US" sz="1600" dirty="0" smtClean="0"/>
                  <a:t>P(yes) = 8 / 15 = 0.53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 smtClean="0"/>
                  <a:t>P(medium income | yes) = 3 / 8 = 0.38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 smtClean="0"/>
                  <a:t>P(medium income) = 6 / 15 = 0.40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 smtClean="0"/>
                  <a:t>P(yes | medium income) = 0.53 * 0.38 / 0.40 = </a:t>
                </a:r>
                <a:r>
                  <a:rPr lang="en-US" sz="1600" b="1" dirty="0" smtClean="0"/>
                  <a:t>0.50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 algn="ctr">
                  <a:buNone/>
                </a:pPr>
                <a:r>
                  <a:rPr lang="en-US" sz="2200" b="1" dirty="0" smtClean="0"/>
                  <a:t>Prediction = yes</a:t>
                </a:r>
                <a:endParaRPr lang="en-US" sz="2200" b="1" dirty="0"/>
              </a:p>
            </p:txBody>
          </p:sp>
        </mc:Choice>
        <mc:Fallback xmlns="">
          <p:sp>
            <p:nvSpPr>
              <p:cNvPr id="6" name="Substituent conținut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114800" y="514350"/>
                <a:ext cx="4572000" cy="4080273"/>
              </a:xfrm>
              <a:blipFill rotWithShape="1"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507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Substituent conținut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44151217"/>
              </p:ext>
            </p:extLst>
          </p:nvPr>
        </p:nvGraphicFramePr>
        <p:xfrm>
          <a:off x="457200" y="1276352"/>
          <a:ext cx="3505200" cy="2057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6300"/>
                <a:gridCol w="876300"/>
                <a:gridCol w="876300"/>
                <a:gridCol w="876300"/>
              </a:tblGrid>
              <a:tr h="411480"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  <a:latin typeface="+mj-lt"/>
                        </a:rPr>
                        <a:t>Yes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  <a:latin typeface="+mj-lt"/>
                        </a:rPr>
                        <a:t>No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</a:tr>
              <a:tr h="411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 dirty="0">
                          <a:effectLst/>
                          <a:latin typeface="+mj-lt"/>
                        </a:rPr>
                        <a:t>Low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+mj-lt"/>
                        </a:rPr>
                        <a:t>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+mj-lt"/>
                        </a:rPr>
                        <a:t>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  <a:latin typeface="+mj-lt"/>
                        </a:rPr>
                        <a:t>4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</a:tr>
              <a:tr h="411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>
                          <a:effectLst/>
                          <a:latin typeface="+mj-lt"/>
                        </a:rPr>
                        <a:t>Medium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+mj-lt"/>
                        </a:rPr>
                        <a:t>3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+mj-lt"/>
                        </a:rPr>
                        <a:t>3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  <a:latin typeface="+mj-lt"/>
                        </a:rPr>
                        <a:t>6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</a:tr>
              <a:tr h="411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 dirty="0">
                          <a:effectLst/>
                          <a:latin typeface="+mj-lt"/>
                        </a:rPr>
                        <a:t>High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+mj-lt"/>
                        </a:rPr>
                        <a:t>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+mj-lt"/>
                        </a:rPr>
                        <a:t>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  <a:latin typeface="+mj-lt"/>
                        </a:rPr>
                        <a:t>5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</a:tr>
              <a:tr h="411480"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  <a:latin typeface="+mj-lt"/>
                        </a:rPr>
                        <a:t>8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  <a:latin typeface="+mj-lt"/>
                        </a:rPr>
                        <a:t>7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stituent conținut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114800" y="514350"/>
                <a:ext cx="4572000" cy="408027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/>
                            </a:rPr>
                            <m:t>𝑦𝑒𝑠</m:t>
                          </m:r>
                        </m:e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h𝑖𝑔h</m:t>
                          </m:r>
                          <m:r>
                            <a:rPr lang="en-US" sz="1400" i="1">
                              <a:latin typeface="Cambria Math"/>
                            </a:rPr>
                            <m:t> </m:t>
                          </m:r>
                          <m:r>
                            <a:rPr lang="en-US" sz="1400" i="1">
                              <a:latin typeface="Cambria Math"/>
                            </a:rPr>
                            <m:t>𝑖𝑛𝑐𝑜𝑚𝑒</m:t>
                          </m:r>
                        </m:e>
                      </m:d>
                      <m:r>
                        <a:rPr lang="en-US" sz="1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𝑦𝑒𝑠</m:t>
                              </m:r>
                            </m:e>
                          </m:d>
                          <m:r>
                            <a:rPr lang="en-US" sz="1400" i="1">
                              <a:latin typeface="Cambria Math"/>
                            </a:rPr>
                            <m:t>∗</m:t>
                          </m:r>
                          <m:r>
                            <a:rPr lang="en-US" sz="1400" i="1">
                              <a:latin typeface="Cambria Math"/>
                            </a:rPr>
                            <m:t>𝑃</m:t>
                          </m:r>
                          <m:r>
                            <a:rPr lang="en-US" sz="1400" i="1">
                              <a:latin typeface="Cambria Math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h𝑖𝑔h</m:t>
                          </m:r>
                          <m:r>
                            <a:rPr lang="en-US" sz="1400" i="1">
                              <a:latin typeface="Cambria Math"/>
                            </a:rPr>
                            <m:t> </m:t>
                          </m:r>
                          <m:r>
                            <a:rPr lang="en-US" sz="1400" i="1">
                              <a:latin typeface="Cambria Math"/>
                            </a:rPr>
                            <m:t>𝑖𝑛𝑐𝑜𝑚𝑒</m:t>
                          </m:r>
                          <m:r>
                            <a:rPr lang="en-US" sz="1400" i="1">
                              <a:latin typeface="Cambria Math"/>
                            </a:rPr>
                            <m:t>|</m:t>
                          </m:r>
                          <m:r>
                            <a:rPr lang="en-US" sz="1400" i="1">
                              <a:latin typeface="Cambria Math"/>
                            </a:rPr>
                            <m:t>𝑦𝑒𝑠</m:t>
                          </m:r>
                          <m:r>
                            <a:rPr lang="en-US" sz="14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1400" i="1">
                              <a:latin typeface="Cambria Math"/>
                            </a:rPr>
                            <m:t>𝑃</m:t>
                          </m:r>
                          <m:r>
                            <a:rPr lang="en-US" sz="1400" i="1">
                              <a:latin typeface="Cambria Math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h𝑖𝑔h</m:t>
                          </m:r>
                          <m:r>
                            <a:rPr lang="en-US" sz="1400" i="1">
                              <a:latin typeface="Cambria Math"/>
                            </a:rPr>
                            <m:t> </m:t>
                          </m:r>
                          <m:r>
                            <a:rPr lang="en-US" sz="1400" i="1">
                              <a:latin typeface="Cambria Math"/>
                            </a:rPr>
                            <m:t>𝑖𝑛𝑐𝑜𝑚𝑒</m:t>
                          </m:r>
                          <m:r>
                            <a:rPr lang="en-US" sz="1400" i="1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400" dirty="0" smtClean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r>
                  <a:rPr lang="en-US" sz="1600" dirty="0" smtClean="0"/>
                  <a:t>P(yes) = 8 / 15 = 0.53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 smtClean="0"/>
                  <a:t>P(high income | yes) = 4 / 8 = 0.50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 smtClean="0"/>
                  <a:t>P(high income) = 5 / 15 = 0.33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 smtClean="0"/>
                  <a:t>P(yes | high income) = 0.53 * 0.50 / 0.33 = </a:t>
                </a:r>
                <a:r>
                  <a:rPr lang="en-US" sz="1600" b="1" dirty="0" smtClean="0"/>
                  <a:t>0.80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 algn="ctr">
                  <a:buNone/>
                </a:pPr>
                <a:r>
                  <a:rPr lang="en-US" sz="2200" b="1" dirty="0" smtClean="0"/>
                  <a:t>Prediction = yes</a:t>
                </a:r>
                <a:endParaRPr lang="en-US" sz="2200" b="1" dirty="0"/>
              </a:p>
            </p:txBody>
          </p:sp>
        </mc:Choice>
        <mc:Fallback xmlns="">
          <p:sp>
            <p:nvSpPr>
              <p:cNvPr id="6" name="Substituent conținut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114800" y="514350"/>
                <a:ext cx="4572000" cy="4080273"/>
              </a:xfrm>
              <a:blipFill rotWithShape="1"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802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Substituent conținut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38668525"/>
              </p:ext>
            </p:extLst>
          </p:nvPr>
        </p:nvGraphicFramePr>
        <p:xfrm>
          <a:off x="609600" y="361950"/>
          <a:ext cx="3657600" cy="426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8277"/>
                <a:gridCol w="1239864"/>
                <a:gridCol w="1289459"/>
              </a:tblGrid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Income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Responded?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Prediction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Low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No</a:t>
                      </a:r>
                      <a:endParaRPr lang="en-US" sz="1400" b="1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Medium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Yes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Yes</a:t>
                      </a:r>
                      <a:endParaRPr lang="en-US" sz="1400" b="1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Medium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Yes</a:t>
                      </a:r>
                      <a:endParaRPr lang="en-US" sz="1400" b="1" i="0" u="none" strike="noStrike" dirty="0">
                        <a:solidFill>
                          <a:srgbClr val="C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High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Yes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Yes</a:t>
                      </a:r>
                      <a:endParaRPr lang="en-US" sz="1400" b="1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Low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No</a:t>
                      </a:r>
                      <a:endParaRPr lang="en-US" sz="1400" b="1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Low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Yes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No</a:t>
                      </a:r>
                      <a:endParaRPr lang="en-US" sz="1400" b="1" i="0" u="none" strike="noStrike" dirty="0">
                        <a:solidFill>
                          <a:srgbClr val="C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High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Yes</a:t>
                      </a:r>
                      <a:endParaRPr lang="en-US" sz="1400" b="1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High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Yes</a:t>
                      </a:r>
                      <a:endParaRPr lang="en-US" sz="1400" b="1" i="0" u="none" strike="noStrike" dirty="0">
                        <a:solidFill>
                          <a:srgbClr val="C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High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Yes</a:t>
                      </a:r>
                      <a:endParaRPr lang="en-US" sz="1400" b="1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Low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No</a:t>
                      </a:r>
                      <a:endParaRPr lang="en-US" sz="1400" b="1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Medium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Yes</a:t>
                      </a:r>
                      <a:endParaRPr lang="en-US" sz="1400" b="1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Medium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Yes</a:t>
                      </a:r>
                      <a:endParaRPr lang="en-US" sz="1400" b="1" i="0" u="none" strike="noStrike" dirty="0">
                        <a:solidFill>
                          <a:srgbClr val="C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Medium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Yes</a:t>
                      </a:r>
                      <a:endParaRPr lang="en-US" sz="1400" b="1" i="0" u="none" strike="noStrike" dirty="0">
                        <a:solidFill>
                          <a:srgbClr val="C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Medium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Yes</a:t>
                      </a:r>
                      <a:endParaRPr lang="en-US" sz="1400" b="1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High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Yes</a:t>
                      </a:r>
                      <a:endParaRPr lang="en-US" sz="1400" b="1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361950"/>
            <a:ext cx="4038600" cy="423267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000" dirty="0" smtClean="0"/>
              <a:t>Prediction accuracy:</a:t>
            </a:r>
          </a:p>
          <a:p>
            <a:pPr marL="0" indent="0">
              <a:buNone/>
            </a:pPr>
            <a:endParaRPr lang="en-US" sz="3000" dirty="0"/>
          </a:p>
          <a:p>
            <a:pPr marL="0" indent="0" algn="ctr">
              <a:buNone/>
            </a:pPr>
            <a:r>
              <a:rPr lang="en-US" sz="3000" dirty="0" smtClean="0"/>
              <a:t>10 / 15 = 66.7%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54726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stituent conținut 4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naïve Bayes classifier </a:t>
            </a:r>
            <a:r>
              <a:rPr lang="en-US" dirty="0" smtClean="0"/>
              <a:t>(naïve </a:t>
            </a:r>
            <a:r>
              <a:rPr lang="en-US" dirty="0"/>
              <a:t>Bayes estimator) is a machine learning technique based on the Bayes theorem. It belongs to the category of </a:t>
            </a:r>
            <a:r>
              <a:rPr lang="en-US" b="1" dirty="0"/>
              <a:t>supervised</a:t>
            </a:r>
            <a:r>
              <a:rPr lang="en-US" dirty="0"/>
              <a:t> machine learning techniques with a categorical response variable. </a:t>
            </a:r>
            <a:r>
              <a:rPr lang="en-US" sz="2800" dirty="0" smtClean="0"/>
              <a:t> 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77853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stituent conținut 4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700" dirty="0" smtClean="0"/>
              <a:t>The naïve Bayes technique assumes that all predictors are </a:t>
            </a:r>
            <a:r>
              <a:rPr lang="en-US" sz="2700" b="1" dirty="0" smtClean="0"/>
              <a:t>independent</a:t>
            </a:r>
            <a:r>
              <a:rPr lang="en-US" sz="2700" dirty="0" smtClean="0"/>
              <a:t>, i.e. all the pairs of predictors are uncorrelated. This is a very strong assumption; this is why the method is called “naïve”.</a:t>
            </a:r>
          </a:p>
          <a:p>
            <a:pPr marL="0" indent="0">
              <a:buNone/>
            </a:pPr>
            <a:endParaRPr lang="en-US" sz="2700" dirty="0" smtClean="0"/>
          </a:p>
          <a:p>
            <a:pPr marL="0" indent="0">
              <a:buNone/>
            </a:pPr>
            <a:r>
              <a:rPr lang="en-US" sz="2700" dirty="0" smtClean="0"/>
              <a:t>Another strong assumption for the naïve Bayes classifier is that the numeric predictors are </a:t>
            </a:r>
            <a:r>
              <a:rPr lang="en-US" sz="2700" b="1" dirty="0" smtClean="0"/>
              <a:t>normally distributed</a:t>
            </a:r>
            <a:r>
              <a:rPr lang="en-US" sz="27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667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 Theorem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stituent conținut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i="1" dirty="0" smtClean="0"/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e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∗</m:t>
                          </m:r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  <m:r>
                            <a:rPr lang="en-US" i="1">
                              <a:latin typeface="Cambria Math"/>
                            </a:rPr>
                            <m:t>|</m:t>
                          </m:r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Substituent conținut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setăText 4"/>
          <p:cNvSpPr txBox="1"/>
          <p:nvPr/>
        </p:nvSpPr>
        <p:spPr>
          <a:xfrm>
            <a:off x="304800" y="1591330"/>
            <a:ext cx="2209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/>
              <a:t>Probability of A given B </a:t>
            </a:r>
          </a:p>
          <a:p>
            <a:pPr algn="ctr"/>
            <a:r>
              <a:rPr lang="en-US" sz="1300" dirty="0" smtClean="0"/>
              <a:t>(conditional probability)</a:t>
            </a:r>
            <a:endParaRPr lang="en-US" sz="1300" dirty="0"/>
          </a:p>
        </p:txBody>
      </p:sp>
      <p:sp>
        <p:nvSpPr>
          <p:cNvPr id="6" name="CasetăText 5"/>
          <p:cNvSpPr txBox="1"/>
          <p:nvPr/>
        </p:nvSpPr>
        <p:spPr>
          <a:xfrm>
            <a:off x="5715000" y="1200150"/>
            <a:ext cx="2209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/>
              <a:t>Probability of B given A </a:t>
            </a:r>
          </a:p>
          <a:p>
            <a:pPr algn="ctr"/>
            <a:r>
              <a:rPr lang="en-US" sz="1300" dirty="0" smtClean="0"/>
              <a:t>(likelihood)</a:t>
            </a:r>
            <a:endParaRPr lang="en-US" sz="1300" dirty="0"/>
          </a:p>
        </p:txBody>
      </p:sp>
      <p:sp>
        <p:nvSpPr>
          <p:cNvPr id="7" name="CasetăText 6"/>
          <p:cNvSpPr txBox="1"/>
          <p:nvPr/>
        </p:nvSpPr>
        <p:spPr>
          <a:xfrm>
            <a:off x="3124200" y="1276350"/>
            <a:ext cx="2209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/>
              <a:t>Prior probability of A</a:t>
            </a:r>
          </a:p>
        </p:txBody>
      </p:sp>
      <p:sp>
        <p:nvSpPr>
          <p:cNvPr id="8" name="CasetăText 7"/>
          <p:cNvSpPr txBox="1"/>
          <p:nvPr/>
        </p:nvSpPr>
        <p:spPr>
          <a:xfrm>
            <a:off x="4419600" y="4184362"/>
            <a:ext cx="2209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/>
              <a:t>Prior probability of B</a:t>
            </a:r>
          </a:p>
        </p:txBody>
      </p:sp>
      <p:cxnSp>
        <p:nvCxnSpPr>
          <p:cNvPr id="10" name="Conector drept cu săgeată 9"/>
          <p:cNvCxnSpPr/>
          <p:nvPr/>
        </p:nvCxnSpPr>
        <p:spPr>
          <a:xfrm>
            <a:off x="1905000" y="2083773"/>
            <a:ext cx="685800" cy="4879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rept cu săgeată 11"/>
          <p:cNvCxnSpPr/>
          <p:nvPr/>
        </p:nvCxnSpPr>
        <p:spPr>
          <a:xfrm>
            <a:off x="4229100" y="1591330"/>
            <a:ext cx="266700" cy="675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rept cu săgeată 13"/>
          <p:cNvCxnSpPr>
            <a:stCxn id="6" idx="2"/>
          </p:cNvCxnSpPr>
          <p:nvPr/>
        </p:nvCxnSpPr>
        <p:spPr>
          <a:xfrm flipH="1">
            <a:off x="6172200" y="1692593"/>
            <a:ext cx="647700" cy="5743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rept cu săgeată 15"/>
          <p:cNvCxnSpPr/>
          <p:nvPr/>
        </p:nvCxnSpPr>
        <p:spPr>
          <a:xfrm flipV="1">
            <a:off x="5524500" y="340995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82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stituent conținut 4"/>
          <p:cNvSpPr>
            <a:spLocks noGrp="1"/>
          </p:cNvSpPr>
          <p:nvPr>
            <p:ph idx="1"/>
          </p:nvPr>
        </p:nvSpPr>
        <p:spPr>
          <a:xfrm>
            <a:off x="457200" y="1276350"/>
            <a:ext cx="8229600" cy="3089672"/>
          </a:xfrm>
        </p:spPr>
        <p:txBody>
          <a:bodyPr>
            <a:noAutofit/>
          </a:bodyPr>
          <a:lstStyle/>
          <a:p>
            <a:endParaRPr lang="en-US" sz="3600" dirty="0" smtClean="0"/>
          </a:p>
          <a:p>
            <a:r>
              <a:rPr lang="en-US" sz="3600" dirty="0" smtClean="0"/>
              <a:t>dependent variable: </a:t>
            </a:r>
            <a:r>
              <a:rPr lang="en-US" sz="3600" dirty="0"/>
              <a:t>Y </a:t>
            </a:r>
            <a:endParaRPr lang="en-US" sz="3600" dirty="0" smtClean="0"/>
          </a:p>
          <a:p>
            <a:r>
              <a:rPr lang="en-US" sz="3600" dirty="0" smtClean="0"/>
              <a:t>p </a:t>
            </a:r>
            <a:r>
              <a:rPr lang="en-US" sz="3600" dirty="0"/>
              <a:t>predictors: X</a:t>
            </a:r>
            <a:r>
              <a:rPr lang="en-US" sz="3600" baseline="-25000" dirty="0"/>
              <a:t>1</a:t>
            </a:r>
            <a:r>
              <a:rPr lang="en-US" sz="3600" dirty="0"/>
              <a:t>, X</a:t>
            </a:r>
            <a:r>
              <a:rPr lang="en-US" sz="3600" baseline="-25000" dirty="0"/>
              <a:t>2</a:t>
            </a:r>
            <a:r>
              <a:rPr lang="en-US" sz="3600" dirty="0"/>
              <a:t>, …, </a:t>
            </a:r>
            <a:r>
              <a:rPr lang="en-US" sz="3600" dirty="0" err="1"/>
              <a:t>X</a:t>
            </a:r>
            <a:r>
              <a:rPr lang="en-US" sz="3600" baseline="-25000" dirty="0" err="1"/>
              <a:t>p</a:t>
            </a:r>
            <a:r>
              <a:rPr lang="en-US" sz="3600" dirty="0"/>
              <a:t>.</a:t>
            </a:r>
            <a:endParaRPr lang="en-US" sz="3600" dirty="0" smtClean="0"/>
          </a:p>
        </p:txBody>
      </p:sp>
      <p:sp>
        <p:nvSpPr>
          <p:cNvPr id="4" name="Titlu 1"/>
          <p:cNvSpPr>
            <a:spLocks noGrp="1"/>
          </p:cNvSpPr>
          <p:nvPr>
            <p:ph type="title"/>
          </p:nvPr>
        </p:nvSpPr>
        <p:spPr>
          <a:xfrm>
            <a:off x="457200" y="266700"/>
            <a:ext cx="8229600" cy="857250"/>
          </a:xfrm>
        </p:spPr>
        <p:txBody>
          <a:bodyPr/>
          <a:lstStyle/>
          <a:p>
            <a:r>
              <a:rPr lang="en-US" dirty="0" smtClean="0"/>
              <a:t>Bayes Theorem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13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 Theorem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stituent conținut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i="1" dirty="0" smtClean="0"/>
              </a:p>
              <a:p>
                <a:pPr marL="0" indent="0">
                  <a:buNone/>
                </a:pPr>
                <a:endParaRPr lang="en-US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𝑌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𝑌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∗</m:t>
                          </m:r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|</m:t>
                          </m:r>
                          <m:r>
                            <a:rPr lang="en-US" i="1">
                              <a:latin typeface="Cambria Math"/>
                            </a:rPr>
                            <m:t>𝑌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3" name="Substituent conținut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setăText 4"/>
          <p:cNvSpPr txBox="1"/>
          <p:nvPr/>
        </p:nvSpPr>
        <p:spPr>
          <a:xfrm>
            <a:off x="457200" y="1591330"/>
            <a:ext cx="2667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/>
              <a:t>Probability of Y given (</a:t>
            </a:r>
            <a:r>
              <a:rPr lang="en-US" sz="1400" dirty="0"/>
              <a:t>X</a:t>
            </a:r>
            <a:r>
              <a:rPr lang="en-US" sz="1400" baseline="-25000" dirty="0"/>
              <a:t>1</a:t>
            </a:r>
            <a:r>
              <a:rPr lang="en-US" sz="1400" dirty="0"/>
              <a:t>, X</a:t>
            </a:r>
            <a:r>
              <a:rPr lang="en-US" sz="1400" baseline="-25000" dirty="0"/>
              <a:t>2</a:t>
            </a:r>
            <a:r>
              <a:rPr lang="en-US" sz="1400" dirty="0"/>
              <a:t>, …, </a:t>
            </a:r>
            <a:r>
              <a:rPr lang="en-US" sz="1400" dirty="0" err="1"/>
              <a:t>X</a:t>
            </a:r>
            <a:r>
              <a:rPr lang="en-US" sz="1400" baseline="-25000" dirty="0" err="1"/>
              <a:t>p</a:t>
            </a:r>
            <a:r>
              <a:rPr lang="en-US" sz="1300" dirty="0" smtClean="0"/>
              <a:t>) </a:t>
            </a:r>
          </a:p>
          <a:p>
            <a:pPr algn="ctr"/>
            <a:r>
              <a:rPr lang="en-US" sz="1300" dirty="0" smtClean="0"/>
              <a:t>(conditional probability)</a:t>
            </a:r>
            <a:endParaRPr lang="en-US" sz="1300" dirty="0"/>
          </a:p>
        </p:txBody>
      </p:sp>
      <p:sp>
        <p:nvSpPr>
          <p:cNvPr id="6" name="CasetăText 5"/>
          <p:cNvSpPr txBox="1"/>
          <p:nvPr/>
        </p:nvSpPr>
        <p:spPr>
          <a:xfrm>
            <a:off x="5715000" y="1200150"/>
            <a:ext cx="28194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/>
              <a:t>Probability of (</a:t>
            </a:r>
            <a:r>
              <a:rPr lang="en-US" sz="1400" dirty="0"/>
              <a:t>X</a:t>
            </a:r>
            <a:r>
              <a:rPr lang="en-US" sz="1400" baseline="-25000" dirty="0"/>
              <a:t>1</a:t>
            </a:r>
            <a:r>
              <a:rPr lang="en-US" sz="1400" dirty="0"/>
              <a:t>, X</a:t>
            </a:r>
            <a:r>
              <a:rPr lang="en-US" sz="1400" baseline="-25000" dirty="0"/>
              <a:t>2</a:t>
            </a:r>
            <a:r>
              <a:rPr lang="en-US" sz="1400" dirty="0"/>
              <a:t>, …, </a:t>
            </a:r>
            <a:r>
              <a:rPr lang="en-US" sz="1400" dirty="0" err="1"/>
              <a:t>X</a:t>
            </a:r>
            <a:r>
              <a:rPr lang="en-US" sz="1400" baseline="-25000" dirty="0" err="1"/>
              <a:t>p</a:t>
            </a:r>
            <a:r>
              <a:rPr lang="en-US" sz="1300" dirty="0" smtClean="0"/>
              <a:t>) given Y </a:t>
            </a:r>
          </a:p>
          <a:p>
            <a:pPr algn="ctr"/>
            <a:r>
              <a:rPr lang="en-US" sz="1300" dirty="0" smtClean="0"/>
              <a:t>(likelihood)</a:t>
            </a:r>
            <a:endParaRPr lang="en-US" sz="1300" dirty="0"/>
          </a:p>
        </p:txBody>
      </p:sp>
      <p:sp>
        <p:nvSpPr>
          <p:cNvPr id="7" name="CasetăText 6"/>
          <p:cNvSpPr txBox="1"/>
          <p:nvPr/>
        </p:nvSpPr>
        <p:spPr>
          <a:xfrm>
            <a:off x="3429000" y="1276350"/>
            <a:ext cx="2209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/>
              <a:t>Prior probability of Y</a:t>
            </a:r>
          </a:p>
        </p:txBody>
      </p:sp>
      <p:sp>
        <p:nvSpPr>
          <p:cNvPr id="8" name="CasetăText 7"/>
          <p:cNvSpPr txBox="1"/>
          <p:nvPr/>
        </p:nvSpPr>
        <p:spPr>
          <a:xfrm>
            <a:off x="5029200" y="4184362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/>
              <a:t>Prior probability of (</a:t>
            </a:r>
            <a:r>
              <a:rPr lang="en-US" sz="1400" dirty="0"/>
              <a:t>X</a:t>
            </a:r>
            <a:r>
              <a:rPr lang="en-US" sz="1400" baseline="-25000" dirty="0"/>
              <a:t>1</a:t>
            </a:r>
            <a:r>
              <a:rPr lang="en-US" sz="1400" dirty="0"/>
              <a:t>, X</a:t>
            </a:r>
            <a:r>
              <a:rPr lang="en-US" sz="1400" baseline="-25000" dirty="0"/>
              <a:t>2</a:t>
            </a:r>
            <a:r>
              <a:rPr lang="en-US" sz="1400" dirty="0"/>
              <a:t>, …, </a:t>
            </a:r>
            <a:r>
              <a:rPr lang="en-US" sz="1400" dirty="0" err="1"/>
              <a:t>X</a:t>
            </a:r>
            <a:r>
              <a:rPr lang="en-US" sz="1400" baseline="-25000" dirty="0" err="1"/>
              <a:t>p</a:t>
            </a:r>
            <a:r>
              <a:rPr lang="en-US" sz="1300" dirty="0" smtClean="0"/>
              <a:t>)</a:t>
            </a:r>
          </a:p>
        </p:txBody>
      </p:sp>
      <p:cxnSp>
        <p:nvCxnSpPr>
          <p:cNvPr id="9" name="Conector drept cu săgeată 8"/>
          <p:cNvCxnSpPr/>
          <p:nvPr/>
        </p:nvCxnSpPr>
        <p:spPr>
          <a:xfrm>
            <a:off x="1981200" y="2099161"/>
            <a:ext cx="76200" cy="5487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rept cu săgeată 12"/>
          <p:cNvCxnSpPr/>
          <p:nvPr/>
        </p:nvCxnSpPr>
        <p:spPr>
          <a:xfrm>
            <a:off x="4533900" y="1591330"/>
            <a:ext cx="0" cy="675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rept cu săgeată 16"/>
          <p:cNvCxnSpPr/>
          <p:nvPr/>
        </p:nvCxnSpPr>
        <p:spPr>
          <a:xfrm flipH="1">
            <a:off x="6934200" y="1707981"/>
            <a:ext cx="190500" cy="5589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rept cu săgeată 18"/>
          <p:cNvCxnSpPr>
            <a:stCxn id="8" idx="0"/>
          </p:cNvCxnSpPr>
          <p:nvPr/>
        </p:nvCxnSpPr>
        <p:spPr>
          <a:xfrm flipV="1">
            <a:off x="6400800" y="3486150"/>
            <a:ext cx="0" cy="6982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76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stituent conținut 4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Suppose we have to predict whether a customer would respond to a direct mailing campaign knowing their income. </a:t>
            </a:r>
            <a:endParaRPr lang="en-US" sz="30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3000" dirty="0" smtClean="0"/>
              <a:t>The </a:t>
            </a:r>
            <a:r>
              <a:rPr lang="en-US" sz="3000" dirty="0"/>
              <a:t>income is measured on three levels: low, medium and high.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299352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658163"/>
              </p:ext>
            </p:extLst>
          </p:nvPr>
        </p:nvGraphicFramePr>
        <p:xfrm>
          <a:off x="3048000" y="590550"/>
          <a:ext cx="3352800" cy="4114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30477"/>
                <a:gridCol w="1622323"/>
              </a:tblGrid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Income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Responded?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Low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Medium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Yes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Medium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High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Yes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Low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Low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High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High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High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Yes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Low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Medium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Yes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Medium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Medium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Medium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Yes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High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Yes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587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186681"/>
              </p:ext>
            </p:extLst>
          </p:nvPr>
        </p:nvGraphicFramePr>
        <p:xfrm>
          <a:off x="2286000" y="1200150"/>
          <a:ext cx="5029200" cy="304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7300"/>
                <a:gridCol w="1257300"/>
                <a:gridCol w="1257300"/>
                <a:gridCol w="1257300"/>
              </a:tblGrid>
              <a:tr h="609600">
                <a:tc>
                  <a:txBody>
                    <a:bodyPr/>
                    <a:lstStyle/>
                    <a:p>
                      <a:pPr algn="l" fontAlgn="b"/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u="none" strike="noStrike" dirty="0">
                          <a:effectLst/>
                          <a:latin typeface="+mj-lt"/>
                        </a:rPr>
                        <a:t>Yes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u="none" strike="noStrike" dirty="0">
                          <a:effectLst/>
                          <a:latin typeface="+mj-lt"/>
                        </a:rPr>
                        <a:t>No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</a:tr>
              <a:tr h="609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u="none" strike="noStrike" dirty="0">
                          <a:effectLst/>
                          <a:latin typeface="+mj-lt"/>
                        </a:rPr>
                        <a:t>Low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  <a:latin typeface="+mj-lt"/>
                        </a:rPr>
                        <a:t>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  <a:latin typeface="+mj-lt"/>
                        </a:rPr>
                        <a:t>3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u="none" strike="noStrike" dirty="0">
                          <a:effectLst/>
                          <a:latin typeface="+mj-lt"/>
                        </a:rPr>
                        <a:t>4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</a:tr>
              <a:tr h="609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u="none" strike="noStrike" dirty="0">
                          <a:effectLst/>
                          <a:latin typeface="+mj-lt"/>
                        </a:rPr>
                        <a:t>Medium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  <a:latin typeface="+mj-lt"/>
                        </a:rPr>
                        <a:t>3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  <a:latin typeface="+mj-lt"/>
                        </a:rPr>
                        <a:t>3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u="none" strike="noStrike" dirty="0">
                          <a:effectLst/>
                          <a:latin typeface="+mj-lt"/>
                        </a:rPr>
                        <a:t>6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</a:tr>
              <a:tr h="609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u="none" strike="noStrike" dirty="0">
                          <a:effectLst/>
                          <a:latin typeface="+mj-lt"/>
                        </a:rPr>
                        <a:t>High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  <a:latin typeface="+mj-lt"/>
                        </a:rPr>
                        <a:t>4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  <a:latin typeface="+mj-lt"/>
                        </a:rPr>
                        <a:t>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u="none" strike="noStrike" dirty="0">
                          <a:effectLst/>
                          <a:latin typeface="+mj-lt"/>
                        </a:rPr>
                        <a:t>5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</a:tr>
              <a:tr h="609600">
                <a:tc>
                  <a:txBody>
                    <a:bodyPr/>
                    <a:lstStyle/>
                    <a:p>
                      <a:pPr algn="l" fontAlgn="b"/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u="none" strike="noStrike" dirty="0">
                          <a:effectLst/>
                          <a:latin typeface="+mj-lt"/>
                        </a:rPr>
                        <a:t>8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u="none" strike="noStrike" dirty="0">
                          <a:effectLst/>
                          <a:latin typeface="+mj-lt"/>
                        </a:rPr>
                        <a:t>7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</a:t>
                      </a:r>
                      <a:endParaRPr lang="en-US" sz="2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121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721</Words>
  <Application>Microsoft Office PowerPoint</Application>
  <PresentationFormat>Expunere pe ecran (16:9)</PresentationFormat>
  <Paragraphs>221</Paragraphs>
  <Slides>14</Slides>
  <Notes>0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14</vt:i4>
      </vt:variant>
    </vt:vector>
  </HeadingPairs>
  <TitlesOfParts>
    <vt:vector size="15" baseType="lpstr">
      <vt:lpstr>Temă Office</vt:lpstr>
      <vt:lpstr>Naïve Bayes Estimation</vt:lpstr>
      <vt:lpstr>Prezentare PowerPoint</vt:lpstr>
      <vt:lpstr>Prezentare PowerPoint</vt:lpstr>
      <vt:lpstr>Bayes Theorem</vt:lpstr>
      <vt:lpstr>Bayes Theorem</vt:lpstr>
      <vt:lpstr>Bayes Theorem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bogdan</dc:creator>
  <cp:lastModifiedBy>bogdan</cp:lastModifiedBy>
  <cp:revision>77</cp:revision>
  <dcterms:created xsi:type="dcterms:W3CDTF">2014-10-10T10:38:27Z</dcterms:created>
  <dcterms:modified xsi:type="dcterms:W3CDTF">2017-07-19T20:29:30Z</dcterms:modified>
</cp:coreProperties>
</file>