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Support Vector Machine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support vector classifier technique can be applied when the classes in our population are </a:t>
            </a:r>
            <a:r>
              <a:rPr lang="en-US" b="1" dirty="0"/>
              <a:t>not</a:t>
            </a:r>
            <a:r>
              <a:rPr lang="en-US" dirty="0"/>
              <a:t> completely separable, which is always the case when we work with real data.</a:t>
            </a:r>
          </a:p>
        </p:txBody>
      </p:sp>
    </p:spTree>
    <p:extLst>
      <p:ext uri="{BB962C8B-B14F-4D97-AF65-F5344CB8AC3E}">
        <p14:creationId xmlns:p14="http://schemas.microsoft.com/office/powerpoint/2010/main" val="42324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10" y="1200150"/>
            <a:ext cx="4448380" cy="3394075"/>
          </a:xfrm>
        </p:spPr>
      </p:pic>
    </p:spTree>
    <p:extLst>
      <p:ext uri="{BB962C8B-B14F-4D97-AF65-F5344CB8AC3E}">
        <p14:creationId xmlns:p14="http://schemas.microsoft.com/office/powerpoint/2010/main" val="37335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10" y="1200150"/>
            <a:ext cx="4448380" cy="3394075"/>
          </a:xfrm>
        </p:spPr>
      </p:pic>
    </p:spTree>
    <p:extLst>
      <p:ext uri="{BB962C8B-B14F-4D97-AF65-F5344CB8AC3E}">
        <p14:creationId xmlns:p14="http://schemas.microsoft.com/office/powerpoint/2010/main" val="3728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number of data points that transgress the margins represent the </a:t>
            </a:r>
            <a:r>
              <a:rPr lang="en-US" b="1" dirty="0"/>
              <a:t>cost</a:t>
            </a:r>
            <a:r>
              <a:rPr lang="en-US" dirty="0"/>
              <a:t> or </a:t>
            </a:r>
            <a:r>
              <a:rPr lang="en-US" b="1" dirty="0" smtClean="0"/>
              <a:t>budget</a:t>
            </a:r>
            <a:r>
              <a:rPr lang="en-US" dirty="0" smtClean="0"/>
              <a:t> </a:t>
            </a:r>
            <a:r>
              <a:rPr lang="en-US" dirty="0"/>
              <a:t>of our classification model. This cost depends on the dimension of the </a:t>
            </a:r>
            <a:r>
              <a:rPr lang="en-US" dirty="0" smtClean="0"/>
              <a:t>margin. The </a:t>
            </a:r>
            <a:r>
              <a:rPr lang="en-US" dirty="0"/>
              <a:t>greater the margin, the bigger the cost.</a:t>
            </a:r>
          </a:p>
        </p:txBody>
      </p:sp>
    </p:spTree>
    <p:extLst>
      <p:ext uri="{BB962C8B-B14F-4D97-AF65-F5344CB8AC3E}">
        <p14:creationId xmlns:p14="http://schemas.microsoft.com/office/powerpoint/2010/main" val="20042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23" y="1200150"/>
            <a:ext cx="4859954" cy="3394075"/>
          </a:xfrm>
        </p:spPr>
      </p:pic>
    </p:spTree>
    <p:extLst>
      <p:ext uri="{BB962C8B-B14F-4D97-AF65-F5344CB8AC3E}">
        <p14:creationId xmlns:p14="http://schemas.microsoft.com/office/powerpoint/2010/main" val="12501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80" y="1200150"/>
            <a:ext cx="4144040" cy="3394075"/>
          </a:xfrm>
        </p:spPr>
      </p:pic>
    </p:spTree>
    <p:extLst>
      <p:ext uri="{BB962C8B-B14F-4D97-AF65-F5344CB8AC3E}">
        <p14:creationId xmlns:p14="http://schemas.microsoft.com/office/powerpoint/2010/main" val="32043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Bias-variance trade-off: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high </a:t>
            </a:r>
            <a:r>
              <a:rPr lang="en-US" dirty="0" smtClean="0"/>
              <a:t>cost = </a:t>
            </a:r>
            <a:r>
              <a:rPr lang="en-US" dirty="0"/>
              <a:t>high bias and low </a:t>
            </a:r>
            <a:r>
              <a:rPr lang="en-US" dirty="0" smtClean="0"/>
              <a:t>variance</a:t>
            </a:r>
          </a:p>
          <a:p>
            <a:r>
              <a:rPr lang="en-US" dirty="0" smtClean="0"/>
              <a:t>low cost = low </a:t>
            </a:r>
            <a:r>
              <a:rPr lang="en-US" dirty="0"/>
              <a:t>bias and </a:t>
            </a:r>
            <a:r>
              <a:rPr lang="en-US" dirty="0" smtClean="0"/>
              <a:t>high </a:t>
            </a:r>
            <a:r>
              <a:rPr lang="en-US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4457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SVM uses a method called “kernel method” in order to transform the data and find the best hyperplane that separates the data points.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kernel functions transform the original data space into a higher-dimensional space, where the data points are hopefully linearly separable. </a:t>
            </a:r>
          </a:p>
        </p:txBody>
      </p:sp>
    </p:spTree>
    <p:extLst>
      <p:ext uri="{BB962C8B-B14F-4D97-AF65-F5344CB8AC3E}">
        <p14:creationId xmlns:p14="http://schemas.microsoft.com/office/powerpoint/2010/main" val="23284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Types </a:t>
            </a:r>
            <a:r>
              <a:rPr lang="en-US" dirty="0"/>
              <a:t>of kernel functions:</a:t>
            </a:r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linear </a:t>
            </a:r>
            <a:r>
              <a:rPr lang="en-US" dirty="0" smtClean="0"/>
              <a:t>kernel. </a:t>
            </a:r>
            <a:r>
              <a:rPr lang="en-US" dirty="0"/>
              <a:t>For this kernel, the boundary that best separates the points is likely linear. </a:t>
            </a:r>
            <a:r>
              <a:rPr lang="en-US" dirty="0" smtClean="0"/>
              <a:t>For </a:t>
            </a:r>
            <a:r>
              <a:rPr lang="en-US" dirty="0"/>
              <a:t>the linear kernel, the only parameter we have to specify is the cost (budget) – the acceptable number of </a:t>
            </a:r>
            <a:r>
              <a:rPr lang="en-US" dirty="0" smtClean="0"/>
              <a:t>misclassifications.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10" y="1200150"/>
            <a:ext cx="4448380" cy="3394075"/>
          </a:xfrm>
        </p:spPr>
      </p:pic>
    </p:spTree>
    <p:extLst>
      <p:ext uri="{BB962C8B-B14F-4D97-AF65-F5344CB8AC3E}">
        <p14:creationId xmlns:p14="http://schemas.microsoft.com/office/powerpoint/2010/main" val="19825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Support </a:t>
            </a:r>
            <a:r>
              <a:rPr lang="en-US" dirty="0"/>
              <a:t>vector machine </a:t>
            </a:r>
            <a:r>
              <a:rPr lang="en-US" dirty="0" smtClean="0"/>
              <a:t>(SVM</a:t>
            </a:r>
            <a:r>
              <a:rPr lang="en-US" dirty="0"/>
              <a:t>) is a </a:t>
            </a:r>
            <a:r>
              <a:rPr lang="en-US" b="1" dirty="0"/>
              <a:t>supervised</a:t>
            </a:r>
            <a:r>
              <a:rPr lang="en-US" dirty="0"/>
              <a:t> machine learning technique used mostly for classification problems with two classes. So </a:t>
            </a:r>
            <a:r>
              <a:rPr lang="en-US" dirty="0" smtClean="0"/>
              <a:t>the </a:t>
            </a:r>
            <a:r>
              <a:rPr lang="en-US" dirty="0"/>
              <a:t>SVM  method can only be applied when our population has two classes (groups) only.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non-linear </a:t>
            </a:r>
            <a:r>
              <a:rPr lang="en-US" dirty="0"/>
              <a:t>kernels, which tend to be more useful when the number of dimensions (i.e. predictors) is small. There are two types of non-linear kernels: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polynomial kernels, which allows for curved boundaries between classes. </a:t>
            </a:r>
            <a:r>
              <a:rPr lang="en-US" dirty="0" smtClean="0"/>
              <a:t>For </a:t>
            </a:r>
            <a:r>
              <a:rPr lang="en-US" dirty="0"/>
              <a:t>a polynomial kernel we have to specify (besides cost) the degree of </a:t>
            </a:r>
            <a:r>
              <a:rPr lang="en-US"/>
              <a:t>the </a:t>
            </a:r>
            <a:r>
              <a:rPr lang="en-US" smtClean="0"/>
              <a:t>polynomial; </a:t>
            </a:r>
            <a:r>
              <a:rPr lang="en-US" dirty="0"/>
              <a:t>if the degree is equal to 1 we have a linear kernel.</a:t>
            </a:r>
          </a:p>
          <a:p>
            <a:pPr lvl="0"/>
            <a:r>
              <a:rPr lang="en-US" dirty="0"/>
              <a:t>radial kernels, which can create closed regions in the data </a:t>
            </a:r>
            <a:r>
              <a:rPr lang="en-US" dirty="0" smtClean="0"/>
              <a:t>space. </a:t>
            </a:r>
            <a:r>
              <a:rPr lang="en-US" dirty="0" smtClean="0"/>
              <a:t>For </a:t>
            </a:r>
            <a:r>
              <a:rPr lang="en-US" dirty="0"/>
              <a:t>a radial kernel we have to specify (besides cost)  an important parameter called gamma. </a:t>
            </a:r>
            <a:r>
              <a:rPr lang="en-US" dirty="0" smtClean="0"/>
              <a:t>A </a:t>
            </a:r>
            <a:r>
              <a:rPr lang="en-US" dirty="0"/>
              <a:t>good starting value for gamma is 0.1; the optimal value can be found through cross-validation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50" y="1200150"/>
            <a:ext cx="3421300" cy="3394075"/>
          </a:xfrm>
        </p:spPr>
      </p:pic>
    </p:spTree>
    <p:extLst>
      <p:ext uri="{BB962C8B-B14F-4D97-AF65-F5344CB8AC3E}">
        <p14:creationId xmlns:p14="http://schemas.microsoft.com/office/powerpoint/2010/main" val="29936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51" y="1200150"/>
            <a:ext cx="4412297" cy="3394075"/>
          </a:xfrm>
        </p:spPr>
      </p:pic>
    </p:spTree>
    <p:extLst>
      <p:ext uri="{BB962C8B-B14F-4D97-AF65-F5344CB8AC3E}">
        <p14:creationId xmlns:p14="http://schemas.microsoft.com/office/powerpoint/2010/main" val="5467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kernel should we use?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practice, it is advisable to start with the linear kernel and see if it does a good job or not. If not, we can try a non-linear kernel.</a:t>
            </a:r>
          </a:p>
        </p:txBody>
      </p:sp>
    </p:spTree>
    <p:extLst>
      <p:ext uri="{BB962C8B-B14F-4D97-AF65-F5344CB8AC3E}">
        <p14:creationId xmlns:p14="http://schemas.microsoft.com/office/powerpoint/2010/main" val="2414123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Conditions to </a:t>
            </a:r>
            <a:r>
              <a:rPr lang="en-US" dirty="0"/>
              <a:t>meet in order to run an SVM analysis: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dirty="0"/>
              <a:t>All the predictors must be numeric (quantitative).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target variable must be binary (dichotomous). </a:t>
            </a:r>
          </a:p>
          <a:p>
            <a:pPr lvl="0"/>
            <a:r>
              <a:rPr lang="en-US" dirty="0"/>
              <a:t>The target variable must be coded numerically (e.g. 1 – yes, 2 – no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idea behind this technique is to separate the classes using a decision boundary. This boundary is… </a:t>
            </a:r>
          </a:p>
          <a:p>
            <a:pPr lvl="0"/>
            <a:r>
              <a:rPr lang="en-US" dirty="0"/>
              <a:t>a line in a two-dimensional plane (the case of two predictors)</a:t>
            </a:r>
          </a:p>
          <a:p>
            <a:pPr lvl="0"/>
            <a:r>
              <a:rPr lang="en-US" dirty="0"/>
              <a:t>a plane in a three-dimensional space (the case of three predictors)</a:t>
            </a:r>
          </a:p>
          <a:p>
            <a:pPr lvl="0"/>
            <a:r>
              <a:rPr lang="en-US" dirty="0"/>
              <a:t>a hyperplane in a p-dimensional space (the case of p predictors, </a:t>
            </a:r>
            <a:r>
              <a:rPr lang="en-US" dirty="0" smtClean="0"/>
              <a:t>p &gt; 3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SVM technique is a generalization of other two classification methods: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dirty="0"/>
              <a:t>the maximal margin classifier</a:t>
            </a:r>
          </a:p>
          <a:p>
            <a:pPr lvl="0"/>
            <a:r>
              <a:rPr lang="en-US" dirty="0"/>
              <a:t>the support vector classifier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10" y="1200150"/>
            <a:ext cx="4448380" cy="3394075"/>
          </a:xfrm>
        </p:spPr>
      </p:pic>
    </p:spTree>
    <p:extLst>
      <p:ext uri="{BB962C8B-B14F-4D97-AF65-F5344CB8AC3E}">
        <p14:creationId xmlns:p14="http://schemas.microsoft.com/office/powerpoint/2010/main" val="30224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US" dirty="0"/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10" y="1200150"/>
            <a:ext cx="4448380" cy="3394075"/>
          </a:xfrm>
        </p:spPr>
      </p:pic>
    </p:spTree>
    <p:extLst>
      <p:ext uri="{BB962C8B-B14F-4D97-AF65-F5344CB8AC3E}">
        <p14:creationId xmlns:p14="http://schemas.microsoft.com/office/powerpoint/2010/main" val="41290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best boundary is the line placed at the </a:t>
            </a:r>
            <a:r>
              <a:rPr lang="en-US" b="1" dirty="0"/>
              <a:t>largest distance from the closest data points </a:t>
            </a:r>
            <a:r>
              <a:rPr lang="en-US" dirty="0"/>
              <a:t>in each </a:t>
            </a:r>
            <a:r>
              <a:rPr lang="en-US" dirty="0" smtClean="0"/>
              <a:t>group.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distance is called margin, so the optimal boundary is called </a:t>
            </a:r>
            <a:r>
              <a:rPr lang="en-US" b="1" dirty="0"/>
              <a:t>maximal margin classifier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8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10" y="1200150"/>
            <a:ext cx="4448380" cy="3394075"/>
          </a:xfrm>
        </p:spPr>
      </p:pic>
    </p:spTree>
    <p:extLst>
      <p:ext uri="{BB962C8B-B14F-4D97-AF65-F5344CB8AC3E}">
        <p14:creationId xmlns:p14="http://schemas.microsoft.com/office/powerpoint/2010/main" val="42784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maximal margin classifier technique </a:t>
            </a:r>
            <a:r>
              <a:rPr lang="en-US" dirty="0" smtClean="0"/>
              <a:t>has </a:t>
            </a:r>
            <a:r>
              <a:rPr lang="en-US" dirty="0"/>
              <a:t>a major drawback: it works only when the two classes are completely separable, as in our case here.</a:t>
            </a:r>
          </a:p>
        </p:txBody>
      </p:sp>
    </p:spTree>
    <p:extLst>
      <p:ext uri="{BB962C8B-B14F-4D97-AF65-F5344CB8AC3E}">
        <p14:creationId xmlns:p14="http://schemas.microsoft.com/office/powerpoint/2010/main" val="3029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641</Words>
  <Application>Microsoft Office PowerPoint</Application>
  <PresentationFormat>Expunere pe ecran (16:9)</PresentationFormat>
  <Paragraphs>58</Paragraphs>
  <Slides>24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24</vt:i4>
      </vt:variant>
    </vt:vector>
  </HeadingPairs>
  <TitlesOfParts>
    <vt:vector size="25" baseType="lpstr">
      <vt:lpstr>Temă Office</vt:lpstr>
      <vt:lpstr>Support Vector Machine</vt:lpstr>
      <vt:lpstr>Prezentare PowerPoint</vt:lpstr>
      <vt:lpstr>Prezentare PowerPoint</vt:lpstr>
      <vt:lpstr>Prezentare PowerPoint</vt:lpstr>
      <vt:lpstr>Maximal Margin Classifier</vt:lpstr>
      <vt:lpstr>Maximal Margin Classifier</vt:lpstr>
      <vt:lpstr>Maximal Margin Classifier</vt:lpstr>
      <vt:lpstr>Maximal Margin Classifier</vt:lpstr>
      <vt:lpstr>Maximal Margin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78</cp:revision>
  <dcterms:created xsi:type="dcterms:W3CDTF">2014-10-10T10:38:27Z</dcterms:created>
  <dcterms:modified xsi:type="dcterms:W3CDTF">2017-09-08T18:40:02Z</dcterms:modified>
</cp:coreProperties>
</file>