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72" r:id="rId5"/>
    <p:sldId id="266" r:id="rId6"/>
    <p:sldId id="273" r:id="rId7"/>
    <p:sldId id="267" r:id="rId8"/>
    <p:sldId id="268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3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5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5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5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1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1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6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90478-133C-46F1-90F4-8C4DA2D1FDE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735931"/>
          </a:xfrm>
        </p:spPr>
        <p:txBody>
          <a:bodyPr>
            <a:noAutofit/>
          </a:bodyPr>
          <a:lstStyle/>
          <a:p>
            <a:r>
              <a:rPr lang="en-US" sz="4200" b="1" dirty="0" smtClean="0">
                <a:ln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  <a:t>Decision Trees</a:t>
            </a:r>
            <a:endParaRPr lang="en-US" sz="3500" b="1" dirty="0">
              <a:ln>
                <a:solidFill>
                  <a:schemeClr val="tx1">
                    <a:alpha val="7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2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51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two types of decision trees in machine learning: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Regression trees, used when the dependent (target) variable is </a:t>
            </a:r>
            <a:r>
              <a:rPr lang="en-US" b="1" dirty="0" smtClean="0"/>
              <a:t>continuous (numeric)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Classification trees, used when the dependent variable is </a:t>
            </a:r>
            <a:r>
              <a:rPr lang="en-US" b="1" dirty="0"/>
              <a:t>categorical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410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Trees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In a regression tree, the values of the terminal nodes represent the </a:t>
            </a:r>
            <a:r>
              <a:rPr lang="en-US" b="1" dirty="0"/>
              <a:t>mean values </a:t>
            </a:r>
            <a:r>
              <a:rPr lang="en-US" dirty="0"/>
              <a:t>of the dependent variable in each subset of the sample. So the predictions for the new observations are made using the mean values.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dirty="0" smtClean="0"/>
              <a:t>Let’s </a:t>
            </a:r>
            <a:r>
              <a:rPr lang="en-US" dirty="0"/>
              <a:t>suppose that we have to predict the house prices based on two variables: surface in square feet and type of residential area (urban/rural). </a:t>
            </a:r>
          </a:p>
        </p:txBody>
      </p:sp>
    </p:spTree>
    <p:extLst>
      <p:ext uri="{BB962C8B-B14F-4D97-AF65-F5344CB8AC3E}">
        <p14:creationId xmlns:p14="http://schemas.microsoft.com/office/powerpoint/2010/main" val="307903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Trees</a:t>
            </a:r>
            <a:endParaRPr lang="en-US" dirty="0"/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20" y="1200150"/>
            <a:ext cx="7497759" cy="3394075"/>
          </a:xfrm>
        </p:spPr>
      </p:pic>
    </p:spTree>
    <p:extLst>
      <p:ext uri="{BB962C8B-B14F-4D97-AF65-F5344CB8AC3E}">
        <p14:creationId xmlns:p14="http://schemas.microsoft.com/office/powerpoint/2010/main" val="29246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Trees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The goodness-of-fit for a regression tree is given by the </a:t>
                </a:r>
                <a:r>
                  <a:rPr lang="en-US" b="1" dirty="0"/>
                  <a:t>sum of the squared errors of estimation</a:t>
                </a:r>
                <a:r>
                  <a:rPr lang="en-US" dirty="0"/>
                  <a:t>. T</a:t>
                </a:r>
                <a:r>
                  <a:rPr lang="en-US" dirty="0" smtClean="0"/>
                  <a:t>he </a:t>
                </a:r>
                <a:r>
                  <a:rPr lang="en-US" dirty="0"/>
                  <a:t>regression tree attempts to minimize this amount: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Substituent conținut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154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58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Trees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Another goodness-of-fit indicator is the R squared, computed with the following formula: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=1−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𝑀𝑆𝐸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𝑉𝑎𝑟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Substituent conținut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17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Trees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𝑀𝑆𝐸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 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Substituent conținut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4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80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Trees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a classification tree, the value of each terminal node is the </a:t>
            </a:r>
            <a:r>
              <a:rPr lang="en-US" b="1" dirty="0"/>
              <a:t>mode</a:t>
            </a:r>
            <a:r>
              <a:rPr lang="en-US" dirty="0"/>
              <a:t> of the observations in the corresponding subset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Let’s suppose we have to predict whether a customer would buy a product based on their income and gender.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4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Trees</a:t>
            </a:r>
            <a:endParaRPr lang="en-US" dirty="0"/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66" y="1200150"/>
            <a:ext cx="5713134" cy="3394075"/>
          </a:xfrm>
        </p:spPr>
      </p:pic>
    </p:spTree>
    <p:extLst>
      <p:ext uri="{BB962C8B-B14F-4D97-AF65-F5344CB8AC3E}">
        <p14:creationId xmlns:p14="http://schemas.microsoft.com/office/powerpoint/2010/main" val="253456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Trees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For a classification tree, the goodness-of-fit (or prediction accuracy) is given by the </a:t>
            </a:r>
            <a:r>
              <a:rPr lang="en-US" sz="3600" b="1" dirty="0"/>
              <a:t>percentage of correctly classified </a:t>
            </a:r>
            <a:r>
              <a:rPr lang="en-US" sz="3600" b="1" dirty="0" smtClean="0"/>
              <a:t>cases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7338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735931"/>
          </a:xfrm>
        </p:spPr>
        <p:txBody>
          <a:bodyPr>
            <a:noAutofit/>
          </a:bodyPr>
          <a:lstStyle/>
          <a:p>
            <a:r>
              <a:rPr lang="en-US" sz="4200" b="1" dirty="0" smtClean="0">
                <a:ln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  <a:t>Advantages and Disadvantages of</a:t>
            </a:r>
            <a:br>
              <a:rPr lang="en-US" sz="4200" b="1" dirty="0" smtClean="0">
                <a:ln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</a:br>
            <a:r>
              <a:rPr lang="en-US" sz="4200" b="1" dirty="0" smtClean="0">
                <a:ln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  <a:t>Decision Trees</a:t>
            </a:r>
            <a:endParaRPr lang="en-US" sz="3500" b="1" dirty="0">
              <a:ln>
                <a:solidFill>
                  <a:schemeClr val="tx1">
                    <a:alpha val="7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2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025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/>
              <a:t>A </a:t>
            </a:r>
            <a:r>
              <a:rPr lang="en-US" sz="2600" dirty="0"/>
              <a:t>decision tree is a </a:t>
            </a:r>
            <a:r>
              <a:rPr lang="en-US" sz="2600" b="1" dirty="0"/>
              <a:t>supervised</a:t>
            </a:r>
            <a:r>
              <a:rPr lang="en-US" sz="2600" dirty="0"/>
              <a:t> predictive technique that involves splitting (or segmenting) the values of the predictors using a set of splitting rules. As a result, our sample will be divided into homogeneous subsets. </a:t>
            </a:r>
            <a:endParaRPr lang="en-US" sz="26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600" dirty="0" smtClean="0"/>
              <a:t>To </a:t>
            </a:r>
            <a:r>
              <a:rPr lang="en-US" sz="2600" dirty="0"/>
              <a:t>predict the target variable for a new observation we have to establish to which subset that observation belongs, based on the predictors values.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77853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92787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b="1" dirty="0" smtClean="0"/>
              <a:t>Advantages of decision trees:</a:t>
            </a:r>
          </a:p>
          <a:p>
            <a:pPr marL="0" indent="0">
              <a:buNone/>
            </a:pPr>
            <a:endParaRPr lang="en-US" sz="3600" dirty="0"/>
          </a:p>
          <a:p>
            <a:pPr lvl="0"/>
            <a:r>
              <a:rPr lang="en-US" sz="3600" dirty="0"/>
              <a:t>They are easy to explain in layman’s </a:t>
            </a:r>
            <a:r>
              <a:rPr lang="en-US" sz="3600" dirty="0" smtClean="0"/>
              <a:t>terms.</a:t>
            </a:r>
            <a:endParaRPr lang="en-US" sz="3600" dirty="0"/>
          </a:p>
          <a:p>
            <a:pPr lvl="0"/>
            <a:r>
              <a:rPr lang="en-US" sz="3600" dirty="0"/>
              <a:t>They are easy to visualize and interpret (especially when they are small).</a:t>
            </a:r>
          </a:p>
          <a:p>
            <a:pPr lvl="0"/>
            <a:r>
              <a:rPr lang="en-US" sz="3600" dirty="0"/>
              <a:t>They can handle all type of predictors (quantitative and qualitative, numeric or string</a:t>
            </a:r>
            <a:r>
              <a:rPr lang="en-US" sz="3600" dirty="0" smtClean="0"/>
              <a:t>).</a:t>
            </a:r>
            <a:endParaRPr lang="en-US" sz="3600" dirty="0"/>
          </a:p>
          <a:p>
            <a:pPr lvl="0"/>
            <a:r>
              <a:rPr lang="en-US" sz="3600" dirty="0"/>
              <a:t>Decision tree learning is a non-parametric method, so it makes no assumption about the variables distribution. </a:t>
            </a:r>
            <a:endParaRPr lang="en-US" sz="3600" dirty="0" smtClean="0"/>
          </a:p>
          <a:p>
            <a:pPr lvl="0"/>
            <a:r>
              <a:rPr lang="en-US" sz="3600" dirty="0" smtClean="0"/>
              <a:t>They </a:t>
            </a:r>
            <a:r>
              <a:rPr lang="en-US" sz="3600" dirty="0"/>
              <a:t>work well in case of non-linear relationships between variables.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4084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927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Disadvantages of decision trees:</a:t>
            </a:r>
          </a:p>
          <a:p>
            <a:pPr marL="0" indent="0">
              <a:buNone/>
            </a:pPr>
            <a:endParaRPr lang="en-US" sz="2400" dirty="0"/>
          </a:p>
          <a:p>
            <a:pPr lvl="0"/>
            <a:r>
              <a:rPr lang="en-US" sz="2800" dirty="0"/>
              <a:t>They may lead to overfitting </a:t>
            </a:r>
            <a:r>
              <a:rPr lang="en-US" sz="2800" dirty="0" smtClean="0"/>
              <a:t>in </a:t>
            </a:r>
            <a:r>
              <a:rPr lang="en-US" sz="2800" dirty="0"/>
              <a:t>the training set.</a:t>
            </a:r>
          </a:p>
          <a:p>
            <a:pPr lvl="0"/>
            <a:r>
              <a:rPr lang="en-US" sz="2800" dirty="0" smtClean="0"/>
              <a:t>They usually have a </a:t>
            </a:r>
            <a:r>
              <a:rPr lang="en-US" sz="2800" b="1" dirty="0" smtClean="0"/>
              <a:t>high variance</a:t>
            </a:r>
            <a:r>
              <a:rPr lang="en-US" sz="2800" dirty="0" smtClean="0"/>
              <a:t>, i.e. they have a smaller predictive accuracy in the test set. Decision trees have a </a:t>
            </a:r>
            <a:r>
              <a:rPr lang="en-US" sz="2800" b="1" dirty="0" smtClean="0"/>
              <a:t>lower predictive performance </a:t>
            </a:r>
            <a:r>
              <a:rPr lang="en-US" sz="2800" dirty="0" smtClean="0"/>
              <a:t>than other methods studied in this course.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3562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9278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dirty="0"/>
              <a:t>The second disadvantage (the high variance) can be sometimes surpassed by using a few special techniques meant to improve the prediction accuracy in the test set:</a:t>
            </a:r>
          </a:p>
          <a:p>
            <a:pPr marL="0" indent="0">
              <a:buNone/>
            </a:pPr>
            <a:endParaRPr lang="en-US" sz="2800" dirty="0"/>
          </a:p>
          <a:p>
            <a:pPr lvl="0"/>
            <a:r>
              <a:rPr lang="en-US" sz="3600" dirty="0" smtClean="0"/>
              <a:t>pruning</a:t>
            </a:r>
            <a:endParaRPr lang="en-US" sz="3600" dirty="0"/>
          </a:p>
          <a:p>
            <a:pPr lvl="0"/>
            <a:r>
              <a:rPr lang="en-US" sz="3600" dirty="0"/>
              <a:t>bagging</a:t>
            </a:r>
          </a:p>
          <a:p>
            <a:pPr lvl="0"/>
            <a:r>
              <a:rPr lang="en-US" sz="3600" dirty="0"/>
              <a:t>random forests</a:t>
            </a:r>
          </a:p>
          <a:p>
            <a:r>
              <a:rPr lang="en-US" sz="3600" dirty="0"/>
              <a:t>boosting</a:t>
            </a:r>
          </a:p>
        </p:txBody>
      </p:sp>
    </p:spTree>
    <p:extLst>
      <p:ext uri="{BB962C8B-B14F-4D97-AF65-F5344CB8AC3E}">
        <p14:creationId xmlns:p14="http://schemas.microsoft.com/office/powerpoint/2010/main" val="344388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735931"/>
          </a:xfrm>
        </p:spPr>
        <p:txBody>
          <a:bodyPr>
            <a:noAutofit/>
          </a:bodyPr>
          <a:lstStyle/>
          <a:p>
            <a:r>
              <a:rPr lang="en-US" sz="4200" b="1" dirty="0" smtClean="0">
                <a:ln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  <a:t>Pruning</a:t>
            </a:r>
            <a:endParaRPr lang="en-US" sz="3500" b="1" dirty="0">
              <a:ln>
                <a:solidFill>
                  <a:schemeClr val="tx1">
                    <a:alpha val="7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2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345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Pruning </a:t>
            </a:r>
            <a:r>
              <a:rPr lang="en-US" dirty="0"/>
              <a:t>is a technique that reduces the size of a decision tree, with the hope of improving the predictive </a:t>
            </a:r>
            <a:r>
              <a:rPr lang="en-US" dirty="0" smtClean="0"/>
              <a:t>performance </a:t>
            </a:r>
            <a:r>
              <a:rPr lang="en-US" dirty="0"/>
              <a:t>in the test set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dirty="0"/>
              <a:t>By pruning we cut some branches of the initial tree, obtaining a simpler sub-tree.</a:t>
            </a:r>
          </a:p>
        </p:txBody>
      </p:sp>
    </p:spTree>
    <p:extLst>
      <p:ext uri="{BB962C8B-B14F-4D97-AF65-F5344CB8AC3E}">
        <p14:creationId xmlns:p14="http://schemas.microsoft.com/office/powerpoint/2010/main" val="383682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sub-tree could </a:t>
            </a:r>
            <a:r>
              <a:rPr lang="en-US" dirty="0" smtClean="0"/>
              <a:t>have…</a:t>
            </a:r>
          </a:p>
          <a:p>
            <a:r>
              <a:rPr lang="en-US" dirty="0" smtClean="0"/>
              <a:t>higher </a:t>
            </a:r>
            <a:r>
              <a:rPr lang="en-US" dirty="0"/>
              <a:t>bias (i.e. lower predictive accuracy in the training set) </a:t>
            </a:r>
          </a:p>
          <a:p>
            <a:r>
              <a:rPr lang="en-US" dirty="0" smtClean="0"/>
              <a:t>lower </a:t>
            </a:r>
            <a:r>
              <a:rPr lang="en-US" dirty="0"/>
              <a:t>variance (i.e. higher predictive accuracy in the test set).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simpler tree can be also easier to visualize and interpret.</a:t>
            </a:r>
          </a:p>
        </p:txBody>
      </p:sp>
    </p:spTree>
    <p:extLst>
      <p:ext uri="{BB962C8B-B14F-4D97-AF65-F5344CB8AC3E}">
        <p14:creationId xmlns:p14="http://schemas.microsoft.com/office/powerpoint/2010/main" val="166063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How </a:t>
            </a:r>
            <a:r>
              <a:rPr lang="en-US" dirty="0"/>
              <a:t>much should we prune the tree?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possible answer: we prune until we find the tree that has the </a:t>
            </a:r>
            <a:r>
              <a:rPr lang="en-US" b="1" dirty="0"/>
              <a:t>lowest test </a:t>
            </a:r>
            <a:r>
              <a:rPr lang="en-US" b="1" dirty="0" smtClean="0"/>
              <a:t>set error</a:t>
            </a:r>
            <a:r>
              <a:rPr lang="en-US" dirty="0"/>
              <a:t>. This test </a:t>
            </a:r>
            <a:r>
              <a:rPr lang="en-US" dirty="0" smtClean="0"/>
              <a:t>set error </a:t>
            </a:r>
            <a:r>
              <a:rPr lang="en-US" dirty="0"/>
              <a:t>can be approximated using the cross-validation error that the R program computes for us.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method is called </a:t>
            </a:r>
            <a:r>
              <a:rPr lang="en-US" b="1" dirty="0"/>
              <a:t>cost complexity </a:t>
            </a:r>
            <a:r>
              <a:rPr lang="en-US" b="1" dirty="0" smtClean="0"/>
              <a:t>pruning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526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Our strategy: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first, grow a large tree </a:t>
            </a:r>
            <a:r>
              <a:rPr lang="en-US" dirty="0" smtClean="0"/>
              <a:t>(as </a:t>
            </a:r>
            <a:r>
              <a:rPr lang="en-US" dirty="0"/>
              <a:t>shown in the previous </a:t>
            </a:r>
            <a:r>
              <a:rPr lang="en-US" dirty="0" smtClean="0"/>
              <a:t>lectures)</a:t>
            </a:r>
            <a:endParaRPr lang="en-US" dirty="0"/>
          </a:p>
          <a:p>
            <a:r>
              <a:rPr lang="en-US" dirty="0"/>
              <a:t>then prune the tree until we hopefully get a simpler sub-tree with a better </a:t>
            </a:r>
            <a:r>
              <a:rPr lang="en-US" b="1" dirty="0"/>
              <a:t>test set </a:t>
            </a:r>
            <a:r>
              <a:rPr lang="en-US" dirty="0"/>
              <a:t>prediction accuracy.</a:t>
            </a:r>
          </a:p>
        </p:txBody>
      </p:sp>
    </p:spTree>
    <p:extLst>
      <p:ext uri="{BB962C8B-B14F-4D97-AF65-F5344CB8AC3E}">
        <p14:creationId xmlns:p14="http://schemas.microsoft.com/office/powerpoint/2010/main" val="289076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735931"/>
          </a:xfrm>
        </p:spPr>
        <p:txBody>
          <a:bodyPr>
            <a:noAutofit/>
          </a:bodyPr>
          <a:lstStyle/>
          <a:p>
            <a:r>
              <a:rPr lang="en-US" sz="4200" b="1" dirty="0" smtClean="0">
                <a:ln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  <a:t>Bagging and Random Forests</a:t>
            </a:r>
            <a:endParaRPr lang="en-US" sz="3500" b="1" dirty="0">
              <a:ln>
                <a:solidFill>
                  <a:schemeClr val="tx1">
                    <a:alpha val="7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2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552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Bagging stands for </a:t>
            </a:r>
            <a:r>
              <a:rPr lang="en-US" b="1" dirty="0"/>
              <a:t>bootstrap aggregation</a:t>
            </a:r>
            <a:r>
              <a:rPr lang="en-US" i="1" dirty="0"/>
              <a:t>. </a:t>
            </a:r>
            <a:r>
              <a:rPr lang="en-US" dirty="0"/>
              <a:t>It consists of dividing the training set into a big number of training subsets using bootstrapping. A separate tree is grown for each subset, each tree using </a:t>
            </a:r>
            <a:r>
              <a:rPr lang="en-US" b="1" dirty="0"/>
              <a:t>all</a:t>
            </a:r>
            <a:r>
              <a:rPr lang="en-US" dirty="0"/>
              <a:t> the </a:t>
            </a:r>
            <a:r>
              <a:rPr lang="en-US" dirty="0" smtClean="0"/>
              <a:t>predictors in the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4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Suppose we have to predict the patient’s risk of getting a vascular disease based on three predictors: whether they smoke, whether they exercise regularly and whether they keep a diet. 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The </a:t>
            </a:r>
            <a:r>
              <a:rPr lang="en-US" sz="2800" dirty="0"/>
              <a:t>risk is measured on two levels: low and high.</a:t>
            </a:r>
            <a:r>
              <a:rPr lang="en-US" dirty="0" smtClean="0"/>
              <a:t>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366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Afterwards we compute a </a:t>
            </a:r>
            <a:r>
              <a:rPr lang="en-US" b="1" dirty="0"/>
              <a:t>single predicted value </a:t>
            </a:r>
            <a:r>
              <a:rPr lang="en-US" dirty="0"/>
              <a:t>for each case in the training set. This value is obtained as follows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lvl="0"/>
            <a:r>
              <a:rPr lang="en-US" dirty="0"/>
              <a:t>for the regression trees, by </a:t>
            </a:r>
            <a:r>
              <a:rPr lang="en-US" b="1" dirty="0"/>
              <a:t>averaging</a:t>
            </a:r>
            <a:r>
              <a:rPr lang="en-US" dirty="0"/>
              <a:t> the tree predictions</a:t>
            </a:r>
          </a:p>
          <a:p>
            <a:pPr lvl="0"/>
            <a:r>
              <a:rPr lang="en-US" dirty="0"/>
              <a:t>for the classification trees, using the </a:t>
            </a:r>
            <a:r>
              <a:rPr lang="en-US" b="1" dirty="0"/>
              <a:t>mode</a:t>
            </a:r>
            <a:r>
              <a:rPr lang="en-US" dirty="0"/>
              <a:t> of the predictions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28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Each individual tree </a:t>
            </a:r>
            <a:r>
              <a:rPr lang="en-US" dirty="0" smtClean="0"/>
              <a:t>has </a:t>
            </a:r>
            <a:r>
              <a:rPr lang="en-US" dirty="0"/>
              <a:t>a low bias and a high variance. </a:t>
            </a:r>
            <a:r>
              <a:rPr lang="en-US" dirty="0" smtClean="0"/>
              <a:t>By </a:t>
            </a:r>
            <a:r>
              <a:rPr lang="en-US" dirty="0"/>
              <a:t>aggregating the predicted outcomes we can reduce the variance (i.e. get better prediction accuracy in the </a:t>
            </a:r>
            <a:r>
              <a:rPr lang="en-US" b="1" dirty="0"/>
              <a:t>test set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To achieve good results with bagging, we must generate a high number of training subsets (hundreds or </a:t>
            </a:r>
            <a:r>
              <a:rPr lang="en-US" dirty="0" smtClean="0"/>
              <a:t>thousands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24988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Forests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random forests technique is similar </a:t>
            </a:r>
            <a:r>
              <a:rPr lang="en-US" dirty="0"/>
              <a:t>to bagging: a big number of training subsets are generated, and a separate tree is fit in each subset. However, </a:t>
            </a:r>
            <a:r>
              <a:rPr lang="en-US" dirty="0" smtClean="0"/>
              <a:t>in </a:t>
            </a:r>
            <a:r>
              <a:rPr lang="en-US" dirty="0"/>
              <a:t>random </a:t>
            </a:r>
            <a:r>
              <a:rPr lang="en-US" dirty="0" smtClean="0"/>
              <a:t>forests each </a:t>
            </a:r>
            <a:r>
              <a:rPr lang="en-US" dirty="0"/>
              <a:t>tree uses a </a:t>
            </a:r>
            <a:r>
              <a:rPr lang="en-US" b="1" dirty="0"/>
              <a:t>random sample of predictors </a:t>
            </a:r>
            <a:r>
              <a:rPr lang="en-US" dirty="0"/>
              <a:t>at every splitting node. So all predictors are </a:t>
            </a:r>
            <a:r>
              <a:rPr lang="en-US" b="1" dirty="0"/>
              <a:t>not</a:t>
            </a:r>
            <a:r>
              <a:rPr lang="en-US" dirty="0"/>
              <a:t> used in each tree.</a:t>
            </a:r>
          </a:p>
        </p:txBody>
      </p:sp>
    </p:spTree>
    <p:extLst>
      <p:ext uri="{BB962C8B-B14F-4D97-AF65-F5344CB8AC3E}">
        <p14:creationId xmlns:p14="http://schemas.microsoft.com/office/powerpoint/2010/main" val="14086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Forests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number of predictors used in every splitting node is computed as follows:</a:t>
            </a:r>
          </a:p>
          <a:p>
            <a:pPr lvl="0"/>
            <a:r>
              <a:rPr lang="en-US" dirty="0"/>
              <a:t>for the regression trees it is the </a:t>
            </a:r>
            <a:r>
              <a:rPr lang="en-US" b="1" dirty="0"/>
              <a:t>half</a:t>
            </a:r>
            <a:r>
              <a:rPr lang="en-US" dirty="0"/>
              <a:t> of the total number of predictors</a:t>
            </a:r>
          </a:p>
          <a:p>
            <a:pPr lvl="0"/>
            <a:r>
              <a:rPr lang="en-US" dirty="0"/>
              <a:t>for the classification trees it is approximately the </a:t>
            </a:r>
            <a:r>
              <a:rPr lang="en-US" b="1" dirty="0"/>
              <a:t>square root </a:t>
            </a:r>
            <a:r>
              <a:rPr lang="en-US" dirty="0"/>
              <a:t>of the total number of predictors.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2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Forests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predicted outcomes are computed </a:t>
            </a:r>
            <a:r>
              <a:rPr lang="en-US" dirty="0" smtClean="0"/>
              <a:t>like </a:t>
            </a:r>
            <a:r>
              <a:rPr lang="en-US" dirty="0"/>
              <a:t>in the bagging technique. The random forests variance is likely lower because the individual trees are independent (</a:t>
            </a:r>
            <a:r>
              <a:rPr lang="en-US" dirty="0" smtClean="0"/>
              <a:t>de-correlated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762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735931"/>
          </a:xfrm>
        </p:spPr>
        <p:txBody>
          <a:bodyPr>
            <a:noAutofit/>
          </a:bodyPr>
          <a:lstStyle/>
          <a:p>
            <a:r>
              <a:rPr lang="en-US" sz="4200" b="1" dirty="0" smtClean="0">
                <a:ln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  <a:t>Boosting</a:t>
            </a:r>
            <a:endParaRPr lang="en-US" sz="3500" b="1" dirty="0">
              <a:ln>
                <a:solidFill>
                  <a:schemeClr val="tx1">
                    <a:alpha val="7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2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37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ike </a:t>
            </a:r>
            <a:r>
              <a:rPr lang="en-US" dirty="0"/>
              <a:t>bagging, boosting consists of building multiple trees, compute a predictive outcome for each tree and then aggregate these outcomes to come up with a single predicted value for each case.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Unlike bagging, boosting grows each tree based on information from the previous ones. So the trees built with boosting are </a:t>
            </a:r>
            <a:r>
              <a:rPr lang="en-US" b="1" dirty="0"/>
              <a:t>not</a:t>
            </a:r>
            <a:r>
              <a:rPr lang="en-US" dirty="0"/>
              <a:t> independent. Boosting does not involve bootstrapping.</a:t>
            </a:r>
          </a:p>
        </p:txBody>
      </p:sp>
    </p:spTree>
    <p:extLst>
      <p:ext uri="{BB962C8B-B14F-4D97-AF65-F5344CB8AC3E}">
        <p14:creationId xmlns:p14="http://schemas.microsoft.com/office/powerpoint/2010/main" val="130809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With boosting, we start by building small trees, many of them with one split only. </a:t>
            </a:r>
            <a:r>
              <a:rPr lang="en-US" dirty="0" smtClean="0"/>
              <a:t>Afterwards</a:t>
            </a:r>
            <a:r>
              <a:rPr lang="en-US" dirty="0"/>
              <a:t>, more complex trees are grown, using an algorithm that improves the predictive accuracy of the initial trees. Finally, a single boosted model is created. The predictive power of this model is </a:t>
            </a:r>
            <a:r>
              <a:rPr lang="en-US" dirty="0" smtClean="0"/>
              <a:t>usually </a:t>
            </a:r>
            <a:r>
              <a:rPr lang="en-US" dirty="0"/>
              <a:t>much bigger than that of the initial models (trees).</a:t>
            </a:r>
          </a:p>
        </p:txBody>
      </p:sp>
    </p:spTree>
    <p:extLst>
      <p:ext uri="{BB962C8B-B14F-4D97-AF65-F5344CB8AC3E}">
        <p14:creationId xmlns:p14="http://schemas.microsoft.com/office/powerpoint/2010/main" val="22575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boosting process is </a:t>
            </a:r>
            <a:r>
              <a:rPr lang="en-US" dirty="0" smtClean="0"/>
              <a:t>controlled </a:t>
            </a:r>
            <a:r>
              <a:rPr lang="en-US" dirty="0"/>
              <a:t>by three parameters:</a:t>
            </a:r>
          </a:p>
          <a:p>
            <a:pPr lvl="0"/>
            <a:r>
              <a:rPr lang="en-US" dirty="0"/>
              <a:t>the number of trees, which should be large (hundreds or thousands)</a:t>
            </a:r>
          </a:p>
          <a:p>
            <a:pPr lvl="0"/>
            <a:r>
              <a:rPr lang="en-US" dirty="0"/>
              <a:t>the shrinkage parameter, also called learning rate (denoted with </a:t>
            </a:r>
            <a:r>
              <a:rPr lang="en-US" i="1" dirty="0"/>
              <a:t>λ</a:t>
            </a:r>
            <a:r>
              <a:rPr lang="en-US" dirty="0"/>
              <a:t>). This parameter controls the speed of the boosting process, i.e. the speed at which the trees are grown. If lambda is big our model will be a </a:t>
            </a:r>
            <a:r>
              <a:rPr lang="en-US" b="1" dirty="0"/>
              <a:t>fast learner</a:t>
            </a:r>
            <a:r>
              <a:rPr lang="en-US" dirty="0"/>
              <a:t>, while if lambda is small our model will be a </a:t>
            </a:r>
            <a:r>
              <a:rPr lang="en-US" b="1" dirty="0"/>
              <a:t>slow learner</a:t>
            </a:r>
            <a:r>
              <a:rPr lang="en-US" dirty="0"/>
              <a:t>. </a:t>
            </a:r>
            <a:endParaRPr lang="en-US" dirty="0" smtClean="0"/>
          </a:p>
          <a:p>
            <a:pPr lvl="0"/>
            <a:r>
              <a:rPr lang="en-US" dirty="0" smtClean="0"/>
              <a:t>the </a:t>
            </a:r>
            <a:r>
              <a:rPr lang="en-US" dirty="0"/>
              <a:t>number of splits in each tree, which influences the complexity of the boosted model.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000" dirty="0" smtClean="0"/>
              <a:t>Decision Tree Example</a:t>
            </a:r>
            <a:endParaRPr lang="en-US" sz="3000" dirty="0"/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971550"/>
            <a:ext cx="5084130" cy="3775075"/>
          </a:xfrm>
        </p:spPr>
      </p:pic>
    </p:spTree>
    <p:extLst>
      <p:ext uri="{BB962C8B-B14F-4D97-AF65-F5344CB8AC3E}">
        <p14:creationId xmlns:p14="http://schemas.microsoft.com/office/powerpoint/2010/main" val="396381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/>
          <p:cNvSpPr/>
          <p:nvPr/>
        </p:nvSpPr>
        <p:spPr>
          <a:xfrm>
            <a:off x="457200" y="1504950"/>
            <a:ext cx="7086600" cy="2438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39447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dirty="0" smtClean="0"/>
              <a:t>The </a:t>
            </a:r>
            <a:r>
              <a:rPr lang="en-US" sz="3600" dirty="0"/>
              <a:t>set of rules for </a:t>
            </a:r>
            <a:r>
              <a:rPr lang="en-US" sz="3600" dirty="0" smtClean="0"/>
              <a:t>our </a:t>
            </a:r>
            <a:r>
              <a:rPr lang="en-US" sz="3600" dirty="0"/>
              <a:t>decision </a:t>
            </a:r>
            <a:r>
              <a:rPr lang="en-US" sz="3600" dirty="0" smtClean="0"/>
              <a:t>tree: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 </a:t>
            </a: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If Smoker = No Then Risk = Low</a:t>
            </a:r>
          </a:p>
          <a:p>
            <a:pPr marL="0" indent="0">
              <a:buNone/>
            </a:pPr>
            <a:r>
              <a:rPr lang="en-US" sz="3600" dirty="0"/>
              <a:t> </a:t>
            </a:r>
          </a:p>
          <a:p>
            <a:pPr marL="0" indent="0">
              <a:buNone/>
            </a:pPr>
            <a:r>
              <a:rPr lang="en-US" sz="3600" dirty="0"/>
              <a:t>If Smoker = Yes AND Exercise = Yes Then Risk = Low</a:t>
            </a:r>
          </a:p>
          <a:p>
            <a:pPr marL="0" indent="0">
              <a:buNone/>
            </a:pPr>
            <a:r>
              <a:rPr lang="en-US" sz="3600" dirty="0"/>
              <a:t> </a:t>
            </a:r>
          </a:p>
          <a:p>
            <a:pPr marL="0" indent="0">
              <a:buNone/>
            </a:pPr>
            <a:r>
              <a:rPr lang="en-US" sz="3600" dirty="0"/>
              <a:t>If Smoker = Yes AND Exercise = No AND Diet = Yes Then Risk = Low</a:t>
            </a:r>
          </a:p>
          <a:p>
            <a:pPr marL="0" indent="0">
              <a:buNone/>
            </a:pPr>
            <a:r>
              <a:rPr lang="en-US" sz="3600" dirty="0"/>
              <a:t> </a:t>
            </a:r>
          </a:p>
          <a:p>
            <a:pPr marL="0" indent="0">
              <a:buNone/>
            </a:pPr>
            <a:r>
              <a:rPr lang="en-US" sz="3600" dirty="0"/>
              <a:t>If Smoker = Yes AND Exercise = No AND Diet = No Then Risk = High</a:t>
            </a:r>
            <a:r>
              <a:rPr lang="en-US" sz="3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33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000" dirty="0" smtClean="0"/>
              <a:t>Decision Tree </a:t>
            </a:r>
            <a:r>
              <a:rPr lang="en-US" sz="3000" dirty="0"/>
              <a:t>C</a:t>
            </a:r>
            <a:r>
              <a:rPr lang="en-US" sz="3000" dirty="0" smtClean="0"/>
              <a:t>omponents</a:t>
            </a:r>
            <a:endParaRPr lang="en-US" sz="3000" dirty="0"/>
          </a:p>
        </p:txBody>
      </p:sp>
      <p:pic>
        <p:nvPicPr>
          <p:cNvPr id="5" name="Substituent conținut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211" y="895350"/>
            <a:ext cx="5233788" cy="3886200"/>
          </a:xfrm>
        </p:spPr>
      </p:pic>
    </p:spTree>
    <p:extLst>
      <p:ext uri="{BB962C8B-B14F-4D97-AF65-F5344CB8AC3E}">
        <p14:creationId xmlns:p14="http://schemas.microsoft.com/office/powerpoint/2010/main" val="203891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decision tree growing process uses two types of criteria: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b="1" dirty="0"/>
              <a:t>Decision criteria. </a:t>
            </a:r>
            <a:r>
              <a:rPr lang="en-US" dirty="0"/>
              <a:t>Based on these criteria, we decide where to split the tree, </a:t>
            </a:r>
            <a:r>
              <a:rPr lang="en-US" dirty="0" smtClean="0"/>
              <a:t>i.e. how </a:t>
            </a:r>
            <a:r>
              <a:rPr lang="en-US" dirty="0"/>
              <a:t>to choose the split nodes in order to get homogeneous subsets in the end. Various splitting algorithms can be used, depending on the type of tree.</a:t>
            </a:r>
          </a:p>
          <a:p>
            <a:pPr lvl="0"/>
            <a:r>
              <a:rPr lang="en-US" b="1" dirty="0"/>
              <a:t>A stopping criterion. </a:t>
            </a:r>
            <a:r>
              <a:rPr lang="en-US" dirty="0"/>
              <a:t>This criterion tells us when to stop </a:t>
            </a:r>
            <a:r>
              <a:rPr lang="en-US" dirty="0" smtClean="0"/>
              <a:t>splitting (when </a:t>
            </a:r>
            <a:r>
              <a:rPr lang="en-US" dirty="0"/>
              <a:t>to stop growing the </a:t>
            </a:r>
            <a:r>
              <a:rPr lang="en-US" dirty="0" smtClean="0"/>
              <a:t>tree). </a:t>
            </a:r>
            <a:r>
              <a:rPr lang="en-US" dirty="0"/>
              <a:t>The most usual stopping criterion is the minimum number of cases in the leaf nodes. When this number goes below the minimum, the tree building algorithm stops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4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tree building approach presented here is called </a:t>
            </a:r>
            <a:r>
              <a:rPr lang="en-US" b="1" dirty="0"/>
              <a:t>recursive binary </a:t>
            </a:r>
            <a:r>
              <a:rPr lang="en-US" b="1" dirty="0" smtClean="0"/>
              <a:t>splitting</a:t>
            </a:r>
            <a:r>
              <a:rPr lang="en-US" dirty="0" smtClean="0"/>
              <a:t> (because </a:t>
            </a:r>
            <a:r>
              <a:rPr lang="en-US" dirty="0"/>
              <a:t>each node is </a:t>
            </a:r>
            <a:r>
              <a:rPr lang="en-US" dirty="0" smtClean="0"/>
              <a:t>split into </a:t>
            </a:r>
            <a:r>
              <a:rPr lang="en-US" dirty="0"/>
              <a:t>two </a:t>
            </a:r>
            <a:r>
              <a:rPr lang="en-US" dirty="0" smtClean="0"/>
              <a:t>sub-nodes).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most common algorithm for growing binary trees is called </a:t>
            </a:r>
            <a:r>
              <a:rPr lang="en-US" dirty="0" smtClean="0"/>
              <a:t>CART (Classification </a:t>
            </a:r>
            <a:r>
              <a:rPr lang="en-US" dirty="0"/>
              <a:t>and Regression </a:t>
            </a:r>
            <a:r>
              <a:rPr lang="en-US" dirty="0" smtClean="0"/>
              <a:t>Trees).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735931"/>
          </a:xfrm>
        </p:spPr>
        <p:txBody>
          <a:bodyPr>
            <a:noAutofit/>
          </a:bodyPr>
          <a:lstStyle/>
          <a:p>
            <a:r>
              <a:rPr lang="en-US" sz="4200" b="1" dirty="0" smtClean="0">
                <a:ln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  <a:t>Introduction to CART</a:t>
            </a:r>
            <a:endParaRPr lang="en-US" sz="3500" b="1" dirty="0">
              <a:ln>
                <a:solidFill>
                  <a:schemeClr val="tx1">
                    <a:alpha val="7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2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485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1397</Words>
  <Application>Microsoft Office PowerPoint</Application>
  <PresentationFormat>Expunere pe ecran (16:9)</PresentationFormat>
  <Paragraphs>129</Paragraphs>
  <Slides>38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38</vt:i4>
      </vt:variant>
    </vt:vector>
  </HeadingPairs>
  <TitlesOfParts>
    <vt:vector size="39" baseType="lpstr">
      <vt:lpstr>Temă Office</vt:lpstr>
      <vt:lpstr>Decision Trees</vt:lpstr>
      <vt:lpstr>Prezentare PowerPoint</vt:lpstr>
      <vt:lpstr>Prezentare PowerPoint</vt:lpstr>
      <vt:lpstr>Decision Tree Example</vt:lpstr>
      <vt:lpstr>Prezentare PowerPoint</vt:lpstr>
      <vt:lpstr>Decision Tree Components</vt:lpstr>
      <vt:lpstr>Prezentare PowerPoint</vt:lpstr>
      <vt:lpstr>Prezentare PowerPoint</vt:lpstr>
      <vt:lpstr>Introduction to CART</vt:lpstr>
      <vt:lpstr>Prezentare PowerPoint</vt:lpstr>
      <vt:lpstr>Regression Trees</vt:lpstr>
      <vt:lpstr>Regression Trees</vt:lpstr>
      <vt:lpstr>Regression Trees</vt:lpstr>
      <vt:lpstr>Regression Trees</vt:lpstr>
      <vt:lpstr>Regression Trees</vt:lpstr>
      <vt:lpstr>Classification Trees</vt:lpstr>
      <vt:lpstr>Classification Trees</vt:lpstr>
      <vt:lpstr>Classification Trees</vt:lpstr>
      <vt:lpstr>Advantages and Disadvantages of Decision Trees</vt:lpstr>
      <vt:lpstr>Prezentare PowerPoint</vt:lpstr>
      <vt:lpstr>Prezentare PowerPoint</vt:lpstr>
      <vt:lpstr>Prezentare PowerPoint</vt:lpstr>
      <vt:lpstr>Pruning</vt:lpstr>
      <vt:lpstr>Pruning</vt:lpstr>
      <vt:lpstr>Pruning</vt:lpstr>
      <vt:lpstr>Pruning</vt:lpstr>
      <vt:lpstr>Pruning</vt:lpstr>
      <vt:lpstr>Bagging and Random Forests</vt:lpstr>
      <vt:lpstr>Bagging</vt:lpstr>
      <vt:lpstr>Bagging</vt:lpstr>
      <vt:lpstr>Bagging</vt:lpstr>
      <vt:lpstr>Random Forests</vt:lpstr>
      <vt:lpstr>Random Forests</vt:lpstr>
      <vt:lpstr>Random Forests</vt:lpstr>
      <vt:lpstr>Boosting</vt:lpstr>
      <vt:lpstr>Boosting</vt:lpstr>
      <vt:lpstr>Boosting</vt:lpstr>
      <vt:lpstr>Boosting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bogdan</dc:creator>
  <cp:lastModifiedBy>bogdan</cp:lastModifiedBy>
  <cp:revision>115</cp:revision>
  <dcterms:created xsi:type="dcterms:W3CDTF">2014-10-10T10:38:27Z</dcterms:created>
  <dcterms:modified xsi:type="dcterms:W3CDTF">2017-09-12T10:28:18Z</dcterms:modified>
</cp:coreProperties>
</file>