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Neural Networks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ubstituent conținut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5227"/>
            <a:ext cx="7086600" cy="4306330"/>
          </a:xfrm>
        </p:spPr>
      </p:pic>
    </p:spTree>
    <p:extLst>
      <p:ext uri="{BB962C8B-B14F-4D97-AF65-F5344CB8AC3E}">
        <p14:creationId xmlns:p14="http://schemas.microsoft.com/office/powerpoint/2010/main" val="3188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Logistic function (sigmoid)</a:t>
            </a:r>
            <a:endParaRPr lang="en-US" sz="3000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05167"/>
            <a:ext cx="5715000" cy="3806190"/>
          </a:xfrm>
        </p:spPr>
      </p:pic>
    </p:spTree>
    <p:extLst>
      <p:ext uri="{BB962C8B-B14F-4D97-AF65-F5344CB8AC3E}">
        <p14:creationId xmlns:p14="http://schemas.microsoft.com/office/powerpoint/2010/main" val="3412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Hyperbolic tangent function (</a:t>
            </a:r>
            <a:r>
              <a:rPr lang="en-US" sz="3000" dirty="0" err="1" smtClean="0"/>
              <a:t>tanh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pic>
        <p:nvPicPr>
          <p:cNvPr id="6" name="Substituent conținut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5" y="1200150"/>
            <a:ext cx="5631650" cy="3394075"/>
          </a:xfrm>
        </p:spPr>
      </p:pic>
    </p:spTree>
    <p:extLst>
      <p:ext uri="{BB962C8B-B14F-4D97-AF65-F5344CB8AC3E}">
        <p14:creationId xmlns:p14="http://schemas.microsoft.com/office/powerpoint/2010/main" val="11655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Neural Network Learning Process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8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The learning process of a neural network is composed of four phases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Initialization</a:t>
            </a:r>
            <a:endParaRPr lang="en-US" sz="3600" dirty="0"/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Feed forward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Error evaluation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Backpropagation and weights adjustment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99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Phase 1 Initialization</a:t>
            </a:r>
            <a:endParaRPr lang="en-US" sz="36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600" dirty="0" smtClean="0"/>
              <a:t>At this </a:t>
            </a:r>
            <a:r>
              <a:rPr lang="en-US" sz="3600" dirty="0" smtClean="0"/>
              <a:t>phase, </a:t>
            </a:r>
            <a:r>
              <a:rPr lang="en-US" sz="3600" dirty="0"/>
              <a:t>the first set of weights </a:t>
            </a:r>
            <a:r>
              <a:rPr lang="en-US" sz="3600" dirty="0" smtClean="0"/>
              <a:t>is </a:t>
            </a:r>
            <a:r>
              <a:rPr lang="en-US" sz="3600" dirty="0" smtClean="0"/>
              <a:t>generated (usually </a:t>
            </a:r>
            <a:r>
              <a:rPr lang="en-US" sz="3600" dirty="0"/>
              <a:t>at </a:t>
            </a:r>
            <a:r>
              <a:rPr lang="en-US" sz="3600" dirty="0" smtClean="0"/>
              <a:t>random).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41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Phase 2  Feed forward</a:t>
            </a:r>
            <a:endParaRPr lang="en-US" sz="3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dirty="0" smtClean="0"/>
              <a:t>At </a:t>
            </a:r>
            <a:r>
              <a:rPr lang="en-US" sz="3600" dirty="0"/>
              <a:t>this </a:t>
            </a:r>
            <a:r>
              <a:rPr lang="en-US" sz="3600" dirty="0" smtClean="0"/>
              <a:t>phase</a:t>
            </a:r>
            <a:r>
              <a:rPr lang="en-US" sz="3600" dirty="0" smtClean="0"/>
              <a:t>, </a:t>
            </a:r>
            <a:r>
              <a:rPr lang="en-US" sz="3600" dirty="0"/>
              <a:t>the signal is transmitted from the input layer to the output layer, passing through the hidden </a:t>
            </a:r>
            <a:r>
              <a:rPr lang="en-US" sz="3600" dirty="0" smtClean="0"/>
              <a:t>layer(s). </a:t>
            </a:r>
            <a:r>
              <a:rPr lang="en-US" sz="3600" dirty="0"/>
              <a:t>The hidden layer neurons </a:t>
            </a:r>
            <a:r>
              <a:rPr lang="en-US" sz="3600" dirty="0" smtClean="0"/>
              <a:t>perform the operations of summation and activation.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22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228600" y="895348"/>
                <a:ext cx="8778240" cy="36977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/>
                  <a:t>Phase 3 Error evaluation</a:t>
                </a:r>
                <a:endParaRPr lang="en-US" sz="60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Here</a:t>
                </a:r>
                <a:r>
                  <a:rPr lang="en-US" sz="3600" dirty="0"/>
                  <a:t>, the output of the network is compared with the actual values of the dependent variable. </a:t>
                </a:r>
                <a:r>
                  <a:rPr lang="en-US" sz="3600" dirty="0" smtClean="0"/>
                  <a:t>Usually, the sum squared </a:t>
                </a:r>
                <a:r>
                  <a:rPr lang="en-US" sz="3600" dirty="0"/>
                  <a:t>error is </a:t>
                </a:r>
                <a:r>
                  <a:rPr lang="en-US" sz="3600" dirty="0" smtClean="0"/>
                  <a:t>computed, with this formula:</a:t>
                </a:r>
                <a:endParaRPr lang="en-US" sz="3600" dirty="0"/>
              </a:p>
              <a:p>
                <a:pPr marL="0" indent="0">
                  <a:buNone/>
                </a:pPr>
                <a:endParaRPr lang="en-US" sz="2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/>
                        </a:rPr>
                        <m:t>𝑆𝑆𝐸</m:t>
                      </m:r>
                      <m:r>
                        <a:rPr lang="en-US" sz="29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900" dirty="0" smtClean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3600" dirty="0" smtClean="0"/>
                  <a:t>At </a:t>
                </a:r>
                <a:r>
                  <a:rPr lang="en-US" sz="3600" dirty="0"/>
                  <a:t>each step of the learning process, the algorithm checks whether the error has improved (</a:t>
                </a:r>
                <a:r>
                  <a:rPr lang="en-US" sz="3600" dirty="0" smtClean="0"/>
                  <a:t>i.e. </a:t>
                </a:r>
                <a:r>
                  <a:rPr lang="en-US" sz="3600" dirty="0"/>
                  <a:t>decreased) compared to the previous step. </a:t>
                </a:r>
                <a:r>
                  <a:rPr lang="en-US" sz="3600" b="1" dirty="0"/>
                  <a:t>If the improvement is under a given threshold, the algorithm stops.</a:t>
                </a:r>
                <a:r>
                  <a:rPr lang="en-US" sz="3600" dirty="0"/>
                  <a:t> If not, it goes to the </a:t>
                </a:r>
                <a:r>
                  <a:rPr lang="en-US" sz="3600" dirty="0" smtClean="0"/>
                  <a:t>next </a:t>
                </a:r>
                <a:r>
                  <a:rPr lang="en-US" sz="3600" dirty="0"/>
                  <a:t>phase.</a:t>
                </a:r>
              </a:p>
            </p:txBody>
          </p:sp>
        </mc:Choice>
        <mc:Fallback xmlns=""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95348"/>
                <a:ext cx="8778240" cy="3697795"/>
              </a:xfrm>
              <a:blipFill rotWithShape="1">
                <a:blip r:embed="rId2"/>
                <a:stretch>
                  <a:fillRect l="-1875" t="-4455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05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/>
              <a:t>Phase 4 Backpropagation and weights adjustment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The </a:t>
            </a:r>
            <a:r>
              <a:rPr lang="en-US" sz="4000" dirty="0"/>
              <a:t>error is propagated backwards through the network and the weights are adjusted with the goal of reducing the error. The learning process starts </a:t>
            </a:r>
            <a:r>
              <a:rPr lang="en-US" sz="4000" dirty="0" smtClean="0"/>
              <a:t>over. This </a:t>
            </a:r>
            <a:r>
              <a:rPr lang="en-US" sz="4000" dirty="0"/>
              <a:t>process continues until the error decrease falls under the specified threshold.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To </a:t>
            </a:r>
            <a:r>
              <a:rPr lang="en-US" sz="4000" dirty="0"/>
              <a:t>adjust the weights (and the biases) in the hidden layer neurons, </a:t>
            </a:r>
            <a:r>
              <a:rPr lang="en-US" sz="4000" dirty="0" smtClean="0"/>
              <a:t>the gradient descent technique </a:t>
            </a:r>
            <a:r>
              <a:rPr lang="en-US" sz="4000" dirty="0"/>
              <a:t>is used.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8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Gradient Descent</a:t>
            </a:r>
            <a:endParaRPr lang="en-US" sz="2500" b="1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79968"/>
            <a:ext cx="6705600" cy="4427020"/>
          </a:xfrm>
        </p:spPr>
      </p:pic>
    </p:spTree>
    <p:extLst>
      <p:ext uri="{BB962C8B-B14F-4D97-AF65-F5344CB8AC3E}">
        <p14:creationId xmlns:p14="http://schemas.microsoft.com/office/powerpoint/2010/main" val="3166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artificial neural network (ANN), also known as neural network (NN), is a computational structure composed of a number of interconnected data processors called </a:t>
            </a:r>
            <a:r>
              <a:rPr lang="en-US" sz="2800" b="1" dirty="0"/>
              <a:t>neurons</a:t>
            </a:r>
            <a:r>
              <a:rPr lang="en-US" sz="2800" dirty="0"/>
              <a:t> or </a:t>
            </a:r>
            <a:r>
              <a:rPr lang="en-US" sz="2800" b="1" dirty="0"/>
              <a:t>nodes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They are </a:t>
            </a:r>
            <a:r>
              <a:rPr lang="en-US" sz="2800" dirty="0"/>
              <a:t>inspired from the structure of biological nervous systems.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How Many Layers and Nodes?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0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en-US" sz="3600" dirty="0"/>
              <a:t>multilayer perceptron can usually achieve a good performance with </a:t>
            </a:r>
            <a:r>
              <a:rPr lang="en-US" sz="3600" b="1" dirty="0"/>
              <a:t>one hidden layer</a:t>
            </a:r>
            <a:r>
              <a:rPr lang="en-US" sz="3600" dirty="0"/>
              <a:t> only. Each new layer adds complexity to the network and makes it more difficult to train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3600" dirty="0" smtClean="0"/>
              <a:t>So </a:t>
            </a:r>
            <a:r>
              <a:rPr lang="en-US" sz="3600" dirty="0"/>
              <a:t>we should attempt to build a neural network with as few hidden layers as </a:t>
            </a:r>
            <a:r>
              <a:rPr lang="en-US" sz="3600" dirty="0" smtClean="0"/>
              <a:t>possible (one).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4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number of neurons in the hidden layer should be the </a:t>
            </a:r>
            <a:r>
              <a:rPr lang="en-US" sz="3600" b="1" dirty="0"/>
              <a:t>average</a:t>
            </a:r>
            <a:r>
              <a:rPr lang="en-US" sz="3600" dirty="0"/>
              <a:t> between the number of inputs and the number of outputs.</a:t>
            </a:r>
          </a:p>
        </p:txBody>
      </p:sp>
    </p:spTree>
    <p:extLst>
      <p:ext uri="{BB962C8B-B14F-4D97-AF65-F5344CB8AC3E}">
        <p14:creationId xmlns:p14="http://schemas.microsoft.com/office/powerpoint/2010/main" val="13198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Neural networks are powerful modeling tools because they can detect complex, nonlinear relationships between inputs and outputs. </a:t>
            </a:r>
            <a:endParaRPr lang="en-US" sz="28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They </a:t>
            </a:r>
            <a:r>
              <a:rPr lang="en-US" sz="2800" dirty="0"/>
              <a:t>have </a:t>
            </a:r>
            <a:r>
              <a:rPr lang="en-US" sz="2800" dirty="0" smtClean="0"/>
              <a:t>applications </a:t>
            </a:r>
            <a:r>
              <a:rPr lang="en-US" sz="2800" dirty="0"/>
              <a:t>in many different fields like marketing, finance, medicine, physics, IT, linguistics etc.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2005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can solve difficult tasks </a:t>
            </a:r>
            <a:r>
              <a:rPr lang="en-US" sz="2800" dirty="0" smtClean="0"/>
              <a:t>like…</a:t>
            </a:r>
          </a:p>
          <a:p>
            <a:r>
              <a:rPr lang="en-US" sz="2800" dirty="0" smtClean="0"/>
              <a:t>image recognition</a:t>
            </a:r>
          </a:p>
          <a:p>
            <a:r>
              <a:rPr lang="en-US" sz="2800" dirty="0" smtClean="0"/>
              <a:t>hand </a:t>
            </a:r>
            <a:r>
              <a:rPr lang="en-US" sz="2800" dirty="0"/>
              <a:t>writing </a:t>
            </a:r>
            <a:r>
              <a:rPr lang="en-US" sz="2800" dirty="0" smtClean="0"/>
              <a:t>recognition </a:t>
            </a:r>
          </a:p>
          <a:p>
            <a:r>
              <a:rPr lang="en-US" sz="2800" dirty="0" smtClean="0"/>
              <a:t>medical diagnosis </a:t>
            </a:r>
          </a:p>
          <a:p>
            <a:r>
              <a:rPr lang="en-US" sz="2800" dirty="0" smtClean="0"/>
              <a:t>gene recognition </a:t>
            </a:r>
          </a:p>
          <a:p>
            <a:r>
              <a:rPr lang="en-US" sz="2800" dirty="0" smtClean="0"/>
              <a:t>face recognition </a:t>
            </a:r>
          </a:p>
          <a:p>
            <a:r>
              <a:rPr lang="en-US" sz="2800" dirty="0" smtClean="0"/>
              <a:t>agricultural </a:t>
            </a:r>
            <a:r>
              <a:rPr lang="en-US" sz="2800" dirty="0"/>
              <a:t>production </a:t>
            </a:r>
            <a:r>
              <a:rPr lang="en-US" sz="2800" dirty="0" smtClean="0"/>
              <a:t>estimates </a:t>
            </a:r>
          </a:p>
          <a:p>
            <a:r>
              <a:rPr lang="en-US" sz="2800" dirty="0" smtClean="0"/>
              <a:t>cash </a:t>
            </a:r>
            <a:r>
              <a:rPr lang="en-US" sz="2800" dirty="0"/>
              <a:t>flow forecasting and </a:t>
            </a:r>
            <a:r>
              <a:rPr lang="en-US" sz="2800" dirty="0" smtClean="0"/>
              <a:t>optimization </a:t>
            </a:r>
          </a:p>
          <a:p>
            <a:r>
              <a:rPr lang="en-US" sz="2800" dirty="0" smtClean="0"/>
              <a:t>employee selection </a:t>
            </a:r>
          </a:p>
          <a:p>
            <a:r>
              <a:rPr lang="en-US" sz="2800" dirty="0" smtClean="0"/>
              <a:t>energy </a:t>
            </a:r>
            <a:r>
              <a:rPr lang="en-US" sz="2800" dirty="0"/>
              <a:t>demand </a:t>
            </a:r>
            <a:r>
              <a:rPr lang="en-US" sz="2800" dirty="0" smtClean="0"/>
              <a:t>forecasting etc.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689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ubstituent conținut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42" y="514351"/>
            <a:ext cx="5803158" cy="4038600"/>
          </a:xfrm>
        </p:spPr>
      </p:pic>
    </p:spTree>
    <p:extLst>
      <p:ext uri="{BB962C8B-B14F-4D97-AF65-F5344CB8AC3E}">
        <p14:creationId xmlns:p14="http://schemas.microsoft.com/office/powerpoint/2010/main" val="8163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The neural networks could be divided into two big classes:</a:t>
            </a:r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sz="2800" b="1" dirty="0"/>
              <a:t>Feedforward networks</a:t>
            </a:r>
            <a:r>
              <a:rPr lang="en-US" sz="2800" dirty="0"/>
              <a:t>. In a feedforward network, the information (signals) is transmitted in one direction only: from the input to the output layer (passing through the hidden layers).</a:t>
            </a:r>
          </a:p>
          <a:p>
            <a:pPr lvl="0"/>
            <a:r>
              <a:rPr lang="en-US" sz="2800" b="1" dirty="0"/>
              <a:t>Recurrent networks </a:t>
            </a:r>
            <a:r>
              <a:rPr lang="en-US" sz="2800" dirty="0"/>
              <a:t>(aka feedback or interactive networks). In a recurrent network, the information can travel both ways (from input to output and conversely) by using loops.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2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A feedforward network with three or more layers (one input, one output and one or more hidden layers) is called </a:t>
            </a:r>
            <a:r>
              <a:rPr lang="en-US" sz="3500" b="1" dirty="0"/>
              <a:t>multilayer perceptron </a:t>
            </a:r>
            <a:r>
              <a:rPr lang="en-US" sz="3500" dirty="0"/>
              <a:t>(MLP).</a:t>
            </a:r>
          </a:p>
        </p:txBody>
      </p:sp>
    </p:spTree>
    <p:extLst>
      <p:ext uri="{BB962C8B-B14F-4D97-AF65-F5344CB8AC3E}">
        <p14:creationId xmlns:p14="http://schemas.microsoft.com/office/powerpoint/2010/main" val="42201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What Happens Inside of a Neuron?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</a:t>
            </a:r>
            <a:r>
              <a:rPr lang="en-US" sz="3600" dirty="0" smtClean="0"/>
              <a:t>perations performed </a:t>
            </a:r>
            <a:r>
              <a:rPr lang="en-US" sz="3600" dirty="0"/>
              <a:t>in </a:t>
            </a:r>
            <a:r>
              <a:rPr lang="en-US" sz="3600" dirty="0" smtClean="0"/>
              <a:t>a hidden layer </a:t>
            </a:r>
            <a:r>
              <a:rPr lang="en-US" sz="3600" dirty="0"/>
              <a:t>neuron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3600" dirty="0"/>
              <a:t>summation</a:t>
            </a:r>
          </a:p>
          <a:p>
            <a:pPr lvl="0"/>
            <a:r>
              <a:rPr lang="en-US" sz="3600" dirty="0"/>
              <a:t>activation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579</Words>
  <Application>Microsoft Office PowerPoint</Application>
  <PresentationFormat>Expunere pe ecran (16:9)</PresentationFormat>
  <Paragraphs>60</Paragraphs>
  <Slides>22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3" baseType="lpstr">
      <vt:lpstr>Temă Office</vt:lpstr>
      <vt:lpstr>Neural Networks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What Happens Inside of a Neuron?</vt:lpstr>
      <vt:lpstr>Prezentare PowerPoint</vt:lpstr>
      <vt:lpstr>Prezentare PowerPoint</vt:lpstr>
      <vt:lpstr>Logistic function (sigmoid)</vt:lpstr>
      <vt:lpstr>Hyperbolic tangent function (tanh)</vt:lpstr>
      <vt:lpstr>Neural Network Learning Process</vt:lpstr>
      <vt:lpstr>Prezentare PowerPoint</vt:lpstr>
      <vt:lpstr>Prezentare PowerPoint</vt:lpstr>
      <vt:lpstr>Prezentare PowerPoint</vt:lpstr>
      <vt:lpstr>Prezentare PowerPoint</vt:lpstr>
      <vt:lpstr>Prezentare PowerPoint</vt:lpstr>
      <vt:lpstr>Gradient Descent</vt:lpstr>
      <vt:lpstr>How Many Layers and Nodes?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90</cp:revision>
  <dcterms:created xsi:type="dcterms:W3CDTF">2014-10-10T10:38:27Z</dcterms:created>
  <dcterms:modified xsi:type="dcterms:W3CDTF">2017-09-13T08:41:05Z</dcterms:modified>
</cp:coreProperties>
</file>