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Principal Component Analysis</a:t>
            </a:r>
            <a:b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</a:br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(PCA)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principal component analysis </a:t>
            </a:r>
            <a:r>
              <a:rPr lang="en-US" sz="3000" dirty="0" smtClean="0"/>
              <a:t>(PCA) is </a:t>
            </a:r>
            <a:r>
              <a:rPr lang="en-US" sz="3000" dirty="0"/>
              <a:t>used to reduce a large set of variables into a smaller set of variables called principal components (or factors). The initial variables are grouped based on the correlations between them. The principal components </a:t>
            </a:r>
            <a:r>
              <a:rPr lang="en-US" sz="3000" dirty="0" smtClean="0"/>
              <a:t>synthesize </a:t>
            </a:r>
            <a:r>
              <a:rPr lang="en-US" sz="3000" dirty="0"/>
              <a:t>the information contained in those variables.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factors that result from the analysis must be interpreted by the researcher according to their correlation with the initial variables. </a:t>
            </a:r>
            <a:endParaRPr lang="en-US" sz="28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2800" dirty="0" smtClean="0"/>
              <a:t>PCA </a:t>
            </a:r>
            <a:r>
              <a:rPr lang="en-US" sz="2800" dirty="0"/>
              <a:t>is a mixture of science and </a:t>
            </a:r>
            <a:r>
              <a:rPr lang="en-US" sz="2800" dirty="0" smtClean="0"/>
              <a:t>art (objective </a:t>
            </a:r>
            <a:r>
              <a:rPr lang="en-US" sz="2800" dirty="0"/>
              <a:t>and subjective </a:t>
            </a:r>
            <a:r>
              <a:rPr lang="en-US" sz="2800" dirty="0" smtClean="0"/>
              <a:t>techniques).</a:t>
            </a:r>
          </a:p>
        </p:txBody>
      </p:sp>
    </p:spTree>
    <p:extLst>
      <p:ext uri="{BB962C8B-B14F-4D97-AF65-F5344CB8AC3E}">
        <p14:creationId xmlns:p14="http://schemas.microsoft.com/office/powerpoint/2010/main" val="39599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main steps of the PCA </a:t>
            </a:r>
            <a:r>
              <a:rPr lang="en-US" sz="2800" dirty="0" smtClean="0"/>
              <a:t>procedure: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Testing the overall correlation between the variables.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Extracting the principal components (the factors).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Determining the “significant” or “relevant” factors that can be retained </a:t>
            </a:r>
            <a:r>
              <a:rPr lang="en-US" sz="2800" dirty="0" smtClean="0"/>
              <a:t>(finding </a:t>
            </a:r>
            <a:r>
              <a:rPr lang="en-US" sz="2800" dirty="0"/>
              <a:t>the final solution of the analysis).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Interpreting the final solution and reporting the results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ubstituent conținut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682992"/>
              </p:ext>
            </p:extLst>
          </p:nvPr>
        </p:nvGraphicFramePr>
        <p:xfrm>
          <a:off x="685800" y="514356"/>
          <a:ext cx="7467600" cy="3886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187"/>
                <a:gridCol w="6899413"/>
              </a:tblGrid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trustworthy.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informative.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dependable.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authoritative.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impartial.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honest.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helpful.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brand in this ad is reliable.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brand in this ad is high quality.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brand in this ad is appealing.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 wish I had this smartphone brand.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 would likely buy this smartphone brand.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smartphone may not be a good fit for me.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Buying this smartphone could negatively affect my reputation.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ubstituent conținut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210044"/>
              </p:ext>
            </p:extLst>
          </p:nvPr>
        </p:nvGraphicFramePr>
        <p:xfrm>
          <a:off x="838200" y="1428750"/>
          <a:ext cx="74676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187"/>
                <a:gridCol w="6899413"/>
              </a:tblGrid>
              <a:tr h="315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trustworthy.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informative.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dependable.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authoritative.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impartial.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honest.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ad is helpful.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CasetăText 2"/>
          <p:cNvSpPr txBox="1"/>
          <p:nvPr/>
        </p:nvSpPr>
        <p:spPr>
          <a:xfrm>
            <a:off x="685800" y="819150"/>
            <a:ext cx="3429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Factor 1 (ad credibility)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7864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ubstituent conținut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265989"/>
              </p:ext>
            </p:extLst>
          </p:nvPr>
        </p:nvGraphicFramePr>
        <p:xfrm>
          <a:off x="685800" y="1657350"/>
          <a:ext cx="7467600" cy="1387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187"/>
                <a:gridCol w="6899413"/>
              </a:tblGrid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brand in this ad is reliable.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brand in this ad is high quality.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brand in this ad is appealing.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 wish I had this smartphone brand.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 would likely buy this smartphone brand.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CasetăText 2"/>
          <p:cNvSpPr txBox="1"/>
          <p:nvPr/>
        </p:nvSpPr>
        <p:spPr>
          <a:xfrm>
            <a:off x="609600" y="895350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Factor 2 (brand attractiveness)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506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ubstituent conținut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613260"/>
              </p:ext>
            </p:extLst>
          </p:nvPr>
        </p:nvGraphicFramePr>
        <p:xfrm>
          <a:off x="685800" y="1940380"/>
          <a:ext cx="7467600" cy="555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187"/>
                <a:gridCol w="6899413"/>
              </a:tblGrid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This smartphone may not be a good fit for me.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Buying this smartphone could negatively affect my reputation.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CasetăText 2"/>
          <p:cNvSpPr txBox="1"/>
          <p:nvPr/>
        </p:nvSpPr>
        <p:spPr>
          <a:xfrm>
            <a:off x="609600" y="1027896"/>
            <a:ext cx="373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Factor 3 (purchase risk)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4537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385</Words>
  <Application>Microsoft Office PowerPoint</Application>
  <PresentationFormat>Expunere pe ecran (16:9)</PresentationFormat>
  <Paragraphs>70</Paragraphs>
  <Slides>8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9" baseType="lpstr">
      <vt:lpstr>Temă Office</vt:lpstr>
      <vt:lpstr>Principal Component Analysis (PCA)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65</cp:revision>
  <dcterms:created xsi:type="dcterms:W3CDTF">2014-10-10T10:38:27Z</dcterms:created>
  <dcterms:modified xsi:type="dcterms:W3CDTF">2017-09-13T08:56:10Z</dcterms:modified>
</cp:coreProperties>
</file>