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5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C193-B1F1-44C8-9184-BECD37D4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96C1-0BD2-43CA-A85B-897FC8AA6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CE5A-62D6-42E3-BA2A-B411A3EC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8291-DF4F-4C41-B176-3351B566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AE00-940F-4564-B47D-DAB4BDD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3F52-2613-496C-A5C6-EF0B335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9D93-F343-43F2-A229-74B19B56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651F-510B-483F-B004-F89C029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0C46-EF18-4EA9-90FF-5F152C0D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EFA8-2E9E-427E-9E90-7BE837C6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677EE-B077-4B7A-965A-ED17E3723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39359-4BE7-4029-800A-61783AA3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222B-7F00-46A4-A48C-58F29AA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FA8-F282-4BC3-BAFC-C55C2DB1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9076-210F-4A8D-AF4A-E53C5753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50C4-449E-4CA2-ACFE-2F850532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D300-8A03-4ADC-8877-D2769733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8856-ECD8-441D-B43C-A8ADE8AF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7C0-AFCD-43BB-8A1C-8A60AD2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960C-0321-461D-9410-B3B7159A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B5CB-0E73-4F04-BFA9-5E9CB8CF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D554-47B4-415E-8E44-20A688668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859C-8576-4DE5-92C1-50F25293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836A-59BD-4E08-A1E5-1F1F7559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BCF5-A73A-40DA-AEE0-2F6A33DC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ADE-02B4-4772-AD72-DB2D28CC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747A-ACF6-4425-8C8F-E2A7B986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9FE2-7873-444C-8CF3-E4255760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F2DE9-3BA9-427D-8F10-507A30CF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EB94-8F09-4FE2-8522-08208EF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BE05D-6ACC-4D67-8303-1196EA07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A6DD-1E46-4427-8838-EA613C5E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A7A2-7B4C-4474-B6BA-A5B10D5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F0097-07BC-46F4-A418-09028E15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C1517-4277-46C8-8923-99C07822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728C2-1BA2-4C84-BC4C-7A141523F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8BA9-D7E3-4297-AC05-2FDB140A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C6ABF-B308-448F-AECF-F0900B4B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8832A-38FE-44B2-9538-4F81410C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EBE2-0043-4F0F-9B76-46862DFC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66FF9-B478-495A-A5FF-4124D0C9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76F0B-ADE7-4B35-8F88-5B6AEB6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338DA-15B0-4348-BA77-CC0A1D0C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3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97D2A-AB39-4954-89EA-28B1BF6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8A690-C3DD-4EE6-830A-AC8C3D8C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09C8A-393D-4578-85ED-6B3E510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CAA2-63F1-4BB1-8ECF-2C3CE4E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E22E-16D1-414F-82C4-AEECE8B7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333F7-4E52-42AB-B5E4-9548FDA9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6BB8-B2B6-48C3-84B4-00AF8618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D078-0408-465C-87EF-AEC3B130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26F99-C967-4043-BC72-361E63B7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DD8-C53B-4328-BF01-9A8FBC3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9EFF8-E695-4020-B757-C70531C65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97009-FBFB-4021-8943-133DF876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6CA18-39C9-4BB8-9E24-6A4418AC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2D42-3350-4B41-9A29-9B4AC720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2B3-55AF-450F-A2D3-C2FF5C0B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0578-4D05-4DB0-86C6-57A8B0EE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5FA4-06B3-4280-BDDD-458FD9B3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E25C-654E-4F49-A3AE-EDC397CC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A367-591C-4678-95AE-0E478266E94F}" type="datetimeFigureOut">
              <a:rPr lang="en-IN" smtClean="0"/>
              <a:t>2024-09-23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C285-DF29-4CBE-9851-2FA59D550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8446-1674-4A44-956A-C95BBB82C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49F-4D01-48F6-8560-252EC48A0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3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A1EF-25ED-4E1D-926D-695070461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2742"/>
            <a:ext cx="9144000" cy="2387600"/>
          </a:xfrm>
        </p:spPr>
        <p:txBody>
          <a:bodyPr/>
          <a:lstStyle/>
          <a:p>
            <a:r>
              <a:rPr lang="en-IN" b="1" u="sng" dirty="0"/>
              <a:t>Hospitality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D8106-0574-4B6F-9FB3-D80F1DBE2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103" y="3668026"/>
            <a:ext cx="7931085" cy="1120790"/>
          </a:xfrm>
        </p:spPr>
        <p:txBody>
          <a:bodyPr>
            <a:normAutofit/>
          </a:bodyPr>
          <a:lstStyle/>
          <a:p>
            <a:r>
              <a:rPr lang="en-IN" dirty="0"/>
              <a:t>           </a:t>
            </a:r>
            <a:r>
              <a:rPr lang="en-IN" b="1" u="sng" dirty="0"/>
              <a:t>by </a:t>
            </a:r>
            <a:r>
              <a:rPr lang="en-IN" dirty="0"/>
              <a:t>:- </a:t>
            </a:r>
          </a:p>
          <a:p>
            <a:pPr algn="r"/>
            <a:r>
              <a:rPr lang="en-IN" dirty="0"/>
              <a:t>Amitkumar </a:t>
            </a:r>
            <a:r>
              <a:rPr lang="en-IN" dirty="0" err="1"/>
              <a:t>AnantaKumar</a:t>
            </a:r>
            <a:r>
              <a:rPr lang="en-IN" dirty="0"/>
              <a:t> Jena</a:t>
            </a:r>
          </a:p>
        </p:txBody>
      </p:sp>
    </p:spTree>
    <p:extLst>
      <p:ext uri="{BB962C8B-B14F-4D97-AF65-F5344CB8AC3E}">
        <p14:creationId xmlns:p14="http://schemas.microsoft.com/office/powerpoint/2010/main" val="422202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958FB-697B-4129-AE69-E9F6F823F824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94ADA-AF19-44E3-AEA1-58B76108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93" y="4301713"/>
            <a:ext cx="5162171" cy="2453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94A3C-FE5F-4D00-8D46-A57D8162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4" y="454842"/>
            <a:ext cx="7444344" cy="3671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77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4ABF0-A7D9-4198-AB70-5B76C3BED8CA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C945A-0E0D-4C5E-B9C4-6DB33BEC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45" y="4076089"/>
            <a:ext cx="6139992" cy="2677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B9C8F-1945-4FE4-9910-745EC8D0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7" y="530257"/>
            <a:ext cx="7698557" cy="340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23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4ABF0-A7D9-4198-AB70-5B76C3BED8CA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D8493-5ED1-4EFB-BF8C-F9D3A043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" y="616771"/>
            <a:ext cx="6926923" cy="3232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2BC06-DC1B-48A2-8C9D-32A9778F7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72" y="4060879"/>
            <a:ext cx="6926923" cy="262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3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4ABF0-A7D9-4198-AB70-5B76C3BED8CA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9D9CB-9B8D-4178-9F22-42A2C317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718216"/>
            <a:ext cx="6372521" cy="2939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C7108-6F53-4CB4-918E-6DA9E72FF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74" y="3845415"/>
            <a:ext cx="6298145" cy="2826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8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DF2C-55A6-4694-9153-BC63742C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Some key takeaways and for improving performance and profitability: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BC3C-CEA6-4C95-BF78-55EB9140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/>
              <a:t>Reduce Cancellation Rates</a:t>
            </a:r>
          </a:p>
          <a:p>
            <a:pPr lvl="1"/>
            <a:r>
              <a:rPr lang="en-US" sz="1600" dirty="0"/>
              <a:t>Flexible Policies: Offer flexible booking and cancellation policies to attract more bookings while balancing the risk of cancellations.</a:t>
            </a:r>
          </a:p>
          <a:p>
            <a:pPr lvl="1"/>
            <a:r>
              <a:rPr lang="en-US" sz="1600" dirty="0"/>
              <a:t>Deposit Requirements: Implement deposit requirements for certain bookings to reduce the likelihood of cancellations.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/>
              <a:t>Optimize Occupancy Rates</a:t>
            </a:r>
          </a:p>
          <a:p>
            <a:pPr lvl="1"/>
            <a:r>
              <a:rPr lang="en-US" sz="1600" dirty="0"/>
              <a:t>Dynamic Pricing Strategies: Implement revenue management systems that adjust room rates based on demand forecasts, competitor pricing, and historical data.</a:t>
            </a:r>
          </a:p>
          <a:p>
            <a:pPr lvl="1"/>
            <a:r>
              <a:rPr lang="en-US" sz="1600" dirty="0"/>
              <a:t>Promotional Offers: Use targeted promotions during off-peak periods to increase bookings and improve occupancy rates.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/>
              <a:t>Increase Average Daily Rate (ADR)</a:t>
            </a:r>
          </a:p>
          <a:p>
            <a:pPr lvl="1"/>
            <a:r>
              <a:rPr lang="en-US" sz="1600" dirty="0"/>
              <a:t>Upselling and Cross-Selling: Train staff to upsell room categories and cross-sell services such as dining and spa treatments.</a:t>
            </a:r>
          </a:p>
          <a:p>
            <a:pPr lvl="1"/>
            <a:r>
              <a:rPr lang="en-US" sz="1600" dirty="0"/>
              <a:t>Package Deals: Create attractive package deals that bundle accommodation with additional services or local experiences.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964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951B03-4111-491E-97C5-50F64D549077}"/>
              </a:ext>
            </a:extLst>
          </p:cNvPr>
          <p:cNvSpPr/>
          <p:nvPr/>
        </p:nvSpPr>
        <p:spPr>
          <a:xfrm>
            <a:off x="4245015" y="2967335"/>
            <a:ext cx="3701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3532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32A2-DC7F-40DB-9D79-6B6F8E9D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68233" cy="775518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Aim </a:t>
            </a:r>
            <a:r>
              <a:rPr lang="en-IN" sz="2800" b="1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4061-4CE4-4DCC-994E-472A1B53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68" y="3523154"/>
            <a:ext cx="10323136" cy="2105352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i="1" dirty="0"/>
              <a:t>	</a:t>
            </a:r>
            <a:r>
              <a:rPr lang="en-US" sz="2000" i="1" dirty="0"/>
              <a:t>XYZ Hotels</a:t>
            </a:r>
            <a:r>
              <a:rPr lang="en-US" sz="2000" dirty="0"/>
              <a:t> faced challenges in gaining actionable insights from their operational data, including guest bookings, room occupancy, revenue streams, and guest feedback. They needed a solution to analyze and visualize these data points comprehensively to enhance decision-making and improve overall performance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FAD633-3E1C-4869-87BF-1F6480F675B6}"/>
              </a:ext>
            </a:extLst>
          </p:cNvPr>
          <p:cNvSpPr txBox="1">
            <a:spLocks/>
          </p:cNvSpPr>
          <p:nvPr/>
        </p:nvSpPr>
        <p:spPr>
          <a:xfrm>
            <a:off x="785568" y="1140644"/>
            <a:ext cx="9764991" cy="15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b="1" i="1" dirty="0"/>
              <a:t>	</a:t>
            </a:r>
            <a:r>
              <a:rPr lang="en-IN" sz="2000" i="1" dirty="0"/>
              <a:t>XYZ Hotels</a:t>
            </a:r>
            <a:r>
              <a:rPr lang="en-IN" sz="2000" dirty="0"/>
              <a:t> is a luxury hotel chain operating in multiple locations India. They aim to optimize guest satisfaction, revenue, and operational efficiency through data-driven insights.</a:t>
            </a:r>
            <a:br>
              <a:rPr lang="en-IN" dirty="0"/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133EDB-1222-438C-932A-C0BCE5EFCDDF}"/>
              </a:ext>
            </a:extLst>
          </p:cNvPr>
          <p:cNvSpPr txBox="1">
            <a:spLocks/>
          </p:cNvSpPr>
          <p:nvPr/>
        </p:nvSpPr>
        <p:spPr>
          <a:xfrm>
            <a:off x="838199" y="2470478"/>
            <a:ext cx="10568233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 dirty="0"/>
              <a:t>Challenge</a:t>
            </a:r>
            <a:r>
              <a:rPr lang="en-IN" sz="2800" b="1" dirty="0"/>
              <a:t> :-  </a:t>
            </a:r>
          </a:p>
        </p:txBody>
      </p:sp>
    </p:spTree>
    <p:extLst>
      <p:ext uri="{BB962C8B-B14F-4D97-AF65-F5344CB8AC3E}">
        <p14:creationId xmlns:p14="http://schemas.microsoft.com/office/powerpoint/2010/main" val="121818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8C0-55F3-40E2-85AB-711EC54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Some Insight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4722-8D8C-4DFC-BAE7-A394E596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8033"/>
            <a:ext cx="10439400" cy="53449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b="1" dirty="0"/>
              <a:t>Revenue</a:t>
            </a:r>
          </a:p>
          <a:p>
            <a:pPr lvl="1"/>
            <a:r>
              <a:rPr lang="en-US" sz="2900" dirty="0"/>
              <a:t>Bangalore City generates the highest revenue, covering 40% of the total revenue, whereas Delhi has the lowest revenue at 18%.</a:t>
            </a:r>
          </a:p>
          <a:p>
            <a:pPr lvl="1"/>
            <a:r>
              <a:rPr lang="en-US" sz="2900" dirty="0"/>
              <a:t>Mumbai City has the highest RevPAR at 9k, while Hyderabad has the lowest RevPAR at 5.5k.</a:t>
            </a:r>
          </a:p>
          <a:p>
            <a:pPr lvl="1"/>
            <a:r>
              <a:rPr lang="en-US" sz="2900" dirty="0" err="1"/>
              <a:t>Atliq</a:t>
            </a:r>
            <a:r>
              <a:rPr lang="en-US" sz="2900" dirty="0"/>
              <a:t> Exotica has the highest revenue, whereas </a:t>
            </a:r>
            <a:r>
              <a:rPr lang="en-US" sz="2900" dirty="0" err="1"/>
              <a:t>Atliq</a:t>
            </a:r>
            <a:r>
              <a:rPr lang="en-US" sz="2900" dirty="0"/>
              <a:t> Season has the lowest revenue.</a:t>
            </a:r>
          </a:p>
          <a:p>
            <a:pPr lvl="1"/>
            <a:r>
              <a:rPr lang="en-US" sz="2900" dirty="0"/>
              <a:t>Revenue from </a:t>
            </a:r>
            <a:r>
              <a:rPr lang="en-US" sz="2900" dirty="0" err="1"/>
              <a:t>Makemytrip</a:t>
            </a:r>
            <a:r>
              <a:rPr lang="en-US" sz="2900" dirty="0"/>
              <a:t> is the highest at 341M.</a:t>
            </a:r>
          </a:p>
          <a:p>
            <a:pPr lvl="1"/>
            <a:r>
              <a:rPr lang="en-US" sz="2900" dirty="0"/>
              <a:t>The Presidential suite has the highest RevPAR at 14k, while the Stand suite has the lowest RevPAR at 4.6k.</a:t>
            </a:r>
          </a:p>
          <a:p>
            <a:pPr lvl="1"/>
            <a:r>
              <a:rPr lang="en-US" sz="2900" dirty="0"/>
              <a:t>On weekends, such as Saturday and Sunday, there is a spike in revenue, whereas there is a decline in revenue on weekdays.</a:t>
            </a:r>
          </a:p>
          <a:p>
            <a:pPr lvl="1"/>
            <a:r>
              <a:rPr lang="en-US" sz="2900" dirty="0"/>
              <a:t>Bookings are directly proportional to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/>
              <a:t>Occupancy</a:t>
            </a:r>
          </a:p>
          <a:p>
            <a:pPr lvl="1"/>
            <a:r>
              <a:rPr lang="en-US" sz="2900" dirty="0"/>
              <a:t>Delhi City has the highest occupancy rate at 60%, while Bangalore has the lowest at 55.5%.</a:t>
            </a:r>
          </a:p>
          <a:p>
            <a:pPr lvl="1"/>
            <a:r>
              <a:rPr lang="en-US" sz="2900" dirty="0" err="1"/>
              <a:t>Atliq</a:t>
            </a:r>
            <a:r>
              <a:rPr lang="en-US" sz="2900" dirty="0"/>
              <a:t> Blu has the highest occupancy rate at 62%, whereas </a:t>
            </a:r>
            <a:r>
              <a:rPr lang="en-US" sz="2900" dirty="0" err="1"/>
              <a:t>Atliq</a:t>
            </a:r>
            <a:r>
              <a:rPr lang="en-US" sz="2900" dirty="0"/>
              <a:t> Season has the lowest at 44.5%.</a:t>
            </a:r>
          </a:p>
          <a:p>
            <a:pPr lvl="1"/>
            <a:r>
              <a:rPr lang="en-US" sz="2900" dirty="0"/>
              <a:t>Occupancy rates by room class are relatively similar across most room classes.</a:t>
            </a:r>
          </a:p>
          <a:p>
            <a:pPr lvl="1"/>
            <a:r>
              <a:rPr lang="en-US" sz="2900" dirty="0"/>
              <a:t>Similar to revenue trends, weekends have the highest occupancy rate (73.58%), while weekdays have the lowest occupancy rate (51.34%). 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917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8C0-55F3-40E2-85AB-711EC54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Some Insight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4722-8D8C-4DFC-BAE7-A394E596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0" y="1253765"/>
            <a:ext cx="10411120" cy="4923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Others</a:t>
            </a:r>
            <a:r>
              <a:rPr lang="en-US" sz="3500" b="1" dirty="0"/>
              <a:t> </a:t>
            </a:r>
          </a:p>
          <a:p>
            <a:pPr lvl="1"/>
            <a:r>
              <a:rPr lang="en-US" sz="2000" dirty="0"/>
              <a:t>We observe similar trends in the cancellation rate, which is 24.5% across every city, both on weekends and weekdays. </a:t>
            </a:r>
          </a:p>
          <a:p>
            <a:pPr lvl="1"/>
            <a:r>
              <a:rPr lang="en-US" sz="2000" dirty="0"/>
              <a:t>We also notice a consistent pattern in the guest ratings, with an average rating of 3.62 across all cities, regardless of whether it's a weekday or a weekend.</a:t>
            </a:r>
          </a:p>
        </p:txBody>
      </p:sp>
    </p:spTree>
    <p:extLst>
      <p:ext uri="{BB962C8B-B14F-4D97-AF65-F5344CB8AC3E}">
        <p14:creationId xmlns:p14="http://schemas.microsoft.com/office/powerpoint/2010/main" val="327138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C88D9-B84C-4B96-8B53-50A98552A362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D8D29-A51A-4AD1-AB5D-C3EAAED6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8" y="450851"/>
            <a:ext cx="11142483" cy="6285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6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82D0C-0DA2-4BEE-9F68-334FB441E20D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Dashboard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20625-F531-4A6E-861C-E699D76E8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7" y="433710"/>
            <a:ext cx="11298025" cy="6315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AA741-6D4B-4065-BCA7-C1E4529244E5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Dashboard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BF471-FCA6-47B0-ABAF-9C625C68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3" y="455960"/>
            <a:ext cx="11279172" cy="6328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17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C97892-4F4D-41F7-B730-546EFBBE481A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Dashboard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045B8-909C-4851-BAAE-B4FE3940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0" y="443059"/>
            <a:ext cx="11234150" cy="6334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7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28F90-CF06-4E25-AD90-C0D584545E56}"/>
              </a:ext>
            </a:extLst>
          </p:cNvPr>
          <p:cNvSpPr/>
          <p:nvPr/>
        </p:nvSpPr>
        <p:spPr>
          <a:xfrm>
            <a:off x="0" y="7037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F5AE7E-B532-4EE1-A056-D53F68A5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" y="3448804"/>
            <a:ext cx="10972801" cy="1340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15AC5-1139-4E12-AB0B-EBCE5404A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" y="5061155"/>
            <a:ext cx="10972800" cy="1631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7F6218-A3D4-4E64-A659-67A9AF8D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05" y="823416"/>
            <a:ext cx="6862712" cy="2332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68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450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Hospitality Analysis Report</vt:lpstr>
      <vt:lpstr>Aim :-</vt:lpstr>
      <vt:lpstr>Some Insight from the Data</vt:lpstr>
      <vt:lpstr>Some Insight from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key takeaways and for improving performance and profitability: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Analysis Report</dc:title>
  <dc:creator>Amitkumar jena</dc:creator>
  <cp:lastModifiedBy>Amitkumar jena</cp:lastModifiedBy>
  <cp:revision>17</cp:revision>
  <dcterms:created xsi:type="dcterms:W3CDTF">2024-05-31T06:02:25Z</dcterms:created>
  <dcterms:modified xsi:type="dcterms:W3CDTF">2024-09-23T14:01:51Z</dcterms:modified>
</cp:coreProperties>
</file>