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1" r:id="rId3"/>
    <p:sldId id="258" r:id="rId4"/>
    <p:sldId id="271" r:id="rId5"/>
    <p:sldId id="259" r:id="rId6"/>
    <p:sldId id="262" r:id="rId7"/>
    <p:sldId id="264" r:id="rId8"/>
    <p:sldId id="263" r:id="rId9"/>
    <p:sldId id="272" r:id="rId10"/>
    <p:sldId id="266" r:id="rId11"/>
    <p:sldId id="267" r:id="rId12"/>
    <p:sldId id="270"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F3216-0057-4C7D-BE89-4566A5AA501A}" type="datetimeFigureOut">
              <a:rPr lang="en-US" smtClean="0"/>
              <a:t>12/21/2024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C6D77-581A-492A-A3D7-5D20D19343E6}" type="slidenum">
              <a:rPr lang="en-US" smtClean="0"/>
              <a:t>‹#›</a:t>
            </a:fld>
            <a:endParaRPr lang="en-US"/>
          </a:p>
        </p:txBody>
      </p:sp>
    </p:spTree>
    <p:extLst>
      <p:ext uri="{BB962C8B-B14F-4D97-AF65-F5344CB8AC3E}">
        <p14:creationId xmlns:p14="http://schemas.microsoft.com/office/powerpoint/2010/main" val="116546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296F-90B9-4C71-AF9B-235074620F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3D0C0D-1436-4860-9463-DA23E8A82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BBBBDA-F109-4FBE-949D-30DD80075B8D}"/>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5" name="Footer Placeholder 4">
            <a:extLst>
              <a:ext uri="{FF2B5EF4-FFF2-40B4-BE49-F238E27FC236}">
                <a16:creationId xmlns:a16="http://schemas.microsoft.com/office/drawing/2014/main" id="{46F7AA6E-6CDF-49C5-8CB4-4B3BE0B54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1257B-6AC8-4E9E-AD29-7E04236D28EF}"/>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275224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FC5E-1024-4789-87C4-38DFC42BAC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110EC6-60CD-424A-B5A4-A238EA9562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34E34-C3D7-401E-905A-015B426D8C33}"/>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5" name="Footer Placeholder 4">
            <a:extLst>
              <a:ext uri="{FF2B5EF4-FFF2-40B4-BE49-F238E27FC236}">
                <a16:creationId xmlns:a16="http://schemas.microsoft.com/office/drawing/2014/main" id="{C6E1EC77-629B-496F-9CFB-B21195249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000D0-0B60-47C4-A873-243052664FD9}"/>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260078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1619F8-B221-48E3-88F1-961B8F417C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BFF4F-F881-42B5-BF7C-8BDD24CEE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C4DD2-4887-405C-A0A7-94F3FCFD856F}"/>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5" name="Footer Placeholder 4">
            <a:extLst>
              <a:ext uri="{FF2B5EF4-FFF2-40B4-BE49-F238E27FC236}">
                <a16:creationId xmlns:a16="http://schemas.microsoft.com/office/drawing/2014/main" id="{49E34B3F-BC15-417B-9470-E7A344ADC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BCEFD-18D2-4F15-BA8C-773FDCD124FB}"/>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146011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EA32-ED1E-4E6E-93AD-6FEF6059B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BCDBE-BF4C-4AA9-908B-C06D88E64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2765E-A987-4D73-881C-FD23F4D1E35A}"/>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5" name="Footer Placeholder 4">
            <a:extLst>
              <a:ext uri="{FF2B5EF4-FFF2-40B4-BE49-F238E27FC236}">
                <a16:creationId xmlns:a16="http://schemas.microsoft.com/office/drawing/2014/main" id="{2F77E5B6-FA0C-4A24-99C8-97B4E3044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D1DA6-D851-41AC-BDE4-AF7FE83EEB1E}"/>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10641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6288-323F-4C3D-BF34-C9AB1A8E43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0058BB-A54E-491A-A26D-349127F00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1A9F4A-3A56-4084-9532-5D1B4A0C4711}"/>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5" name="Footer Placeholder 4">
            <a:extLst>
              <a:ext uri="{FF2B5EF4-FFF2-40B4-BE49-F238E27FC236}">
                <a16:creationId xmlns:a16="http://schemas.microsoft.com/office/drawing/2014/main" id="{73EE9BD1-2E83-4F5B-A5AE-709E65C10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45BF8-35CF-4588-A558-48C570062DF7}"/>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131241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040-2AD5-419A-8417-401E06023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884E8-4137-41CF-8C62-6256128A1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B454E5-7159-4A0C-8E81-85CE718750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2EB2BD-7769-4B6F-BED8-854ED4A814CF}"/>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6" name="Footer Placeholder 5">
            <a:extLst>
              <a:ext uri="{FF2B5EF4-FFF2-40B4-BE49-F238E27FC236}">
                <a16:creationId xmlns:a16="http://schemas.microsoft.com/office/drawing/2014/main" id="{24BEC362-336B-4D55-B045-042C2F50A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3C71E-8DBA-4DF9-B158-2982B4620DB3}"/>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1757580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9350-10F9-42DF-A54B-834A6505BF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DDBEC6-8695-4802-A087-A417E749F3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29153A-8EC7-4C60-B93A-1610C718E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CE1B56-EDB4-4F83-B9D4-AB5CD167A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79A2C9-1470-494D-8BF9-BC4A2623B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5CEBF5-3724-4E69-B462-E82CA017BBB9}"/>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8" name="Footer Placeholder 7">
            <a:extLst>
              <a:ext uri="{FF2B5EF4-FFF2-40B4-BE49-F238E27FC236}">
                <a16:creationId xmlns:a16="http://schemas.microsoft.com/office/drawing/2014/main" id="{B1FF4041-4F15-458D-8830-E3DDB04428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E0974-9552-4869-B9EB-3D78F3727EC6}"/>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242930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F3F0-79E2-48B3-992D-6FBC17DBDD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80C207-7A27-444F-83A5-66F4A6723608}"/>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4" name="Footer Placeholder 3">
            <a:extLst>
              <a:ext uri="{FF2B5EF4-FFF2-40B4-BE49-F238E27FC236}">
                <a16:creationId xmlns:a16="http://schemas.microsoft.com/office/drawing/2014/main" id="{533F1223-9E5A-4B29-B142-BC7499D3E0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117D5C-2A2D-4BD8-B671-796458AF24AC}"/>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281782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5EE814-E122-47AE-ABA5-AF190C0F5ABE}"/>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3" name="Footer Placeholder 2">
            <a:extLst>
              <a:ext uri="{FF2B5EF4-FFF2-40B4-BE49-F238E27FC236}">
                <a16:creationId xmlns:a16="http://schemas.microsoft.com/office/drawing/2014/main" id="{EA2A90C1-33B7-4368-B489-9C326057ED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5DE07-D78C-4646-AA59-0951EC71BB56}"/>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381199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39F9-17B2-4BA5-A686-3715FC2511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07277E-3886-491E-9362-6584C3EFED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DE879D-7550-4D7E-A1AB-38C309A2A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91C2E-8B7F-472E-B23B-C73F62022759}"/>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6" name="Footer Placeholder 5">
            <a:extLst>
              <a:ext uri="{FF2B5EF4-FFF2-40B4-BE49-F238E27FC236}">
                <a16:creationId xmlns:a16="http://schemas.microsoft.com/office/drawing/2014/main" id="{C0544DA6-D63C-43E9-9742-3AFE3D7C6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A7673-84C7-4224-B784-D2E62BF4E787}"/>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308813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ABDA-CDC8-44BC-A73C-E4B125BCC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419928-06F6-42AE-9DAC-32AD917A0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5D8852-C6DB-441C-8086-94933316F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3389D-397F-4AF2-B55C-E01D6F9BF321}"/>
              </a:ext>
            </a:extLst>
          </p:cNvPr>
          <p:cNvSpPr>
            <a:spLocks noGrp="1"/>
          </p:cNvSpPr>
          <p:nvPr>
            <p:ph type="dt" sz="half" idx="10"/>
          </p:nvPr>
        </p:nvSpPr>
        <p:spPr/>
        <p:txBody>
          <a:bodyPr/>
          <a:lstStyle/>
          <a:p>
            <a:fld id="{AA3FB1D0-E3F8-49B2-881D-1DE4249F3814}" type="datetimeFigureOut">
              <a:rPr lang="en-US" smtClean="0"/>
              <a:t>12/21/2024</a:t>
            </a:fld>
            <a:endParaRPr lang="en-US"/>
          </a:p>
        </p:txBody>
      </p:sp>
      <p:sp>
        <p:nvSpPr>
          <p:cNvPr id="6" name="Footer Placeholder 5">
            <a:extLst>
              <a:ext uri="{FF2B5EF4-FFF2-40B4-BE49-F238E27FC236}">
                <a16:creationId xmlns:a16="http://schemas.microsoft.com/office/drawing/2014/main" id="{3D0C891C-1DB6-403D-8028-53B86295D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AE2ED-2E49-4D8C-B898-30822BEB3146}"/>
              </a:ext>
            </a:extLst>
          </p:cNvPr>
          <p:cNvSpPr>
            <a:spLocks noGrp="1"/>
          </p:cNvSpPr>
          <p:nvPr>
            <p:ph type="sldNum" sz="quarter" idx="12"/>
          </p:nvPr>
        </p:nvSpPr>
        <p:spPr/>
        <p:txBody>
          <a:bodyPr/>
          <a:lstStyle/>
          <a:p>
            <a:fld id="{6B66FB32-50FC-46DC-BB32-08E27B931226}" type="slidenum">
              <a:rPr lang="en-US" smtClean="0"/>
              <a:t>‹#›</a:t>
            </a:fld>
            <a:endParaRPr lang="en-US"/>
          </a:p>
        </p:txBody>
      </p:sp>
    </p:spTree>
    <p:extLst>
      <p:ext uri="{BB962C8B-B14F-4D97-AF65-F5344CB8AC3E}">
        <p14:creationId xmlns:p14="http://schemas.microsoft.com/office/powerpoint/2010/main" val="2335979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8D735-BA2A-4D97-BB79-8FBB90D54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B7618D-C0BE-439A-BE7E-C91C3286E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4DEDD-BF7C-414F-BB4F-2736B4607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FB1D0-E3F8-49B2-881D-1DE4249F3814}" type="datetimeFigureOut">
              <a:rPr lang="en-US" smtClean="0"/>
              <a:t>12/21/2024</a:t>
            </a:fld>
            <a:endParaRPr lang="en-US"/>
          </a:p>
        </p:txBody>
      </p:sp>
      <p:sp>
        <p:nvSpPr>
          <p:cNvPr id="5" name="Footer Placeholder 4">
            <a:extLst>
              <a:ext uri="{FF2B5EF4-FFF2-40B4-BE49-F238E27FC236}">
                <a16:creationId xmlns:a16="http://schemas.microsoft.com/office/drawing/2014/main" id="{C571261B-6D71-4D47-B104-2490C8C97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52BAA0-AD98-477E-AE9A-FCEA6F5DEC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6FB32-50FC-46DC-BB32-08E27B931226}" type="slidenum">
              <a:rPr lang="en-US" smtClean="0"/>
              <a:t>‹#›</a:t>
            </a:fld>
            <a:endParaRPr lang="en-US"/>
          </a:p>
        </p:txBody>
      </p:sp>
    </p:spTree>
    <p:extLst>
      <p:ext uri="{BB962C8B-B14F-4D97-AF65-F5344CB8AC3E}">
        <p14:creationId xmlns:p14="http://schemas.microsoft.com/office/powerpoint/2010/main" val="150656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268FE-268A-487A-9DA1-8135CC5484BA}"/>
              </a:ext>
            </a:extLst>
          </p:cNvPr>
          <p:cNvSpPr txBox="1"/>
          <p:nvPr/>
        </p:nvSpPr>
        <p:spPr>
          <a:xfrm flipH="1">
            <a:off x="3460375" y="2133601"/>
            <a:ext cx="7931523" cy="2554545"/>
          </a:xfrm>
          <a:prstGeom prst="rect">
            <a:avLst/>
          </a:prstGeom>
          <a:noFill/>
        </p:spPr>
        <p:txBody>
          <a:bodyPr wrap="square" rtlCol="0">
            <a:spAutoFit/>
          </a:bodyPr>
          <a:lstStyle/>
          <a:p>
            <a:r>
              <a:rPr lang="en-US" sz="8000" b="1" i="0" dirty="0">
                <a:solidFill>
                  <a:srgbClr val="202124"/>
                </a:solidFill>
                <a:effectLst/>
                <a:cs typeface="Times New Roman" panose="02020603050405020304" pitchFamily="18" charset="0"/>
              </a:rPr>
              <a:t>NLP_FAKE_REAL_NEWS</a:t>
            </a:r>
            <a:endParaRPr lang="en-US" sz="8000" b="1" dirty="0"/>
          </a:p>
        </p:txBody>
      </p:sp>
    </p:spTree>
    <p:extLst>
      <p:ext uri="{BB962C8B-B14F-4D97-AF65-F5344CB8AC3E}">
        <p14:creationId xmlns:p14="http://schemas.microsoft.com/office/powerpoint/2010/main" val="35800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F4A4E-9F8E-4B50-B534-691C52D6F46B}"/>
              </a:ext>
            </a:extLst>
          </p:cNvPr>
          <p:cNvSpPr txBox="1"/>
          <p:nvPr/>
        </p:nvSpPr>
        <p:spPr>
          <a:xfrm>
            <a:off x="4029076" y="190503"/>
            <a:ext cx="3086272" cy="400110"/>
          </a:xfrm>
          <a:prstGeom prst="rect">
            <a:avLst/>
          </a:prstGeom>
          <a:noFill/>
        </p:spPr>
        <p:txBody>
          <a:bodyPr wrap="square" rtlCol="0">
            <a:spAutoFit/>
          </a:bodyPr>
          <a:lstStyle/>
          <a:p>
            <a:r>
              <a:rPr lang="en-US" sz="2000" b="1" dirty="0"/>
              <a:t>Model Selection &amp; Training</a:t>
            </a:r>
            <a:endParaRPr lang="en-US" sz="2000" dirty="0"/>
          </a:p>
        </p:txBody>
      </p:sp>
      <p:cxnSp>
        <p:nvCxnSpPr>
          <p:cNvPr id="4" name="Straight Connector 3">
            <a:extLst>
              <a:ext uri="{FF2B5EF4-FFF2-40B4-BE49-F238E27FC236}">
                <a16:creationId xmlns:a16="http://schemas.microsoft.com/office/drawing/2014/main" id="{484C7613-3DD7-4E10-924A-3E21383DC617}"/>
              </a:ext>
            </a:extLst>
          </p:cNvPr>
          <p:cNvCxnSpPr/>
          <p:nvPr/>
        </p:nvCxnSpPr>
        <p:spPr>
          <a:xfrm>
            <a:off x="1209675" y="704850"/>
            <a:ext cx="885825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71B2B92-D806-4F83-AB89-A1F69CB2C116}"/>
              </a:ext>
            </a:extLst>
          </p:cNvPr>
          <p:cNvSpPr txBox="1"/>
          <p:nvPr/>
        </p:nvSpPr>
        <p:spPr>
          <a:xfrm>
            <a:off x="2805953" y="819088"/>
            <a:ext cx="7509621" cy="1077218"/>
          </a:xfrm>
          <a:prstGeom prst="rect">
            <a:avLst/>
          </a:prstGeom>
          <a:noFill/>
        </p:spPr>
        <p:txBody>
          <a:bodyPr wrap="square" rtlCol="0">
            <a:spAutoFit/>
          </a:bodyPr>
          <a:lstStyle/>
          <a:p>
            <a:pPr algn="just"/>
            <a:r>
              <a:rPr lang="en-US" sz="1600" b="1" i="0" dirty="0">
                <a:solidFill>
                  <a:srgbClr val="202124"/>
                </a:solidFill>
                <a:effectLst/>
                <a:latin typeface="Roboto" panose="02000000000000000000" pitchFamily="2" charset="0"/>
              </a:rPr>
              <a:t>Model selection </a:t>
            </a:r>
            <a:r>
              <a:rPr lang="en-US" sz="1600" b="0" i="0" dirty="0">
                <a:solidFill>
                  <a:srgbClr val="202124"/>
                </a:solidFill>
                <a:effectLst/>
                <a:latin typeface="Roboto" panose="02000000000000000000" pitchFamily="2" charset="0"/>
              </a:rPr>
              <a:t>is used to choosing the most appropriate model for a given problem, balancing accuracy, interpretability, scalability, and other factors.</a:t>
            </a:r>
          </a:p>
          <a:p>
            <a:pPr algn="just"/>
            <a:r>
              <a:rPr lang="en-US" sz="1600" b="1" i="0" dirty="0">
                <a:solidFill>
                  <a:srgbClr val="202124"/>
                </a:solidFill>
                <a:effectLst/>
                <a:latin typeface="Roboto" panose="02000000000000000000" pitchFamily="2" charset="0"/>
              </a:rPr>
              <a:t>Model training </a:t>
            </a:r>
            <a:r>
              <a:rPr lang="en-US" sz="1600" b="0" i="0" dirty="0">
                <a:solidFill>
                  <a:srgbClr val="202124"/>
                </a:solidFill>
                <a:effectLst/>
                <a:latin typeface="Roboto" panose="02000000000000000000" pitchFamily="2" charset="0"/>
              </a:rPr>
              <a:t>is the process where the chosen model learns from data, with the goal of optimizing its performance while avoiding overfitting and underfitting.</a:t>
            </a:r>
            <a:endParaRPr lang="en-US" sz="1600" dirty="0"/>
          </a:p>
        </p:txBody>
      </p:sp>
      <p:sp>
        <p:nvSpPr>
          <p:cNvPr id="7" name="TextBox 6">
            <a:extLst>
              <a:ext uri="{FF2B5EF4-FFF2-40B4-BE49-F238E27FC236}">
                <a16:creationId xmlns:a16="http://schemas.microsoft.com/office/drawing/2014/main" id="{29033586-54A2-4C13-BE62-42761AF4AA58}"/>
              </a:ext>
            </a:extLst>
          </p:cNvPr>
          <p:cNvSpPr txBox="1"/>
          <p:nvPr/>
        </p:nvSpPr>
        <p:spPr>
          <a:xfrm>
            <a:off x="2805953" y="2409289"/>
            <a:ext cx="3818965" cy="1231106"/>
          </a:xfrm>
          <a:prstGeom prst="rect">
            <a:avLst/>
          </a:prstGeom>
          <a:noFill/>
        </p:spPr>
        <p:txBody>
          <a:bodyPr wrap="square" rtlCol="0">
            <a:spAutoFit/>
          </a:bodyPr>
          <a:lstStyle/>
          <a:p>
            <a:r>
              <a:rPr lang="en-US" sz="1600" dirty="0"/>
              <a:t>We tried these following Models(algorithm)</a:t>
            </a:r>
          </a:p>
          <a:p>
            <a:pPr marL="285750" indent="-285750">
              <a:buFont typeface="Arial" panose="020B0604020202020204" pitchFamily="34" charset="0"/>
              <a:buChar char="•"/>
            </a:pPr>
            <a:r>
              <a:rPr lang="en-US" sz="1400" b="1" i="0" dirty="0">
                <a:solidFill>
                  <a:srgbClr val="202124"/>
                </a:solidFill>
                <a:effectLst/>
                <a:latin typeface="Roboto" panose="02000000000000000000" pitchFamily="2" charset="0"/>
              </a:rPr>
              <a:t>'Random Forest’</a:t>
            </a:r>
          </a:p>
          <a:p>
            <a:pPr marL="285750" indent="-285750">
              <a:buFont typeface="Arial" panose="020B0604020202020204" pitchFamily="34" charset="0"/>
              <a:buChar char="•"/>
            </a:pPr>
            <a:r>
              <a:rPr lang="en-US" sz="1400" b="1" i="0" dirty="0">
                <a:solidFill>
                  <a:srgbClr val="202124"/>
                </a:solidFill>
                <a:effectLst/>
                <a:latin typeface="Roboto" panose="02000000000000000000" pitchFamily="2" charset="0"/>
              </a:rPr>
              <a:t>'Logistic Regression’</a:t>
            </a:r>
          </a:p>
          <a:p>
            <a:pPr marL="285750" indent="-285750">
              <a:buFont typeface="Arial" panose="020B0604020202020204" pitchFamily="34" charset="0"/>
              <a:buChar char="•"/>
            </a:pPr>
            <a:r>
              <a:rPr lang="en-US" sz="1400" b="1" i="0" dirty="0">
                <a:solidFill>
                  <a:srgbClr val="202124"/>
                </a:solidFill>
                <a:effectLst/>
                <a:latin typeface="Roboto" panose="02000000000000000000" pitchFamily="2" charset="0"/>
              </a:rPr>
              <a:t>'LSTM-CNN'</a:t>
            </a:r>
          </a:p>
          <a:p>
            <a:pPr marL="285750" indent="-285750">
              <a:buFont typeface="Arial" panose="020B0604020202020204" pitchFamily="34" charset="0"/>
              <a:buChar char="•"/>
            </a:pPr>
            <a:endParaRPr lang="en-US" sz="1600" dirty="0"/>
          </a:p>
        </p:txBody>
      </p:sp>
      <p:sp>
        <p:nvSpPr>
          <p:cNvPr id="15" name="TextBox 14">
            <a:extLst>
              <a:ext uri="{FF2B5EF4-FFF2-40B4-BE49-F238E27FC236}">
                <a16:creationId xmlns:a16="http://schemas.microsoft.com/office/drawing/2014/main" id="{EFF8719C-1218-4A35-A4C9-AB662BEABE04}"/>
              </a:ext>
            </a:extLst>
          </p:cNvPr>
          <p:cNvSpPr txBox="1"/>
          <p:nvPr/>
        </p:nvSpPr>
        <p:spPr>
          <a:xfrm>
            <a:off x="3361765" y="5522259"/>
            <a:ext cx="8301317" cy="738664"/>
          </a:xfrm>
          <a:prstGeom prst="rect">
            <a:avLst/>
          </a:prstGeom>
          <a:noFill/>
        </p:spPr>
        <p:txBody>
          <a:bodyPr wrap="square" rtlCol="0">
            <a:spAutoFit/>
          </a:bodyPr>
          <a:lstStyle/>
          <a:p>
            <a:r>
              <a:rPr lang="en-US" sz="1400" b="1" i="0" dirty="0">
                <a:solidFill>
                  <a:srgbClr val="202124"/>
                </a:solidFill>
                <a:effectLst/>
                <a:latin typeface="Roboto" panose="02000000000000000000" pitchFamily="2" charset="0"/>
              </a:rPr>
              <a:t>The 'Random Forest’ is the best model for Our dataset. It has the highest R-squared on the testing set and the lowest RMSE, indicating that it captures the most variance and provides the most accurate predictions.</a:t>
            </a:r>
            <a:endParaRPr lang="en-US" sz="1400" b="1" dirty="0"/>
          </a:p>
        </p:txBody>
      </p:sp>
      <p:pic>
        <p:nvPicPr>
          <p:cNvPr id="5" name="Picture 4">
            <a:extLst>
              <a:ext uri="{FF2B5EF4-FFF2-40B4-BE49-F238E27FC236}">
                <a16:creationId xmlns:a16="http://schemas.microsoft.com/office/drawing/2014/main" id="{945C1713-7BF7-4264-B45B-747A04EEB13F}"/>
              </a:ext>
            </a:extLst>
          </p:cNvPr>
          <p:cNvPicPr>
            <a:picLocks noChangeAspect="1"/>
          </p:cNvPicPr>
          <p:nvPr/>
        </p:nvPicPr>
        <p:blipFill>
          <a:blip r:embed="rId3"/>
          <a:stretch>
            <a:fillRect/>
          </a:stretch>
        </p:blipFill>
        <p:spPr>
          <a:xfrm>
            <a:off x="6560763" y="2113907"/>
            <a:ext cx="5319759" cy="3052975"/>
          </a:xfrm>
          <a:prstGeom prst="rect">
            <a:avLst/>
          </a:prstGeom>
        </p:spPr>
      </p:pic>
    </p:spTree>
    <p:extLst>
      <p:ext uri="{BB962C8B-B14F-4D97-AF65-F5344CB8AC3E}">
        <p14:creationId xmlns:p14="http://schemas.microsoft.com/office/powerpoint/2010/main" val="371848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AB248A-C882-4B04-84AB-BB1D0AB1E5CB}"/>
              </a:ext>
            </a:extLst>
          </p:cNvPr>
          <p:cNvSpPr txBox="1"/>
          <p:nvPr/>
        </p:nvSpPr>
        <p:spPr>
          <a:xfrm>
            <a:off x="4972050" y="228605"/>
            <a:ext cx="1943100" cy="400110"/>
          </a:xfrm>
          <a:prstGeom prst="rect">
            <a:avLst/>
          </a:prstGeom>
          <a:noFill/>
        </p:spPr>
        <p:txBody>
          <a:bodyPr wrap="square" rtlCol="0">
            <a:spAutoFit/>
          </a:bodyPr>
          <a:lstStyle/>
          <a:p>
            <a:r>
              <a:rPr lang="en-US" sz="2000" b="1" dirty="0"/>
              <a:t>    Deployment</a:t>
            </a:r>
            <a:endParaRPr lang="en-US" sz="2000" dirty="0"/>
          </a:p>
        </p:txBody>
      </p:sp>
      <p:cxnSp>
        <p:nvCxnSpPr>
          <p:cNvPr id="4" name="Straight Connector 3">
            <a:extLst>
              <a:ext uri="{FF2B5EF4-FFF2-40B4-BE49-F238E27FC236}">
                <a16:creationId xmlns:a16="http://schemas.microsoft.com/office/drawing/2014/main" id="{3DAE2F14-AA0A-4964-8150-EE966B47DE82}"/>
              </a:ext>
            </a:extLst>
          </p:cNvPr>
          <p:cNvCxnSpPr/>
          <p:nvPr/>
        </p:nvCxnSpPr>
        <p:spPr>
          <a:xfrm>
            <a:off x="1819275" y="761440"/>
            <a:ext cx="8553450"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C7D1FF92-BBC2-42A9-BA45-ADFB01A67090}"/>
              </a:ext>
            </a:extLst>
          </p:cNvPr>
          <p:cNvSpPr txBox="1"/>
          <p:nvPr/>
        </p:nvSpPr>
        <p:spPr>
          <a:xfrm>
            <a:off x="2672042" y="894166"/>
            <a:ext cx="7700683" cy="584775"/>
          </a:xfrm>
          <a:prstGeom prst="rect">
            <a:avLst/>
          </a:prstGeom>
          <a:noFill/>
        </p:spPr>
        <p:txBody>
          <a:bodyPr wrap="square" rtlCol="0">
            <a:spAutoFit/>
          </a:bodyPr>
          <a:lstStyle/>
          <a:p>
            <a:r>
              <a:rPr lang="en-US" sz="1600" b="1" dirty="0"/>
              <a:t>Deployment, in the context of software and machine learning, refers to the process of making a system, application, or model available for use in a production environment. </a:t>
            </a:r>
          </a:p>
        </p:txBody>
      </p:sp>
      <p:sp>
        <p:nvSpPr>
          <p:cNvPr id="7" name="TextBox 6">
            <a:extLst>
              <a:ext uri="{FF2B5EF4-FFF2-40B4-BE49-F238E27FC236}">
                <a16:creationId xmlns:a16="http://schemas.microsoft.com/office/drawing/2014/main" id="{426D2FE2-456F-45E2-B6FE-FFB11804ADB0}"/>
              </a:ext>
            </a:extLst>
          </p:cNvPr>
          <p:cNvSpPr txBox="1"/>
          <p:nvPr/>
        </p:nvSpPr>
        <p:spPr>
          <a:xfrm>
            <a:off x="3048000" y="2967335"/>
            <a:ext cx="6096000" cy="369332"/>
          </a:xfrm>
          <a:prstGeom prst="rect">
            <a:avLst/>
          </a:prstGeom>
          <a:noFill/>
        </p:spPr>
        <p:txBody>
          <a:bodyPr wrap="square">
            <a:spAutoFit/>
          </a:bodyPr>
          <a:lstStyle/>
          <a:p>
            <a:r>
              <a:rPr lang="en-US" sz="1800" b="1" dirty="0"/>
              <a:t> </a:t>
            </a:r>
          </a:p>
        </p:txBody>
      </p:sp>
      <p:sp>
        <p:nvSpPr>
          <p:cNvPr id="13" name="TextBox 12">
            <a:extLst>
              <a:ext uri="{FF2B5EF4-FFF2-40B4-BE49-F238E27FC236}">
                <a16:creationId xmlns:a16="http://schemas.microsoft.com/office/drawing/2014/main" id="{C9ACBB5E-A790-4ACF-88D6-3E0E1DDE4EDB}"/>
              </a:ext>
            </a:extLst>
          </p:cNvPr>
          <p:cNvSpPr txBox="1"/>
          <p:nvPr/>
        </p:nvSpPr>
        <p:spPr>
          <a:xfrm>
            <a:off x="2734310" y="1611666"/>
            <a:ext cx="8553450" cy="4216539"/>
          </a:xfrm>
          <a:prstGeom prst="rect">
            <a:avLst/>
          </a:prstGeom>
          <a:noFill/>
        </p:spPr>
        <p:txBody>
          <a:bodyPr wrap="square" rtlCol="0">
            <a:spAutoFit/>
          </a:bodyPr>
          <a:lstStyle/>
          <a:p>
            <a:r>
              <a:rPr lang="en-US" sz="1600" b="1" i="0" dirty="0">
                <a:solidFill>
                  <a:srgbClr val="202124"/>
                </a:solidFill>
                <a:effectLst/>
                <a:cs typeface="Times New Roman" panose="02020603050405020304" pitchFamily="18" charset="0"/>
              </a:rPr>
              <a:t>Step1</a:t>
            </a:r>
            <a:r>
              <a:rPr lang="en-US" sz="1600" b="0" i="0" dirty="0">
                <a:solidFill>
                  <a:srgbClr val="202124"/>
                </a:solidFill>
                <a:effectLst/>
                <a:cs typeface="Times New Roman" panose="02020603050405020304" pitchFamily="18" charset="0"/>
              </a:rPr>
              <a:t>:- First, we installed the </a:t>
            </a:r>
            <a:r>
              <a:rPr lang="en-US" sz="1600" b="0" i="0" dirty="0" err="1">
                <a:solidFill>
                  <a:srgbClr val="202124"/>
                </a:solidFill>
                <a:effectLst/>
                <a:cs typeface="Times New Roman" panose="02020603050405020304" pitchFamily="18" charset="0"/>
              </a:rPr>
              <a:t>virtualenv</a:t>
            </a:r>
            <a:r>
              <a:rPr lang="en-US" sz="1600" b="0" i="0" dirty="0">
                <a:solidFill>
                  <a:srgbClr val="202124"/>
                </a:solidFill>
                <a:effectLst/>
                <a:cs typeface="Times New Roman" panose="02020603050405020304" pitchFamily="18" charset="0"/>
              </a:rPr>
              <a:t> package, which was used to create Python environments. </a:t>
            </a:r>
          </a:p>
          <a:p>
            <a:endParaRPr lang="en-US" sz="1600" b="0" i="0" dirty="0">
              <a:solidFill>
                <a:srgbClr val="202124"/>
              </a:solidFill>
              <a:effectLst/>
              <a:cs typeface="Times New Roman" panose="02020603050405020304" pitchFamily="18" charset="0"/>
            </a:endParaRPr>
          </a:p>
          <a:p>
            <a:r>
              <a:rPr lang="en-US" sz="1600" b="1" dirty="0">
                <a:solidFill>
                  <a:srgbClr val="202124"/>
                </a:solidFill>
                <a:cs typeface="Times New Roman" panose="02020603050405020304" pitchFamily="18" charset="0"/>
              </a:rPr>
              <a:t>Step2</a:t>
            </a:r>
            <a:r>
              <a:rPr lang="en-US" sz="1600" dirty="0">
                <a:solidFill>
                  <a:srgbClr val="202124"/>
                </a:solidFill>
                <a:cs typeface="Times New Roman" panose="02020603050405020304" pitchFamily="18" charset="0"/>
              </a:rPr>
              <a:t>:- </a:t>
            </a:r>
            <a:r>
              <a:rPr lang="en-US" sz="1600" b="0" i="0" dirty="0">
                <a:solidFill>
                  <a:srgbClr val="202124"/>
                </a:solidFill>
                <a:effectLst/>
                <a:cs typeface="Times New Roman" panose="02020603050405020304" pitchFamily="18" charset="0"/>
              </a:rPr>
              <a:t>We created a virtual environment and named it </a:t>
            </a:r>
            <a:r>
              <a:rPr lang="en-US" sz="1600" b="1" i="0" dirty="0">
                <a:solidFill>
                  <a:srgbClr val="202124"/>
                </a:solidFill>
                <a:effectLst/>
                <a:cs typeface="Times New Roman" panose="02020603050405020304" pitchFamily="18" charset="0"/>
              </a:rPr>
              <a:t>NLP_FAKE_REAL_NEWS</a:t>
            </a:r>
            <a:r>
              <a:rPr lang="en-US" sz="1600" b="0" i="0" dirty="0">
                <a:solidFill>
                  <a:srgbClr val="202124"/>
                </a:solidFill>
                <a:effectLst/>
                <a:cs typeface="Times New Roman" panose="02020603050405020304" pitchFamily="18" charset="0"/>
              </a:rPr>
              <a:t>.</a:t>
            </a:r>
          </a:p>
          <a:p>
            <a:endParaRPr lang="en-US" sz="1600" b="0" i="0" dirty="0">
              <a:solidFill>
                <a:srgbClr val="202124"/>
              </a:solidFill>
              <a:effectLst/>
              <a:cs typeface="Times New Roman" panose="02020603050405020304" pitchFamily="18" charset="0"/>
            </a:endParaRPr>
          </a:p>
          <a:p>
            <a:r>
              <a:rPr lang="en-US" sz="1600" b="0" i="0" dirty="0">
                <a:solidFill>
                  <a:srgbClr val="202124"/>
                </a:solidFill>
                <a:effectLst/>
                <a:cs typeface="Times New Roman" panose="02020603050405020304" pitchFamily="18" charset="0"/>
              </a:rPr>
              <a:t> </a:t>
            </a:r>
            <a:r>
              <a:rPr lang="en-US" sz="1600" b="1" i="0" dirty="0">
                <a:solidFill>
                  <a:srgbClr val="202124"/>
                </a:solidFill>
                <a:effectLst/>
                <a:cs typeface="Times New Roman" panose="02020603050405020304" pitchFamily="18" charset="0"/>
              </a:rPr>
              <a:t>Step3</a:t>
            </a:r>
            <a:r>
              <a:rPr lang="en-US" sz="1600" b="0" i="0" dirty="0">
                <a:solidFill>
                  <a:srgbClr val="202124"/>
                </a:solidFill>
                <a:effectLst/>
                <a:cs typeface="Times New Roman" panose="02020603050405020304" pitchFamily="18" charset="0"/>
              </a:rPr>
              <a:t>:- Then , we copied the necessary files (e.g., trained models, scripts, configuration files, etc.) into the </a:t>
            </a:r>
            <a:r>
              <a:rPr lang="en-US" sz="1600" b="1" i="0" dirty="0">
                <a:solidFill>
                  <a:srgbClr val="202124"/>
                </a:solidFill>
                <a:effectLst/>
                <a:cs typeface="Times New Roman" panose="02020603050405020304" pitchFamily="18" charset="0"/>
              </a:rPr>
              <a:t>NLP_FAKE_REAL_NEWS</a:t>
            </a:r>
            <a:r>
              <a:rPr lang="en-US" sz="1600" dirty="0">
                <a:solidFill>
                  <a:srgbClr val="202124"/>
                </a:solidFill>
                <a:cs typeface="Times New Roman" panose="02020603050405020304" pitchFamily="18" charset="0"/>
              </a:rPr>
              <a:t> </a:t>
            </a:r>
            <a:r>
              <a:rPr lang="en-US" sz="1600" b="0" i="0" dirty="0">
                <a:solidFill>
                  <a:srgbClr val="202124"/>
                </a:solidFill>
                <a:effectLst/>
                <a:cs typeface="Times New Roman" panose="02020603050405020304" pitchFamily="18" charset="0"/>
              </a:rPr>
              <a:t>folder.</a:t>
            </a:r>
          </a:p>
          <a:p>
            <a:endParaRPr lang="en-US" sz="1600" b="0" i="0" dirty="0">
              <a:solidFill>
                <a:srgbClr val="202124"/>
              </a:solidFill>
              <a:effectLst/>
              <a:cs typeface="Times New Roman" panose="02020603050405020304" pitchFamily="18" charset="0"/>
            </a:endParaRPr>
          </a:p>
          <a:p>
            <a:r>
              <a:rPr lang="en-US" sz="1600" b="0" i="0" dirty="0">
                <a:solidFill>
                  <a:srgbClr val="202124"/>
                </a:solidFill>
                <a:effectLst/>
                <a:cs typeface="Times New Roman" panose="02020603050405020304" pitchFamily="18" charset="0"/>
              </a:rPr>
              <a:t> </a:t>
            </a:r>
            <a:r>
              <a:rPr lang="en-US" sz="1600" b="1" i="0" dirty="0">
                <a:solidFill>
                  <a:srgbClr val="202124"/>
                </a:solidFill>
                <a:effectLst/>
                <a:cs typeface="Times New Roman" panose="02020603050405020304" pitchFamily="18" charset="0"/>
              </a:rPr>
              <a:t>Step4</a:t>
            </a:r>
            <a:r>
              <a:rPr lang="en-US" sz="1600" b="0" i="0" dirty="0">
                <a:solidFill>
                  <a:srgbClr val="202124"/>
                </a:solidFill>
                <a:effectLst/>
                <a:cs typeface="Times New Roman" panose="02020603050405020304" pitchFamily="18" charset="0"/>
              </a:rPr>
              <a:t>:-We navigated to the Scripts directory inside our created virtual environment.</a:t>
            </a:r>
          </a:p>
          <a:p>
            <a:r>
              <a:rPr lang="en-US" sz="1600" b="0" i="0" dirty="0">
                <a:solidFill>
                  <a:srgbClr val="202124"/>
                </a:solidFill>
                <a:effectLst/>
                <a:cs typeface="Times New Roman" panose="02020603050405020304" pitchFamily="18" charset="0"/>
              </a:rPr>
              <a:t> </a:t>
            </a:r>
          </a:p>
          <a:p>
            <a:r>
              <a:rPr lang="en-US" sz="1600" b="1" i="0" dirty="0">
                <a:solidFill>
                  <a:srgbClr val="202124"/>
                </a:solidFill>
                <a:effectLst/>
              </a:rPr>
              <a:t>Step5:- </a:t>
            </a:r>
            <a:r>
              <a:rPr lang="en-US" sz="1600" b="0" i="0" dirty="0">
                <a:solidFill>
                  <a:srgbClr val="202124"/>
                </a:solidFill>
                <a:effectLst/>
              </a:rPr>
              <a:t>We activated the virtual environment, which meant switching the Python setup to use a specific environment where we had installed Python and the necessary packages just for our project.</a:t>
            </a:r>
          </a:p>
          <a:p>
            <a:r>
              <a:rPr lang="en-US" sz="1600" b="0" i="0" dirty="0">
                <a:solidFill>
                  <a:srgbClr val="202124"/>
                </a:solidFill>
                <a:effectLst/>
              </a:rPr>
              <a:t> </a:t>
            </a:r>
          </a:p>
          <a:p>
            <a:r>
              <a:rPr lang="en-US" sz="1600" b="1" dirty="0">
                <a:solidFill>
                  <a:srgbClr val="202124"/>
                </a:solidFill>
              </a:rPr>
              <a:t>Step6:-</a:t>
            </a:r>
            <a:r>
              <a:rPr lang="en-US" sz="1600" b="1" i="0" dirty="0">
                <a:solidFill>
                  <a:srgbClr val="202124"/>
                </a:solidFill>
                <a:effectLst/>
              </a:rPr>
              <a:t> </a:t>
            </a:r>
            <a:r>
              <a:rPr lang="en-US" sz="1600" b="0" i="0" dirty="0">
                <a:solidFill>
                  <a:srgbClr val="202124"/>
                </a:solidFill>
                <a:effectLst/>
              </a:rPr>
              <a:t>Once our environment was activated, we installed </a:t>
            </a:r>
            <a:r>
              <a:rPr lang="en-US" sz="1600" b="0" i="0" dirty="0" err="1">
                <a:solidFill>
                  <a:srgbClr val="202124"/>
                </a:solidFill>
                <a:effectLst/>
              </a:rPr>
              <a:t>Streamlit</a:t>
            </a:r>
            <a:r>
              <a:rPr lang="en-US" sz="1600" b="0" i="0" dirty="0">
                <a:solidFill>
                  <a:srgbClr val="202124"/>
                </a:solidFill>
                <a:effectLst/>
              </a:rPr>
              <a:t> using pip.</a:t>
            </a:r>
          </a:p>
          <a:p>
            <a:r>
              <a:rPr lang="en-US" sz="1600" b="0" i="0" dirty="0">
                <a:solidFill>
                  <a:srgbClr val="202124"/>
                </a:solidFill>
                <a:effectLst/>
              </a:rPr>
              <a:t> </a:t>
            </a:r>
          </a:p>
          <a:p>
            <a:r>
              <a:rPr lang="en-US" sz="1600" b="1" dirty="0">
                <a:solidFill>
                  <a:srgbClr val="202124"/>
                </a:solidFill>
              </a:rPr>
              <a:t>Step7:- </a:t>
            </a:r>
            <a:r>
              <a:rPr lang="en-US" sz="1600" b="0" i="0" dirty="0">
                <a:solidFill>
                  <a:srgbClr val="202124"/>
                </a:solidFill>
                <a:effectLst/>
              </a:rPr>
              <a:t>After installing, we ran the </a:t>
            </a:r>
            <a:r>
              <a:rPr lang="en-US" sz="1600" b="0" i="0" dirty="0" err="1">
                <a:solidFill>
                  <a:srgbClr val="202124"/>
                </a:solidFill>
                <a:effectLst/>
              </a:rPr>
              <a:t>Streamlit</a:t>
            </a:r>
            <a:r>
              <a:rPr lang="en-US" sz="1600" b="0" i="0" dirty="0">
                <a:solidFill>
                  <a:srgbClr val="202124"/>
                </a:solidFill>
                <a:effectLst/>
              </a:rPr>
              <a:t> app</a:t>
            </a:r>
            <a:r>
              <a:rPr lang="en-US" sz="1400" b="0" i="0" dirty="0">
                <a:solidFill>
                  <a:srgbClr val="202124"/>
                </a:solidFill>
                <a:effectLst/>
              </a:rPr>
              <a:t>.</a:t>
            </a:r>
          </a:p>
          <a:p>
            <a:endParaRPr lang="en-US" sz="1400" dirty="0">
              <a:solidFill>
                <a:srgbClr val="202124"/>
              </a:solidFill>
            </a:endParaRPr>
          </a:p>
          <a:p>
            <a:pPr marL="285750" indent="-285750">
              <a:buFont typeface="Wingdings" panose="05000000000000000000" pitchFamily="2" charset="2"/>
              <a:buChar char="§"/>
            </a:pPr>
            <a:r>
              <a:rPr lang="en-US" sz="1400" dirty="0">
                <a:solidFill>
                  <a:srgbClr val="202124"/>
                </a:solidFill>
              </a:rPr>
              <a:t>After doing all the steps we got this </a:t>
            </a:r>
            <a:endParaRPr lang="en-US" sz="1400" b="0" i="0" dirty="0">
              <a:solidFill>
                <a:srgbClr val="202124"/>
              </a:solidFill>
              <a:effectLst/>
            </a:endParaRPr>
          </a:p>
        </p:txBody>
      </p:sp>
      <p:pic>
        <p:nvPicPr>
          <p:cNvPr id="6" name="Picture 5">
            <a:extLst>
              <a:ext uri="{FF2B5EF4-FFF2-40B4-BE49-F238E27FC236}">
                <a16:creationId xmlns:a16="http://schemas.microsoft.com/office/drawing/2014/main" id="{5DDA6561-0B6E-442F-ABD4-E1966BC78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700" y="5764030"/>
            <a:ext cx="4629150" cy="914400"/>
          </a:xfrm>
          <a:prstGeom prst="rect">
            <a:avLst/>
          </a:prstGeom>
        </p:spPr>
      </p:pic>
    </p:spTree>
    <p:extLst>
      <p:ext uri="{BB962C8B-B14F-4D97-AF65-F5344CB8AC3E}">
        <p14:creationId xmlns:p14="http://schemas.microsoft.com/office/powerpoint/2010/main" val="317143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235E17-41C6-420D-8324-3D8B321FE1C3}"/>
              </a:ext>
            </a:extLst>
          </p:cNvPr>
          <p:cNvSpPr txBox="1"/>
          <p:nvPr/>
        </p:nvSpPr>
        <p:spPr>
          <a:xfrm>
            <a:off x="4419600" y="264160"/>
            <a:ext cx="3403600" cy="400110"/>
          </a:xfrm>
          <a:prstGeom prst="rect">
            <a:avLst/>
          </a:prstGeom>
          <a:noFill/>
        </p:spPr>
        <p:txBody>
          <a:bodyPr wrap="square" rtlCol="0">
            <a:spAutoFit/>
          </a:bodyPr>
          <a:lstStyle/>
          <a:p>
            <a:r>
              <a:rPr lang="en-US" sz="2000" b="1" dirty="0"/>
              <a:t>         Final Web Page</a:t>
            </a:r>
          </a:p>
        </p:txBody>
      </p:sp>
      <p:cxnSp>
        <p:nvCxnSpPr>
          <p:cNvPr id="7" name="Straight Connector 6">
            <a:extLst>
              <a:ext uri="{FF2B5EF4-FFF2-40B4-BE49-F238E27FC236}">
                <a16:creationId xmlns:a16="http://schemas.microsoft.com/office/drawing/2014/main" id="{B0B11C8C-DE90-4118-87D3-220C617F21FB}"/>
              </a:ext>
            </a:extLst>
          </p:cNvPr>
          <p:cNvCxnSpPr/>
          <p:nvPr/>
        </p:nvCxnSpPr>
        <p:spPr>
          <a:xfrm>
            <a:off x="1280160" y="822960"/>
            <a:ext cx="9144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030A0B38-45A7-447F-8648-D20AC1309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675" y="1142999"/>
            <a:ext cx="10433295" cy="5329237"/>
          </a:xfrm>
          <a:prstGeom prst="rect">
            <a:avLst/>
          </a:prstGeom>
        </p:spPr>
      </p:pic>
    </p:spTree>
    <p:extLst>
      <p:ext uri="{BB962C8B-B14F-4D97-AF65-F5344CB8AC3E}">
        <p14:creationId xmlns:p14="http://schemas.microsoft.com/office/powerpoint/2010/main" val="139010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2F4CE-AC7D-4C44-9BA2-72AB51A6BCCD}"/>
              </a:ext>
            </a:extLst>
          </p:cNvPr>
          <p:cNvSpPr txBox="1"/>
          <p:nvPr/>
        </p:nvSpPr>
        <p:spPr>
          <a:xfrm>
            <a:off x="4495800" y="600075"/>
            <a:ext cx="2486025" cy="461665"/>
          </a:xfrm>
          <a:prstGeom prst="rect">
            <a:avLst/>
          </a:prstGeom>
          <a:noFill/>
        </p:spPr>
        <p:txBody>
          <a:bodyPr wrap="square" rtlCol="0">
            <a:spAutoFit/>
          </a:bodyPr>
          <a:lstStyle/>
          <a:p>
            <a:r>
              <a:rPr lang="en-US" sz="2400" b="1" dirty="0"/>
              <a:t>         Conclusion</a:t>
            </a:r>
            <a:endParaRPr lang="en-US" sz="2400" dirty="0"/>
          </a:p>
        </p:txBody>
      </p:sp>
      <p:cxnSp>
        <p:nvCxnSpPr>
          <p:cNvPr id="4" name="Straight Connector 3">
            <a:extLst>
              <a:ext uri="{FF2B5EF4-FFF2-40B4-BE49-F238E27FC236}">
                <a16:creationId xmlns:a16="http://schemas.microsoft.com/office/drawing/2014/main" id="{10D893F6-5869-4E5B-A666-CDEF68E9B9D7}"/>
              </a:ext>
            </a:extLst>
          </p:cNvPr>
          <p:cNvCxnSpPr/>
          <p:nvPr/>
        </p:nvCxnSpPr>
        <p:spPr>
          <a:xfrm>
            <a:off x="1562100" y="1171575"/>
            <a:ext cx="9067800"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CE15A09C-A8BC-4139-8081-BC1DFDD66E88}"/>
              </a:ext>
            </a:extLst>
          </p:cNvPr>
          <p:cNvSpPr txBox="1"/>
          <p:nvPr/>
        </p:nvSpPr>
        <p:spPr>
          <a:xfrm>
            <a:off x="2790825" y="1513840"/>
            <a:ext cx="8382000" cy="2308324"/>
          </a:xfrm>
          <a:prstGeom prst="rect">
            <a:avLst/>
          </a:prstGeom>
          <a:noFill/>
        </p:spPr>
        <p:txBody>
          <a:bodyPr wrap="square" rtlCol="0">
            <a:spAutoFit/>
          </a:bodyPr>
          <a:lstStyle/>
          <a:p>
            <a:endParaRPr lang="en-US" dirty="0"/>
          </a:p>
          <a:p>
            <a:r>
              <a:rPr lang="en-US" b="1" dirty="0"/>
              <a:t>In conclusion, this project sets out to create a highly accurate machine learning model capable of classifying news articles as either "real" or "fake" using a dataset of 40,000 articles. By automating the detection of misinformation, the model aims to significantly reduce the spread of fake news, helping users make more informed decisions while consuming media. With its potential to improve the reliability of news sources and combat the growing issue of misinformation, this model represents a critical step toward fostering a more trustworthy information ecosystem.</a:t>
            </a:r>
          </a:p>
        </p:txBody>
      </p:sp>
    </p:spTree>
    <p:extLst>
      <p:ext uri="{BB962C8B-B14F-4D97-AF65-F5344CB8AC3E}">
        <p14:creationId xmlns:p14="http://schemas.microsoft.com/office/powerpoint/2010/main" val="408880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2E7EA-FAF8-45DF-A89E-9ADCB8B523A1}"/>
              </a:ext>
            </a:extLst>
          </p:cNvPr>
          <p:cNvSpPr txBox="1"/>
          <p:nvPr/>
        </p:nvSpPr>
        <p:spPr>
          <a:xfrm>
            <a:off x="3419475" y="2286001"/>
            <a:ext cx="7686675" cy="2554545"/>
          </a:xfrm>
          <a:prstGeom prst="rect">
            <a:avLst/>
          </a:prstGeom>
          <a:noFill/>
        </p:spPr>
        <p:txBody>
          <a:bodyPr wrap="square" rtlCol="0">
            <a:spAutoFit/>
          </a:bodyPr>
          <a:lstStyle/>
          <a:p>
            <a:r>
              <a:rPr lang="en-US" sz="8000" b="1" dirty="0">
                <a:cs typeface="Times New Roman" panose="02020603050405020304" pitchFamily="18" charset="0"/>
              </a:rPr>
              <a:t>Thank </a:t>
            </a:r>
          </a:p>
          <a:p>
            <a:r>
              <a:rPr lang="en-US" sz="8000" b="1" dirty="0"/>
              <a:t>          </a:t>
            </a:r>
            <a:r>
              <a:rPr lang="en-US" sz="8000" b="1" dirty="0">
                <a:cs typeface="Times New Roman" panose="02020603050405020304" pitchFamily="18" charset="0"/>
              </a:rPr>
              <a:t>You</a:t>
            </a:r>
          </a:p>
        </p:txBody>
      </p:sp>
    </p:spTree>
    <p:extLst>
      <p:ext uri="{BB962C8B-B14F-4D97-AF65-F5344CB8AC3E}">
        <p14:creationId xmlns:p14="http://schemas.microsoft.com/office/powerpoint/2010/main" val="368879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DFA26-2DA1-4B3F-9C03-24B70D9ECE46}"/>
              </a:ext>
            </a:extLst>
          </p:cNvPr>
          <p:cNvSpPr txBox="1"/>
          <p:nvPr/>
        </p:nvSpPr>
        <p:spPr>
          <a:xfrm>
            <a:off x="4895850" y="714375"/>
            <a:ext cx="5953124" cy="461665"/>
          </a:xfrm>
          <a:prstGeom prst="rect">
            <a:avLst/>
          </a:prstGeom>
          <a:noFill/>
        </p:spPr>
        <p:txBody>
          <a:bodyPr wrap="square" rtlCol="0">
            <a:spAutoFit/>
          </a:bodyPr>
          <a:lstStyle/>
          <a:p>
            <a:r>
              <a:rPr lang="en-US" sz="2400" b="1" dirty="0"/>
              <a:t>Content:-</a:t>
            </a:r>
          </a:p>
        </p:txBody>
      </p:sp>
      <p:sp>
        <p:nvSpPr>
          <p:cNvPr id="5" name="TextBox 4">
            <a:extLst>
              <a:ext uri="{FF2B5EF4-FFF2-40B4-BE49-F238E27FC236}">
                <a16:creationId xmlns:a16="http://schemas.microsoft.com/office/drawing/2014/main" id="{97F9723B-1581-4E5B-81F2-DEAD5DFF1CAE}"/>
              </a:ext>
            </a:extLst>
          </p:cNvPr>
          <p:cNvSpPr txBox="1"/>
          <p:nvPr/>
        </p:nvSpPr>
        <p:spPr>
          <a:xfrm>
            <a:off x="4895850" y="1819275"/>
            <a:ext cx="6067425" cy="2862322"/>
          </a:xfrm>
          <a:prstGeom prst="rect">
            <a:avLst/>
          </a:prstGeom>
          <a:noFill/>
        </p:spPr>
        <p:txBody>
          <a:bodyPr wrap="square" rtlCol="0">
            <a:spAutoFit/>
          </a:bodyPr>
          <a:lstStyle/>
          <a:p>
            <a:r>
              <a:rPr lang="en-US" b="1" dirty="0"/>
              <a:t>1. Aim</a:t>
            </a:r>
          </a:p>
          <a:p>
            <a:r>
              <a:rPr lang="en-US" b="1" dirty="0"/>
              <a:t>2. EDA(</a:t>
            </a:r>
            <a:r>
              <a:rPr lang="en-US" sz="1800" b="1" dirty="0"/>
              <a:t>Exploratory Data Analysis)</a:t>
            </a:r>
          </a:p>
          <a:p>
            <a:r>
              <a:rPr lang="en-US" dirty="0"/>
              <a:t>       . Data cleaning</a:t>
            </a:r>
          </a:p>
          <a:p>
            <a:r>
              <a:rPr lang="en-US" dirty="0"/>
              <a:t>       . Data preprocessing</a:t>
            </a:r>
          </a:p>
          <a:p>
            <a:r>
              <a:rPr lang="en-US" b="1" dirty="0"/>
              <a:t>3.Visualization</a:t>
            </a:r>
          </a:p>
          <a:p>
            <a:r>
              <a:rPr lang="en-US" b="1" dirty="0"/>
              <a:t>4. Model Selection &amp; Training</a:t>
            </a:r>
          </a:p>
          <a:p>
            <a:r>
              <a:rPr lang="en-US" b="1" dirty="0"/>
              <a:t>5. Deployment</a:t>
            </a:r>
          </a:p>
          <a:p>
            <a:r>
              <a:rPr lang="en-US" b="1" dirty="0"/>
              <a:t>        </a:t>
            </a:r>
            <a:r>
              <a:rPr lang="en-US" dirty="0"/>
              <a:t>.Final web page</a:t>
            </a:r>
            <a:endParaRPr lang="en-US" b="1" dirty="0"/>
          </a:p>
          <a:p>
            <a:r>
              <a:rPr lang="en-US" b="1" dirty="0"/>
              <a:t>6.Conclusion</a:t>
            </a:r>
          </a:p>
          <a:p>
            <a:endParaRPr lang="en-US" dirty="0"/>
          </a:p>
        </p:txBody>
      </p:sp>
    </p:spTree>
    <p:extLst>
      <p:ext uri="{BB962C8B-B14F-4D97-AF65-F5344CB8AC3E}">
        <p14:creationId xmlns:p14="http://schemas.microsoft.com/office/powerpoint/2010/main" val="228044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CFE6585-E49D-4452-BCA0-1ECA219644D6}"/>
              </a:ext>
            </a:extLst>
          </p:cNvPr>
          <p:cNvSpPr txBox="1"/>
          <p:nvPr/>
        </p:nvSpPr>
        <p:spPr>
          <a:xfrm>
            <a:off x="5369859" y="1175074"/>
            <a:ext cx="2562225" cy="523220"/>
          </a:xfrm>
          <a:prstGeom prst="rect">
            <a:avLst/>
          </a:prstGeom>
          <a:noFill/>
        </p:spPr>
        <p:txBody>
          <a:bodyPr wrap="square" rtlCol="0">
            <a:spAutoFit/>
          </a:bodyPr>
          <a:lstStyle/>
          <a:p>
            <a:r>
              <a:rPr lang="en-US" sz="2800" b="1" dirty="0"/>
              <a:t>            Aim</a:t>
            </a:r>
          </a:p>
        </p:txBody>
      </p:sp>
      <p:cxnSp>
        <p:nvCxnSpPr>
          <p:cNvPr id="23" name="Straight Connector 22">
            <a:extLst>
              <a:ext uri="{FF2B5EF4-FFF2-40B4-BE49-F238E27FC236}">
                <a16:creationId xmlns:a16="http://schemas.microsoft.com/office/drawing/2014/main" id="{95749913-4256-4869-94B8-536E851E81C3}"/>
              </a:ext>
            </a:extLst>
          </p:cNvPr>
          <p:cNvCxnSpPr>
            <a:cxnSpLocks/>
          </p:cNvCxnSpPr>
          <p:nvPr/>
        </p:nvCxnSpPr>
        <p:spPr>
          <a:xfrm>
            <a:off x="2997293" y="1779819"/>
            <a:ext cx="7791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98A7F1A-0AD5-48FC-826B-512099EA7732}"/>
              </a:ext>
            </a:extLst>
          </p:cNvPr>
          <p:cNvSpPr txBox="1"/>
          <p:nvPr/>
        </p:nvSpPr>
        <p:spPr>
          <a:xfrm>
            <a:off x="3382775" y="2122955"/>
            <a:ext cx="7515225" cy="1754326"/>
          </a:xfrm>
          <a:prstGeom prst="rect">
            <a:avLst/>
          </a:prstGeom>
          <a:noFill/>
        </p:spPr>
        <p:txBody>
          <a:bodyPr wrap="square" rtlCol="0">
            <a:spAutoFit/>
          </a:bodyPr>
          <a:lstStyle/>
          <a:p>
            <a:r>
              <a:rPr lang="en-US" dirty="0"/>
              <a:t>The aim of this project is to develop and train a machine learning model capable of accurately classifying news articles as either "real" or "fake," based on a dataset of approximately 40,000 articles. This model will assist in combating misinformation by automating the identification of fake news articles, thus enabling users to make more informed decisions while consuming news.</a:t>
            </a:r>
          </a:p>
        </p:txBody>
      </p:sp>
    </p:spTree>
    <p:extLst>
      <p:ext uri="{BB962C8B-B14F-4D97-AF65-F5344CB8AC3E}">
        <p14:creationId xmlns:p14="http://schemas.microsoft.com/office/powerpoint/2010/main" val="118801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299C3-196C-411D-A98D-FEB91D81DC51}"/>
              </a:ext>
            </a:extLst>
          </p:cNvPr>
          <p:cNvSpPr txBox="1"/>
          <p:nvPr/>
        </p:nvSpPr>
        <p:spPr>
          <a:xfrm>
            <a:off x="5953125" y="751344"/>
            <a:ext cx="2514600" cy="646331"/>
          </a:xfrm>
          <a:prstGeom prst="rect">
            <a:avLst/>
          </a:prstGeom>
          <a:noFill/>
        </p:spPr>
        <p:txBody>
          <a:bodyPr wrap="square">
            <a:spAutoFit/>
          </a:bodyPr>
          <a:lstStyle/>
          <a:p>
            <a:endParaRPr lang="en-US" dirty="0"/>
          </a:p>
          <a:p>
            <a:r>
              <a:rPr lang="en-US" b="1" dirty="0"/>
              <a:t>Importing libraries</a:t>
            </a:r>
          </a:p>
        </p:txBody>
      </p:sp>
      <p:sp>
        <p:nvSpPr>
          <p:cNvPr id="4" name="TextBox 3">
            <a:extLst>
              <a:ext uri="{FF2B5EF4-FFF2-40B4-BE49-F238E27FC236}">
                <a16:creationId xmlns:a16="http://schemas.microsoft.com/office/drawing/2014/main" id="{206953CF-476F-4C3D-8818-054E909BFB85}"/>
              </a:ext>
            </a:extLst>
          </p:cNvPr>
          <p:cNvSpPr txBox="1"/>
          <p:nvPr/>
        </p:nvSpPr>
        <p:spPr>
          <a:xfrm>
            <a:off x="3133725" y="1397675"/>
            <a:ext cx="8439149" cy="1754326"/>
          </a:xfrm>
          <a:prstGeom prst="rect">
            <a:avLst/>
          </a:prstGeom>
          <a:noFill/>
        </p:spPr>
        <p:txBody>
          <a:bodyPr wrap="square">
            <a:spAutoFit/>
          </a:bodyPr>
          <a:lstStyle/>
          <a:p>
            <a:endParaRPr lang="en-US" dirty="0"/>
          </a:p>
          <a:p>
            <a:endParaRPr lang="en-US" dirty="0"/>
          </a:p>
          <a:p>
            <a:r>
              <a:rPr lang="en-US" dirty="0"/>
              <a:t>When working on a machine learning project, especially one focused on text classification (like identifying "real" vs. "fake" news), you will need to import a set of libraries to handle various tasks such as data preprocessing, model training, evaluation, and visualization. Here is a breakdown of the </a:t>
            </a:r>
            <a:r>
              <a:rPr lang="en-US" b="1" dirty="0"/>
              <a:t>necessary libraries.</a:t>
            </a:r>
            <a:endParaRPr lang="en-US" dirty="0"/>
          </a:p>
        </p:txBody>
      </p:sp>
      <p:cxnSp>
        <p:nvCxnSpPr>
          <p:cNvPr id="6" name="Straight Connector 5">
            <a:extLst>
              <a:ext uri="{FF2B5EF4-FFF2-40B4-BE49-F238E27FC236}">
                <a16:creationId xmlns:a16="http://schemas.microsoft.com/office/drawing/2014/main" id="{66E8F6E3-CBFA-4D1C-92F5-9F493AE748A1}"/>
              </a:ext>
            </a:extLst>
          </p:cNvPr>
          <p:cNvCxnSpPr>
            <a:cxnSpLocks/>
          </p:cNvCxnSpPr>
          <p:nvPr/>
        </p:nvCxnSpPr>
        <p:spPr>
          <a:xfrm>
            <a:off x="2204757" y="1586283"/>
            <a:ext cx="9439836" cy="3635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 name="Rectangle 2">
            <a:extLst>
              <a:ext uri="{FF2B5EF4-FFF2-40B4-BE49-F238E27FC236}">
                <a16:creationId xmlns:a16="http://schemas.microsoft.com/office/drawing/2014/main" id="{2A5C6241-F87E-4A42-9D2E-4548143B6858}"/>
              </a:ext>
            </a:extLst>
          </p:cNvPr>
          <p:cNvSpPr>
            <a:spLocks noChangeArrowheads="1"/>
          </p:cNvSpPr>
          <p:nvPr/>
        </p:nvSpPr>
        <p:spPr bwMode="auto">
          <a:xfrm>
            <a:off x="4733925" y="3708827"/>
            <a:ext cx="36391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sz="1600" i="0" u="none" strike="noStrike" cap="none" normalizeH="0" baseline="0" dirty="0">
                <a:ln>
                  <a:noFill/>
                </a:ln>
                <a:solidFill>
                  <a:schemeClr val="tx1"/>
                </a:solidFill>
                <a:effectLst/>
                <a:latin typeface="Arial" panose="020B0604020202020204" pitchFamily="34" charset="0"/>
              </a:rPr>
              <a:t>Data Handling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pandas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numpy</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Text Preprocessing (</a:t>
            </a:r>
            <a:r>
              <a:rPr kumimoji="0" lang="en-US" altLang="en-US" sz="1600" i="0" u="none" strike="noStrike" cap="none" normalizeH="0" baseline="0" dirty="0" err="1">
                <a:ln>
                  <a:noFill/>
                </a:ln>
                <a:solidFill>
                  <a:schemeClr val="tx1"/>
                </a:solidFill>
                <a:effectLst/>
                <a:latin typeface="Arial" panose="020B0604020202020204" pitchFamily="34" charset="0"/>
              </a:rPr>
              <a:t>re,ntkle,</a:t>
            </a:r>
            <a:r>
              <a:rPr kumimoji="0" lang="en-US" altLang="en-US" sz="1600" i="0" u="none" strike="noStrike" cap="none" normalizeH="0" baseline="0" dirty="0" err="1">
                <a:ln>
                  <a:noFill/>
                </a:ln>
                <a:solidFill>
                  <a:schemeClr val="tx1"/>
                </a:solidFill>
                <a:effectLst/>
                <a:latin typeface="Arial Unicode MS"/>
              </a:rPr>
              <a:t>string</a:t>
            </a:r>
            <a:r>
              <a:rPr kumimoji="0" lang="en-US" altLang="en-US" sz="1600" i="0" u="none" strike="noStrike" cap="none" normalizeH="0" baseline="0" dirty="0">
                <a:ln>
                  <a:noFill/>
                </a:ln>
                <a:solidFill>
                  <a:schemeClr val="tx1"/>
                </a:solidFill>
                <a:effectLst/>
              </a:rPr>
              <a:t>)</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Modeling (</a:t>
            </a:r>
            <a:r>
              <a:rPr kumimoji="0" lang="en-US" altLang="en-US" sz="1600" i="0" u="none" strike="noStrike" cap="none" normalizeH="0" baseline="0" dirty="0" err="1">
                <a:ln>
                  <a:noFill/>
                </a:ln>
                <a:solidFill>
                  <a:schemeClr val="tx1"/>
                </a:solidFill>
                <a:effectLst/>
                <a:latin typeface="Arial Unicode MS"/>
              </a:rPr>
              <a:t>sklearn</a:t>
            </a:r>
            <a:r>
              <a:rPr kumimoji="0" lang="en-US" altLang="en-US" sz="1600" i="0" u="none" strike="noStrike" cap="none" normalizeH="0" baseline="0" dirty="0">
                <a:ln>
                  <a:noFill/>
                </a:ln>
                <a:solidFill>
                  <a:schemeClr val="tx1"/>
                </a:solidFill>
                <a:effectLst/>
              </a:rPr>
              <a:t>, </a:t>
            </a:r>
            <a:r>
              <a:rPr kumimoji="0" lang="en-US" altLang="en-US" sz="1600" i="0" u="none" strike="noStrike" cap="none" normalizeH="0" baseline="0" dirty="0" err="1">
                <a:ln>
                  <a:noFill/>
                </a:ln>
                <a:solidFill>
                  <a:schemeClr val="tx1"/>
                </a:solidFill>
                <a:effectLst/>
                <a:latin typeface="Arial Unicode MS"/>
              </a:rPr>
              <a:t>tensorflow</a:t>
            </a:r>
            <a:r>
              <a:rPr kumimoji="0" lang="en-US" altLang="en-US" sz="1600" i="0" u="none" strike="noStrike" cap="none" normalizeH="0" baseline="0" dirty="0">
                <a:ln>
                  <a:noFill/>
                </a:ln>
                <a:solidFill>
                  <a:schemeClr val="tx1"/>
                </a:solidFill>
                <a:effectLst/>
              </a:rPr>
              <a:t>, </a:t>
            </a:r>
            <a:r>
              <a:rPr kumimoji="0" lang="en-US" altLang="en-US" sz="1600" i="0" u="none" strike="noStrike" cap="none" normalizeH="0" baseline="0" dirty="0" err="1">
                <a:ln>
                  <a:noFill/>
                </a:ln>
                <a:solidFill>
                  <a:schemeClr val="tx1"/>
                </a:solidFill>
                <a:effectLst/>
                <a:latin typeface="Arial Unicode MS"/>
              </a:rPr>
              <a:t>keras</a:t>
            </a:r>
            <a:r>
              <a:rPr kumimoji="0" lang="en-US" altLang="en-US" sz="1600" i="0" u="none" strike="noStrike" cap="none" normalizeH="0" baseline="0" dirty="0">
                <a:ln>
                  <a:noFill/>
                </a:ln>
                <a:solidFill>
                  <a:schemeClr val="tx1"/>
                </a:solidFill>
                <a:effectLst/>
              </a:rPr>
              <a:t>)</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Evaluation (</a:t>
            </a:r>
            <a:r>
              <a:rPr kumimoji="0" lang="en-US" altLang="en-US" sz="1600" i="0" u="none" strike="noStrike" cap="none" normalizeH="0" baseline="0" dirty="0" err="1">
                <a:ln>
                  <a:noFill/>
                </a:ln>
                <a:solidFill>
                  <a:schemeClr val="tx1"/>
                </a:solidFill>
                <a:effectLst/>
                <a:latin typeface="Arial Unicode MS"/>
              </a:rPr>
              <a:t>sklearn.metrics</a:t>
            </a:r>
            <a:r>
              <a:rPr kumimoji="0" lang="en-US" altLang="en-US" sz="1600" i="0" u="none" strike="noStrike" cap="none" normalizeH="0" baseline="0" dirty="0">
                <a:ln>
                  <a:noFill/>
                </a:ln>
                <a:solidFill>
                  <a:schemeClr val="tx1"/>
                </a:solidFill>
                <a:effectLst/>
              </a:rPr>
              <a:t>)</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Visualization </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Unicode MS"/>
              </a:rPr>
              <a:t>matplotlib</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seaborn</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99574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417AB-4DF4-4506-AA47-F10254E2D3E3}"/>
              </a:ext>
            </a:extLst>
          </p:cNvPr>
          <p:cNvSpPr txBox="1"/>
          <p:nvPr/>
        </p:nvSpPr>
        <p:spPr>
          <a:xfrm>
            <a:off x="4831976" y="1192306"/>
            <a:ext cx="4950199" cy="830997"/>
          </a:xfrm>
          <a:prstGeom prst="rect">
            <a:avLst/>
          </a:prstGeom>
          <a:noFill/>
        </p:spPr>
        <p:txBody>
          <a:bodyPr wrap="square" rtlCol="0">
            <a:spAutoFit/>
          </a:bodyPr>
          <a:lstStyle/>
          <a:p>
            <a:r>
              <a:rPr lang="en-US" sz="2400" b="1" dirty="0"/>
              <a:t>Exploratory Data Analysis(EDA) Overview</a:t>
            </a:r>
          </a:p>
        </p:txBody>
      </p:sp>
      <p:sp>
        <p:nvSpPr>
          <p:cNvPr id="4" name="TextBox 3">
            <a:extLst>
              <a:ext uri="{FF2B5EF4-FFF2-40B4-BE49-F238E27FC236}">
                <a16:creationId xmlns:a16="http://schemas.microsoft.com/office/drawing/2014/main" id="{36DDBDB0-E638-4F86-9304-1AA2F8D19775}"/>
              </a:ext>
            </a:extLst>
          </p:cNvPr>
          <p:cNvSpPr txBox="1"/>
          <p:nvPr/>
        </p:nvSpPr>
        <p:spPr>
          <a:xfrm>
            <a:off x="4069976" y="2620997"/>
            <a:ext cx="6024284" cy="1631216"/>
          </a:xfrm>
          <a:prstGeom prst="rect">
            <a:avLst/>
          </a:prstGeom>
          <a:noFill/>
        </p:spPr>
        <p:txBody>
          <a:bodyPr wrap="square" rtlCol="0">
            <a:spAutoFit/>
          </a:bodyPr>
          <a:lstStyle/>
          <a:p>
            <a:r>
              <a:rPr lang="en-US" sz="2000" dirty="0"/>
              <a:t>EDA has been performed under two classifications:</a:t>
            </a:r>
          </a:p>
          <a:p>
            <a:endParaRPr lang="en-US" sz="2000" dirty="0"/>
          </a:p>
          <a:p>
            <a:pPr marL="342900" indent="-342900" algn="just">
              <a:buFont typeface="+mj-lt"/>
              <a:buAutoNum type="arabicPeriod"/>
            </a:pPr>
            <a:r>
              <a:rPr lang="en-US" sz="2000" dirty="0"/>
              <a:t>Descriptive Statistics(mean, median, mode, standard  deviation, range, quartiles and so on)</a:t>
            </a:r>
          </a:p>
          <a:p>
            <a:pPr marL="342900" indent="-342900" algn="just">
              <a:buFont typeface="+mj-lt"/>
              <a:buAutoNum type="arabicPeriod"/>
            </a:pPr>
            <a:r>
              <a:rPr lang="en-US" sz="2000" dirty="0"/>
              <a:t>Graphical Methods(Visualizations</a:t>
            </a:r>
            <a:r>
              <a:rPr lang="en-US" dirty="0"/>
              <a:t>)</a:t>
            </a:r>
          </a:p>
        </p:txBody>
      </p:sp>
      <p:cxnSp>
        <p:nvCxnSpPr>
          <p:cNvPr id="6" name="Straight Connector 5">
            <a:extLst>
              <a:ext uri="{FF2B5EF4-FFF2-40B4-BE49-F238E27FC236}">
                <a16:creationId xmlns:a16="http://schemas.microsoft.com/office/drawing/2014/main" id="{4C67D84E-9E21-4C36-B433-46990A85EA62}"/>
              </a:ext>
            </a:extLst>
          </p:cNvPr>
          <p:cNvCxnSpPr>
            <a:cxnSpLocks/>
          </p:cNvCxnSpPr>
          <p:nvPr/>
        </p:nvCxnSpPr>
        <p:spPr>
          <a:xfrm>
            <a:off x="3478305" y="2241177"/>
            <a:ext cx="6732494"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259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A6832B-52CE-4D07-8036-94CFE3BB6DB8}"/>
              </a:ext>
            </a:extLst>
          </p:cNvPr>
          <p:cNvSpPr txBox="1"/>
          <p:nvPr/>
        </p:nvSpPr>
        <p:spPr>
          <a:xfrm>
            <a:off x="5144621" y="387906"/>
            <a:ext cx="2743200" cy="369332"/>
          </a:xfrm>
          <a:prstGeom prst="rect">
            <a:avLst/>
          </a:prstGeom>
          <a:noFill/>
        </p:spPr>
        <p:txBody>
          <a:bodyPr wrap="square" rtlCol="0">
            <a:spAutoFit/>
          </a:bodyPr>
          <a:lstStyle/>
          <a:p>
            <a:r>
              <a:rPr lang="en-US" b="1" dirty="0"/>
              <a:t>Data cleaning</a:t>
            </a:r>
          </a:p>
        </p:txBody>
      </p:sp>
      <p:sp>
        <p:nvSpPr>
          <p:cNvPr id="6" name="TextBox 5">
            <a:extLst>
              <a:ext uri="{FF2B5EF4-FFF2-40B4-BE49-F238E27FC236}">
                <a16:creationId xmlns:a16="http://schemas.microsoft.com/office/drawing/2014/main" id="{AC741A83-C82E-42DA-B3FB-BAA9FEBFD4F3}"/>
              </a:ext>
            </a:extLst>
          </p:cNvPr>
          <p:cNvSpPr txBox="1"/>
          <p:nvPr/>
        </p:nvSpPr>
        <p:spPr>
          <a:xfrm flipH="1">
            <a:off x="2403436" y="5061039"/>
            <a:ext cx="7593331"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effectLst/>
                <a:latin typeface="Segoe UI" panose="020B0502040204020203" pitchFamily="34" charset="0"/>
              </a:rPr>
              <a:t>Since theirs </a:t>
            </a:r>
            <a:r>
              <a:rPr lang="en-US" sz="1600" dirty="0">
                <a:latin typeface="Segoe UI" panose="020B0502040204020203" pitchFamily="34" charset="0"/>
              </a:rPr>
              <a:t>is No</a:t>
            </a:r>
            <a:r>
              <a:rPr lang="en-US" sz="1600" dirty="0">
                <a:effectLst/>
                <a:latin typeface="Segoe UI" panose="020B0502040204020203" pitchFamily="34" charset="0"/>
              </a:rPr>
              <a:t> missing value in </a:t>
            </a:r>
            <a:r>
              <a:rPr lang="en-US" sz="1600" dirty="0">
                <a:latin typeface="Segoe UI" panose="020B0502040204020203" pitchFamily="34" charset="0"/>
              </a:rPr>
              <a:t>our data set</a:t>
            </a:r>
            <a:r>
              <a:rPr lang="en-US" sz="1600" dirty="0">
                <a:effectLst/>
                <a:latin typeface="Segoe UI" panose="020B0502040204020203" pitchFamily="34" charset="0"/>
              </a:rPr>
              <a:t>, so we worked on the data as it is.</a:t>
            </a:r>
          </a:p>
        </p:txBody>
      </p:sp>
      <p:cxnSp>
        <p:nvCxnSpPr>
          <p:cNvPr id="8" name="Straight Connector 7">
            <a:extLst>
              <a:ext uri="{FF2B5EF4-FFF2-40B4-BE49-F238E27FC236}">
                <a16:creationId xmlns:a16="http://schemas.microsoft.com/office/drawing/2014/main" id="{5267E31A-8A9F-4C0A-B3AE-1D9ED39EB681}"/>
              </a:ext>
            </a:extLst>
          </p:cNvPr>
          <p:cNvCxnSpPr>
            <a:cxnSpLocks/>
          </p:cNvCxnSpPr>
          <p:nvPr/>
        </p:nvCxnSpPr>
        <p:spPr>
          <a:xfrm>
            <a:off x="2505075" y="778907"/>
            <a:ext cx="82296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98D51F16-E5EC-42FD-858D-5E8835CF5D6F}"/>
              </a:ext>
            </a:extLst>
          </p:cNvPr>
          <p:cNvPicPr>
            <a:picLocks noChangeAspect="1"/>
          </p:cNvPicPr>
          <p:nvPr/>
        </p:nvPicPr>
        <p:blipFill>
          <a:blip r:embed="rId3"/>
          <a:stretch>
            <a:fillRect/>
          </a:stretch>
        </p:blipFill>
        <p:spPr>
          <a:xfrm>
            <a:off x="2771311" y="1369327"/>
            <a:ext cx="6649378" cy="3057952"/>
          </a:xfrm>
          <a:prstGeom prst="rect">
            <a:avLst/>
          </a:prstGeom>
        </p:spPr>
      </p:pic>
    </p:spTree>
    <p:extLst>
      <p:ext uri="{BB962C8B-B14F-4D97-AF65-F5344CB8AC3E}">
        <p14:creationId xmlns:p14="http://schemas.microsoft.com/office/powerpoint/2010/main" val="349487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54CD3A-10FA-4B29-9E8F-CB276B446CEE}"/>
              </a:ext>
            </a:extLst>
          </p:cNvPr>
          <p:cNvSpPr txBox="1"/>
          <p:nvPr/>
        </p:nvSpPr>
        <p:spPr>
          <a:xfrm>
            <a:off x="4873718" y="316033"/>
            <a:ext cx="2644588" cy="461665"/>
          </a:xfrm>
          <a:prstGeom prst="rect">
            <a:avLst/>
          </a:prstGeom>
          <a:noFill/>
        </p:spPr>
        <p:txBody>
          <a:bodyPr wrap="square" rtlCol="0">
            <a:spAutoFit/>
          </a:bodyPr>
          <a:lstStyle/>
          <a:p>
            <a:r>
              <a:rPr lang="en-US" sz="2400" b="1" dirty="0"/>
              <a:t>Visualization</a:t>
            </a:r>
          </a:p>
        </p:txBody>
      </p:sp>
      <p:sp>
        <p:nvSpPr>
          <p:cNvPr id="5" name="TextBox 4">
            <a:extLst>
              <a:ext uri="{FF2B5EF4-FFF2-40B4-BE49-F238E27FC236}">
                <a16:creationId xmlns:a16="http://schemas.microsoft.com/office/drawing/2014/main" id="{A90EBF81-EEEE-4203-8969-6BBCD85044F9}"/>
              </a:ext>
            </a:extLst>
          </p:cNvPr>
          <p:cNvSpPr txBox="1"/>
          <p:nvPr/>
        </p:nvSpPr>
        <p:spPr>
          <a:xfrm>
            <a:off x="143436" y="1524000"/>
            <a:ext cx="5145740" cy="3926541"/>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CE9EFD67-FBC2-4757-A0F0-7320DCFE1E86}"/>
              </a:ext>
            </a:extLst>
          </p:cNvPr>
          <p:cNvSpPr txBox="1"/>
          <p:nvPr/>
        </p:nvSpPr>
        <p:spPr>
          <a:xfrm>
            <a:off x="6669741" y="1201271"/>
            <a:ext cx="5307106" cy="584775"/>
          </a:xfrm>
          <a:prstGeom prst="rect">
            <a:avLst/>
          </a:prstGeom>
          <a:noFill/>
        </p:spPr>
        <p:txBody>
          <a:bodyPr wrap="square" rtlCol="0">
            <a:spAutoFit/>
          </a:bodyPr>
          <a:lstStyle/>
          <a:p>
            <a:br>
              <a:rPr lang="en-US" sz="1600" dirty="0">
                <a:effectLst/>
                <a:cs typeface="Times New Roman" panose="02020603050405020304" pitchFamily="18" charset="0"/>
              </a:rPr>
            </a:br>
            <a:endParaRPr lang="en-US" sz="1600" dirty="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FC58E365-79A1-44E9-929B-50755076B117}"/>
              </a:ext>
            </a:extLst>
          </p:cNvPr>
          <p:cNvCxnSpPr/>
          <p:nvPr/>
        </p:nvCxnSpPr>
        <p:spPr>
          <a:xfrm>
            <a:off x="2028825" y="847725"/>
            <a:ext cx="8334375"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233C2246-56B8-4D6B-AB7F-D4B8510B4E1D}"/>
              </a:ext>
            </a:extLst>
          </p:cNvPr>
          <p:cNvPicPr>
            <a:picLocks noChangeAspect="1"/>
          </p:cNvPicPr>
          <p:nvPr/>
        </p:nvPicPr>
        <p:blipFill>
          <a:blip r:embed="rId3"/>
          <a:stretch>
            <a:fillRect/>
          </a:stretch>
        </p:blipFill>
        <p:spPr>
          <a:xfrm>
            <a:off x="1956810" y="1435984"/>
            <a:ext cx="7282440" cy="4617520"/>
          </a:xfrm>
          <a:prstGeom prst="rect">
            <a:avLst/>
          </a:prstGeom>
        </p:spPr>
      </p:pic>
    </p:spTree>
    <p:extLst>
      <p:ext uri="{BB962C8B-B14F-4D97-AF65-F5344CB8AC3E}">
        <p14:creationId xmlns:p14="http://schemas.microsoft.com/office/powerpoint/2010/main" val="406856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93E85D-884E-4A31-99E4-2AD43928F22B}"/>
              </a:ext>
            </a:extLst>
          </p:cNvPr>
          <p:cNvSpPr txBox="1"/>
          <p:nvPr/>
        </p:nvSpPr>
        <p:spPr>
          <a:xfrm>
            <a:off x="4893328" y="252327"/>
            <a:ext cx="3388659" cy="523220"/>
          </a:xfrm>
          <a:prstGeom prst="rect">
            <a:avLst/>
          </a:prstGeom>
          <a:noFill/>
        </p:spPr>
        <p:txBody>
          <a:bodyPr wrap="square" rtlCol="0">
            <a:spAutoFit/>
          </a:bodyPr>
          <a:lstStyle/>
          <a:p>
            <a:r>
              <a:rPr lang="en-US" sz="2800" b="1" dirty="0"/>
              <a:t>Data preprocessing</a:t>
            </a:r>
          </a:p>
        </p:txBody>
      </p:sp>
      <p:cxnSp>
        <p:nvCxnSpPr>
          <p:cNvPr id="9" name="Straight Connector 8">
            <a:extLst>
              <a:ext uri="{FF2B5EF4-FFF2-40B4-BE49-F238E27FC236}">
                <a16:creationId xmlns:a16="http://schemas.microsoft.com/office/drawing/2014/main" id="{4725AEBA-642C-47FB-8005-21A6CE0D8A9E}"/>
              </a:ext>
            </a:extLst>
          </p:cNvPr>
          <p:cNvCxnSpPr>
            <a:cxnSpLocks/>
          </p:cNvCxnSpPr>
          <p:nvPr/>
        </p:nvCxnSpPr>
        <p:spPr>
          <a:xfrm>
            <a:off x="2034988" y="795708"/>
            <a:ext cx="9439836" cy="3635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8091DE5-0A92-4E00-8B4F-66E0D36D53A2}"/>
              </a:ext>
            </a:extLst>
          </p:cNvPr>
          <p:cNvSpPr txBox="1"/>
          <p:nvPr/>
        </p:nvSpPr>
        <p:spPr>
          <a:xfrm>
            <a:off x="2820521" y="1118421"/>
            <a:ext cx="8334375" cy="1477328"/>
          </a:xfrm>
          <a:prstGeom prst="rect">
            <a:avLst/>
          </a:prstGeom>
          <a:noFill/>
        </p:spPr>
        <p:txBody>
          <a:bodyPr wrap="square">
            <a:spAutoFit/>
          </a:bodyPr>
          <a:lstStyle/>
          <a:p>
            <a:r>
              <a:rPr lang="en-US" dirty="0"/>
              <a:t>This step performs text preprocessing for both datasets (</a:t>
            </a:r>
            <a:r>
              <a:rPr lang="en-US" dirty="0" err="1"/>
              <a:t>true_data</a:t>
            </a:r>
            <a:r>
              <a:rPr lang="en-US" dirty="0"/>
              <a:t> and </a:t>
            </a:r>
            <a:r>
              <a:rPr lang="en-US" dirty="0" err="1"/>
              <a:t>fake_data</a:t>
            </a:r>
            <a:r>
              <a:rPr lang="en-US" dirty="0"/>
              <a:t>) to prepare them for analysis or model training. It removes punctuation, numbers, and </a:t>
            </a:r>
            <a:r>
              <a:rPr lang="en-US" dirty="0" err="1"/>
              <a:t>stopwords</a:t>
            </a:r>
            <a:r>
              <a:rPr lang="en-US" dirty="0"/>
              <a:t>, converts text to lowercase, and tokenizes it. The cleaned text is stored in a new </a:t>
            </a:r>
            <a:r>
              <a:rPr lang="en-US" dirty="0" err="1"/>
              <a:t>clean_text</a:t>
            </a:r>
            <a:r>
              <a:rPr lang="en-US" dirty="0"/>
              <a:t> column for each dataset. This ensures the data is standardized and irrelevant information is removed, improving model performance.</a:t>
            </a:r>
          </a:p>
        </p:txBody>
      </p:sp>
      <p:pic>
        <p:nvPicPr>
          <p:cNvPr id="5" name="Picture 4">
            <a:extLst>
              <a:ext uri="{FF2B5EF4-FFF2-40B4-BE49-F238E27FC236}">
                <a16:creationId xmlns:a16="http://schemas.microsoft.com/office/drawing/2014/main" id="{31EE6243-D35C-4E25-B3ED-66A07F283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241" y="2910678"/>
            <a:ext cx="4510087" cy="2371725"/>
          </a:xfrm>
          <a:prstGeom prst="rect">
            <a:avLst/>
          </a:prstGeom>
        </p:spPr>
      </p:pic>
      <p:sp>
        <p:nvSpPr>
          <p:cNvPr id="11" name="TextBox 10">
            <a:extLst>
              <a:ext uri="{FF2B5EF4-FFF2-40B4-BE49-F238E27FC236}">
                <a16:creationId xmlns:a16="http://schemas.microsoft.com/office/drawing/2014/main" id="{E8C8FE8D-CB80-47D6-8079-D58DA3B36C82}"/>
              </a:ext>
            </a:extLst>
          </p:cNvPr>
          <p:cNvSpPr txBox="1"/>
          <p:nvPr/>
        </p:nvSpPr>
        <p:spPr>
          <a:xfrm>
            <a:off x="4743450" y="3429000"/>
            <a:ext cx="6096000" cy="1754326"/>
          </a:xfrm>
          <a:prstGeom prst="rect">
            <a:avLst/>
          </a:prstGeom>
          <a:noFill/>
        </p:spPr>
        <p:txBody>
          <a:bodyPr wrap="square">
            <a:spAutoFit/>
          </a:bodyPr>
          <a:lstStyle/>
          <a:p>
            <a:r>
              <a:rPr lang="en-US" dirty="0"/>
              <a:t>sentiment analysis   Purpose of VADER Sentiment Analysis :Adds sentiment (</a:t>
            </a:r>
            <a:r>
              <a:rPr lang="en-US" dirty="0" err="1"/>
              <a:t>vader_sentiment</a:t>
            </a:r>
            <a:r>
              <a:rPr lang="en-US" dirty="0"/>
              <a:t>) as a feature to enhance model accuracy. Helps understand the emotional tone of text, with compound scores indicating positive, negative, or neutral sentiment. Useful for exploring patterns between sentiment and truthfulness in news articles.</a:t>
            </a:r>
          </a:p>
        </p:txBody>
      </p:sp>
    </p:spTree>
    <p:extLst>
      <p:ext uri="{BB962C8B-B14F-4D97-AF65-F5344CB8AC3E}">
        <p14:creationId xmlns:p14="http://schemas.microsoft.com/office/powerpoint/2010/main" val="203669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74F76-AFC2-4839-BD54-8D481694C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28" y="4117336"/>
            <a:ext cx="5394323" cy="2740664"/>
          </a:xfrm>
          <a:prstGeom prst="rect">
            <a:avLst/>
          </a:prstGeom>
        </p:spPr>
      </p:pic>
      <p:pic>
        <p:nvPicPr>
          <p:cNvPr id="5" name="Picture 4">
            <a:extLst>
              <a:ext uri="{FF2B5EF4-FFF2-40B4-BE49-F238E27FC236}">
                <a16:creationId xmlns:a16="http://schemas.microsoft.com/office/drawing/2014/main" id="{8064CDEF-6045-43AA-95F5-F7006B236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013" y="978234"/>
            <a:ext cx="5224777" cy="2740664"/>
          </a:xfrm>
          <a:prstGeom prst="rect">
            <a:avLst/>
          </a:prstGeom>
        </p:spPr>
      </p:pic>
      <p:cxnSp>
        <p:nvCxnSpPr>
          <p:cNvPr id="6" name="Straight Connector 5">
            <a:extLst>
              <a:ext uri="{FF2B5EF4-FFF2-40B4-BE49-F238E27FC236}">
                <a16:creationId xmlns:a16="http://schemas.microsoft.com/office/drawing/2014/main" id="{501906CA-91EE-41CB-ACE2-A04EF71F56D4}"/>
              </a:ext>
            </a:extLst>
          </p:cNvPr>
          <p:cNvCxnSpPr>
            <a:cxnSpLocks/>
          </p:cNvCxnSpPr>
          <p:nvPr/>
        </p:nvCxnSpPr>
        <p:spPr>
          <a:xfrm>
            <a:off x="2034988" y="795708"/>
            <a:ext cx="9439836" cy="3635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55BBD01C-4715-492E-B78B-21D4C8C89C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685" y="4117336"/>
            <a:ext cx="5224778" cy="2399979"/>
          </a:xfrm>
          <a:prstGeom prst="rect">
            <a:avLst/>
          </a:prstGeom>
        </p:spPr>
      </p:pic>
      <p:sp>
        <p:nvSpPr>
          <p:cNvPr id="12" name="TextBox 11">
            <a:extLst>
              <a:ext uri="{FF2B5EF4-FFF2-40B4-BE49-F238E27FC236}">
                <a16:creationId xmlns:a16="http://schemas.microsoft.com/office/drawing/2014/main" id="{ADA97435-DE53-469C-9488-FAB04E9D1D92}"/>
              </a:ext>
            </a:extLst>
          </p:cNvPr>
          <p:cNvSpPr txBox="1"/>
          <p:nvPr/>
        </p:nvSpPr>
        <p:spPr>
          <a:xfrm>
            <a:off x="5734050" y="1459039"/>
            <a:ext cx="6096000" cy="2092881"/>
          </a:xfrm>
          <a:prstGeom prst="rect">
            <a:avLst/>
          </a:prstGeom>
          <a:noFill/>
        </p:spPr>
        <p:txBody>
          <a:bodyPr wrap="square">
            <a:spAutoFit/>
          </a:bodyPr>
          <a:lstStyle/>
          <a:p>
            <a:pPr marL="285750" indent="-285750">
              <a:buFont typeface="Arial" panose="020B0604020202020204" pitchFamily="34" charset="0"/>
              <a:buChar char="•"/>
            </a:pPr>
            <a:r>
              <a:rPr lang="en-US" sz="1600" dirty="0"/>
              <a:t>Identifies frequent word patterns (unigrams, bigrams, trigrams) in text data.</a:t>
            </a:r>
          </a:p>
          <a:p>
            <a:pPr marL="285750" indent="-285750">
              <a:buFont typeface="Arial" panose="020B0604020202020204" pitchFamily="34" charset="0"/>
              <a:buChar char="•"/>
            </a:pPr>
            <a:r>
              <a:rPr lang="en-US" sz="1600" dirty="0"/>
              <a:t>It Helps To uncover key phrases or terms associated with specific contexts (e.g., "breaking news").</a:t>
            </a:r>
          </a:p>
          <a:p>
            <a:pPr marL="285750" indent="-285750">
              <a:buFont typeface="Arial" panose="020B0604020202020204" pitchFamily="34" charset="0"/>
              <a:buChar char="•"/>
            </a:pPr>
            <a:r>
              <a:rPr lang="en-US" sz="1600" dirty="0"/>
              <a:t>And Enhances feature engineering for text classification tasks by capturing context and sequence of words.</a:t>
            </a:r>
          </a:p>
          <a:p>
            <a:pPr marL="285750" indent="-285750">
              <a:buFont typeface="Arial" panose="020B0604020202020204" pitchFamily="34" charset="0"/>
              <a:buChar char="•"/>
            </a:pPr>
            <a:r>
              <a:rPr lang="en-US" sz="1600" dirty="0"/>
              <a:t>Also  Improves understanding of text structure for insights and model performance</a:t>
            </a:r>
            <a:r>
              <a:rPr lang="en-US" dirty="0"/>
              <a:t>.</a:t>
            </a:r>
          </a:p>
        </p:txBody>
      </p:sp>
      <p:sp>
        <p:nvSpPr>
          <p:cNvPr id="14" name="TextBox 13">
            <a:extLst>
              <a:ext uri="{FF2B5EF4-FFF2-40B4-BE49-F238E27FC236}">
                <a16:creationId xmlns:a16="http://schemas.microsoft.com/office/drawing/2014/main" id="{C3C74745-9FA6-43B6-A204-912D27128D63}"/>
              </a:ext>
            </a:extLst>
          </p:cNvPr>
          <p:cNvSpPr txBox="1"/>
          <p:nvPr/>
        </p:nvSpPr>
        <p:spPr>
          <a:xfrm>
            <a:off x="4862828" y="340685"/>
            <a:ext cx="6096000" cy="400110"/>
          </a:xfrm>
          <a:prstGeom prst="rect">
            <a:avLst/>
          </a:prstGeom>
          <a:noFill/>
        </p:spPr>
        <p:txBody>
          <a:bodyPr wrap="square">
            <a:spAutoFit/>
          </a:bodyPr>
          <a:lstStyle/>
          <a:p>
            <a:r>
              <a:rPr lang="en-US" sz="2000" b="1" dirty="0"/>
              <a:t> N-Gram Analysis</a:t>
            </a:r>
            <a:r>
              <a:rPr lang="en-US" dirty="0"/>
              <a:t>:</a:t>
            </a:r>
          </a:p>
        </p:txBody>
      </p:sp>
    </p:spTree>
    <p:extLst>
      <p:ext uri="{BB962C8B-B14F-4D97-AF65-F5344CB8AC3E}">
        <p14:creationId xmlns:p14="http://schemas.microsoft.com/office/powerpoint/2010/main" val="139118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8674</TotalTime>
  <Words>891</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Unicode MS</vt:lpstr>
      <vt:lpstr>Calibri</vt:lpstr>
      <vt:lpstr>Calibri Light</vt:lpstr>
      <vt:lpstr>Roboto</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Pawar</dc:creator>
  <cp:lastModifiedBy>Moxa Kothari</cp:lastModifiedBy>
  <cp:revision>44</cp:revision>
  <dcterms:created xsi:type="dcterms:W3CDTF">2024-08-25T13:41:53Z</dcterms:created>
  <dcterms:modified xsi:type="dcterms:W3CDTF">2024-12-21T09:26:18Z</dcterms:modified>
</cp:coreProperties>
</file>