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Open Sans" panose="020B0606030504020204" pitchFamily="34" charset="0"/>
      <p:regular r:id="rId15"/>
    </p:embeddedFont>
    <p:embeddedFont>
      <p:font typeface="Rosario" panose="020B0604020202020204" charset="0"/>
      <p:regular r:id="rId16"/>
    </p:embeddedFont>
    <p:embeddedFont>
      <p:font typeface="Rosario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65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4.sv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750413" y="-2743662"/>
            <a:ext cx="7298595" cy="7298595"/>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IN"/>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3342613" y="5961860"/>
            <a:ext cx="7298595" cy="7298595"/>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txBody>
            <a:bodyPr/>
            <a:lstStyle/>
            <a:p>
              <a:endParaRPr lang="en-IN"/>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2586675" y="9096618"/>
            <a:ext cx="2353208" cy="2353208"/>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IN"/>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959727" y="3595206"/>
            <a:ext cx="1919454" cy="1919454"/>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txBody>
            <a:bodyPr/>
            <a:lstStyle/>
            <a:p>
              <a:endParaRPr lang="en-IN"/>
            </a:p>
          </p:txBody>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028700" y="8905443"/>
            <a:ext cx="3920639" cy="705715"/>
          </a:xfrm>
          <a:custGeom>
            <a:avLst/>
            <a:gdLst/>
            <a:ahLst/>
            <a:cxnLst/>
            <a:rect l="l" t="t" r="r" b="b"/>
            <a:pathLst>
              <a:path w="3920639" h="705715">
                <a:moveTo>
                  <a:pt x="0" y="0"/>
                </a:moveTo>
                <a:lnTo>
                  <a:pt x="3920639" y="0"/>
                </a:lnTo>
                <a:lnTo>
                  <a:pt x="3920639" y="705714"/>
                </a:lnTo>
                <a:lnTo>
                  <a:pt x="0" y="7057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5" name="Freeform 15"/>
          <p:cNvSpPr/>
          <p:nvPr/>
        </p:nvSpPr>
        <p:spPr>
          <a:xfrm>
            <a:off x="-1591032" y="-89250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6" name="Freeform 16"/>
          <p:cNvSpPr/>
          <p:nvPr/>
        </p:nvSpPr>
        <p:spPr>
          <a:xfrm rot="-10800000">
            <a:off x="16153568" y="2389297"/>
            <a:ext cx="1665995" cy="1665995"/>
          </a:xfrm>
          <a:custGeom>
            <a:avLst/>
            <a:gdLst/>
            <a:ahLst/>
            <a:cxnLst/>
            <a:rect l="l" t="t" r="r" b="b"/>
            <a:pathLst>
              <a:path w="1665995" h="1665995">
                <a:moveTo>
                  <a:pt x="0" y="0"/>
                </a:moveTo>
                <a:lnTo>
                  <a:pt x="1665996" y="0"/>
                </a:lnTo>
                <a:lnTo>
                  <a:pt x="1665996" y="1665995"/>
                </a:lnTo>
                <a:lnTo>
                  <a:pt x="0" y="166599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7" name="Freeform 17"/>
          <p:cNvSpPr/>
          <p:nvPr/>
        </p:nvSpPr>
        <p:spPr>
          <a:xfrm>
            <a:off x="15546747" y="7827262"/>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8" name="Freeform 18"/>
          <p:cNvSpPr/>
          <p:nvPr/>
        </p:nvSpPr>
        <p:spPr>
          <a:xfrm>
            <a:off x="16326504" y="5985148"/>
            <a:ext cx="1320124" cy="1320124"/>
          </a:xfrm>
          <a:custGeom>
            <a:avLst/>
            <a:gdLst/>
            <a:ahLst/>
            <a:cxnLst/>
            <a:rect l="l" t="t" r="r" b="b"/>
            <a:pathLst>
              <a:path w="1320124" h="1320124">
                <a:moveTo>
                  <a:pt x="0" y="0"/>
                </a:moveTo>
                <a:lnTo>
                  <a:pt x="1320124" y="0"/>
                </a:lnTo>
                <a:lnTo>
                  <a:pt x="1320124" y="1320124"/>
                </a:lnTo>
                <a:lnTo>
                  <a:pt x="0" y="132012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9" name="Freeform 19"/>
          <p:cNvSpPr/>
          <p:nvPr/>
        </p:nvSpPr>
        <p:spPr>
          <a:xfrm>
            <a:off x="3105014" y="-1844324"/>
            <a:ext cx="3688648" cy="3688648"/>
          </a:xfrm>
          <a:custGeom>
            <a:avLst/>
            <a:gdLst/>
            <a:ahLst/>
            <a:cxnLst/>
            <a:rect l="l" t="t" r="r" b="b"/>
            <a:pathLst>
              <a:path w="3688648" h="3688648">
                <a:moveTo>
                  <a:pt x="0" y="0"/>
                </a:moveTo>
                <a:lnTo>
                  <a:pt x="3688649" y="0"/>
                </a:lnTo>
                <a:lnTo>
                  <a:pt x="3688649" y="3688648"/>
                </a:lnTo>
                <a:lnTo>
                  <a:pt x="0" y="368864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20" name="Freeform 20"/>
          <p:cNvSpPr/>
          <p:nvPr/>
        </p:nvSpPr>
        <p:spPr>
          <a:xfrm rot="-10800000" flipH="1">
            <a:off x="16153568" y="606788"/>
            <a:ext cx="1665995" cy="1665995"/>
          </a:xfrm>
          <a:custGeom>
            <a:avLst/>
            <a:gdLst/>
            <a:ahLst/>
            <a:cxnLst/>
            <a:rect l="l" t="t" r="r" b="b"/>
            <a:pathLst>
              <a:path w="1665995" h="1665995">
                <a:moveTo>
                  <a:pt x="1665996" y="0"/>
                </a:moveTo>
                <a:lnTo>
                  <a:pt x="0" y="0"/>
                </a:lnTo>
                <a:lnTo>
                  <a:pt x="0" y="1665995"/>
                </a:lnTo>
                <a:lnTo>
                  <a:pt x="1665996" y="1665995"/>
                </a:lnTo>
                <a:lnTo>
                  <a:pt x="1665996"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1" name="TextBox 21"/>
          <p:cNvSpPr txBox="1"/>
          <p:nvPr/>
        </p:nvSpPr>
        <p:spPr>
          <a:xfrm>
            <a:off x="1647913" y="3692791"/>
            <a:ext cx="14880014" cy="4816779"/>
          </a:xfrm>
          <a:prstGeom prst="rect">
            <a:avLst/>
          </a:prstGeom>
        </p:spPr>
        <p:txBody>
          <a:bodyPr lIns="0" tIns="0" rIns="0" bIns="0" rtlCol="0" anchor="t">
            <a:spAutoFit/>
          </a:bodyPr>
          <a:lstStyle/>
          <a:p>
            <a:pPr algn="ctr">
              <a:lnSpc>
                <a:spcPts val="11785"/>
              </a:lnSpc>
            </a:pPr>
            <a:r>
              <a:rPr lang="en-US" sz="8417" b="1">
                <a:solidFill>
                  <a:srgbClr val="30318B"/>
                </a:solidFill>
                <a:latin typeface="Rosario Bold"/>
                <a:ea typeface="Rosario Bold"/>
                <a:cs typeface="Rosario Bold"/>
                <a:sym typeface="Rosario Bold"/>
              </a:rPr>
              <a:t>PYTHON DIWALI SALES ANALYSIS</a:t>
            </a:r>
          </a:p>
          <a:p>
            <a:pPr algn="ctr">
              <a:lnSpc>
                <a:spcPts val="15056"/>
              </a:lnSpc>
            </a:pPr>
            <a:endParaRPr lang="en-US" sz="8417" b="1">
              <a:solidFill>
                <a:srgbClr val="30318B"/>
              </a:solidFill>
              <a:latin typeface="Rosario Bold"/>
              <a:ea typeface="Rosario Bold"/>
              <a:cs typeface="Rosario Bold"/>
              <a:sym typeface="Rosario Bold"/>
            </a:endParaRPr>
          </a:p>
        </p:txBody>
      </p:sp>
      <p:sp>
        <p:nvSpPr>
          <p:cNvPr id="22" name="TextBox 22"/>
          <p:cNvSpPr txBox="1"/>
          <p:nvPr/>
        </p:nvSpPr>
        <p:spPr>
          <a:xfrm>
            <a:off x="4769507" y="7190972"/>
            <a:ext cx="8111475" cy="1017427"/>
          </a:xfrm>
          <a:prstGeom prst="rect">
            <a:avLst/>
          </a:prstGeom>
        </p:spPr>
        <p:txBody>
          <a:bodyPr lIns="0" tIns="0" rIns="0" bIns="0" rtlCol="0" anchor="t">
            <a:spAutoFit/>
          </a:bodyPr>
          <a:lstStyle/>
          <a:p>
            <a:pPr algn="ctr">
              <a:lnSpc>
                <a:spcPts val="8317"/>
              </a:lnSpc>
            </a:pPr>
            <a:r>
              <a:rPr lang="en-US" sz="5941">
                <a:solidFill>
                  <a:srgbClr val="30318B"/>
                </a:solidFill>
                <a:latin typeface="Rosario"/>
                <a:ea typeface="Rosario"/>
                <a:cs typeface="Rosario"/>
                <a:sym typeface="Rosario"/>
              </a:rPr>
              <a:t>Presented By Amit Gupta</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45470" y="-2376191"/>
            <a:ext cx="5272633" cy="527263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IN"/>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4323752" y="9567782"/>
            <a:ext cx="1839350" cy="183935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IN"/>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651846" y="2203119"/>
            <a:ext cx="1386647" cy="138664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txBody>
            <a:bodyPr/>
            <a:lstStyle/>
            <a:p>
              <a:endParaRPr lang="en-IN"/>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1028700" y="9046803"/>
            <a:ext cx="3135301" cy="564354"/>
          </a:xfrm>
          <a:custGeom>
            <a:avLst/>
            <a:gdLst/>
            <a:ahLst/>
            <a:cxnLst/>
            <a:rect l="l" t="t" r="r" b="b"/>
            <a:pathLst>
              <a:path w="3135301" h="564354">
                <a:moveTo>
                  <a:pt x="0" y="0"/>
                </a:moveTo>
                <a:lnTo>
                  <a:pt x="3135301" y="0"/>
                </a:lnTo>
                <a:lnTo>
                  <a:pt x="3135301" y="564354"/>
                </a:lnTo>
                <a:lnTo>
                  <a:pt x="0" y="56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2" name="Freeform 12"/>
          <p:cNvSpPr/>
          <p:nvPr/>
        </p:nvSpPr>
        <p:spPr>
          <a:xfrm>
            <a:off x="-1107912" y="-1038882"/>
            <a:ext cx="2972604" cy="2972604"/>
          </a:xfrm>
          <a:custGeom>
            <a:avLst/>
            <a:gdLst/>
            <a:ahLst/>
            <a:cxnLst/>
            <a:rect l="l" t="t" r="r" b="b"/>
            <a:pathLst>
              <a:path w="2972604" h="2972604">
                <a:moveTo>
                  <a:pt x="0" y="0"/>
                </a:moveTo>
                <a:lnTo>
                  <a:pt x="2972604" y="0"/>
                </a:lnTo>
                <a:lnTo>
                  <a:pt x="2972604" y="2972604"/>
                </a:lnTo>
                <a:lnTo>
                  <a:pt x="0" y="29726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3" name="Freeform 13"/>
          <p:cNvSpPr/>
          <p:nvPr/>
        </p:nvSpPr>
        <p:spPr>
          <a:xfrm rot="-10800000">
            <a:off x="16457937" y="2063642"/>
            <a:ext cx="1361627" cy="1361627"/>
          </a:xfrm>
          <a:custGeom>
            <a:avLst/>
            <a:gdLst/>
            <a:ahLst/>
            <a:cxnLst/>
            <a:rect l="l" t="t" r="r" b="b"/>
            <a:pathLst>
              <a:path w="1361627" h="1361627">
                <a:moveTo>
                  <a:pt x="0" y="0"/>
                </a:moveTo>
                <a:lnTo>
                  <a:pt x="1361627" y="0"/>
                </a:lnTo>
                <a:lnTo>
                  <a:pt x="1361627" y="1361627"/>
                </a:lnTo>
                <a:lnTo>
                  <a:pt x="0" y="13616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4" name="Freeform 14"/>
          <p:cNvSpPr/>
          <p:nvPr/>
        </p:nvSpPr>
        <p:spPr>
          <a:xfrm>
            <a:off x="16637449" y="8575609"/>
            <a:ext cx="3216273" cy="3216273"/>
          </a:xfrm>
          <a:custGeom>
            <a:avLst/>
            <a:gdLst/>
            <a:ahLst/>
            <a:cxnLst/>
            <a:rect l="l" t="t" r="r" b="b"/>
            <a:pathLst>
              <a:path w="3216273" h="3216273">
                <a:moveTo>
                  <a:pt x="0" y="0"/>
                </a:moveTo>
                <a:lnTo>
                  <a:pt x="3216273" y="0"/>
                </a:lnTo>
                <a:lnTo>
                  <a:pt x="3216273" y="3216273"/>
                </a:lnTo>
                <a:lnTo>
                  <a:pt x="0" y="321627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5" name="Freeform 15"/>
          <p:cNvSpPr/>
          <p:nvPr/>
        </p:nvSpPr>
        <p:spPr>
          <a:xfrm>
            <a:off x="2284594" y="-1726493"/>
            <a:ext cx="2664744" cy="2664744"/>
          </a:xfrm>
          <a:custGeom>
            <a:avLst/>
            <a:gdLst/>
            <a:ahLst/>
            <a:cxnLst/>
            <a:rect l="l" t="t" r="r" b="b"/>
            <a:pathLst>
              <a:path w="2664744" h="2664744">
                <a:moveTo>
                  <a:pt x="0" y="0"/>
                </a:moveTo>
                <a:lnTo>
                  <a:pt x="2664745" y="0"/>
                </a:lnTo>
                <a:lnTo>
                  <a:pt x="2664745" y="2664745"/>
                </a:lnTo>
                <a:lnTo>
                  <a:pt x="0" y="266474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6" name="Freeform 16"/>
          <p:cNvSpPr/>
          <p:nvPr/>
        </p:nvSpPr>
        <p:spPr>
          <a:xfrm rot="-10800000" flipH="1">
            <a:off x="16457937" y="606788"/>
            <a:ext cx="1361627" cy="1361627"/>
          </a:xfrm>
          <a:custGeom>
            <a:avLst/>
            <a:gdLst/>
            <a:ahLst/>
            <a:cxnLst/>
            <a:rect l="l" t="t" r="r" b="b"/>
            <a:pathLst>
              <a:path w="1361627" h="1361627">
                <a:moveTo>
                  <a:pt x="1361627" y="0"/>
                </a:moveTo>
                <a:lnTo>
                  <a:pt x="0" y="0"/>
                </a:lnTo>
                <a:lnTo>
                  <a:pt x="0" y="1361627"/>
                </a:lnTo>
                <a:lnTo>
                  <a:pt x="1361627" y="1361627"/>
                </a:lnTo>
                <a:lnTo>
                  <a:pt x="1361627"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7" name="TextBox 17"/>
          <p:cNvSpPr txBox="1"/>
          <p:nvPr/>
        </p:nvSpPr>
        <p:spPr>
          <a:xfrm>
            <a:off x="5149411" y="-161925"/>
            <a:ext cx="8424863" cy="1450709"/>
          </a:xfrm>
          <a:prstGeom prst="rect">
            <a:avLst/>
          </a:prstGeom>
        </p:spPr>
        <p:txBody>
          <a:bodyPr lIns="0" tIns="0" rIns="0" bIns="0" rtlCol="0" anchor="t">
            <a:spAutoFit/>
          </a:bodyPr>
          <a:lstStyle/>
          <a:p>
            <a:pPr algn="ctr">
              <a:lnSpc>
                <a:spcPts val="11847"/>
              </a:lnSpc>
            </a:pPr>
            <a:r>
              <a:rPr lang="en-US" sz="8462" b="1">
                <a:solidFill>
                  <a:srgbClr val="30318B"/>
                </a:solidFill>
                <a:latin typeface="Rosario Bold"/>
                <a:ea typeface="Rosario Bold"/>
                <a:cs typeface="Rosario Bold"/>
                <a:sym typeface="Rosario Bold"/>
              </a:rPr>
              <a:t>FUTURE SCOPE</a:t>
            </a:r>
          </a:p>
        </p:txBody>
      </p:sp>
      <p:sp>
        <p:nvSpPr>
          <p:cNvPr id="18" name="TextBox 18"/>
          <p:cNvSpPr txBox="1"/>
          <p:nvPr/>
        </p:nvSpPr>
        <p:spPr>
          <a:xfrm>
            <a:off x="0" y="3387169"/>
            <a:ext cx="17748843" cy="6115050"/>
          </a:xfrm>
          <a:prstGeom prst="rect">
            <a:avLst/>
          </a:prstGeom>
        </p:spPr>
        <p:txBody>
          <a:bodyPr lIns="0" tIns="0" rIns="0" bIns="0" rtlCol="0" anchor="t">
            <a:spAutoFit/>
          </a:bodyPr>
          <a:lstStyle/>
          <a:p>
            <a:pPr marL="647700" lvl="1" indent="-323850" algn="ctr">
              <a:lnSpc>
                <a:spcPts val="5400"/>
              </a:lnSpc>
              <a:buFont typeface="Arial"/>
              <a:buChar char="•"/>
            </a:pPr>
            <a:r>
              <a:rPr lang="en-US" sz="3000" spc="30">
                <a:solidFill>
                  <a:srgbClr val="30318B"/>
                </a:solidFill>
                <a:latin typeface="Open Sans"/>
                <a:ea typeface="Open Sans"/>
                <a:cs typeface="Open Sans"/>
                <a:sym typeface="Open Sans"/>
              </a:rPr>
              <a:t>Real-Time Data Integration: Leverage real-time sales data for dynamic insights and quicker decision-making.</a:t>
            </a:r>
          </a:p>
          <a:p>
            <a:pPr marL="647700" lvl="1" indent="-323850" algn="ctr">
              <a:lnSpc>
                <a:spcPts val="5400"/>
              </a:lnSpc>
              <a:buFont typeface="Arial"/>
              <a:buChar char="•"/>
            </a:pPr>
            <a:r>
              <a:rPr lang="en-US" sz="3000" spc="30">
                <a:solidFill>
                  <a:srgbClr val="30318B"/>
                </a:solidFill>
                <a:latin typeface="Open Sans"/>
                <a:ea typeface="Open Sans"/>
                <a:cs typeface="Open Sans"/>
                <a:sym typeface="Open Sans"/>
              </a:rPr>
              <a:t>Predictive Models: Use machine learning to forecast sales trends and customer preferences.</a:t>
            </a:r>
          </a:p>
          <a:p>
            <a:pPr marL="647700" lvl="1" indent="-323850" algn="ctr">
              <a:lnSpc>
                <a:spcPts val="5400"/>
              </a:lnSpc>
              <a:buFont typeface="Arial"/>
              <a:buChar char="•"/>
            </a:pPr>
            <a:r>
              <a:rPr lang="en-US" sz="3000" spc="30">
                <a:solidFill>
                  <a:srgbClr val="30318B"/>
                </a:solidFill>
                <a:latin typeface="Open Sans"/>
                <a:ea typeface="Open Sans"/>
                <a:cs typeface="Open Sans"/>
                <a:sym typeface="Open Sans"/>
              </a:rPr>
              <a:t>Sentiment Analysis: Apply NLP to customer feedback for actionable insights.</a:t>
            </a:r>
          </a:p>
          <a:p>
            <a:pPr marL="647700" lvl="1" indent="-323850" algn="ctr">
              <a:lnSpc>
                <a:spcPts val="5400"/>
              </a:lnSpc>
              <a:buFont typeface="Arial"/>
              <a:buChar char="•"/>
            </a:pPr>
            <a:r>
              <a:rPr lang="en-US" sz="3000" spc="30">
                <a:solidFill>
                  <a:srgbClr val="30318B"/>
                </a:solidFill>
                <a:latin typeface="Open Sans"/>
                <a:ea typeface="Open Sans"/>
                <a:cs typeface="Open Sans"/>
                <a:sym typeface="Open Sans"/>
              </a:rPr>
              <a:t>Recommendation Systems: Deliver personalized product suggestions based on purchase history.</a:t>
            </a:r>
          </a:p>
          <a:p>
            <a:pPr marL="647700" lvl="1" indent="-323850" algn="ctr">
              <a:lnSpc>
                <a:spcPts val="5400"/>
              </a:lnSpc>
              <a:buFont typeface="Arial"/>
              <a:buChar char="•"/>
            </a:pPr>
            <a:r>
              <a:rPr lang="en-US" sz="3000" spc="30">
                <a:solidFill>
                  <a:srgbClr val="30318B"/>
                </a:solidFill>
                <a:latin typeface="Open Sans"/>
                <a:ea typeface="Open Sans"/>
                <a:cs typeface="Open Sans"/>
                <a:sym typeface="Open Sans"/>
              </a:rPr>
              <a:t>Automation: Streamline data cleaning, analysis, and reporting for improved efficiency.</a:t>
            </a:r>
          </a:p>
          <a:p>
            <a:pPr marL="647700" lvl="1" indent="-323850" algn="ctr">
              <a:lnSpc>
                <a:spcPts val="5400"/>
              </a:lnSpc>
              <a:buFont typeface="Arial"/>
              <a:buChar char="•"/>
            </a:pPr>
            <a:r>
              <a:rPr lang="en-US" sz="3000" spc="30">
                <a:solidFill>
                  <a:srgbClr val="30318B"/>
                </a:solidFill>
                <a:latin typeface="Open Sans"/>
                <a:ea typeface="Open Sans"/>
                <a:cs typeface="Open Sans"/>
                <a:sym typeface="Open Sans"/>
              </a:rPr>
              <a:t>Scalability: Expand analysis across multiple festive seasons and regions for comprehensive insights.</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45470" y="-2376191"/>
            <a:ext cx="5272633" cy="527263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IN"/>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651846" y="2203119"/>
            <a:ext cx="1386647" cy="138664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txBody>
            <a:bodyPr/>
            <a:lstStyle/>
            <a:p>
              <a:endParaRPr lang="en-IN"/>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107912" y="-1038882"/>
            <a:ext cx="2972604" cy="2972604"/>
          </a:xfrm>
          <a:custGeom>
            <a:avLst/>
            <a:gdLst/>
            <a:ahLst/>
            <a:cxnLst/>
            <a:rect l="l" t="t" r="r" b="b"/>
            <a:pathLst>
              <a:path w="2972604" h="2972604">
                <a:moveTo>
                  <a:pt x="0" y="0"/>
                </a:moveTo>
                <a:lnTo>
                  <a:pt x="2972604" y="0"/>
                </a:lnTo>
                <a:lnTo>
                  <a:pt x="2972604" y="2972604"/>
                </a:lnTo>
                <a:lnTo>
                  <a:pt x="0" y="29726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9" name="Freeform 9"/>
          <p:cNvSpPr/>
          <p:nvPr/>
        </p:nvSpPr>
        <p:spPr>
          <a:xfrm>
            <a:off x="2284594" y="-1726493"/>
            <a:ext cx="2664744" cy="2664744"/>
          </a:xfrm>
          <a:custGeom>
            <a:avLst/>
            <a:gdLst/>
            <a:ahLst/>
            <a:cxnLst/>
            <a:rect l="l" t="t" r="r" b="b"/>
            <a:pathLst>
              <a:path w="2664744" h="2664744">
                <a:moveTo>
                  <a:pt x="0" y="0"/>
                </a:moveTo>
                <a:lnTo>
                  <a:pt x="2664745" y="0"/>
                </a:lnTo>
                <a:lnTo>
                  <a:pt x="2664745" y="2664745"/>
                </a:lnTo>
                <a:lnTo>
                  <a:pt x="0" y="26647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0" name="Freeform 10"/>
          <p:cNvSpPr/>
          <p:nvPr/>
        </p:nvSpPr>
        <p:spPr>
          <a:xfrm rot="-10800000">
            <a:off x="16457937" y="2063642"/>
            <a:ext cx="1361627" cy="1361627"/>
          </a:xfrm>
          <a:custGeom>
            <a:avLst/>
            <a:gdLst/>
            <a:ahLst/>
            <a:cxnLst/>
            <a:rect l="l" t="t" r="r" b="b"/>
            <a:pathLst>
              <a:path w="1361627" h="1361627">
                <a:moveTo>
                  <a:pt x="0" y="0"/>
                </a:moveTo>
                <a:lnTo>
                  <a:pt x="1361627" y="0"/>
                </a:lnTo>
                <a:lnTo>
                  <a:pt x="1361627" y="1361627"/>
                </a:lnTo>
                <a:lnTo>
                  <a:pt x="0" y="13616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1" name="Freeform 11"/>
          <p:cNvSpPr/>
          <p:nvPr/>
        </p:nvSpPr>
        <p:spPr>
          <a:xfrm rot="-10800000" flipH="1">
            <a:off x="16457937" y="606788"/>
            <a:ext cx="1361627" cy="1361627"/>
          </a:xfrm>
          <a:custGeom>
            <a:avLst/>
            <a:gdLst/>
            <a:ahLst/>
            <a:cxnLst/>
            <a:rect l="l" t="t" r="r" b="b"/>
            <a:pathLst>
              <a:path w="1361627" h="1361627">
                <a:moveTo>
                  <a:pt x="1361627" y="0"/>
                </a:moveTo>
                <a:lnTo>
                  <a:pt x="0" y="0"/>
                </a:lnTo>
                <a:lnTo>
                  <a:pt x="0" y="1361627"/>
                </a:lnTo>
                <a:lnTo>
                  <a:pt x="1361627" y="1361627"/>
                </a:lnTo>
                <a:lnTo>
                  <a:pt x="1361627"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nvGrpSpPr>
          <p:cNvPr id="12" name="Group 12"/>
          <p:cNvGrpSpPr/>
          <p:nvPr/>
        </p:nvGrpSpPr>
        <p:grpSpPr>
          <a:xfrm>
            <a:off x="14323752" y="9567782"/>
            <a:ext cx="1839350" cy="1839350"/>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IN"/>
            </a:p>
          </p:txBody>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5"/>
          <p:cNvSpPr txBox="1"/>
          <p:nvPr/>
        </p:nvSpPr>
        <p:spPr>
          <a:xfrm>
            <a:off x="3616966" y="2041194"/>
            <a:ext cx="10766671" cy="1450709"/>
          </a:xfrm>
          <a:prstGeom prst="rect">
            <a:avLst/>
          </a:prstGeom>
        </p:spPr>
        <p:txBody>
          <a:bodyPr lIns="0" tIns="0" rIns="0" bIns="0" rtlCol="0" anchor="t">
            <a:spAutoFit/>
          </a:bodyPr>
          <a:lstStyle/>
          <a:p>
            <a:pPr algn="ctr">
              <a:lnSpc>
                <a:spcPts val="11847"/>
              </a:lnSpc>
            </a:pPr>
            <a:r>
              <a:rPr lang="en-US" sz="8462" b="1">
                <a:solidFill>
                  <a:srgbClr val="30318B"/>
                </a:solidFill>
                <a:latin typeface="Rosario Bold"/>
                <a:ea typeface="Rosario Bold"/>
                <a:cs typeface="Rosario Bold"/>
                <a:sym typeface="Rosario Bold"/>
              </a:rPr>
              <a:t>PROJECT LEARNINGS</a:t>
            </a:r>
          </a:p>
        </p:txBody>
      </p:sp>
      <p:sp>
        <p:nvSpPr>
          <p:cNvPr id="16" name="TextBox 16"/>
          <p:cNvSpPr txBox="1"/>
          <p:nvPr/>
        </p:nvSpPr>
        <p:spPr>
          <a:xfrm>
            <a:off x="0" y="3943667"/>
            <a:ext cx="18288000" cy="4248150"/>
          </a:xfrm>
          <a:prstGeom prst="rect">
            <a:avLst/>
          </a:prstGeom>
        </p:spPr>
        <p:txBody>
          <a:bodyPr lIns="0" tIns="0" rIns="0" bIns="0" rtlCol="0" anchor="t">
            <a:spAutoFit/>
          </a:bodyPr>
          <a:lstStyle/>
          <a:p>
            <a:pPr algn="ctr">
              <a:lnSpc>
                <a:spcPts val="4200"/>
              </a:lnSpc>
            </a:pPr>
            <a:r>
              <a:rPr lang="en-US" sz="3000">
                <a:solidFill>
                  <a:srgbClr val="30318B"/>
                </a:solidFill>
                <a:latin typeface="Open Sans"/>
                <a:ea typeface="Open Sans"/>
                <a:cs typeface="Open Sans"/>
                <a:sym typeface="Open Sans"/>
              </a:rPr>
              <a:t>Data Preparation: Cleaned and manipulated data for analysis.</a:t>
            </a:r>
          </a:p>
          <a:p>
            <a:pPr algn="ctr">
              <a:lnSpc>
                <a:spcPts val="4200"/>
              </a:lnSpc>
            </a:pPr>
            <a:endParaRPr lang="en-US" sz="3000">
              <a:solidFill>
                <a:srgbClr val="30318B"/>
              </a:solidFill>
              <a:latin typeface="Open Sans"/>
              <a:ea typeface="Open Sans"/>
              <a:cs typeface="Open Sans"/>
              <a:sym typeface="Open Sans"/>
            </a:endParaRPr>
          </a:p>
          <a:p>
            <a:pPr algn="ctr">
              <a:lnSpc>
                <a:spcPts val="4200"/>
              </a:lnSpc>
            </a:pPr>
            <a:r>
              <a:rPr lang="en-US" sz="3000">
                <a:solidFill>
                  <a:srgbClr val="30318B"/>
                </a:solidFill>
                <a:latin typeface="Open Sans"/>
                <a:ea typeface="Open Sans"/>
                <a:cs typeface="Open Sans"/>
                <a:sym typeface="Open Sans"/>
              </a:rPr>
              <a:t>Exploratory Analysis: Conducted EDA using Pandas, Matplotlib, and Seaborn.</a:t>
            </a:r>
          </a:p>
          <a:p>
            <a:pPr algn="ctr">
              <a:lnSpc>
                <a:spcPts val="4200"/>
              </a:lnSpc>
            </a:pPr>
            <a:endParaRPr lang="en-US" sz="3000">
              <a:solidFill>
                <a:srgbClr val="30318B"/>
              </a:solidFill>
              <a:latin typeface="Open Sans"/>
              <a:ea typeface="Open Sans"/>
              <a:cs typeface="Open Sans"/>
              <a:sym typeface="Open Sans"/>
            </a:endParaRPr>
          </a:p>
          <a:p>
            <a:pPr algn="ctr">
              <a:lnSpc>
                <a:spcPts val="4200"/>
              </a:lnSpc>
            </a:pPr>
            <a:r>
              <a:rPr lang="en-US" sz="3000">
                <a:solidFill>
                  <a:srgbClr val="30318B"/>
                </a:solidFill>
                <a:latin typeface="Open Sans"/>
                <a:ea typeface="Open Sans"/>
                <a:cs typeface="Open Sans"/>
                <a:sym typeface="Open Sans"/>
              </a:rPr>
              <a:t>Customer Insights: Identified potential customers by state, occupation, gender, and age.</a:t>
            </a:r>
          </a:p>
          <a:p>
            <a:pPr algn="ctr">
              <a:lnSpc>
                <a:spcPts val="4200"/>
              </a:lnSpc>
            </a:pPr>
            <a:endParaRPr lang="en-US" sz="3000">
              <a:solidFill>
                <a:srgbClr val="30318B"/>
              </a:solidFill>
              <a:latin typeface="Open Sans"/>
              <a:ea typeface="Open Sans"/>
              <a:cs typeface="Open Sans"/>
              <a:sym typeface="Open Sans"/>
            </a:endParaRPr>
          </a:p>
          <a:p>
            <a:pPr algn="ctr">
              <a:lnSpc>
                <a:spcPts val="4200"/>
              </a:lnSpc>
            </a:pPr>
            <a:r>
              <a:rPr lang="en-US" sz="3000">
                <a:solidFill>
                  <a:srgbClr val="30318B"/>
                </a:solidFill>
                <a:latin typeface="Open Sans"/>
                <a:ea typeface="Open Sans"/>
                <a:cs typeface="Open Sans"/>
                <a:sym typeface="Open Sans"/>
              </a:rPr>
              <a:t>Sales Optimization: Analyzed top-selling products and categories to enhance inventory planning and meet demand.</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45470" y="-2376191"/>
            <a:ext cx="5272633" cy="527263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IN"/>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4914620" y="7117545"/>
            <a:ext cx="5704840" cy="570484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txBody>
            <a:bodyPr/>
            <a:lstStyle/>
            <a:p>
              <a:endParaRPr lang="en-IN"/>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4323752" y="9567782"/>
            <a:ext cx="1839350" cy="183935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IN"/>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651846" y="2203119"/>
            <a:ext cx="1386647" cy="138664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txBody>
            <a:bodyPr/>
            <a:lstStyle/>
            <a:p>
              <a:endParaRPr lang="en-IN"/>
            </a:p>
          </p:txBody>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028700" y="9046803"/>
            <a:ext cx="3135301" cy="564354"/>
          </a:xfrm>
          <a:custGeom>
            <a:avLst/>
            <a:gdLst/>
            <a:ahLst/>
            <a:cxnLst/>
            <a:rect l="l" t="t" r="r" b="b"/>
            <a:pathLst>
              <a:path w="3135301" h="564354">
                <a:moveTo>
                  <a:pt x="0" y="0"/>
                </a:moveTo>
                <a:lnTo>
                  <a:pt x="3135301" y="0"/>
                </a:lnTo>
                <a:lnTo>
                  <a:pt x="3135301" y="564354"/>
                </a:lnTo>
                <a:lnTo>
                  <a:pt x="0" y="56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5" name="Freeform 15"/>
          <p:cNvSpPr/>
          <p:nvPr/>
        </p:nvSpPr>
        <p:spPr>
          <a:xfrm>
            <a:off x="-1107912" y="-1038882"/>
            <a:ext cx="2972604" cy="2972604"/>
          </a:xfrm>
          <a:custGeom>
            <a:avLst/>
            <a:gdLst/>
            <a:ahLst/>
            <a:cxnLst/>
            <a:rect l="l" t="t" r="r" b="b"/>
            <a:pathLst>
              <a:path w="2972604" h="2972604">
                <a:moveTo>
                  <a:pt x="0" y="0"/>
                </a:moveTo>
                <a:lnTo>
                  <a:pt x="2972604" y="0"/>
                </a:lnTo>
                <a:lnTo>
                  <a:pt x="2972604" y="2972604"/>
                </a:lnTo>
                <a:lnTo>
                  <a:pt x="0" y="29726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6" name="Freeform 16"/>
          <p:cNvSpPr/>
          <p:nvPr/>
        </p:nvSpPr>
        <p:spPr>
          <a:xfrm rot="-10800000">
            <a:off x="16457937" y="2063642"/>
            <a:ext cx="1361627" cy="1361627"/>
          </a:xfrm>
          <a:custGeom>
            <a:avLst/>
            <a:gdLst/>
            <a:ahLst/>
            <a:cxnLst/>
            <a:rect l="l" t="t" r="r" b="b"/>
            <a:pathLst>
              <a:path w="1361627" h="1361627">
                <a:moveTo>
                  <a:pt x="0" y="0"/>
                </a:moveTo>
                <a:lnTo>
                  <a:pt x="1361627" y="0"/>
                </a:lnTo>
                <a:lnTo>
                  <a:pt x="1361627" y="1361627"/>
                </a:lnTo>
                <a:lnTo>
                  <a:pt x="0" y="13616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7" name="Freeform 17"/>
          <p:cNvSpPr/>
          <p:nvPr/>
        </p:nvSpPr>
        <p:spPr>
          <a:xfrm>
            <a:off x="16637449" y="8575609"/>
            <a:ext cx="3216273" cy="3216273"/>
          </a:xfrm>
          <a:custGeom>
            <a:avLst/>
            <a:gdLst/>
            <a:ahLst/>
            <a:cxnLst/>
            <a:rect l="l" t="t" r="r" b="b"/>
            <a:pathLst>
              <a:path w="3216273" h="3216273">
                <a:moveTo>
                  <a:pt x="0" y="0"/>
                </a:moveTo>
                <a:lnTo>
                  <a:pt x="3216273" y="0"/>
                </a:lnTo>
                <a:lnTo>
                  <a:pt x="3216273" y="3216273"/>
                </a:lnTo>
                <a:lnTo>
                  <a:pt x="0" y="321627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8" name="Freeform 18"/>
          <p:cNvSpPr/>
          <p:nvPr/>
        </p:nvSpPr>
        <p:spPr>
          <a:xfrm>
            <a:off x="16986566" y="7117545"/>
            <a:ext cx="1031856" cy="1031856"/>
          </a:xfrm>
          <a:custGeom>
            <a:avLst/>
            <a:gdLst/>
            <a:ahLst/>
            <a:cxnLst/>
            <a:rect l="l" t="t" r="r" b="b"/>
            <a:pathLst>
              <a:path w="1031856" h="1031856">
                <a:moveTo>
                  <a:pt x="0" y="0"/>
                </a:moveTo>
                <a:lnTo>
                  <a:pt x="1031856" y="0"/>
                </a:lnTo>
                <a:lnTo>
                  <a:pt x="1031856" y="1031855"/>
                </a:lnTo>
                <a:lnTo>
                  <a:pt x="0" y="103185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9" name="Freeform 19"/>
          <p:cNvSpPr/>
          <p:nvPr/>
        </p:nvSpPr>
        <p:spPr>
          <a:xfrm>
            <a:off x="2284594" y="-1726493"/>
            <a:ext cx="2664744" cy="2664744"/>
          </a:xfrm>
          <a:custGeom>
            <a:avLst/>
            <a:gdLst/>
            <a:ahLst/>
            <a:cxnLst/>
            <a:rect l="l" t="t" r="r" b="b"/>
            <a:pathLst>
              <a:path w="2664744" h="2664744">
                <a:moveTo>
                  <a:pt x="0" y="0"/>
                </a:moveTo>
                <a:lnTo>
                  <a:pt x="2664745" y="0"/>
                </a:lnTo>
                <a:lnTo>
                  <a:pt x="2664745" y="2664745"/>
                </a:lnTo>
                <a:lnTo>
                  <a:pt x="0" y="266474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20" name="Freeform 20"/>
          <p:cNvSpPr/>
          <p:nvPr/>
        </p:nvSpPr>
        <p:spPr>
          <a:xfrm rot="-10800000" flipH="1">
            <a:off x="16457937" y="606788"/>
            <a:ext cx="1361627" cy="1361627"/>
          </a:xfrm>
          <a:custGeom>
            <a:avLst/>
            <a:gdLst/>
            <a:ahLst/>
            <a:cxnLst/>
            <a:rect l="l" t="t" r="r" b="b"/>
            <a:pathLst>
              <a:path w="1361627" h="1361627">
                <a:moveTo>
                  <a:pt x="1361627" y="0"/>
                </a:moveTo>
                <a:lnTo>
                  <a:pt x="0" y="0"/>
                </a:lnTo>
                <a:lnTo>
                  <a:pt x="0" y="1361627"/>
                </a:lnTo>
                <a:lnTo>
                  <a:pt x="1361627" y="1361627"/>
                </a:lnTo>
                <a:lnTo>
                  <a:pt x="1361627"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1" name="TextBox 21"/>
          <p:cNvSpPr txBox="1"/>
          <p:nvPr/>
        </p:nvSpPr>
        <p:spPr>
          <a:xfrm>
            <a:off x="4931568" y="2523465"/>
            <a:ext cx="8424863" cy="1450709"/>
          </a:xfrm>
          <a:prstGeom prst="rect">
            <a:avLst/>
          </a:prstGeom>
        </p:spPr>
        <p:txBody>
          <a:bodyPr lIns="0" tIns="0" rIns="0" bIns="0" rtlCol="0" anchor="t">
            <a:spAutoFit/>
          </a:bodyPr>
          <a:lstStyle/>
          <a:p>
            <a:pPr algn="ctr">
              <a:lnSpc>
                <a:spcPts val="11847"/>
              </a:lnSpc>
            </a:pPr>
            <a:r>
              <a:rPr lang="en-US" sz="8462" b="1">
                <a:solidFill>
                  <a:srgbClr val="30318B"/>
                </a:solidFill>
                <a:latin typeface="Rosario Bold"/>
                <a:ea typeface="Rosario Bold"/>
                <a:cs typeface="Rosario Bold"/>
                <a:sym typeface="Rosario Bold"/>
              </a:rPr>
              <a:t>REFERENCES</a:t>
            </a:r>
          </a:p>
        </p:txBody>
      </p:sp>
      <p:sp>
        <p:nvSpPr>
          <p:cNvPr id="22" name="TextBox 22"/>
          <p:cNvSpPr txBox="1"/>
          <p:nvPr/>
        </p:nvSpPr>
        <p:spPr>
          <a:xfrm>
            <a:off x="1317625" y="4596130"/>
            <a:ext cx="15652750" cy="1461135"/>
          </a:xfrm>
          <a:prstGeom prst="rect">
            <a:avLst/>
          </a:prstGeom>
        </p:spPr>
        <p:txBody>
          <a:bodyPr lIns="0" tIns="0" rIns="0" bIns="0" rtlCol="0" anchor="t">
            <a:spAutoFit/>
          </a:bodyPr>
          <a:lstStyle/>
          <a:p>
            <a:pPr algn="ctr">
              <a:lnSpc>
                <a:spcPts val="6120"/>
              </a:lnSpc>
            </a:pPr>
            <a:r>
              <a:rPr lang="en-US" sz="3000">
                <a:solidFill>
                  <a:srgbClr val="30318B"/>
                </a:solidFill>
                <a:latin typeface="Open Sans"/>
                <a:ea typeface="Open Sans"/>
                <a:cs typeface="Open Sans"/>
                <a:sym typeface="Open Sans"/>
              </a:rPr>
              <a:t>1. https://www.scribd.com/document/709808482/Diwali-Sales-Analysis-EDA-1696347982</a:t>
            </a:r>
          </a:p>
          <a:p>
            <a:pPr algn="ctr">
              <a:lnSpc>
                <a:spcPts val="6120"/>
              </a:lnSpc>
            </a:pPr>
            <a:r>
              <a:rPr lang="en-US" sz="3000">
                <a:solidFill>
                  <a:srgbClr val="30318B"/>
                </a:solidFill>
                <a:latin typeface="Open Sans"/>
                <a:ea typeface="Open Sans"/>
                <a:cs typeface="Open Sans"/>
                <a:sym typeface="Open Sans"/>
              </a:rPr>
              <a:t>2. https://www.academia.edu/RegisterToDownload/primaryOccupation</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45470" y="-2376191"/>
            <a:ext cx="5272633" cy="527263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IN"/>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4914620" y="7117545"/>
            <a:ext cx="5704840" cy="570484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txBody>
            <a:bodyPr/>
            <a:lstStyle/>
            <a:p>
              <a:endParaRPr lang="en-IN"/>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4323752" y="9567782"/>
            <a:ext cx="1839350" cy="183935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IN"/>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651846" y="2203119"/>
            <a:ext cx="1386647" cy="138664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txBody>
            <a:bodyPr/>
            <a:lstStyle/>
            <a:p>
              <a:endParaRPr lang="en-IN"/>
            </a:p>
          </p:txBody>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028700" y="9046803"/>
            <a:ext cx="3135301" cy="564354"/>
          </a:xfrm>
          <a:custGeom>
            <a:avLst/>
            <a:gdLst/>
            <a:ahLst/>
            <a:cxnLst/>
            <a:rect l="l" t="t" r="r" b="b"/>
            <a:pathLst>
              <a:path w="3135301" h="564354">
                <a:moveTo>
                  <a:pt x="0" y="0"/>
                </a:moveTo>
                <a:lnTo>
                  <a:pt x="3135301" y="0"/>
                </a:lnTo>
                <a:lnTo>
                  <a:pt x="3135301" y="564354"/>
                </a:lnTo>
                <a:lnTo>
                  <a:pt x="0" y="56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5" name="Freeform 15"/>
          <p:cNvSpPr/>
          <p:nvPr/>
        </p:nvSpPr>
        <p:spPr>
          <a:xfrm>
            <a:off x="-1107912" y="-1038882"/>
            <a:ext cx="2972604" cy="2972604"/>
          </a:xfrm>
          <a:custGeom>
            <a:avLst/>
            <a:gdLst/>
            <a:ahLst/>
            <a:cxnLst/>
            <a:rect l="l" t="t" r="r" b="b"/>
            <a:pathLst>
              <a:path w="2972604" h="2972604">
                <a:moveTo>
                  <a:pt x="0" y="0"/>
                </a:moveTo>
                <a:lnTo>
                  <a:pt x="2972604" y="0"/>
                </a:lnTo>
                <a:lnTo>
                  <a:pt x="2972604" y="2972604"/>
                </a:lnTo>
                <a:lnTo>
                  <a:pt x="0" y="29726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6" name="Freeform 16"/>
          <p:cNvSpPr/>
          <p:nvPr/>
        </p:nvSpPr>
        <p:spPr>
          <a:xfrm rot="-10800000">
            <a:off x="16457937" y="2063642"/>
            <a:ext cx="1361627" cy="1361627"/>
          </a:xfrm>
          <a:custGeom>
            <a:avLst/>
            <a:gdLst/>
            <a:ahLst/>
            <a:cxnLst/>
            <a:rect l="l" t="t" r="r" b="b"/>
            <a:pathLst>
              <a:path w="1361627" h="1361627">
                <a:moveTo>
                  <a:pt x="0" y="0"/>
                </a:moveTo>
                <a:lnTo>
                  <a:pt x="1361627" y="0"/>
                </a:lnTo>
                <a:lnTo>
                  <a:pt x="1361627" y="1361627"/>
                </a:lnTo>
                <a:lnTo>
                  <a:pt x="0" y="13616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7" name="Freeform 17"/>
          <p:cNvSpPr/>
          <p:nvPr/>
        </p:nvSpPr>
        <p:spPr>
          <a:xfrm>
            <a:off x="16637449" y="8575609"/>
            <a:ext cx="3216273" cy="3216273"/>
          </a:xfrm>
          <a:custGeom>
            <a:avLst/>
            <a:gdLst/>
            <a:ahLst/>
            <a:cxnLst/>
            <a:rect l="l" t="t" r="r" b="b"/>
            <a:pathLst>
              <a:path w="3216273" h="3216273">
                <a:moveTo>
                  <a:pt x="0" y="0"/>
                </a:moveTo>
                <a:lnTo>
                  <a:pt x="3216273" y="0"/>
                </a:lnTo>
                <a:lnTo>
                  <a:pt x="3216273" y="3216273"/>
                </a:lnTo>
                <a:lnTo>
                  <a:pt x="0" y="321627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8" name="Freeform 18"/>
          <p:cNvSpPr/>
          <p:nvPr/>
        </p:nvSpPr>
        <p:spPr>
          <a:xfrm>
            <a:off x="16986566" y="7117545"/>
            <a:ext cx="1031856" cy="1031856"/>
          </a:xfrm>
          <a:custGeom>
            <a:avLst/>
            <a:gdLst/>
            <a:ahLst/>
            <a:cxnLst/>
            <a:rect l="l" t="t" r="r" b="b"/>
            <a:pathLst>
              <a:path w="1031856" h="1031856">
                <a:moveTo>
                  <a:pt x="0" y="0"/>
                </a:moveTo>
                <a:lnTo>
                  <a:pt x="1031856" y="0"/>
                </a:lnTo>
                <a:lnTo>
                  <a:pt x="1031856" y="1031855"/>
                </a:lnTo>
                <a:lnTo>
                  <a:pt x="0" y="103185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9" name="Freeform 19"/>
          <p:cNvSpPr/>
          <p:nvPr/>
        </p:nvSpPr>
        <p:spPr>
          <a:xfrm>
            <a:off x="2284594" y="-1726493"/>
            <a:ext cx="2664744" cy="2664744"/>
          </a:xfrm>
          <a:custGeom>
            <a:avLst/>
            <a:gdLst/>
            <a:ahLst/>
            <a:cxnLst/>
            <a:rect l="l" t="t" r="r" b="b"/>
            <a:pathLst>
              <a:path w="2664744" h="2664744">
                <a:moveTo>
                  <a:pt x="0" y="0"/>
                </a:moveTo>
                <a:lnTo>
                  <a:pt x="2664745" y="0"/>
                </a:lnTo>
                <a:lnTo>
                  <a:pt x="2664745" y="2664745"/>
                </a:lnTo>
                <a:lnTo>
                  <a:pt x="0" y="266474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20" name="Freeform 20"/>
          <p:cNvSpPr/>
          <p:nvPr/>
        </p:nvSpPr>
        <p:spPr>
          <a:xfrm rot="-10800000" flipH="1">
            <a:off x="16457937" y="606788"/>
            <a:ext cx="1361627" cy="1361627"/>
          </a:xfrm>
          <a:custGeom>
            <a:avLst/>
            <a:gdLst/>
            <a:ahLst/>
            <a:cxnLst/>
            <a:rect l="l" t="t" r="r" b="b"/>
            <a:pathLst>
              <a:path w="1361627" h="1361627">
                <a:moveTo>
                  <a:pt x="1361627" y="0"/>
                </a:moveTo>
                <a:lnTo>
                  <a:pt x="0" y="0"/>
                </a:lnTo>
                <a:lnTo>
                  <a:pt x="0" y="1361627"/>
                </a:lnTo>
                <a:lnTo>
                  <a:pt x="1361627" y="1361627"/>
                </a:lnTo>
                <a:lnTo>
                  <a:pt x="1361627"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1" name="TextBox 21"/>
          <p:cNvSpPr txBox="1"/>
          <p:nvPr/>
        </p:nvSpPr>
        <p:spPr>
          <a:xfrm>
            <a:off x="4013827" y="3189756"/>
            <a:ext cx="10260346" cy="4240862"/>
          </a:xfrm>
          <a:prstGeom prst="rect">
            <a:avLst/>
          </a:prstGeom>
        </p:spPr>
        <p:txBody>
          <a:bodyPr lIns="0" tIns="0" rIns="0" bIns="0" rtlCol="0" anchor="t">
            <a:spAutoFit/>
          </a:bodyPr>
          <a:lstStyle/>
          <a:p>
            <a:pPr algn="ctr">
              <a:lnSpc>
                <a:spcPts val="16347"/>
              </a:lnSpc>
            </a:pPr>
            <a:r>
              <a:rPr lang="en-US" sz="16512" b="1">
                <a:solidFill>
                  <a:srgbClr val="30318B"/>
                </a:solidFill>
                <a:latin typeface="Rosario Bold"/>
                <a:ea typeface="Rosario Bold"/>
                <a:cs typeface="Rosario Bold"/>
                <a:sym typeface="Rosario Bold"/>
              </a:rPr>
              <a:t>THANK</a:t>
            </a:r>
          </a:p>
          <a:p>
            <a:pPr algn="ctr">
              <a:lnSpc>
                <a:spcPts val="16347"/>
              </a:lnSpc>
            </a:pPr>
            <a:r>
              <a:rPr lang="en-US" sz="16512" b="1">
                <a:solidFill>
                  <a:srgbClr val="30318B"/>
                </a:solidFill>
                <a:latin typeface="Rosario Bold"/>
                <a:ea typeface="Rosario Bold"/>
                <a:cs typeface="Rosario Bold"/>
                <a:sym typeface="Rosario Bold"/>
              </a:rPr>
              <a:t>YOU</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45470" y="-2376191"/>
            <a:ext cx="5272633" cy="527263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IN"/>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4914620" y="7117545"/>
            <a:ext cx="5704840" cy="570484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txBody>
            <a:bodyPr/>
            <a:lstStyle/>
            <a:p>
              <a:endParaRPr lang="en-IN"/>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4323752" y="9567782"/>
            <a:ext cx="1839350" cy="183935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IN"/>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651846" y="2203119"/>
            <a:ext cx="1386647" cy="138664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txBody>
            <a:bodyPr/>
            <a:lstStyle/>
            <a:p>
              <a:endParaRPr lang="en-IN"/>
            </a:p>
          </p:txBody>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028700" y="9046803"/>
            <a:ext cx="3135301" cy="564354"/>
          </a:xfrm>
          <a:custGeom>
            <a:avLst/>
            <a:gdLst/>
            <a:ahLst/>
            <a:cxnLst/>
            <a:rect l="l" t="t" r="r" b="b"/>
            <a:pathLst>
              <a:path w="3135301" h="564354">
                <a:moveTo>
                  <a:pt x="0" y="0"/>
                </a:moveTo>
                <a:lnTo>
                  <a:pt x="3135301" y="0"/>
                </a:lnTo>
                <a:lnTo>
                  <a:pt x="3135301" y="564354"/>
                </a:lnTo>
                <a:lnTo>
                  <a:pt x="0" y="56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5" name="Freeform 15"/>
          <p:cNvSpPr/>
          <p:nvPr/>
        </p:nvSpPr>
        <p:spPr>
          <a:xfrm>
            <a:off x="-1107912" y="-1038882"/>
            <a:ext cx="2972604" cy="2972604"/>
          </a:xfrm>
          <a:custGeom>
            <a:avLst/>
            <a:gdLst/>
            <a:ahLst/>
            <a:cxnLst/>
            <a:rect l="l" t="t" r="r" b="b"/>
            <a:pathLst>
              <a:path w="2972604" h="2972604">
                <a:moveTo>
                  <a:pt x="0" y="0"/>
                </a:moveTo>
                <a:lnTo>
                  <a:pt x="2972604" y="0"/>
                </a:lnTo>
                <a:lnTo>
                  <a:pt x="2972604" y="2972604"/>
                </a:lnTo>
                <a:lnTo>
                  <a:pt x="0" y="29726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6" name="Freeform 16"/>
          <p:cNvSpPr/>
          <p:nvPr/>
        </p:nvSpPr>
        <p:spPr>
          <a:xfrm rot="-10800000">
            <a:off x="16457937" y="2063642"/>
            <a:ext cx="1361627" cy="1361627"/>
          </a:xfrm>
          <a:custGeom>
            <a:avLst/>
            <a:gdLst/>
            <a:ahLst/>
            <a:cxnLst/>
            <a:rect l="l" t="t" r="r" b="b"/>
            <a:pathLst>
              <a:path w="1361627" h="1361627">
                <a:moveTo>
                  <a:pt x="0" y="0"/>
                </a:moveTo>
                <a:lnTo>
                  <a:pt x="1361627" y="0"/>
                </a:lnTo>
                <a:lnTo>
                  <a:pt x="1361627" y="1361627"/>
                </a:lnTo>
                <a:lnTo>
                  <a:pt x="0" y="13616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7" name="Freeform 17"/>
          <p:cNvSpPr/>
          <p:nvPr/>
        </p:nvSpPr>
        <p:spPr>
          <a:xfrm>
            <a:off x="16637449" y="8575609"/>
            <a:ext cx="3216273" cy="3216273"/>
          </a:xfrm>
          <a:custGeom>
            <a:avLst/>
            <a:gdLst/>
            <a:ahLst/>
            <a:cxnLst/>
            <a:rect l="l" t="t" r="r" b="b"/>
            <a:pathLst>
              <a:path w="3216273" h="3216273">
                <a:moveTo>
                  <a:pt x="0" y="0"/>
                </a:moveTo>
                <a:lnTo>
                  <a:pt x="3216273" y="0"/>
                </a:lnTo>
                <a:lnTo>
                  <a:pt x="3216273" y="3216273"/>
                </a:lnTo>
                <a:lnTo>
                  <a:pt x="0" y="321627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8" name="Freeform 18"/>
          <p:cNvSpPr/>
          <p:nvPr/>
        </p:nvSpPr>
        <p:spPr>
          <a:xfrm>
            <a:off x="16986566" y="7117545"/>
            <a:ext cx="1031856" cy="1031856"/>
          </a:xfrm>
          <a:custGeom>
            <a:avLst/>
            <a:gdLst/>
            <a:ahLst/>
            <a:cxnLst/>
            <a:rect l="l" t="t" r="r" b="b"/>
            <a:pathLst>
              <a:path w="1031856" h="1031856">
                <a:moveTo>
                  <a:pt x="0" y="0"/>
                </a:moveTo>
                <a:lnTo>
                  <a:pt x="1031856" y="0"/>
                </a:lnTo>
                <a:lnTo>
                  <a:pt x="1031856" y="1031855"/>
                </a:lnTo>
                <a:lnTo>
                  <a:pt x="0" y="103185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9" name="Freeform 19"/>
          <p:cNvSpPr/>
          <p:nvPr/>
        </p:nvSpPr>
        <p:spPr>
          <a:xfrm>
            <a:off x="2284594" y="-1726493"/>
            <a:ext cx="2664744" cy="2664744"/>
          </a:xfrm>
          <a:custGeom>
            <a:avLst/>
            <a:gdLst/>
            <a:ahLst/>
            <a:cxnLst/>
            <a:rect l="l" t="t" r="r" b="b"/>
            <a:pathLst>
              <a:path w="2664744" h="2664744">
                <a:moveTo>
                  <a:pt x="0" y="0"/>
                </a:moveTo>
                <a:lnTo>
                  <a:pt x="2664745" y="0"/>
                </a:lnTo>
                <a:lnTo>
                  <a:pt x="2664745" y="2664745"/>
                </a:lnTo>
                <a:lnTo>
                  <a:pt x="0" y="266474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20" name="Freeform 20"/>
          <p:cNvSpPr/>
          <p:nvPr/>
        </p:nvSpPr>
        <p:spPr>
          <a:xfrm rot="-10800000" flipH="1">
            <a:off x="16457937" y="606788"/>
            <a:ext cx="1361627" cy="1361627"/>
          </a:xfrm>
          <a:custGeom>
            <a:avLst/>
            <a:gdLst/>
            <a:ahLst/>
            <a:cxnLst/>
            <a:rect l="l" t="t" r="r" b="b"/>
            <a:pathLst>
              <a:path w="1361627" h="1361627">
                <a:moveTo>
                  <a:pt x="1361627" y="0"/>
                </a:moveTo>
                <a:lnTo>
                  <a:pt x="0" y="0"/>
                </a:lnTo>
                <a:lnTo>
                  <a:pt x="0" y="1361627"/>
                </a:lnTo>
                <a:lnTo>
                  <a:pt x="1361627" y="1361627"/>
                </a:lnTo>
                <a:lnTo>
                  <a:pt x="1361627"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1" name="TextBox 21"/>
          <p:cNvSpPr txBox="1"/>
          <p:nvPr/>
        </p:nvSpPr>
        <p:spPr>
          <a:xfrm>
            <a:off x="4931568" y="2523465"/>
            <a:ext cx="8424863" cy="1450709"/>
          </a:xfrm>
          <a:prstGeom prst="rect">
            <a:avLst/>
          </a:prstGeom>
        </p:spPr>
        <p:txBody>
          <a:bodyPr lIns="0" tIns="0" rIns="0" bIns="0" rtlCol="0" anchor="t">
            <a:spAutoFit/>
          </a:bodyPr>
          <a:lstStyle/>
          <a:p>
            <a:pPr algn="ctr">
              <a:lnSpc>
                <a:spcPts val="11847"/>
              </a:lnSpc>
            </a:pPr>
            <a:r>
              <a:rPr lang="en-US" sz="8462" b="1">
                <a:solidFill>
                  <a:srgbClr val="30318B"/>
                </a:solidFill>
                <a:latin typeface="Rosario Bold"/>
                <a:ea typeface="Rosario Bold"/>
                <a:cs typeface="Rosario Bold"/>
                <a:sym typeface="Rosario Bold"/>
              </a:rPr>
              <a:t>ABSTRACT</a:t>
            </a:r>
          </a:p>
        </p:txBody>
      </p:sp>
      <p:sp>
        <p:nvSpPr>
          <p:cNvPr id="22" name="TextBox 22"/>
          <p:cNvSpPr txBox="1"/>
          <p:nvPr/>
        </p:nvSpPr>
        <p:spPr>
          <a:xfrm>
            <a:off x="4251360" y="4307852"/>
            <a:ext cx="9937680" cy="3956240"/>
          </a:xfrm>
          <a:prstGeom prst="rect">
            <a:avLst/>
          </a:prstGeom>
        </p:spPr>
        <p:txBody>
          <a:bodyPr lIns="0" tIns="0" rIns="0" bIns="0" rtlCol="0" anchor="t">
            <a:spAutoFit/>
          </a:bodyPr>
          <a:lstStyle/>
          <a:p>
            <a:pPr algn="ctr">
              <a:lnSpc>
                <a:spcPts val="5227"/>
              </a:lnSpc>
            </a:pPr>
            <a:r>
              <a:rPr lang="en-US" sz="3734" dirty="0">
                <a:solidFill>
                  <a:srgbClr val="30318B"/>
                </a:solidFill>
                <a:latin typeface="Rosario"/>
                <a:ea typeface="Rosario"/>
                <a:cs typeface="Rosario"/>
                <a:sym typeface="Rosario"/>
              </a:rPr>
              <a:t>This project uses Python to analyze Diwali sales data, uncovering key trends and patterns. By leveraging libraries like Pandas, NumPy, Matplotlib, and Seaborn, it provides insights to optimize marketing strategies and identify key sales drivers.</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45470" y="-2376191"/>
            <a:ext cx="5272633" cy="527263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IN"/>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4914620" y="7117545"/>
            <a:ext cx="5704840" cy="570484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txBody>
            <a:bodyPr/>
            <a:lstStyle/>
            <a:p>
              <a:endParaRPr lang="en-IN"/>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4323752" y="9567782"/>
            <a:ext cx="1839350" cy="183935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IN"/>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651846" y="2203119"/>
            <a:ext cx="1386647" cy="138664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txBody>
            <a:bodyPr/>
            <a:lstStyle/>
            <a:p>
              <a:endParaRPr lang="en-IN"/>
            </a:p>
          </p:txBody>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028700" y="9046803"/>
            <a:ext cx="3135301" cy="564354"/>
          </a:xfrm>
          <a:custGeom>
            <a:avLst/>
            <a:gdLst/>
            <a:ahLst/>
            <a:cxnLst/>
            <a:rect l="l" t="t" r="r" b="b"/>
            <a:pathLst>
              <a:path w="3135301" h="564354">
                <a:moveTo>
                  <a:pt x="0" y="0"/>
                </a:moveTo>
                <a:lnTo>
                  <a:pt x="3135301" y="0"/>
                </a:lnTo>
                <a:lnTo>
                  <a:pt x="3135301" y="564354"/>
                </a:lnTo>
                <a:lnTo>
                  <a:pt x="0" y="56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5" name="Freeform 15"/>
          <p:cNvSpPr/>
          <p:nvPr/>
        </p:nvSpPr>
        <p:spPr>
          <a:xfrm>
            <a:off x="-1107912" y="-1038882"/>
            <a:ext cx="2972604" cy="2972604"/>
          </a:xfrm>
          <a:custGeom>
            <a:avLst/>
            <a:gdLst/>
            <a:ahLst/>
            <a:cxnLst/>
            <a:rect l="l" t="t" r="r" b="b"/>
            <a:pathLst>
              <a:path w="2972604" h="2972604">
                <a:moveTo>
                  <a:pt x="0" y="0"/>
                </a:moveTo>
                <a:lnTo>
                  <a:pt x="2972604" y="0"/>
                </a:lnTo>
                <a:lnTo>
                  <a:pt x="2972604" y="2972604"/>
                </a:lnTo>
                <a:lnTo>
                  <a:pt x="0" y="29726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6" name="Freeform 16"/>
          <p:cNvSpPr/>
          <p:nvPr/>
        </p:nvSpPr>
        <p:spPr>
          <a:xfrm rot="-10800000">
            <a:off x="16457937" y="2063642"/>
            <a:ext cx="1361627" cy="1361627"/>
          </a:xfrm>
          <a:custGeom>
            <a:avLst/>
            <a:gdLst/>
            <a:ahLst/>
            <a:cxnLst/>
            <a:rect l="l" t="t" r="r" b="b"/>
            <a:pathLst>
              <a:path w="1361627" h="1361627">
                <a:moveTo>
                  <a:pt x="0" y="0"/>
                </a:moveTo>
                <a:lnTo>
                  <a:pt x="1361627" y="0"/>
                </a:lnTo>
                <a:lnTo>
                  <a:pt x="1361627" y="1361627"/>
                </a:lnTo>
                <a:lnTo>
                  <a:pt x="0" y="13616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7" name="Freeform 17"/>
          <p:cNvSpPr/>
          <p:nvPr/>
        </p:nvSpPr>
        <p:spPr>
          <a:xfrm>
            <a:off x="16637449" y="8575609"/>
            <a:ext cx="3216273" cy="3216273"/>
          </a:xfrm>
          <a:custGeom>
            <a:avLst/>
            <a:gdLst/>
            <a:ahLst/>
            <a:cxnLst/>
            <a:rect l="l" t="t" r="r" b="b"/>
            <a:pathLst>
              <a:path w="3216273" h="3216273">
                <a:moveTo>
                  <a:pt x="0" y="0"/>
                </a:moveTo>
                <a:lnTo>
                  <a:pt x="3216273" y="0"/>
                </a:lnTo>
                <a:lnTo>
                  <a:pt x="3216273" y="3216273"/>
                </a:lnTo>
                <a:lnTo>
                  <a:pt x="0" y="321627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8" name="Freeform 18"/>
          <p:cNvSpPr/>
          <p:nvPr/>
        </p:nvSpPr>
        <p:spPr>
          <a:xfrm>
            <a:off x="16986566" y="7117545"/>
            <a:ext cx="1031856" cy="1031856"/>
          </a:xfrm>
          <a:custGeom>
            <a:avLst/>
            <a:gdLst/>
            <a:ahLst/>
            <a:cxnLst/>
            <a:rect l="l" t="t" r="r" b="b"/>
            <a:pathLst>
              <a:path w="1031856" h="1031856">
                <a:moveTo>
                  <a:pt x="0" y="0"/>
                </a:moveTo>
                <a:lnTo>
                  <a:pt x="1031856" y="0"/>
                </a:lnTo>
                <a:lnTo>
                  <a:pt x="1031856" y="1031855"/>
                </a:lnTo>
                <a:lnTo>
                  <a:pt x="0" y="103185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9" name="Freeform 19"/>
          <p:cNvSpPr/>
          <p:nvPr/>
        </p:nvSpPr>
        <p:spPr>
          <a:xfrm>
            <a:off x="2284594" y="-1726493"/>
            <a:ext cx="2664744" cy="2664744"/>
          </a:xfrm>
          <a:custGeom>
            <a:avLst/>
            <a:gdLst/>
            <a:ahLst/>
            <a:cxnLst/>
            <a:rect l="l" t="t" r="r" b="b"/>
            <a:pathLst>
              <a:path w="2664744" h="2664744">
                <a:moveTo>
                  <a:pt x="0" y="0"/>
                </a:moveTo>
                <a:lnTo>
                  <a:pt x="2664745" y="0"/>
                </a:lnTo>
                <a:lnTo>
                  <a:pt x="2664745" y="2664745"/>
                </a:lnTo>
                <a:lnTo>
                  <a:pt x="0" y="266474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20" name="Freeform 20"/>
          <p:cNvSpPr/>
          <p:nvPr/>
        </p:nvSpPr>
        <p:spPr>
          <a:xfrm rot="-10800000" flipH="1">
            <a:off x="16457937" y="606788"/>
            <a:ext cx="1361627" cy="1361627"/>
          </a:xfrm>
          <a:custGeom>
            <a:avLst/>
            <a:gdLst/>
            <a:ahLst/>
            <a:cxnLst/>
            <a:rect l="l" t="t" r="r" b="b"/>
            <a:pathLst>
              <a:path w="1361627" h="1361627">
                <a:moveTo>
                  <a:pt x="1361627" y="0"/>
                </a:moveTo>
                <a:lnTo>
                  <a:pt x="0" y="0"/>
                </a:lnTo>
                <a:lnTo>
                  <a:pt x="0" y="1361627"/>
                </a:lnTo>
                <a:lnTo>
                  <a:pt x="1361627" y="1361627"/>
                </a:lnTo>
                <a:lnTo>
                  <a:pt x="1361627"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1" name="TextBox 21"/>
          <p:cNvSpPr txBox="1"/>
          <p:nvPr/>
        </p:nvSpPr>
        <p:spPr>
          <a:xfrm>
            <a:off x="4931568" y="2650666"/>
            <a:ext cx="8424863" cy="1450709"/>
          </a:xfrm>
          <a:prstGeom prst="rect">
            <a:avLst/>
          </a:prstGeom>
        </p:spPr>
        <p:txBody>
          <a:bodyPr lIns="0" tIns="0" rIns="0" bIns="0" rtlCol="0" anchor="t">
            <a:spAutoFit/>
          </a:bodyPr>
          <a:lstStyle/>
          <a:p>
            <a:pPr algn="ctr">
              <a:lnSpc>
                <a:spcPts val="11847"/>
              </a:lnSpc>
            </a:pPr>
            <a:r>
              <a:rPr lang="en-US" sz="8462" b="1">
                <a:solidFill>
                  <a:srgbClr val="30318B"/>
                </a:solidFill>
                <a:latin typeface="Rosario Bold"/>
                <a:ea typeface="Rosario Bold"/>
                <a:cs typeface="Rosario Bold"/>
                <a:sym typeface="Rosario Bold"/>
              </a:rPr>
              <a:t>OVERVEIW</a:t>
            </a:r>
          </a:p>
        </p:txBody>
      </p:sp>
      <p:sp>
        <p:nvSpPr>
          <p:cNvPr id="22" name="TextBox 22"/>
          <p:cNvSpPr txBox="1"/>
          <p:nvPr/>
        </p:nvSpPr>
        <p:spPr>
          <a:xfrm>
            <a:off x="1864692" y="4867522"/>
            <a:ext cx="4154381" cy="638577"/>
          </a:xfrm>
          <a:prstGeom prst="rect">
            <a:avLst/>
          </a:prstGeom>
        </p:spPr>
        <p:txBody>
          <a:bodyPr lIns="0" tIns="0" rIns="0" bIns="0" rtlCol="0" anchor="t">
            <a:spAutoFit/>
          </a:bodyPr>
          <a:lstStyle/>
          <a:p>
            <a:pPr algn="ctr">
              <a:lnSpc>
                <a:spcPts val="5227"/>
              </a:lnSpc>
            </a:pPr>
            <a:r>
              <a:rPr lang="en-US" sz="3734">
                <a:solidFill>
                  <a:srgbClr val="30318B"/>
                </a:solidFill>
                <a:latin typeface="Rosario"/>
                <a:ea typeface="Rosario"/>
                <a:cs typeface="Rosario"/>
                <a:sym typeface="Rosario"/>
              </a:rPr>
              <a:t>1 Introduction</a:t>
            </a:r>
          </a:p>
        </p:txBody>
      </p:sp>
      <p:sp>
        <p:nvSpPr>
          <p:cNvPr id="23" name="TextBox 23"/>
          <p:cNvSpPr txBox="1"/>
          <p:nvPr/>
        </p:nvSpPr>
        <p:spPr>
          <a:xfrm>
            <a:off x="2284594" y="5820424"/>
            <a:ext cx="4782215" cy="638577"/>
          </a:xfrm>
          <a:prstGeom prst="rect">
            <a:avLst/>
          </a:prstGeom>
        </p:spPr>
        <p:txBody>
          <a:bodyPr lIns="0" tIns="0" rIns="0" bIns="0" rtlCol="0" anchor="t">
            <a:spAutoFit/>
          </a:bodyPr>
          <a:lstStyle/>
          <a:p>
            <a:pPr algn="ctr">
              <a:lnSpc>
                <a:spcPts val="5227"/>
              </a:lnSpc>
            </a:pPr>
            <a:r>
              <a:rPr lang="en-US" sz="3734">
                <a:solidFill>
                  <a:srgbClr val="30318B"/>
                </a:solidFill>
                <a:latin typeface="Rosario"/>
                <a:ea typeface="Rosario"/>
                <a:cs typeface="Rosario"/>
                <a:sym typeface="Rosario"/>
              </a:rPr>
              <a:t>2 Problem statement</a:t>
            </a:r>
          </a:p>
        </p:txBody>
      </p:sp>
      <p:sp>
        <p:nvSpPr>
          <p:cNvPr id="24" name="TextBox 24"/>
          <p:cNvSpPr txBox="1"/>
          <p:nvPr/>
        </p:nvSpPr>
        <p:spPr>
          <a:xfrm>
            <a:off x="2596351" y="6773326"/>
            <a:ext cx="5137541" cy="638577"/>
          </a:xfrm>
          <a:prstGeom prst="rect">
            <a:avLst/>
          </a:prstGeom>
        </p:spPr>
        <p:txBody>
          <a:bodyPr lIns="0" tIns="0" rIns="0" bIns="0" rtlCol="0" anchor="t">
            <a:spAutoFit/>
          </a:bodyPr>
          <a:lstStyle/>
          <a:p>
            <a:pPr algn="ctr">
              <a:lnSpc>
                <a:spcPts val="5227"/>
              </a:lnSpc>
            </a:pPr>
            <a:r>
              <a:rPr lang="en-US" sz="3734">
                <a:solidFill>
                  <a:srgbClr val="30318B"/>
                </a:solidFill>
                <a:latin typeface="Rosario"/>
                <a:ea typeface="Rosario"/>
                <a:cs typeface="Rosario"/>
                <a:sym typeface="Rosario"/>
              </a:rPr>
              <a:t>3 Tools and Technologies </a:t>
            </a:r>
          </a:p>
        </p:txBody>
      </p:sp>
      <p:sp>
        <p:nvSpPr>
          <p:cNvPr id="25" name="TextBox 25"/>
          <p:cNvSpPr txBox="1"/>
          <p:nvPr/>
        </p:nvSpPr>
        <p:spPr>
          <a:xfrm>
            <a:off x="7443521" y="4786112"/>
            <a:ext cx="4154381" cy="638577"/>
          </a:xfrm>
          <a:prstGeom prst="rect">
            <a:avLst/>
          </a:prstGeom>
        </p:spPr>
        <p:txBody>
          <a:bodyPr lIns="0" tIns="0" rIns="0" bIns="0" rtlCol="0" anchor="t">
            <a:spAutoFit/>
          </a:bodyPr>
          <a:lstStyle/>
          <a:p>
            <a:pPr algn="ctr">
              <a:lnSpc>
                <a:spcPts val="5227"/>
              </a:lnSpc>
            </a:pPr>
            <a:r>
              <a:rPr lang="en-US" sz="3734">
                <a:solidFill>
                  <a:srgbClr val="30318B"/>
                </a:solidFill>
                <a:latin typeface="Rosario"/>
                <a:ea typeface="Rosario"/>
                <a:cs typeface="Rosario"/>
                <a:sym typeface="Rosario"/>
              </a:rPr>
              <a:t>4 Data Overview</a:t>
            </a:r>
          </a:p>
        </p:txBody>
      </p:sp>
      <p:sp>
        <p:nvSpPr>
          <p:cNvPr id="26" name="TextBox 26"/>
          <p:cNvSpPr txBox="1"/>
          <p:nvPr/>
        </p:nvSpPr>
        <p:spPr>
          <a:xfrm>
            <a:off x="7443521" y="5782525"/>
            <a:ext cx="5912911" cy="1226133"/>
          </a:xfrm>
          <a:prstGeom prst="rect">
            <a:avLst/>
          </a:prstGeom>
        </p:spPr>
        <p:txBody>
          <a:bodyPr lIns="0" tIns="0" rIns="0" bIns="0" rtlCol="0" anchor="t">
            <a:spAutoFit/>
          </a:bodyPr>
          <a:lstStyle/>
          <a:p>
            <a:pPr algn="ctr">
              <a:lnSpc>
                <a:spcPts val="4970"/>
              </a:lnSpc>
            </a:pPr>
            <a:r>
              <a:rPr lang="en-US" sz="3550">
                <a:solidFill>
                  <a:srgbClr val="30318B"/>
                </a:solidFill>
                <a:latin typeface="Rosario"/>
                <a:ea typeface="Rosario"/>
                <a:cs typeface="Rosario"/>
                <a:sym typeface="Rosario"/>
              </a:rPr>
              <a:t>5 Gender-wise Sales Analysis</a:t>
            </a:r>
          </a:p>
          <a:p>
            <a:pPr algn="ctr">
              <a:lnSpc>
                <a:spcPts val="4970"/>
              </a:lnSpc>
            </a:pPr>
            <a:endParaRPr lang="en-US" sz="3550">
              <a:solidFill>
                <a:srgbClr val="30318B"/>
              </a:solidFill>
              <a:latin typeface="Rosario"/>
              <a:ea typeface="Rosario"/>
              <a:cs typeface="Rosario"/>
              <a:sym typeface="Rosario"/>
            </a:endParaRPr>
          </a:p>
        </p:txBody>
      </p:sp>
      <p:sp>
        <p:nvSpPr>
          <p:cNvPr id="27" name="TextBox 27"/>
          <p:cNvSpPr txBox="1"/>
          <p:nvPr/>
        </p:nvSpPr>
        <p:spPr>
          <a:xfrm>
            <a:off x="7733892" y="6769681"/>
            <a:ext cx="5336012" cy="1805928"/>
          </a:xfrm>
          <a:prstGeom prst="rect">
            <a:avLst/>
          </a:prstGeom>
        </p:spPr>
        <p:txBody>
          <a:bodyPr lIns="0" tIns="0" rIns="0" bIns="0" rtlCol="0" anchor="t">
            <a:spAutoFit/>
          </a:bodyPr>
          <a:lstStyle/>
          <a:p>
            <a:pPr algn="ctr">
              <a:lnSpc>
                <a:spcPts val="4844"/>
              </a:lnSpc>
            </a:pPr>
            <a:r>
              <a:rPr lang="en-US" sz="3460">
                <a:solidFill>
                  <a:srgbClr val="30318B"/>
                </a:solidFill>
                <a:latin typeface="Rosario"/>
                <a:ea typeface="Rosario"/>
                <a:cs typeface="Rosario"/>
                <a:sym typeface="Rosario"/>
              </a:rPr>
              <a:t>6 Occupation-wise Sales Analysis</a:t>
            </a:r>
          </a:p>
          <a:p>
            <a:pPr algn="ctr">
              <a:lnSpc>
                <a:spcPts val="4844"/>
              </a:lnSpc>
            </a:pPr>
            <a:endParaRPr lang="en-US" sz="3460">
              <a:solidFill>
                <a:srgbClr val="30318B"/>
              </a:solidFill>
              <a:latin typeface="Rosario"/>
              <a:ea typeface="Rosario"/>
              <a:cs typeface="Rosario"/>
              <a:sym typeface="Rosario"/>
            </a:endParaRPr>
          </a:p>
        </p:txBody>
      </p:sp>
      <p:sp>
        <p:nvSpPr>
          <p:cNvPr id="28" name="TextBox 28"/>
          <p:cNvSpPr txBox="1"/>
          <p:nvPr/>
        </p:nvSpPr>
        <p:spPr>
          <a:xfrm>
            <a:off x="12105511" y="4778284"/>
            <a:ext cx="5912911" cy="1226133"/>
          </a:xfrm>
          <a:prstGeom prst="rect">
            <a:avLst/>
          </a:prstGeom>
        </p:spPr>
        <p:txBody>
          <a:bodyPr lIns="0" tIns="0" rIns="0" bIns="0" rtlCol="0" anchor="t">
            <a:spAutoFit/>
          </a:bodyPr>
          <a:lstStyle/>
          <a:p>
            <a:pPr algn="ctr">
              <a:lnSpc>
                <a:spcPts val="4970"/>
              </a:lnSpc>
            </a:pPr>
            <a:r>
              <a:rPr lang="en-US" sz="3550">
                <a:solidFill>
                  <a:srgbClr val="30318B"/>
                </a:solidFill>
                <a:latin typeface="Rosario"/>
                <a:ea typeface="Rosario"/>
                <a:cs typeface="Rosario"/>
                <a:sym typeface="Rosario"/>
              </a:rPr>
              <a:t>7 Conclusion</a:t>
            </a:r>
          </a:p>
          <a:p>
            <a:pPr algn="ctr">
              <a:lnSpc>
                <a:spcPts val="4970"/>
              </a:lnSpc>
            </a:pPr>
            <a:endParaRPr lang="en-US" sz="3550">
              <a:solidFill>
                <a:srgbClr val="30318B"/>
              </a:solidFill>
              <a:latin typeface="Rosario"/>
              <a:ea typeface="Rosario"/>
              <a:cs typeface="Rosario"/>
              <a:sym typeface="Rosario"/>
            </a:endParaRPr>
          </a:p>
        </p:txBody>
      </p:sp>
      <p:sp>
        <p:nvSpPr>
          <p:cNvPr id="29" name="TextBox 29"/>
          <p:cNvSpPr txBox="1"/>
          <p:nvPr/>
        </p:nvSpPr>
        <p:spPr>
          <a:xfrm>
            <a:off x="12286972" y="5782525"/>
            <a:ext cx="5912911" cy="601319"/>
          </a:xfrm>
          <a:prstGeom prst="rect">
            <a:avLst/>
          </a:prstGeom>
        </p:spPr>
        <p:txBody>
          <a:bodyPr lIns="0" tIns="0" rIns="0" bIns="0" rtlCol="0" anchor="t">
            <a:spAutoFit/>
          </a:bodyPr>
          <a:lstStyle/>
          <a:p>
            <a:pPr algn="ctr">
              <a:lnSpc>
                <a:spcPts val="4970"/>
              </a:lnSpc>
            </a:pPr>
            <a:r>
              <a:rPr lang="en-US" sz="3550">
                <a:solidFill>
                  <a:srgbClr val="30318B"/>
                </a:solidFill>
                <a:latin typeface="Rosario"/>
                <a:ea typeface="Rosario"/>
                <a:cs typeface="Rosario"/>
                <a:sym typeface="Rosario"/>
              </a:rPr>
              <a:t>8 Future Scope</a:t>
            </a:r>
          </a:p>
        </p:txBody>
      </p:sp>
      <p:sp>
        <p:nvSpPr>
          <p:cNvPr id="30" name="TextBox 30"/>
          <p:cNvSpPr txBox="1"/>
          <p:nvPr/>
        </p:nvSpPr>
        <p:spPr>
          <a:xfrm>
            <a:off x="6889510" y="8508934"/>
            <a:ext cx="5912911" cy="601319"/>
          </a:xfrm>
          <a:prstGeom prst="rect">
            <a:avLst/>
          </a:prstGeom>
        </p:spPr>
        <p:txBody>
          <a:bodyPr lIns="0" tIns="0" rIns="0" bIns="0" rtlCol="0" anchor="t">
            <a:spAutoFit/>
          </a:bodyPr>
          <a:lstStyle/>
          <a:p>
            <a:pPr algn="ctr">
              <a:lnSpc>
                <a:spcPts val="4970"/>
              </a:lnSpc>
            </a:pPr>
            <a:r>
              <a:rPr lang="en-US" sz="3550">
                <a:solidFill>
                  <a:srgbClr val="30318B"/>
                </a:solidFill>
                <a:latin typeface="Rosario"/>
                <a:ea typeface="Rosario"/>
                <a:cs typeface="Rosario"/>
                <a:sym typeface="Rosario"/>
              </a:rPr>
              <a:t>10 Reference</a:t>
            </a:r>
          </a:p>
        </p:txBody>
      </p:sp>
      <p:sp>
        <p:nvSpPr>
          <p:cNvPr id="31" name="TextBox 31"/>
          <p:cNvSpPr txBox="1"/>
          <p:nvPr/>
        </p:nvSpPr>
        <p:spPr>
          <a:xfrm>
            <a:off x="12257911" y="6962984"/>
            <a:ext cx="5912911" cy="601319"/>
          </a:xfrm>
          <a:prstGeom prst="rect">
            <a:avLst/>
          </a:prstGeom>
        </p:spPr>
        <p:txBody>
          <a:bodyPr lIns="0" tIns="0" rIns="0" bIns="0" rtlCol="0" anchor="t">
            <a:spAutoFit/>
          </a:bodyPr>
          <a:lstStyle/>
          <a:p>
            <a:pPr algn="ctr">
              <a:lnSpc>
                <a:spcPts val="4970"/>
              </a:lnSpc>
            </a:pPr>
            <a:r>
              <a:rPr lang="en-US" sz="3550">
                <a:solidFill>
                  <a:srgbClr val="30318B"/>
                </a:solidFill>
                <a:latin typeface="Rosario"/>
                <a:ea typeface="Rosario"/>
                <a:cs typeface="Rosario"/>
                <a:sym typeface="Rosario"/>
              </a:rPr>
              <a:t>9 Project learnings </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45470" y="-2376191"/>
            <a:ext cx="5272633" cy="527263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IN"/>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4914620" y="7117545"/>
            <a:ext cx="5704840" cy="570484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txBody>
            <a:bodyPr/>
            <a:lstStyle/>
            <a:p>
              <a:endParaRPr lang="en-IN"/>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4323752" y="9567782"/>
            <a:ext cx="1839350" cy="183935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IN"/>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651846" y="2203119"/>
            <a:ext cx="1386647" cy="138664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txBody>
            <a:bodyPr/>
            <a:lstStyle/>
            <a:p>
              <a:endParaRPr lang="en-IN"/>
            </a:p>
          </p:txBody>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107912" y="-1038882"/>
            <a:ext cx="2972604" cy="2972604"/>
          </a:xfrm>
          <a:custGeom>
            <a:avLst/>
            <a:gdLst/>
            <a:ahLst/>
            <a:cxnLst/>
            <a:rect l="l" t="t" r="r" b="b"/>
            <a:pathLst>
              <a:path w="2972604" h="2972604">
                <a:moveTo>
                  <a:pt x="0" y="0"/>
                </a:moveTo>
                <a:lnTo>
                  <a:pt x="2972604" y="0"/>
                </a:lnTo>
                <a:lnTo>
                  <a:pt x="2972604" y="2972604"/>
                </a:lnTo>
                <a:lnTo>
                  <a:pt x="0" y="29726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5" name="Freeform 15"/>
          <p:cNvSpPr/>
          <p:nvPr/>
        </p:nvSpPr>
        <p:spPr>
          <a:xfrm rot="-10800000">
            <a:off x="16457937" y="2063642"/>
            <a:ext cx="1361627" cy="1361627"/>
          </a:xfrm>
          <a:custGeom>
            <a:avLst/>
            <a:gdLst/>
            <a:ahLst/>
            <a:cxnLst/>
            <a:rect l="l" t="t" r="r" b="b"/>
            <a:pathLst>
              <a:path w="1361627" h="1361627">
                <a:moveTo>
                  <a:pt x="0" y="0"/>
                </a:moveTo>
                <a:lnTo>
                  <a:pt x="1361627" y="0"/>
                </a:lnTo>
                <a:lnTo>
                  <a:pt x="1361627" y="1361627"/>
                </a:lnTo>
                <a:lnTo>
                  <a:pt x="0" y="136162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6" name="Freeform 16"/>
          <p:cNvSpPr/>
          <p:nvPr/>
        </p:nvSpPr>
        <p:spPr>
          <a:xfrm>
            <a:off x="16637449" y="8575609"/>
            <a:ext cx="3216273" cy="3216273"/>
          </a:xfrm>
          <a:custGeom>
            <a:avLst/>
            <a:gdLst/>
            <a:ahLst/>
            <a:cxnLst/>
            <a:rect l="l" t="t" r="r" b="b"/>
            <a:pathLst>
              <a:path w="3216273" h="3216273">
                <a:moveTo>
                  <a:pt x="0" y="0"/>
                </a:moveTo>
                <a:lnTo>
                  <a:pt x="3216273" y="0"/>
                </a:lnTo>
                <a:lnTo>
                  <a:pt x="3216273" y="3216273"/>
                </a:lnTo>
                <a:lnTo>
                  <a:pt x="0" y="321627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7" name="Freeform 17"/>
          <p:cNvSpPr/>
          <p:nvPr/>
        </p:nvSpPr>
        <p:spPr>
          <a:xfrm>
            <a:off x="16986566" y="7117545"/>
            <a:ext cx="1031856" cy="1031856"/>
          </a:xfrm>
          <a:custGeom>
            <a:avLst/>
            <a:gdLst/>
            <a:ahLst/>
            <a:cxnLst/>
            <a:rect l="l" t="t" r="r" b="b"/>
            <a:pathLst>
              <a:path w="1031856" h="1031856">
                <a:moveTo>
                  <a:pt x="0" y="0"/>
                </a:moveTo>
                <a:lnTo>
                  <a:pt x="1031856" y="0"/>
                </a:lnTo>
                <a:lnTo>
                  <a:pt x="1031856" y="1031855"/>
                </a:lnTo>
                <a:lnTo>
                  <a:pt x="0" y="103185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8" name="Freeform 18"/>
          <p:cNvSpPr/>
          <p:nvPr/>
        </p:nvSpPr>
        <p:spPr>
          <a:xfrm>
            <a:off x="2284594" y="-1726493"/>
            <a:ext cx="2664744" cy="2664744"/>
          </a:xfrm>
          <a:custGeom>
            <a:avLst/>
            <a:gdLst/>
            <a:ahLst/>
            <a:cxnLst/>
            <a:rect l="l" t="t" r="r" b="b"/>
            <a:pathLst>
              <a:path w="2664744" h="2664744">
                <a:moveTo>
                  <a:pt x="0" y="0"/>
                </a:moveTo>
                <a:lnTo>
                  <a:pt x="2664745" y="0"/>
                </a:lnTo>
                <a:lnTo>
                  <a:pt x="2664745" y="2664745"/>
                </a:lnTo>
                <a:lnTo>
                  <a:pt x="0" y="266474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9" name="Freeform 19"/>
          <p:cNvSpPr/>
          <p:nvPr/>
        </p:nvSpPr>
        <p:spPr>
          <a:xfrm rot="-10800000" flipH="1">
            <a:off x="16457937" y="606788"/>
            <a:ext cx="1361627" cy="1361627"/>
          </a:xfrm>
          <a:custGeom>
            <a:avLst/>
            <a:gdLst/>
            <a:ahLst/>
            <a:cxnLst/>
            <a:rect l="l" t="t" r="r" b="b"/>
            <a:pathLst>
              <a:path w="1361627" h="1361627">
                <a:moveTo>
                  <a:pt x="1361627" y="0"/>
                </a:moveTo>
                <a:lnTo>
                  <a:pt x="0" y="0"/>
                </a:lnTo>
                <a:lnTo>
                  <a:pt x="0" y="1361627"/>
                </a:lnTo>
                <a:lnTo>
                  <a:pt x="1361627" y="1361627"/>
                </a:lnTo>
                <a:lnTo>
                  <a:pt x="1361627"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0" name="TextBox 20"/>
          <p:cNvSpPr txBox="1"/>
          <p:nvPr/>
        </p:nvSpPr>
        <p:spPr>
          <a:xfrm>
            <a:off x="4931568" y="2238292"/>
            <a:ext cx="8424863" cy="1450709"/>
          </a:xfrm>
          <a:prstGeom prst="rect">
            <a:avLst/>
          </a:prstGeom>
        </p:spPr>
        <p:txBody>
          <a:bodyPr lIns="0" tIns="0" rIns="0" bIns="0" rtlCol="0" anchor="t">
            <a:spAutoFit/>
          </a:bodyPr>
          <a:lstStyle/>
          <a:p>
            <a:pPr algn="ctr">
              <a:lnSpc>
                <a:spcPts val="11847"/>
              </a:lnSpc>
            </a:pPr>
            <a:r>
              <a:rPr lang="en-US" sz="8462" b="1">
                <a:solidFill>
                  <a:srgbClr val="30318B"/>
                </a:solidFill>
                <a:latin typeface="Rosario Bold"/>
                <a:ea typeface="Rosario Bold"/>
                <a:cs typeface="Rosario Bold"/>
                <a:sym typeface="Rosario Bold"/>
              </a:rPr>
              <a:t>INTRODUCTION </a:t>
            </a:r>
          </a:p>
        </p:txBody>
      </p:sp>
      <p:sp>
        <p:nvSpPr>
          <p:cNvPr id="21" name="TextBox 21"/>
          <p:cNvSpPr txBox="1"/>
          <p:nvPr/>
        </p:nvSpPr>
        <p:spPr>
          <a:xfrm>
            <a:off x="734801" y="3991417"/>
            <a:ext cx="14772757" cy="4395665"/>
          </a:xfrm>
          <a:prstGeom prst="rect">
            <a:avLst/>
          </a:prstGeom>
        </p:spPr>
        <p:txBody>
          <a:bodyPr lIns="0" tIns="0" rIns="0" bIns="0" rtlCol="0" anchor="t">
            <a:spAutoFit/>
          </a:bodyPr>
          <a:lstStyle/>
          <a:p>
            <a:pPr algn="l">
              <a:lnSpc>
                <a:spcPts val="5854"/>
              </a:lnSpc>
            </a:pPr>
            <a:r>
              <a:rPr lang="en-US" sz="4181">
                <a:solidFill>
                  <a:srgbClr val="30318B"/>
                </a:solidFill>
                <a:latin typeface="Rosario"/>
                <a:ea typeface="Rosario"/>
                <a:cs typeface="Rosario"/>
                <a:sym typeface="Rosario"/>
              </a:rPr>
              <a:t>Identify Trends: Analyze Diwali sales data to uncover customer preferences.</a:t>
            </a:r>
          </a:p>
          <a:p>
            <a:pPr algn="l">
              <a:lnSpc>
                <a:spcPts val="5854"/>
              </a:lnSpc>
            </a:pPr>
            <a:r>
              <a:rPr lang="en-US" sz="4181">
                <a:solidFill>
                  <a:srgbClr val="30318B"/>
                </a:solidFill>
                <a:latin typeface="Rosario"/>
                <a:ea typeface="Rosario"/>
                <a:cs typeface="Rosario"/>
                <a:sym typeface="Rosario"/>
              </a:rPr>
              <a:t>Visualize Data: Use Python libraries for clear and impactful data visualizations.</a:t>
            </a:r>
          </a:p>
          <a:p>
            <a:pPr algn="l">
              <a:lnSpc>
                <a:spcPts val="5854"/>
              </a:lnSpc>
            </a:pPr>
            <a:r>
              <a:rPr lang="en-US" sz="4181">
                <a:solidFill>
                  <a:srgbClr val="30318B"/>
                </a:solidFill>
                <a:latin typeface="Rosario"/>
                <a:ea typeface="Rosario"/>
                <a:cs typeface="Rosario"/>
                <a:sym typeface="Rosario"/>
              </a:rPr>
              <a:t>Optimize Sales: Enhance inventory and marketing strategies for increased profitability.</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323752" y="9567782"/>
            <a:ext cx="1839350" cy="183935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IN"/>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6637449" y="8575609"/>
            <a:ext cx="3216273" cy="3216273"/>
          </a:xfrm>
          <a:custGeom>
            <a:avLst/>
            <a:gdLst/>
            <a:ahLst/>
            <a:cxnLst/>
            <a:rect l="l" t="t" r="r" b="b"/>
            <a:pathLst>
              <a:path w="3216273" h="3216273">
                <a:moveTo>
                  <a:pt x="0" y="0"/>
                </a:moveTo>
                <a:lnTo>
                  <a:pt x="3216273" y="0"/>
                </a:lnTo>
                <a:lnTo>
                  <a:pt x="3216273" y="3216273"/>
                </a:lnTo>
                <a:lnTo>
                  <a:pt x="0" y="32162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Freeform 6"/>
          <p:cNvSpPr/>
          <p:nvPr/>
        </p:nvSpPr>
        <p:spPr>
          <a:xfrm>
            <a:off x="2284594" y="-1726493"/>
            <a:ext cx="2664744" cy="2664744"/>
          </a:xfrm>
          <a:custGeom>
            <a:avLst/>
            <a:gdLst/>
            <a:ahLst/>
            <a:cxnLst/>
            <a:rect l="l" t="t" r="r" b="b"/>
            <a:pathLst>
              <a:path w="2664744" h="2664744">
                <a:moveTo>
                  <a:pt x="0" y="0"/>
                </a:moveTo>
                <a:lnTo>
                  <a:pt x="2664745" y="0"/>
                </a:lnTo>
                <a:lnTo>
                  <a:pt x="2664745" y="2664745"/>
                </a:lnTo>
                <a:lnTo>
                  <a:pt x="0" y="26647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Freeform 7"/>
          <p:cNvSpPr/>
          <p:nvPr/>
        </p:nvSpPr>
        <p:spPr>
          <a:xfrm rot="-10800000" flipH="1">
            <a:off x="16457937" y="606788"/>
            <a:ext cx="1361627" cy="1361627"/>
          </a:xfrm>
          <a:custGeom>
            <a:avLst/>
            <a:gdLst/>
            <a:ahLst/>
            <a:cxnLst/>
            <a:rect l="l" t="t" r="r" b="b"/>
            <a:pathLst>
              <a:path w="1361627" h="1361627">
                <a:moveTo>
                  <a:pt x="1361627" y="0"/>
                </a:moveTo>
                <a:lnTo>
                  <a:pt x="0" y="0"/>
                </a:lnTo>
                <a:lnTo>
                  <a:pt x="0" y="1361627"/>
                </a:lnTo>
                <a:lnTo>
                  <a:pt x="1361627" y="1361627"/>
                </a:lnTo>
                <a:lnTo>
                  <a:pt x="1361627"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TextBox 8"/>
          <p:cNvSpPr txBox="1"/>
          <p:nvPr/>
        </p:nvSpPr>
        <p:spPr>
          <a:xfrm>
            <a:off x="2522401" y="975348"/>
            <a:ext cx="13563927" cy="1227771"/>
          </a:xfrm>
          <a:prstGeom prst="rect">
            <a:avLst/>
          </a:prstGeom>
        </p:spPr>
        <p:txBody>
          <a:bodyPr lIns="0" tIns="0" rIns="0" bIns="0" rtlCol="0" anchor="t">
            <a:spAutoFit/>
          </a:bodyPr>
          <a:lstStyle/>
          <a:p>
            <a:pPr algn="ctr">
              <a:lnSpc>
                <a:spcPts val="10027"/>
              </a:lnSpc>
            </a:pPr>
            <a:r>
              <a:rPr lang="en-US" sz="7162" b="1">
                <a:solidFill>
                  <a:srgbClr val="30318B"/>
                </a:solidFill>
                <a:latin typeface="Rosario Bold"/>
                <a:ea typeface="Rosario Bold"/>
                <a:cs typeface="Rosario Bold"/>
                <a:sym typeface="Rosario Bold"/>
              </a:rPr>
              <a:t>TOOLS AND TECHNOLOGIES </a:t>
            </a:r>
          </a:p>
        </p:txBody>
      </p:sp>
      <p:sp>
        <p:nvSpPr>
          <p:cNvPr id="9" name="TextBox 9"/>
          <p:cNvSpPr txBox="1"/>
          <p:nvPr/>
        </p:nvSpPr>
        <p:spPr>
          <a:xfrm>
            <a:off x="0" y="2590878"/>
            <a:ext cx="18288000" cy="1012191"/>
          </a:xfrm>
          <a:prstGeom prst="rect">
            <a:avLst/>
          </a:prstGeom>
        </p:spPr>
        <p:txBody>
          <a:bodyPr lIns="0" tIns="0" rIns="0" bIns="0" rtlCol="0" anchor="t">
            <a:spAutoFit/>
          </a:bodyPr>
          <a:lstStyle/>
          <a:p>
            <a:pPr algn="ctr">
              <a:lnSpc>
                <a:spcPts val="4059"/>
              </a:lnSpc>
              <a:spcBef>
                <a:spcPct val="0"/>
              </a:spcBef>
            </a:pPr>
            <a:r>
              <a:rPr lang="en-US" sz="2899">
                <a:solidFill>
                  <a:srgbClr val="30318B"/>
                </a:solidFill>
                <a:latin typeface="Open Sans"/>
                <a:ea typeface="Open Sans"/>
                <a:cs typeface="Open Sans"/>
                <a:sym typeface="Open Sans"/>
              </a:rPr>
              <a:t>Python offers a rich ecosystem of libraries that are highly useful for data analysis, machine learning, and visualization. Here are the most commonly used ones:</a:t>
            </a:r>
          </a:p>
        </p:txBody>
      </p:sp>
      <p:sp>
        <p:nvSpPr>
          <p:cNvPr id="10" name="TextBox 10"/>
          <p:cNvSpPr txBox="1"/>
          <p:nvPr/>
        </p:nvSpPr>
        <p:spPr>
          <a:xfrm>
            <a:off x="0" y="3886914"/>
            <a:ext cx="17865477" cy="1012191"/>
          </a:xfrm>
          <a:prstGeom prst="rect">
            <a:avLst/>
          </a:prstGeom>
        </p:spPr>
        <p:txBody>
          <a:bodyPr lIns="0" tIns="0" rIns="0" bIns="0" rtlCol="0" anchor="t">
            <a:spAutoFit/>
          </a:bodyPr>
          <a:lstStyle/>
          <a:p>
            <a:pPr algn="ctr">
              <a:lnSpc>
                <a:spcPts val="4059"/>
              </a:lnSpc>
              <a:spcBef>
                <a:spcPct val="0"/>
              </a:spcBef>
            </a:pPr>
            <a:r>
              <a:rPr lang="en-US" sz="2899">
                <a:solidFill>
                  <a:srgbClr val="30318B"/>
                </a:solidFill>
                <a:latin typeface="Open Sans"/>
                <a:ea typeface="Open Sans"/>
                <a:cs typeface="Open Sans"/>
                <a:sym typeface="Open Sans"/>
              </a:rPr>
              <a:t>Pandas: A powerful library used for data manipulation and analysis. It allows for easy handling of CSV, Excel, and other file formats.</a:t>
            </a:r>
          </a:p>
        </p:txBody>
      </p:sp>
      <p:sp>
        <p:nvSpPr>
          <p:cNvPr id="11" name="TextBox 11"/>
          <p:cNvSpPr txBox="1"/>
          <p:nvPr/>
        </p:nvSpPr>
        <p:spPr>
          <a:xfrm>
            <a:off x="-468436" y="5022930"/>
            <a:ext cx="18288000" cy="1047750"/>
          </a:xfrm>
          <a:prstGeom prst="rect">
            <a:avLst/>
          </a:prstGeom>
        </p:spPr>
        <p:txBody>
          <a:bodyPr lIns="0" tIns="0" rIns="0" bIns="0" rtlCol="0" anchor="t">
            <a:spAutoFit/>
          </a:bodyPr>
          <a:lstStyle/>
          <a:p>
            <a:pPr algn="ctr">
              <a:lnSpc>
                <a:spcPts val="4200"/>
              </a:lnSpc>
              <a:spcBef>
                <a:spcPct val="0"/>
              </a:spcBef>
            </a:pPr>
            <a:r>
              <a:rPr lang="en-US" sz="3000">
                <a:solidFill>
                  <a:srgbClr val="30318B"/>
                </a:solidFill>
                <a:latin typeface="Open Sans"/>
                <a:ea typeface="Open Sans"/>
                <a:cs typeface="Open Sans"/>
                <a:sym typeface="Open Sans"/>
              </a:rPr>
              <a:t>NumPy: A library for numerical computing. It is helpful for handling arrays and performing mathematical operations.</a:t>
            </a:r>
          </a:p>
        </p:txBody>
      </p:sp>
      <p:sp>
        <p:nvSpPr>
          <p:cNvPr id="12" name="TextBox 12"/>
          <p:cNvSpPr txBox="1"/>
          <p:nvPr/>
        </p:nvSpPr>
        <p:spPr>
          <a:xfrm>
            <a:off x="0" y="6194505"/>
            <a:ext cx="17761582" cy="1047750"/>
          </a:xfrm>
          <a:prstGeom prst="rect">
            <a:avLst/>
          </a:prstGeom>
        </p:spPr>
        <p:txBody>
          <a:bodyPr lIns="0" tIns="0" rIns="0" bIns="0" rtlCol="0" anchor="t">
            <a:spAutoFit/>
          </a:bodyPr>
          <a:lstStyle/>
          <a:p>
            <a:pPr algn="ctr">
              <a:lnSpc>
                <a:spcPts val="4200"/>
              </a:lnSpc>
              <a:spcBef>
                <a:spcPct val="0"/>
              </a:spcBef>
            </a:pPr>
            <a:r>
              <a:rPr lang="en-US" sz="3000">
                <a:solidFill>
                  <a:srgbClr val="30318B"/>
                </a:solidFill>
                <a:latin typeface="Open Sans"/>
                <a:ea typeface="Open Sans"/>
                <a:cs typeface="Open Sans"/>
                <a:sym typeface="Open Sans"/>
              </a:rPr>
              <a:t>Matplotlib: A widely used library for creating static, animated, and interactive plots. It is useful for creating line charts, bar charts, histograms, etc.</a:t>
            </a:r>
          </a:p>
        </p:txBody>
      </p:sp>
      <p:sp>
        <p:nvSpPr>
          <p:cNvPr id="13" name="TextBox 13"/>
          <p:cNvSpPr txBox="1"/>
          <p:nvPr/>
        </p:nvSpPr>
        <p:spPr>
          <a:xfrm>
            <a:off x="205227" y="7528005"/>
            <a:ext cx="17351127" cy="1047750"/>
          </a:xfrm>
          <a:prstGeom prst="rect">
            <a:avLst/>
          </a:prstGeom>
        </p:spPr>
        <p:txBody>
          <a:bodyPr lIns="0" tIns="0" rIns="0" bIns="0" rtlCol="0" anchor="t">
            <a:spAutoFit/>
          </a:bodyPr>
          <a:lstStyle/>
          <a:p>
            <a:pPr algn="ctr">
              <a:lnSpc>
                <a:spcPts val="4200"/>
              </a:lnSpc>
              <a:spcBef>
                <a:spcPct val="0"/>
              </a:spcBef>
            </a:pPr>
            <a:r>
              <a:rPr lang="en-US" sz="3000">
                <a:solidFill>
                  <a:srgbClr val="30318B"/>
                </a:solidFill>
                <a:latin typeface="Open Sans"/>
                <a:ea typeface="Open Sans"/>
                <a:cs typeface="Open Sans"/>
                <a:sym typeface="Open Sans"/>
              </a:rPr>
              <a:t>Seaborn: Built on top of Matplotlib, Seaborn is a statistical data visualization library that simplifies the creation of complex visualizations like heatmaps, pair plots, etc.</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45470" y="-2376191"/>
            <a:ext cx="5272633" cy="527263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IN"/>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4914620" y="7117545"/>
            <a:ext cx="5704840" cy="570484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txBody>
            <a:bodyPr/>
            <a:lstStyle/>
            <a:p>
              <a:endParaRPr lang="en-IN"/>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4323752" y="9567782"/>
            <a:ext cx="1839350" cy="183935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IN"/>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651846" y="2203119"/>
            <a:ext cx="1386647" cy="138664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txBody>
            <a:bodyPr/>
            <a:lstStyle/>
            <a:p>
              <a:endParaRPr lang="en-IN"/>
            </a:p>
          </p:txBody>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028700" y="9046803"/>
            <a:ext cx="3135301" cy="564354"/>
          </a:xfrm>
          <a:custGeom>
            <a:avLst/>
            <a:gdLst/>
            <a:ahLst/>
            <a:cxnLst/>
            <a:rect l="l" t="t" r="r" b="b"/>
            <a:pathLst>
              <a:path w="3135301" h="564354">
                <a:moveTo>
                  <a:pt x="0" y="0"/>
                </a:moveTo>
                <a:lnTo>
                  <a:pt x="3135301" y="0"/>
                </a:lnTo>
                <a:lnTo>
                  <a:pt x="3135301" y="564354"/>
                </a:lnTo>
                <a:lnTo>
                  <a:pt x="0" y="56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5" name="Freeform 15"/>
          <p:cNvSpPr/>
          <p:nvPr/>
        </p:nvSpPr>
        <p:spPr>
          <a:xfrm>
            <a:off x="-1107912" y="-1038882"/>
            <a:ext cx="2972604" cy="2972604"/>
          </a:xfrm>
          <a:custGeom>
            <a:avLst/>
            <a:gdLst/>
            <a:ahLst/>
            <a:cxnLst/>
            <a:rect l="l" t="t" r="r" b="b"/>
            <a:pathLst>
              <a:path w="2972604" h="2972604">
                <a:moveTo>
                  <a:pt x="0" y="0"/>
                </a:moveTo>
                <a:lnTo>
                  <a:pt x="2972604" y="0"/>
                </a:lnTo>
                <a:lnTo>
                  <a:pt x="2972604" y="2972604"/>
                </a:lnTo>
                <a:lnTo>
                  <a:pt x="0" y="29726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6" name="Freeform 16"/>
          <p:cNvSpPr/>
          <p:nvPr/>
        </p:nvSpPr>
        <p:spPr>
          <a:xfrm rot="-10800000">
            <a:off x="16457937" y="2063642"/>
            <a:ext cx="1361627" cy="1361627"/>
          </a:xfrm>
          <a:custGeom>
            <a:avLst/>
            <a:gdLst/>
            <a:ahLst/>
            <a:cxnLst/>
            <a:rect l="l" t="t" r="r" b="b"/>
            <a:pathLst>
              <a:path w="1361627" h="1361627">
                <a:moveTo>
                  <a:pt x="0" y="0"/>
                </a:moveTo>
                <a:lnTo>
                  <a:pt x="1361627" y="0"/>
                </a:lnTo>
                <a:lnTo>
                  <a:pt x="1361627" y="1361627"/>
                </a:lnTo>
                <a:lnTo>
                  <a:pt x="0" y="13616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7" name="Freeform 17"/>
          <p:cNvSpPr/>
          <p:nvPr/>
        </p:nvSpPr>
        <p:spPr>
          <a:xfrm>
            <a:off x="16637449" y="8575609"/>
            <a:ext cx="3216273" cy="3216273"/>
          </a:xfrm>
          <a:custGeom>
            <a:avLst/>
            <a:gdLst/>
            <a:ahLst/>
            <a:cxnLst/>
            <a:rect l="l" t="t" r="r" b="b"/>
            <a:pathLst>
              <a:path w="3216273" h="3216273">
                <a:moveTo>
                  <a:pt x="0" y="0"/>
                </a:moveTo>
                <a:lnTo>
                  <a:pt x="3216273" y="0"/>
                </a:lnTo>
                <a:lnTo>
                  <a:pt x="3216273" y="3216273"/>
                </a:lnTo>
                <a:lnTo>
                  <a:pt x="0" y="321627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8" name="Freeform 18"/>
          <p:cNvSpPr/>
          <p:nvPr/>
        </p:nvSpPr>
        <p:spPr>
          <a:xfrm>
            <a:off x="16986566" y="7117545"/>
            <a:ext cx="1031856" cy="1031856"/>
          </a:xfrm>
          <a:custGeom>
            <a:avLst/>
            <a:gdLst/>
            <a:ahLst/>
            <a:cxnLst/>
            <a:rect l="l" t="t" r="r" b="b"/>
            <a:pathLst>
              <a:path w="1031856" h="1031856">
                <a:moveTo>
                  <a:pt x="0" y="0"/>
                </a:moveTo>
                <a:lnTo>
                  <a:pt x="1031856" y="0"/>
                </a:lnTo>
                <a:lnTo>
                  <a:pt x="1031856" y="1031855"/>
                </a:lnTo>
                <a:lnTo>
                  <a:pt x="0" y="103185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9" name="Freeform 19"/>
          <p:cNvSpPr/>
          <p:nvPr/>
        </p:nvSpPr>
        <p:spPr>
          <a:xfrm>
            <a:off x="2284594" y="-1726493"/>
            <a:ext cx="2664744" cy="2664744"/>
          </a:xfrm>
          <a:custGeom>
            <a:avLst/>
            <a:gdLst/>
            <a:ahLst/>
            <a:cxnLst/>
            <a:rect l="l" t="t" r="r" b="b"/>
            <a:pathLst>
              <a:path w="2664744" h="2664744">
                <a:moveTo>
                  <a:pt x="0" y="0"/>
                </a:moveTo>
                <a:lnTo>
                  <a:pt x="2664745" y="0"/>
                </a:lnTo>
                <a:lnTo>
                  <a:pt x="2664745" y="2664745"/>
                </a:lnTo>
                <a:lnTo>
                  <a:pt x="0" y="266474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20" name="Freeform 20"/>
          <p:cNvSpPr/>
          <p:nvPr/>
        </p:nvSpPr>
        <p:spPr>
          <a:xfrm rot="-10800000" flipH="1">
            <a:off x="16457937" y="606788"/>
            <a:ext cx="1361627" cy="1361627"/>
          </a:xfrm>
          <a:custGeom>
            <a:avLst/>
            <a:gdLst/>
            <a:ahLst/>
            <a:cxnLst/>
            <a:rect l="l" t="t" r="r" b="b"/>
            <a:pathLst>
              <a:path w="1361627" h="1361627">
                <a:moveTo>
                  <a:pt x="1361627" y="0"/>
                </a:moveTo>
                <a:lnTo>
                  <a:pt x="0" y="0"/>
                </a:lnTo>
                <a:lnTo>
                  <a:pt x="0" y="1361627"/>
                </a:lnTo>
                <a:lnTo>
                  <a:pt x="1361627" y="1361627"/>
                </a:lnTo>
                <a:lnTo>
                  <a:pt x="1361627"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aphicFrame>
        <p:nvGraphicFramePr>
          <p:cNvPr id="21" name="Table 21"/>
          <p:cNvGraphicFramePr>
            <a:graphicFrameLocks noGrp="1"/>
          </p:cNvGraphicFramePr>
          <p:nvPr/>
        </p:nvGraphicFramePr>
        <p:xfrm>
          <a:off x="4248928" y="4747853"/>
          <a:ext cx="9790145" cy="4298950"/>
        </p:xfrm>
        <a:graphic>
          <a:graphicData uri="http://schemas.openxmlformats.org/drawingml/2006/table">
            <a:tbl>
              <a:tblPr/>
              <a:tblGrid>
                <a:gridCol w="3540635">
                  <a:extLst>
                    <a:ext uri="{9D8B030D-6E8A-4147-A177-3AD203B41FA5}">
                      <a16:colId xmlns:a16="http://schemas.microsoft.com/office/drawing/2014/main" val="20000"/>
                    </a:ext>
                  </a:extLst>
                </a:gridCol>
                <a:gridCol w="2784269">
                  <a:extLst>
                    <a:ext uri="{9D8B030D-6E8A-4147-A177-3AD203B41FA5}">
                      <a16:colId xmlns:a16="http://schemas.microsoft.com/office/drawing/2014/main" val="20001"/>
                    </a:ext>
                  </a:extLst>
                </a:gridCol>
                <a:gridCol w="3465241">
                  <a:extLst>
                    <a:ext uri="{9D8B030D-6E8A-4147-A177-3AD203B41FA5}">
                      <a16:colId xmlns:a16="http://schemas.microsoft.com/office/drawing/2014/main" val="20002"/>
                    </a:ext>
                  </a:extLst>
                </a:gridCol>
              </a:tblGrid>
              <a:tr h="1556848">
                <a:tc>
                  <a:txBody>
                    <a:bodyPr/>
                    <a:lstStyle/>
                    <a:p>
                      <a:pPr algn="l">
                        <a:lnSpc>
                          <a:spcPts val="4060"/>
                        </a:lnSpc>
                        <a:defRPr/>
                      </a:pPr>
                      <a:r>
                        <a:rPr lang="en-US" sz="2900">
                          <a:solidFill>
                            <a:srgbClr val="000000"/>
                          </a:solidFill>
                          <a:latin typeface="Open Sans"/>
                          <a:ea typeface="Open Sans"/>
                          <a:cs typeface="Open Sans"/>
                          <a:sym typeface="Open Sans"/>
                        </a:rPr>
                        <a:t>User ID( as a primary key)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4060"/>
                        </a:lnSpc>
                        <a:defRPr/>
                      </a:pPr>
                      <a:r>
                        <a:rPr lang="en-US" sz="2900">
                          <a:solidFill>
                            <a:srgbClr val="000000"/>
                          </a:solidFill>
                          <a:latin typeface="Open Sans"/>
                          <a:ea typeface="Open Sans"/>
                          <a:cs typeface="Open Sans"/>
                          <a:sym typeface="Open Sans"/>
                        </a:rPr>
                        <a:t>Customer name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4060"/>
                        </a:lnSpc>
                        <a:defRPr/>
                      </a:pPr>
                      <a:r>
                        <a:rPr lang="en-US" sz="2900">
                          <a:solidFill>
                            <a:srgbClr val="000000"/>
                          </a:solidFill>
                          <a:latin typeface="Open Sans"/>
                          <a:ea typeface="Open Sans"/>
                          <a:cs typeface="Open Sans"/>
                          <a:sym typeface="Open Sans"/>
                        </a:rPr>
                        <a:t>Product ID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371051">
                <a:tc>
                  <a:txBody>
                    <a:bodyPr/>
                    <a:lstStyle/>
                    <a:p>
                      <a:pPr algn="l">
                        <a:lnSpc>
                          <a:spcPts val="4060"/>
                        </a:lnSpc>
                        <a:defRPr/>
                      </a:pPr>
                      <a:r>
                        <a:rPr lang="en-US" sz="2900">
                          <a:solidFill>
                            <a:srgbClr val="000000"/>
                          </a:solidFill>
                          <a:latin typeface="Open Sans"/>
                          <a:ea typeface="Open Sans"/>
                          <a:cs typeface="Open Sans"/>
                          <a:sym typeface="Open Sans"/>
                        </a:rPr>
                        <a:t>Gender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4060"/>
                        </a:lnSpc>
                        <a:defRPr/>
                      </a:pPr>
                      <a:r>
                        <a:rPr lang="en-US" sz="2900">
                          <a:solidFill>
                            <a:srgbClr val="000000"/>
                          </a:solidFill>
                          <a:latin typeface="Open Sans"/>
                          <a:ea typeface="Open Sans"/>
                          <a:cs typeface="Open Sans"/>
                          <a:sym typeface="Open Sans"/>
                        </a:rPr>
                        <a:t>Age Group</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4060"/>
                        </a:lnSpc>
                        <a:defRPr/>
                      </a:pPr>
                      <a:r>
                        <a:rPr lang="en-US" sz="2900">
                          <a:solidFill>
                            <a:srgbClr val="000000"/>
                          </a:solidFill>
                          <a:latin typeface="Open Sans"/>
                          <a:ea typeface="Open Sans"/>
                          <a:cs typeface="Open Sans"/>
                          <a:sym typeface="Open Sans"/>
                        </a:rPr>
                        <a:t>Age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71051">
                <a:tc>
                  <a:txBody>
                    <a:bodyPr/>
                    <a:lstStyle/>
                    <a:p>
                      <a:pPr algn="l">
                        <a:lnSpc>
                          <a:spcPts val="4060"/>
                        </a:lnSpc>
                        <a:defRPr/>
                      </a:pPr>
                      <a:r>
                        <a:rPr lang="en-US" sz="2900">
                          <a:solidFill>
                            <a:srgbClr val="000000"/>
                          </a:solidFill>
                          <a:latin typeface="Open Sans"/>
                          <a:ea typeface="Open Sans"/>
                          <a:cs typeface="Open Sans"/>
                          <a:sym typeface="Open Sans"/>
                        </a:rPr>
                        <a:t>State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4060"/>
                        </a:lnSpc>
                        <a:defRPr/>
                      </a:pPr>
                      <a:r>
                        <a:rPr lang="en-US" sz="2900">
                          <a:solidFill>
                            <a:srgbClr val="000000"/>
                          </a:solidFill>
                          <a:latin typeface="Open Sans"/>
                          <a:ea typeface="Open Sans"/>
                          <a:cs typeface="Open Sans"/>
                          <a:sym typeface="Open Sans"/>
                        </a:rPr>
                        <a:t>Zone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4060"/>
                        </a:lnSpc>
                        <a:defRPr/>
                      </a:pPr>
                      <a:r>
                        <a:rPr lang="en-US" sz="2900">
                          <a:solidFill>
                            <a:srgbClr val="000000"/>
                          </a:solidFill>
                          <a:latin typeface="Open Sans"/>
                          <a:ea typeface="Open Sans"/>
                          <a:cs typeface="Open Sans"/>
                          <a:sym typeface="Open Sans"/>
                        </a:rPr>
                        <a:t>Marital Status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2" name="TextBox 22"/>
          <p:cNvSpPr txBox="1"/>
          <p:nvPr/>
        </p:nvSpPr>
        <p:spPr>
          <a:xfrm>
            <a:off x="4757702" y="752410"/>
            <a:ext cx="8424863" cy="1450709"/>
          </a:xfrm>
          <a:prstGeom prst="rect">
            <a:avLst/>
          </a:prstGeom>
        </p:spPr>
        <p:txBody>
          <a:bodyPr lIns="0" tIns="0" rIns="0" bIns="0" rtlCol="0" anchor="t">
            <a:spAutoFit/>
          </a:bodyPr>
          <a:lstStyle/>
          <a:p>
            <a:pPr algn="ctr">
              <a:lnSpc>
                <a:spcPts val="11847"/>
              </a:lnSpc>
            </a:pPr>
            <a:r>
              <a:rPr lang="en-US" sz="8462" b="1">
                <a:solidFill>
                  <a:srgbClr val="30318B"/>
                </a:solidFill>
                <a:latin typeface="Rosario Bold"/>
                <a:ea typeface="Rosario Bold"/>
                <a:cs typeface="Rosario Bold"/>
                <a:sym typeface="Rosario Bold"/>
              </a:rPr>
              <a:t>DATA OVERVIEW</a:t>
            </a:r>
          </a:p>
        </p:txBody>
      </p:sp>
      <p:sp>
        <p:nvSpPr>
          <p:cNvPr id="23" name="TextBox 23"/>
          <p:cNvSpPr txBox="1"/>
          <p:nvPr/>
        </p:nvSpPr>
        <p:spPr>
          <a:xfrm>
            <a:off x="1864692" y="2668255"/>
            <a:ext cx="14298410" cy="1953027"/>
          </a:xfrm>
          <a:prstGeom prst="rect">
            <a:avLst/>
          </a:prstGeom>
        </p:spPr>
        <p:txBody>
          <a:bodyPr lIns="0" tIns="0" rIns="0" bIns="0" rtlCol="0" anchor="t">
            <a:spAutoFit/>
          </a:bodyPr>
          <a:lstStyle/>
          <a:p>
            <a:pPr algn="l">
              <a:lnSpc>
                <a:spcPts val="5227"/>
              </a:lnSpc>
            </a:pPr>
            <a:r>
              <a:rPr lang="en-US" sz="3734">
                <a:solidFill>
                  <a:srgbClr val="30318B"/>
                </a:solidFill>
                <a:latin typeface="Rosario"/>
                <a:ea typeface="Rosario"/>
                <a:cs typeface="Rosario"/>
                <a:sym typeface="Rosario"/>
              </a:rPr>
              <a:t>The dataset used in this analysis captures sales transactions during the Diwali festival, containing 11,251 rows and 15 columns. It includes key attributes such as:</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323752" y="9567782"/>
            <a:ext cx="1839350" cy="183935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IN"/>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6637449" y="8575609"/>
            <a:ext cx="3216273" cy="3216273"/>
          </a:xfrm>
          <a:custGeom>
            <a:avLst/>
            <a:gdLst/>
            <a:ahLst/>
            <a:cxnLst/>
            <a:rect l="l" t="t" r="r" b="b"/>
            <a:pathLst>
              <a:path w="3216273" h="3216273">
                <a:moveTo>
                  <a:pt x="0" y="0"/>
                </a:moveTo>
                <a:lnTo>
                  <a:pt x="3216273" y="0"/>
                </a:lnTo>
                <a:lnTo>
                  <a:pt x="3216273" y="3216273"/>
                </a:lnTo>
                <a:lnTo>
                  <a:pt x="0" y="32162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Freeform 6"/>
          <p:cNvSpPr/>
          <p:nvPr/>
        </p:nvSpPr>
        <p:spPr>
          <a:xfrm>
            <a:off x="412489" y="2243745"/>
            <a:ext cx="10329851" cy="5222295"/>
          </a:xfrm>
          <a:custGeom>
            <a:avLst/>
            <a:gdLst/>
            <a:ahLst/>
            <a:cxnLst/>
            <a:rect l="l" t="t" r="r" b="b"/>
            <a:pathLst>
              <a:path w="10329851" h="5222295">
                <a:moveTo>
                  <a:pt x="0" y="0"/>
                </a:moveTo>
                <a:lnTo>
                  <a:pt x="10329851" y="0"/>
                </a:lnTo>
                <a:lnTo>
                  <a:pt x="10329851" y="5222295"/>
                </a:lnTo>
                <a:lnTo>
                  <a:pt x="0" y="5222295"/>
                </a:lnTo>
                <a:lnTo>
                  <a:pt x="0" y="0"/>
                </a:lnTo>
                <a:close/>
              </a:path>
            </a:pathLst>
          </a:custGeom>
          <a:blipFill>
            <a:blip r:embed="rId4"/>
            <a:stretch>
              <a:fillRect l="-326" r="-7813"/>
            </a:stretch>
          </a:blipFill>
        </p:spPr>
        <p:txBody>
          <a:bodyPr/>
          <a:lstStyle/>
          <a:p>
            <a:endParaRPr lang="en-IN"/>
          </a:p>
        </p:txBody>
      </p:sp>
      <p:sp>
        <p:nvSpPr>
          <p:cNvPr id="7" name="Freeform 7"/>
          <p:cNvSpPr/>
          <p:nvPr/>
        </p:nvSpPr>
        <p:spPr>
          <a:xfrm>
            <a:off x="8730221" y="2300810"/>
            <a:ext cx="9036818" cy="5331723"/>
          </a:xfrm>
          <a:custGeom>
            <a:avLst/>
            <a:gdLst/>
            <a:ahLst/>
            <a:cxnLst/>
            <a:rect l="l" t="t" r="r" b="b"/>
            <a:pathLst>
              <a:path w="9036818" h="5331723">
                <a:moveTo>
                  <a:pt x="0" y="0"/>
                </a:moveTo>
                <a:lnTo>
                  <a:pt x="9036818" y="0"/>
                </a:lnTo>
                <a:lnTo>
                  <a:pt x="9036818" y="5331722"/>
                </a:lnTo>
                <a:lnTo>
                  <a:pt x="0" y="5331722"/>
                </a:lnTo>
                <a:lnTo>
                  <a:pt x="0" y="0"/>
                </a:lnTo>
                <a:close/>
              </a:path>
            </a:pathLst>
          </a:custGeom>
          <a:blipFill>
            <a:blip r:embed="rId5"/>
            <a:stretch>
              <a:fillRect/>
            </a:stretch>
          </a:blipFill>
        </p:spPr>
        <p:txBody>
          <a:bodyPr/>
          <a:lstStyle/>
          <a:p>
            <a:endParaRPr lang="en-IN"/>
          </a:p>
        </p:txBody>
      </p:sp>
      <p:sp>
        <p:nvSpPr>
          <p:cNvPr id="8" name="TextBox 8"/>
          <p:cNvSpPr txBox="1"/>
          <p:nvPr/>
        </p:nvSpPr>
        <p:spPr>
          <a:xfrm>
            <a:off x="2669192" y="-22972"/>
            <a:ext cx="13419038" cy="1135696"/>
          </a:xfrm>
          <a:prstGeom prst="rect">
            <a:avLst/>
          </a:prstGeom>
        </p:spPr>
        <p:txBody>
          <a:bodyPr lIns="0" tIns="0" rIns="0" bIns="0" rtlCol="0" anchor="t">
            <a:spAutoFit/>
          </a:bodyPr>
          <a:lstStyle/>
          <a:p>
            <a:pPr algn="ctr">
              <a:lnSpc>
                <a:spcPts val="9327"/>
              </a:lnSpc>
            </a:pPr>
            <a:r>
              <a:rPr lang="en-US" sz="6662" b="1">
                <a:solidFill>
                  <a:srgbClr val="30318B"/>
                </a:solidFill>
                <a:latin typeface="Rosario Bold"/>
                <a:ea typeface="Rosario Bold"/>
                <a:cs typeface="Rosario Bold"/>
                <a:sym typeface="Rosario Bold"/>
              </a:rPr>
              <a:t>GENDER-WISE SALES ANALYSIS</a:t>
            </a:r>
          </a:p>
        </p:txBody>
      </p:sp>
      <p:sp>
        <p:nvSpPr>
          <p:cNvPr id="9" name="TextBox 9"/>
          <p:cNvSpPr txBox="1"/>
          <p:nvPr/>
        </p:nvSpPr>
        <p:spPr>
          <a:xfrm>
            <a:off x="412489" y="1263614"/>
            <a:ext cx="17354550" cy="514350"/>
          </a:xfrm>
          <a:prstGeom prst="rect">
            <a:avLst/>
          </a:prstGeom>
        </p:spPr>
        <p:txBody>
          <a:bodyPr lIns="0" tIns="0" rIns="0" bIns="0" rtlCol="0" anchor="t">
            <a:spAutoFit/>
          </a:bodyPr>
          <a:lstStyle/>
          <a:p>
            <a:pPr algn="ctr">
              <a:lnSpc>
                <a:spcPts val="4200"/>
              </a:lnSpc>
              <a:spcBef>
                <a:spcPct val="0"/>
              </a:spcBef>
            </a:pPr>
            <a:r>
              <a:rPr lang="en-US" sz="3000">
                <a:solidFill>
                  <a:srgbClr val="30318B"/>
                </a:solidFill>
                <a:latin typeface="Open Sans"/>
                <a:ea typeface="Open Sans"/>
                <a:cs typeface="Open Sans"/>
                <a:sym typeface="Open Sans"/>
              </a:rPr>
              <a:t>Analyzing sales by gender helps in understanding purchasing patterns across males and females..</a:t>
            </a:r>
          </a:p>
        </p:txBody>
      </p:sp>
      <p:sp>
        <p:nvSpPr>
          <p:cNvPr id="10" name="TextBox 10"/>
          <p:cNvSpPr txBox="1"/>
          <p:nvPr/>
        </p:nvSpPr>
        <p:spPr>
          <a:xfrm>
            <a:off x="387350" y="8210550"/>
            <a:ext cx="16871950" cy="1047750"/>
          </a:xfrm>
          <a:prstGeom prst="rect">
            <a:avLst/>
          </a:prstGeom>
        </p:spPr>
        <p:txBody>
          <a:bodyPr lIns="0" tIns="0" rIns="0" bIns="0" rtlCol="0" anchor="t">
            <a:spAutoFit/>
          </a:bodyPr>
          <a:lstStyle/>
          <a:p>
            <a:pPr algn="ctr">
              <a:lnSpc>
                <a:spcPts val="4200"/>
              </a:lnSpc>
              <a:spcBef>
                <a:spcPct val="0"/>
              </a:spcBef>
            </a:pPr>
            <a:r>
              <a:rPr lang="en-US" sz="3000">
                <a:solidFill>
                  <a:srgbClr val="30318B"/>
                </a:solidFill>
                <a:latin typeface="Open Sans"/>
                <a:ea typeface="Open Sans"/>
                <a:cs typeface="Open Sans"/>
                <a:sym typeface="Open Sans"/>
              </a:rPr>
              <a:t>From above graphs we can see that most of the buyers are females and even the purchasing power of females are greater than men</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45470" y="-2376191"/>
            <a:ext cx="5272633" cy="527263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IN"/>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4323752" y="9567782"/>
            <a:ext cx="1839350" cy="183935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IN"/>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107912" y="-1038882"/>
            <a:ext cx="2972604" cy="2972604"/>
          </a:xfrm>
          <a:custGeom>
            <a:avLst/>
            <a:gdLst/>
            <a:ahLst/>
            <a:cxnLst/>
            <a:rect l="l" t="t" r="r" b="b"/>
            <a:pathLst>
              <a:path w="2972604" h="2972604">
                <a:moveTo>
                  <a:pt x="0" y="0"/>
                </a:moveTo>
                <a:lnTo>
                  <a:pt x="2972604" y="0"/>
                </a:lnTo>
                <a:lnTo>
                  <a:pt x="2972604" y="2972604"/>
                </a:lnTo>
                <a:lnTo>
                  <a:pt x="0" y="29726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9" name="Freeform 9"/>
          <p:cNvSpPr/>
          <p:nvPr/>
        </p:nvSpPr>
        <p:spPr>
          <a:xfrm rot="-10800000">
            <a:off x="16457937" y="2063642"/>
            <a:ext cx="1361627" cy="1361627"/>
          </a:xfrm>
          <a:custGeom>
            <a:avLst/>
            <a:gdLst/>
            <a:ahLst/>
            <a:cxnLst/>
            <a:rect l="l" t="t" r="r" b="b"/>
            <a:pathLst>
              <a:path w="1361627" h="1361627">
                <a:moveTo>
                  <a:pt x="0" y="0"/>
                </a:moveTo>
                <a:lnTo>
                  <a:pt x="1361627" y="0"/>
                </a:lnTo>
                <a:lnTo>
                  <a:pt x="1361627" y="1361627"/>
                </a:lnTo>
                <a:lnTo>
                  <a:pt x="0" y="136162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0" name="Freeform 10"/>
          <p:cNvSpPr/>
          <p:nvPr/>
        </p:nvSpPr>
        <p:spPr>
          <a:xfrm>
            <a:off x="16637449" y="8575609"/>
            <a:ext cx="3216273" cy="3216273"/>
          </a:xfrm>
          <a:custGeom>
            <a:avLst/>
            <a:gdLst/>
            <a:ahLst/>
            <a:cxnLst/>
            <a:rect l="l" t="t" r="r" b="b"/>
            <a:pathLst>
              <a:path w="3216273" h="3216273">
                <a:moveTo>
                  <a:pt x="0" y="0"/>
                </a:moveTo>
                <a:lnTo>
                  <a:pt x="3216273" y="0"/>
                </a:lnTo>
                <a:lnTo>
                  <a:pt x="3216273" y="3216273"/>
                </a:lnTo>
                <a:lnTo>
                  <a:pt x="0" y="321627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1" name="Freeform 11"/>
          <p:cNvSpPr/>
          <p:nvPr/>
        </p:nvSpPr>
        <p:spPr>
          <a:xfrm rot="-10800000" flipH="1">
            <a:off x="16457937" y="606788"/>
            <a:ext cx="1361627" cy="1361627"/>
          </a:xfrm>
          <a:custGeom>
            <a:avLst/>
            <a:gdLst/>
            <a:ahLst/>
            <a:cxnLst/>
            <a:rect l="l" t="t" r="r" b="b"/>
            <a:pathLst>
              <a:path w="1361627" h="1361627">
                <a:moveTo>
                  <a:pt x="1361627" y="0"/>
                </a:moveTo>
                <a:lnTo>
                  <a:pt x="0" y="0"/>
                </a:lnTo>
                <a:lnTo>
                  <a:pt x="0" y="1361627"/>
                </a:lnTo>
                <a:lnTo>
                  <a:pt x="1361627" y="1361627"/>
                </a:lnTo>
                <a:lnTo>
                  <a:pt x="1361627"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2" name="Freeform 12"/>
          <p:cNvSpPr/>
          <p:nvPr/>
        </p:nvSpPr>
        <p:spPr>
          <a:xfrm>
            <a:off x="0" y="2219472"/>
            <a:ext cx="9342615" cy="5255221"/>
          </a:xfrm>
          <a:custGeom>
            <a:avLst/>
            <a:gdLst/>
            <a:ahLst/>
            <a:cxnLst/>
            <a:rect l="l" t="t" r="r" b="b"/>
            <a:pathLst>
              <a:path w="9342615" h="5255221">
                <a:moveTo>
                  <a:pt x="0" y="0"/>
                </a:moveTo>
                <a:lnTo>
                  <a:pt x="9342615" y="0"/>
                </a:lnTo>
                <a:lnTo>
                  <a:pt x="9342615" y="5255220"/>
                </a:lnTo>
                <a:lnTo>
                  <a:pt x="0" y="5255220"/>
                </a:lnTo>
                <a:lnTo>
                  <a:pt x="0" y="0"/>
                </a:lnTo>
                <a:close/>
              </a:path>
            </a:pathLst>
          </a:custGeom>
          <a:blipFill>
            <a:blip r:embed="rId8"/>
            <a:stretch>
              <a:fillRect/>
            </a:stretch>
          </a:blipFill>
        </p:spPr>
        <p:txBody>
          <a:bodyPr/>
          <a:lstStyle/>
          <a:p>
            <a:endParaRPr lang="en-IN"/>
          </a:p>
        </p:txBody>
      </p:sp>
      <p:sp>
        <p:nvSpPr>
          <p:cNvPr id="13" name="Freeform 13"/>
          <p:cNvSpPr/>
          <p:nvPr/>
        </p:nvSpPr>
        <p:spPr>
          <a:xfrm>
            <a:off x="8811558" y="2744455"/>
            <a:ext cx="9651870" cy="4512377"/>
          </a:xfrm>
          <a:custGeom>
            <a:avLst/>
            <a:gdLst/>
            <a:ahLst/>
            <a:cxnLst/>
            <a:rect l="l" t="t" r="r" b="b"/>
            <a:pathLst>
              <a:path w="9651870" h="4512377">
                <a:moveTo>
                  <a:pt x="0" y="0"/>
                </a:moveTo>
                <a:lnTo>
                  <a:pt x="9651870" y="0"/>
                </a:lnTo>
                <a:lnTo>
                  <a:pt x="9651870" y="4512378"/>
                </a:lnTo>
                <a:lnTo>
                  <a:pt x="0" y="4512378"/>
                </a:lnTo>
                <a:lnTo>
                  <a:pt x="0" y="0"/>
                </a:lnTo>
                <a:close/>
              </a:path>
            </a:pathLst>
          </a:custGeom>
          <a:blipFill>
            <a:blip r:embed="rId9"/>
            <a:stretch>
              <a:fillRect l="-2438" r="-1742"/>
            </a:stretch>
          </a:blipFill>
        </p:spPr>
        <p:txBody>
          <a:bodyPr/>
          <a:lstStyle/>
          <a:p>
            <a:endParaRPr lang="en-IN"/>
          </a:p>
        </p:txBody>
      </p:sp>
      <p:sp>
        <p:nvSpPr>
          <p:cNvPr id="14" name="TextBox 14"/>
          <p:cNvSpPr txBox="1"/>
          <p:nvPr/>
        </p:nvSpPr>
        <p:spPr>
          <a:xfrm>
            <a:off x="3327164" y="-109457"/>
            <a:ext cx="15957866" cy="1299140"/>
          </a:xfrm>
          <a:prstGeom prst="rect">
            <a:avLst/>
          </a:prstGeom>
        </p:spPr>
        <p:txBody>
          <a:bodyPr lIns="0" tIns="0" rIns="0" bIns="0" rtlCol="0" anchor="t">
            <a:spAutoFit/>
          </a:bodyPr>
          <a:lstStyle/>
          <a:p>
            <a:pPr algn="l">
              <a:lnSpc>
                <a:spcPts val="10786"/>
              </a:lnSpc>
            </a:pPr>
            <a:r>
              <a:rPr lang="en-US" sz="7704" b="1">
                <a:solidFill>
                  <a:srgbClr val="30318B"/>
                </a:solidFill>
                <a:latin typeface="Rosario Bold"/>
                <a:ea typeface="Rosario Bold"/>
                <a:cs typeface="Rosario Bold"/>
                <a:sym typeface="Rosario Bold"/>
              </a:rPr>
              <a:t>OCCUPATION WISE ANALYSIS</a:t>
            </a:r>
          </a:p>
        </p:txBody>
      </p:sp>
      <p:sp>
        <p:nvSpPr>
          <p:cNvPr id="15" name="TextBox 15"/>
          <p:cNvSpPr txBox="1"/>
          <p:nvPr/>
        </p:nvSpPr>
        <p:spPr>
          <a:xfrm>
            <a:off x="3327164" y="1419372"/>
            <a:ext cx="11461750" cy="514350"/>
          </a:xfrm>
          <a:prstGeom prst="rect">
            <a:avLst/>
          </a:prstGeom>
        </p:spPr>
        <p:txBody>
          <a:bodyPr lIns="0" tIns="0" rIns="0" bIns="0" rtlCol="0" anchor="t">
            <a:spAutoFit/>
          </a:bodyPr>
          <a:lstStyle/>
          <a:p>
            <a:pPr algn="ctr">
              <a:lnSpc>
                <a:spcPts val="4200"/>
              </a:lnSpc>
              <a:spcBef>
                <a:spcPct val="0"/>
              </a:spcBef>
            </a:pPr>
            <a:r>
              <a:rPr lang="en-US" sz="3000">
                <a:solidFill>
                  <a:srgbClr val="30318B"/>
                </a:solidFill>
                <a:latin typeface="Open Sans"/>
                <a:ea typeface="Open Sans"/>
                <a:cs typeface="Open Sans"/>
                <a:sym typeface="Open Sans"/>
              </a:rPr>
              <a:t>Identify the occupations that contribute the most to Diwali sales.</a:t>
            </a:r>
          </a:p>
        </p:txBody>
      </p:sp>
      <p:sp>
        <p:nvSpPr>
          <p:cNvPr id="16" name="TextBox 16"/>
          <p:cNvSpPr txBox="1"/>
          <p:nvPr/>
        </p:nvSpPr>
        <p:spPr>
          <a:xfrm>
            <a:off x="11014327" y="7417542"/>
            <a:ext cx="4229100" cy="514350"/>
          </a:xfrm>
          <a:prstGeom prst="rect">
            <a:avLst/>
          </a:prstGeom>
        </p:spPr>
        <p:txBody>
          <a:bodyPr lIns="0" tIns="0" rIns="0" bIns="0" rtlCol="0" anchor="t">
            <a:spAutoFit/>
          </a:bodyPr>
          <a:lstStyle/>
          <a:p>
            <a:pPr algn="ctr">
              <a:lnSpc>
                <a:spcPts val="4200"/>
              </a:lnSpc>
              <a:spcBef>
                <a:spcPct val="0"/>
              </a:spcBef>
            </a:pPr>
            <a:r>
              <a:rPr lang="en-US" sz="3000">
                <a:solidFill>
                  <a:srgbClr val="30318B"/>
                </a:solidFill>
                <a:latin typeface="Open Sans"/>
                <a:ea typeface="Open Sans"/>
                <a:cs typeface="Open Sans"/>
                <a:sym typeface="Open Sans"/>
              </a:rPr>
              <a:t>occupation vs amounts.</a:t>
            </a:r>
          </a:p>
        </p:txBody>
      </p:sp>
      <p:sp>
        <p:nvSpPr>
          <p:cNvPr id="17" name="TextBox 17"/>
          <p:cNvSpPr txBox="1"/>
          <p:nvPr/>
        </p:nvSpPr>
        <p:spPr>
          <a:xfrm>
            <a:off x="690847" y="8518459"/>
            <a:ext cx="16545259" cy="1047750"/>
          </a:xfrm>
          <a:prstGeom prst="rect">
            <a:avLst/>
          </a:prstGeom>
        </p:spPr>
        <p:txBody>
          <a:bodyPr lIns="0" tIns="0" rIns="0" bIns="0" rtlCol="0" anchor="t">
            <a:spAutoFit/>
          </a:bodyPr>
          <a:lstStyle/>
          <a:p>
            <a:pPr algn="ctr">
              <a:lnSpc>
                <a:spcPts val="4200"/>
              </a:lnSpc>
              <a:spcBef>
                <a:spcPct val="0"/>
              </a:spcBef>
            </a:pPr>
            <a:r>
              <a:rPr lang="en-US" sz="3000">
                <a:solidFill>
                  <a:srgbClr val="30318B"/>
                </a:solidFill>
                <a:latin typeface="Open Sans"/>
                <a:ea typeface="Open Sans"/>
                <a:cs typeface="Open Sans"/>
                <a:sym typeface="Open Sans"/>
              </a:rPr>
              <a:t>From above graphs we can see that most of the buyers are working in IT, Healthcare and Aviation sector</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45470" y="-2376191"/>
            <a:ext cx="5272633" cy="527263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IN"/>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4914620" y="7117545"/>
            <a:ext cx="5704840" cy="570484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txBody>
            <a:bodyPr/>
            <a:lstStyle/>
            <a:p>
              <a:endParaRPr lang="en-IN"/>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4323752" y="9567782"/>
            <a:ext cx="1839350" cy="183935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IN"/>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651846" y="2203119"/>
            <a:ext cx="1386647" cy="138664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txBody>
            <a:bodyPr/>
            <a:lstStyle/>
            <a:p>
              <a:endParaRPr lang="en-IN"/>
            </a:p>
          </p:txBody>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028700" y="9046803"/>
            <a:ext cx="3135301" cy="564354"/>
          </a:xfrm>
          <a:custGeom>
            <a:avLst/>
            <a:gdLst/>
            <a:ahLst/>
            <a:cxnLst/>
            <a:rect l="l" t="t" r="r" b="b"/>
            <a:pathLst>
              <a:path w="3135301" h="564354">
                <a:moveTo>
                  <a:pt x="0" y="0"/>
                </a:moveTo>
                <a:lnTo>
                  <a:pt x="3135301" y="0"/>
                </a:lnTo>
                <a:lnTo>
                  <a:pt x="3135301" y="564354"/>
                </a:lnTo>
                <a:lnTo>
                  <a:pt x="0" y="56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5" name="Freeform 15"/>
          <p:cNvSpPr/>
          <p:nvPr/>
        </p:nvSpPr>
        <p:spPr>
          <a:xfrm>
            <a:off x="-1107912" y="-1038882"/>
            <a:ext cx="2972604" cy="2972604"/>
          </a:xfrm>
          <a:custGeom>
            <a:avLst/>
            <a:gdLst/>
            <a:ahLst/>
            <a:cxnLst/>
            <a:rect l="l" t="t" r="r" b="b"/>
            <a:pathLst>
              <a:path w="2972604" h="2972604">
                <a:moveTo>
                  <a:pt x="0" y="0"/>
                </a:moveTo>
                <a:lnTo>
                  <a:pt x="2972604" y="0"/>
                </a:lnTo>
                <a:lnTo>
                  <a:pt x="2972604" y="2972604"/>
                </a:lnTo>
                <a:lnTo>
                  <a:pt x="0" y="29726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6" name="Freeform 16"/>
          <p:cNvSpPr/>
          <p:nvPr/>
        </p:nvSpPr>
        <p:spPr>
          <a:xfrm rot="-10800000">
            <a:off x="16457937" y="2063642"/>
            <a:ext cx="1361627" cy="1361627"/>
          </a:xfrm>
          <a:custGeom>
            <a:avLst/>
            <a:gdLst/>
            <a:ahLst/>
            <a:cxnLst/>
            <a:rect l="l" t="t" r="r" b="b"/>
            <a:pathLst>
              <a:path w="1361627" h="1361627">
                <a:moveTo>
                  <a:pt x="0" y="0"/>
                </a:moveTo>
                <a:lnTo>
                  <a:pt x="1361627" y="0"/>
                </a:lnTo>
                <a:lnTo>
                  <a:pt x="1361627" y="1361627"/>
                </a:lnTo>
                <a:lnTo>
                  <a:pt x="0" y="13616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7" name="Freeform 17"/>
          <p:cNvSpPr/>
          <p:nvPr/>
        </p:nvSpPr>
        <p:spPr>
          <a:xfrm>
            <a:off x="16637449" y="8575609"/>
            <a:ext cx="3216273" cy="3216273"/>
          </a:xfrm>
          <a:custGeom>
            <a:avLst/>
            <a:gdLst/>
            <a:ahLst/>
            <a:cxnLst/>
            <a:rect l="l" t="t" r="r" b="b"/>
            <a:pathLst>
              <a:path w="3216273" h="3216273">
                <a:moveTo>
                  <a:pt x="0" y="0"/>
                </a:moveTo>
                <a:lnTo>
                  <a:pt x="3216273" y="0"/>
                </a:lnTo>
                <a:lnTo>
                  <a:pt x="3216273" y="3216273"/>
                </a:lnTo>
                <a:lnTo>
                  <a:pt x="0" y="321627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8" name="Freeform 18"/>
          <p:cNvSpPr/>
          <p:nvPr/>
        </p:nvSpPr>
        <p:spPr>
          <a:xfrm>
            <a:off x="16986566" y="7117545"/>
            <a:ext cx="1031856" cy="1031856"/>
          </a:xfrm>
          <a:custGeom>
            <a:avLst/>
            <a:gdLst/>
            <a:ahLst/>
            <a:cxnLst/>
            <a:rect l="l" t="t" r="r" b="b"/>
            <a:pathLst>
              <a:path w="1031856" h="1031856">
                <a:moveTo>
                  <a:pt x="0" y="0"/>
                </a:moveTo>
                <a:lnTo>
                  <a:pt x="1031856" y="0"/>
                </a:lnTo>
                <a:lnTo>
                  <a:pt x="1031856" y="1031855"/>
                </a:lnTo>
                <a:lnTo>
                  <a:pt x="0" y="103185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9" name="Freeform 19"/>
          <p:cNvSpPr/>
          <p:nvPr/>
        </p:nvSpPr>
        <p:spPr>
          <a:xfrm>
            <a:off x="2284594" y="-1726493"/>
            <a:ext cx="2664744" cy="2664744"/>
          </a:xfrm>
          <a:custGeom>
            <a:avLst/>
            <a:gdLst/>
            <a:ahLst/>
            <a:cxnLst/>
            <a:rect l="l" t="t" r="r" b="b"/>
            <a:pathLst>
              <a:path w="2664744" h="2664744">
                <a:moveTo>
                  <a:pt x="0" y="0"/>
                </a:moveTo>
                <a:lnTo>
                  <a:pt x="2664745" y="0"/>
                </a:lnTo>
                <a:lnTo>
                  <a:pt x="2664745" y="2664745"/>
                </a:lnTo>
                <a:lnTo>
                  <a:pt x="0" y="266474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20" name="Freeform 20"/>
          <p:cNvSpPr/>
          <p:nvPr/>
        </p:nvSpPr>
        <p:spPr>
          <a:xfrm rot="-10800000" flipH="1">
            <a:off x="16457937" y="606788"/>
            <a:ext cx="1361627" cy="1361627"/>
          </a:xfrm>
          <a:custGeom>
            <a:avLst/>
            <a:gdLst/>
            <a:ahLst/>
            <a:cxnLst/>
            <a:rect l="l" t="t" r="r" b="b"/>
            <a:pathLst>
              <a:path w="1361627" h="1361627">
                <a:moveTo>
                  <a:pt x="1361627" y="0"/>
                </a:moveTo>
                <a:lnTo>
                  <a:pt x="0" y="0"/>
                </a:lnTo>
                <a:lnTo>
                  <a:pt x="0" y="1361627"/>
                </a:lnTo>
                <a:lnTo>
                  <a:pt x="1361627" y="1361627"/>
                </a:lnTo>
                <a:lnTo>
                  <a:pt x="1361627"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1" name="TextBox 21"/>
          <p:cNvSpPr txBox="1"/>
          <p:nvPr/>
        </p:nvSpPr>
        <p:spPr>
          <a:xfrm>
            <a:off x="5368439" y="-154804"/>
            <a:ext cx="8236388" cy="1442405"/>
          </a:xfrm>
          <a:prstGeom prst="rect">
            <a:avLst/>
          </a:prstGeom>
        </p:spPr>
        <p:txBody>
          <a:bodyPr lIns="0" tIns="0" rIns="0" bIns="0" rtlCol="0" anchor="t">
            <a:spAutoFit/>
          </a:bodyPr>
          <a:lstStyle/>
          <a:p>
            <a:pPr algn="ctr">
              <a:lnSpc>
                <a:spcPts val="11847"/>
              </a:lnSpc>
            </a:pPr>
            <a:r>
              <a:rPr lang="en-US" sz="8462" b="1">
                <a:solidFill>
                  <a:srgbClr val="30318B"/>
                </a:solidFill>
                <a:latin typeface="Rosario Bold"/>
                <a:ea typeface="Rosario Bold"/>
                <a:cs typeface="Rosario Bold"/>
                <a:sym typeface="Rosario Bold"/>
              </a:rPr>
              <a:t>CONCLUSION</a:t>
            </a:r>
          </a:p>
        </p:txBody>
      </p:sp>
      <p:sp>
        <p:nvSpPr>
          <p:cNvPr id="22" name="TextBox 22"/>
          <p:cNvSpPr txBox="1"/>
          <p:nvPr/>
        </p:nvSpPr>
        <p:spPr>
          <a:xfrm>
            <a:off x="0" y="3646916"/>
            <a:ext cx="18155391" cy="3735915"/>
          </a:xfrm>
          <a:prstGeom prst="rect">
            <a:avLst/>
          </a:prstGeom>
        </p:spPr>
        <p:txBody>
          <a:bodyPr lIns="0" tIns="0" rIns="0" bIns="0" rtlCol="0" anchor="t">
            <a:spAutoFit/>
          </a:bodyPr>
          <a:lstStyle/>
          <a:p>
            <a:pPr marL="688827" lvl="1" indent="-344414" algn="ctr">
              <a:lnSpc>
                <a:spcPts val="6061"/>
              </a:lnSpc>
              <a:buFont typeface="Arial"/>
              <a:buChar char="•"/>
            </a:pPr>
            <a:r>
              <a:rPr lang="en-US" sz="3190" spc="76">
                <a:solidFill>
                  <a:srgbClr val="30318B"/>
                </a:solidFill>
                <a:latin typeface="Open Sans"/>
                <a:ea typeface="Open Sans"/>
                <a:cs typeface="Open Sans"/>
                <a:sym typeface="Open Sans"/>
              </a:rPr>
              <a:t>Key Insights: Identified high-potential customer segments for targeted marketing.</a:t>
            </a:r>
          </a:p>
          <a:p>
            <a:pPr marL="688827" lvl="1" indent="-344414" algn="ctr">
              <a:lnSpc>
                <a:spcPts val="6061"/>
              </a:lnSpc>
              <a:buFont typeface="Arial"/>
              <a:buChar char="•"/>
            </a:pPr>
            <a:r>
              <a:rPr lang="en-US" sz="3190" spc="76">
                <a:solidFill>
                  <a:srgbClr val="30318B"/>
                </a:solidFill>
                <a:latin typeface="Open Sans"/>
                <a:ea typeface="Open Sans"/>
                <a:cs typeface="Open Sans"/>
                <a:sym typeface="Open Sans"/>
              </a:rPr>
              <a:t>Optimized Planning: Enhanced inventory and resource allocation based on data.</a:t>
            </a:r>
          </a:p>
          <a:p>
            <a:pPr marL="688827" lvl="1" indent="-344414" algn="ctr">
              <a:lnSpc>
                <a:spcPts val="6061"/>
              </a:lnSpc>
              <a:buFont typeface="Arial"/>
              <a:buChar char="•"/>
            </a:pPr>
            <a:r>
              <a:rPr lang="en-US" sz="3190" spc="76">
                <a:solidFill>
                  <a:srgbClr val="30318B"/>
                </a:solidFill>
                <a:latin typeface="Open Sans"/>
                <a:ea typeface="Open Sans"/>
                <a:cs typeface="Open Sans"/>
                <a:sym typeface="Open Sans"/>
              </a:rPr>
              <a:t>Increased Profitability: Maximized sales during Diwali with data-driven decisions.</a:t>
            </a:r>
          </a:p>
          <a:p>
            <a:pPr marL="688827" lvl="1" indent="-344414" algn="ctr">
              <a:lnSpc>
                <a:spcPts val="6061"/>
              </a:lnSpc>
              <a:buFont typeface="Arial"/>
              <a:buChar char="•"/>
            </a:pPr>
            <a:r>
              <a:rPr lang="en-US" sz="3190" spc="76">
                <a:solidFill>
                  <a:srgbClr val="30318B"/>
                </a:solidFill>
                <a:latin typeface="Open Sans"/>
                <a:ea typeface="Open Sans"/>
                <a:cs typeface="Open Sans"/>
                <a:sym typeface="Open Sans"/>
              </a:rPr>
              <a:t>Sustained Growth: Demonstrated the power of data in driving long-term business success.</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608</Words>
  <Application>Microsoft Office PowerPoint</Application>
  <PresentationFormat>Custom</PresentationFormat>
  <Paragraphs>68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Open Sans</vt:lpstr>
      <vt:lpstr>Arial</vt:lpstr>
      <vt:lpstr>Calibri</vt:lpstr>
      <vt:lpstr>Rosario Bold</vt:lpstr>
      <vt:lpstr>Rosario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cp:lastModifiedBy>amit kasaudhan</cp:lastModifiedBy>
  <cp:revision>2</cp:revision>
  <dcterms:created xsi:type="dcterms:W3CDTF">2006-08-16T00:00:00Z</dcterms:created>
  <dcterms:modified xsi:type="dcterms:W3CDTF">2024-12-05T15:46:25Z</dcterms:modified>
  <dc:identifier>DAGYV2p6b8w</dc:identifier>
</cp:coreProperties>
</file>