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1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>
      <p:cViewPr>
        <p:scale>
          <a:sx n="69" d="100"/>
          <a:sy n="69" d="100"/>
        </p:scale>
        <p:origin x="22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3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964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53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616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99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1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2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0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4EDB6-75C2-5547-BC72-172F24038FD6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6DF4000-564D-BD4F-A4BC-DDFA25E14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0C3095-671F-F8B8-69BF-076E7D749975}"/>
              </a:ext>
            </a:extLst>
          </p:cNvPr>
          <p:cNvSpPr txBox="1"/>
          <p:nvPr/>
        </p:nvSpPr>
        <p:spPr>
          <a:xfrm>
            <a:off x="384636" y="1200076"/>
            <a:ext cx="114227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dirty="0">
                <a:solidFill>
                  <a:srgbClr val="20222C"/>
                </a:solidFill>
                <a:effectLst/>
                <a:latin typeface="Helvetica" pitchFamily="2" charset="0"/>
              </a:rPr>
              <a:t>SQL  Ad-HOC</a:t>
            </a:r>
          </a:p>
          <a:p>
            <a:pPr algn="ctr"/>
            <a:r>
              <a:rPr lang="en-IN" sz="8000" b="1" dirty="0">
                <a:solidFill>
                  <a:srgbClr val="20222C"/>
                </a:solidFill>
                <a:effectLst/>
                <a:latin typeface="Helvetica" pitchFamily="2" charset="0"/>
              </a:rPr>
              <a:t>Requests</a:t>
            </a:r>
          </a:p>
          <a:p>
            <a:pPr algn="ctr"/>
            <a:r>
              <a:rPr lang="en-IN" sz="8000" b="1" dirty="0">
                <a:solidFill>
                  <a:srgbClr val="20222C"/>
                </a:solidFill>
                <a:effectLst/>
                <a:latin typeface="Helvetica" pitchFamily="2" charset="0"/>
              </a:rPr>
              <a:t>Project   </a:t>
            </a:r>
          </a:p>
          <a:p>
            <a:pPr algn="ctr"/>
            <a:r>
              <a:rPr lang="en-IN" sz="7200" dirty="0">
                <a:solidFill>
                  <a:srgbClr val="20222C"/>
                </a:solidFill>
                <a:effectLst/>
                <a:latin typeface="Helvetica" pitchFamily="2" charset="0"/>
              </a:rPr>
              <a:t> </a:t>
            </a:r>
            <a:r>
              <a:rPr lang="en-IN" sz="2400" dirty="0">
                <a:solidFill>
                  <a:srgbClr val="20222C"/>
                </a:solidFill>
                <a:effectLst/>
                <a:latin typeface="Helvetica" pitchFamily="2" charset="0"/>
              </a:rPr>
              <a:t>Basic to Intermediate </a:t>
            </a:r>
          </a:p>
        </p:txBody>
      </p:sp>
    </p:spTree>
    <p:extLst>
      <p:ext uri="{BB962C8B-B14F-4D97-AF65-F5344CB8AC3E}">
        <p14:creationId xmlns:p14="http://schemas.microsoft.com/office/powerpoint/2010/main" val="291226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9B0CD-64E0-094A-0F6A-851B528A573A}"/>
              </a:ext>
            </a:extLst>
          </p:cNvPr>
          <p:cNvSpPr txBox="1"/>
          <p:nvPr/>
        </p:nvSpPr>
        <p:spPr>
          <a:xfrm>
            <a:off x="1492899" y="261258"/>
            <a:ext cx="10512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QUESTION 6: Determine the distribution of orders by hour of the day.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5E8CD-0E08-F8AB-5044-CB5A68C980B7}"/>
              </a:ext>
            </a:extLst>
          </p:cNvPr>
          <p:cNvSpPr txBox="1"/>
          <p:nvPr/>
        </p:nvSpPr>
        <p:spPr>
          <a:xfrm>
            <a:off x="2090057" y="2611950"/>
            <a:ext cx="52064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</a:p>
          <a:p>
            <a:r>
              <a:rPr lang="en-US" sz="2400" dirty="0"/>
              <a:t>    HOUR(time), COUNT(order_id)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orders</a:t>
            </a:r>
          </a:p>
          <a:p>
            <a:r>
              <a:rPr lang="en-US" sz="2400" dirty="0"/>
              <a:t>GROUP BY HOUR(time;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0EE59-9968-A518-DEC4-2FD7C358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048" y="1790700"/>
            <a:ext cx="4164952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FB176-C73D-10DE-540C-E62E083638A1}"/>
              </a:ext>
            </a:extLst>
          </p:cNvPr>
          <p:cNvSpPr txBox="1"/>
          <p:nvPr/>
        </p:nvSpPr>
        <p:spPr>
          <a:xfrm>
            <a:off x="354563" y="186612"/>
            <a:ext cx="11837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QUESTION 7: Join relevant tables to find the category-wise distribution of pizzas. 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DBD3C-652F-3966-E7BF-AFEB8D0B4060}"/>
              </a:ext>
            </a:extLst>
          </p:cNvPr>
          <p:cNvSpPr txBox="1"/>
          <p:nvPr/>
        </p:nvSpPr>
        <p:spPr>
          <a:xfrm>
            <a:off x="3470987" y="1810138"/>
            <a:ext cx="7053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SELECT </a:t>
            </a:r>
          </a:p>
          <a:p>
            <a:r>
              <a:rPr lang="en-US" sz="2400" dirty="0"/>
              <a:t>    COUNT(pizza_type_id), pizza_type.category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pizza_type</a:t>
            </a:r>
          </a:p>
          <a:p>
            <a:r>
              <a:rPr lang="en-US" sz="2400" dirty="0"/>
              <a:t>GROUP BY pizza_type.category;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DCC55-433F-F2E4-C4D1-5ECA730F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48" y="4693802"/>
            <a:ext cx="4427671" cy="21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62E0D-40BF-35FB-D46C-F732432DEDFE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QUESTION 8:Group the orders by date and calculate the average number of pizzas ordered per day.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E4230-3DF8-DE9C-557D-C213E6106F68}"/>
              </a:ext>
            </a:extLst>
          </p:cNvPr>
          <p:cNvSpPr txBox="1"/>
          <p:nvPr/>
        </p:nvSpPr>
        <p:spPr>
          <a:xfrm>
            <a:off x="2799183" y="1200329"/>
            <a:ext cx="98158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SELECT </a:t>
            </a:r>
          </a:p>
          <a:p>
            <a:r>
              <a:rPr lang="en-US" sz="2400" dirty="0"/>
              <a:t>    AVG(order_count)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(SELECT </a:t>
            </a:r>
          </a:p>
          <a:p>
            <a:r>
              <a:rPr lang="en-US" sz="2400" dirty="0"/>
              <a:t>        COUNT(orders.order_id) AS order_count, orders.date</a:t>
            </a:r>
          </a:p>
          <a:p>
            <a:r>
              <a:rPr lang="en-US" sz="2400" dirty="0"/>
              <a:t>    FROM</a:t>
            </a:r>
          </a:p>
          <a:p>
            <a:r>
              <a:rPr lang="en-US" sz="2400" dirty="0"/>
              <a:t>        order_details</a:t>
            </a:r>
          </a:p>
          <a:p>
            <a:r>
              <a:rPr lang="en-US" sz="2400" dirty="0"/>
              <a:t>    JOIN orders ON orders.order_id = order_details.order_id</a:t>
            </a:r>
          </a:p>
          <a:p>
            <a:r>
              <a:rPr lang="en-US" sz="2400" dirty="0"/>
              <a:t>    GROUP BY orders.date) AS TEMP;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81C7F-DC70-0483-3EF4-3A682749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99" y="5187770"/>
            <a:ext cx="3453311" cy="167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1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40A6E4-836F-8A21-79BF-CE7709DCDF6C}"/>
              </a:ext>
            </a:extLst>
          </p:cNvPr>
          <p:cNvSpPr txBox="1"/>
          <p:nvPr/>
        </p:nvSpPr>
        <p:spPr>
          <a:xfrm>
            <a:off x="205272" y="-1"/>
            <a:ext cx="11986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QUESTION 9: Determine the top 3 most ordered pizza types based on revenue.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76EF-BF34-A657-0DEA-E6F9839A5BF7}"/>
              </a:ext>
            </a:extLst>
          </p:cNvPr>
          <p:cNvSpPr txBox="1"/>
          <p:nvPr/>
        </p:nvSpPr>
        <p:spPr>
          <a:xfrm>
            <a:off x="2985795" y="1200328"/>
            <a:ext cx="92062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SELECT </a:t>
            </a:r>
          </a:p>
          <a:p>
            <a:r>
              <a:rPr lang="en-US" sz="2000" dirty="0"/>
              <a:t>    ROUND(SUM(pizzas.price * order_details.quantity),0) AS                                          </a:t>
            </a:r>
            <a:r>
              <a:rPr lang="en-US" sz="2000" dirty="0">
                <a:solidFill>
                  <a:schemeClr val="bg1"/>
                </a:solidFill>
              </a:rPr>
              <a:t>v</a:t>
            </a:r>
            <a:r>
              <a:rPr lang="en-US" sz="2000" dirty="0"/>
              <a:t>  TOTAL_REVENUE,pizzas.pizza_type_id,pizza_type.name    </a:t>
            </a:r>
          </a:p>
          <a:p>
            <a:r>
              <a:rPr lang="en-US" sz="2000" dirty="0"/>
              <a:t>FROM</a:t>
            </a:r>
          </a:p>
          <a:p>
            <a:r>
              <a:rPr lang="en-US" sz="2000" dirty="0"/>
              <a:t>    pizzas</a:t>
            </a:r>
          </a:p>
          <a:p>
            <a:r>
              <a:rPr lang="en-US" sz="2000" dirty="0"/>
              <a:t>JOIN</a:t>
            </a:r>
          </a:p>
          <a:p>
            <a:r>
              <a:rPr lang="en-US" sz="2000" dirty="0"/>
              <a:t>     order_details ON order_details.pizza_id = pizzas.pizza_id </a:t>
            </a:r>
          </a:p>
          <a:p>
            <a:r>
              <a:rPr lang="en-US" sz="2000" dirty="0"/>
              <a:t>JOIN </a:t>
            </a:r>
          </a:p>
          <a:p>
            <a:r>
              <a:rPr lang="en-US" sz="2000" dirty="0"/>
              <a:t>      pizza_type on pizza_type.pizza_type_id = pizzas.pizza_type_id</a:t>
            </a:r>
          </a:p>
          <a:p>
            <a:r>
              <a:rPr lang="en-US" sz="2000" dirty="0"/>
              <a:t>group by</a:t>
            </a:r>
          </a:p>
          <a:p>
            <a:r>
              <a:rPr lang="en-US" sz="2000" dirty="0"/>
              <a:t>      pizzas.pizza_type_id,pizza_type.name</a:t>
            </a:r>
          </a:p>
          <a:p>
            <a:r>
              <a:rPr lang="en-US" sz="2000" dirty="0"/>
              <a:t>order by </a:t>
            </a:r>
          </a:p>
          <a:p>
            <a:r>
              <a:rPr lang="en-US" sz="2000" dirty="0"/>
              <a:t>      TOTAL_REVENUE DESC</a:t>
            </a:r>
          </a:p>
          <a:p>
            <a:r>
              <a:rPr lang="en-US" sz="2000" dirty="0"/>
              <a:t>LIMIT 3;</a:t>
            </a:r>
          </a:p>
          <a:p>
            <a:r>
              <a:rPr lang="en-US" sz="2000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5E590-9736-E105-B543-06EDBA80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659" y="5546479"/>
            <a:ext cx="6977965" cy="131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4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6DABD-9E39-CEBB-3FD3-38B37B56EE66}"/>
              </a:ext>
            </a:extLst>
          </p:cNvPr>
          <p:cNvSpPr txBox="1"/>
          <p:nvPr/>
        </p:nvSpPr>
        <p:spPr>
          <a:xfrm>
            <a:off x="4586287" y="609898"/>
            <a:ext cx="3885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621B4-D5AF-BD77-FA7B-B17A3AA6268B}"/>
              </a:ext>
            </a:extLst>
          </p:cNvPr>
          <p:cNvSpPr txBox="1"/>
          <p:nvPr/>
        </p:nvSpPr>
        <p:spPr>
          <a:xfrm>
            <a:off x="2723369" y="2494880"/>
            <a:ext cx="84955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60606"/>
                </a:solidFill>
                <a:effectLst/>
                <a:latin typeface="Helvetica" pitchFamily="2" charset="0"/>
              </a:rPr>
              <a:t>The objective of this project is extract basic to </a:t>
            </a:r>
          </a:p>
          <a:p>
            <a:pPr algn="ctr"/>
            <a:r>
              <a:rPr lang="en-IN" sz="3200" dirty="0">
                <a:solidFill>
                  <a:srgbClr val="060606"/>
                </a:solidFill>
                <a:effectLst/>
                <a:latin typeface="Helvetica" pitchFamily="2" charset="0"/>
              </a:rPr>
              <a:t>intermediate level data</a:t>
            </a:r>
          </a:p>
          <a:p>
            <a:pPr algn="ctr"/>
            <a:r>
              <a:rPr lang="en-IN" sz="3200" dirty="0">
                <a:solidFill>
                  <a:srgbClr val="060606"/>
                </a:solidFill>
                <a:effectLst/>
                <a:latin typeface="Helvetica" pitchFamily="2" charset="0"/>
              </a:rPr>
              <a:t>requirement requests using SQL queries. </a:t>
            </a:r>
            <a:r>
              <a:rPr lang="en-IN" sz="3200" dirty="0">
                <a:solidFill>
                  <a:srgbClr val="060606"/>
                </a:solidFill>
                <a:latin typeface="Helvetica" pitchFamily="2" charset="0"/>
              </a:rPr>
              <a:t>By which we can </a:t>
            </a:r>
            <a:r>
              <a:rPr lang="en-IN" sz="3200" dirty="0"/>
              <a:t>examines order trends, customer preferences, and sales performance to enhance strategic business decisions.</a:t>
            </a:r>
            <a:endParaRPr lang="en-IN" sz="3200" dirty="0">
              <a:solidFill>
                <a:srgbClr val="060606"/>
              </a:solidFill>
              <a:effectLst/>
              <a:latin typeface="Helvetica" pitchFamily="2" charset="0"/>
            </a:endParaRP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1306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5D5E5-6A98-AAC0-4B84-5B8A77CC632A}"/>
              </a:ext>
            </a:extLst>
          </p:cNvPr>
          <p:cNvSpPr txBox="1"/>
          <p:nvPr/>
        </p:nvSpPr>
        <p:spPr>
          <a:xfrm>
            <a:off x="0" y="223935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We have 1 Database having 4 tables: Pizzagalley &amp; {order_details, orders, pizza_types &amp; pizzas} respectively.</a:t>
            </a:r>
          </a:p>
          <a:p>
            <a:pPr algn="ctr"/>
            <a:endParaRPr 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9320-9680-DCF7-068D-959A9CFFAC06}"/>
              </a:ext>
            </a:extLst>
          </p:cNvPr>
          <p:cNvSpPr txBox="1"/>
          <p:nvPr/>
        </p:nvSpPr>
        <p:spPr>
          <a:xfrm>
            <a:off x="1660848" y="2322113"/>
            <a:ext cx="6139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</a:t>
            </a:r>
            <a:r>
              <a:rPr lang="en-US" sz="2400" dirty="0"/>
              <a:t> select * from order_details;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C882E8-A496-C635-4F7F-5DB5B2A9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3035299"/>
            <a:ext cx="8046616" cy="9820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BC5F251-F59C-4ACC-9540-84CD5DAC6A7C}"/>
              </a:ext>
            </a:extLst>
          </p:cNvPr>
          <p:cNvSpPr txBox="1"/>
          <p:nvPr/>
        </p:nvSpPr>
        <p:spPr>
          <a:xfrm>
            <a:off x="1660848" y="4651123"/>
            <a:ext cx="572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</a:t>
            </a:r>
            <a:r>
              <a:rPr lang="en-US" sz="2400" dirty="0"/>
              <a:t>  select * from orders;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BFB147-C546-7EA1-7414-199C6E3E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0" y="5252178"/>
            <a:ext cx="4760365" cy="13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6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569D7-D213-C177-0427-5E0577949A79}"/>
              </a:ext>
            </a:extLst>
          </p:cNvPr>
          <p:cNvSpPr txBox="1"/>
          <p:nvPr/>
        </p:nvSpPr>
        <p:spPr>
          <a:xfrm>
            <a:off x="1754154" y="541176"/>
            <a:ext cx="41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</a:t>
            </a:r>
            <a:r>
              <a:rPr lang="en-US" sz="2400" dirty="0"/>
              <a:t> select * from pizza_type;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EF494-8AD9-B70D-3680-CE8C6FDC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66" y="1372173"/>
            <a:ext cx="9161393" cy="1744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7F07AF-18A3-6F67-3CCD-DC84C4A3E7BF}"/>
              </a:ext>
            </a:extLst>
          </p:cNvPr>
          <p:cNvSpPr txBox="1"/>
          <p:nvPr/>
        </p:nvSpPr>
        <p:spPr>
          <a:xfrm>
            <a:off x="1884783" y="3947421"/>
            <a:ext cx="3430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4. </a:t>
            </a:r>
            <a:r>
              <a:rPr lang="en-US" sz="2400" dirty="0"/>
              <a:t>select * from pizzas;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8E1B2-8BB5-06CC-5045-2CD41D526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92" y="4819547"/>
            <a:ext cx="9092367" cy="174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7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0D6CB-5813-85C0-96C3-5139ECF347FD}"/>
              </a:ext>
            </a:extLst>
          </p:cNvPr>
          <p:cNvSpPr txBox="1"/>
          <p:nvPr/>
        </p:nvSpPr>
        <p:spPr>
          <a:xfrm>
            <a:off x="1380931" y="223935"/>
            <a:ext cx="96665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QUESTION 1: Calculate the total revenue generated from pizza sales.</a:t>
            </a:r>
          </a:p>
          <a:p>
            <a:pPr algn="ctr"/>
            <a:r>
              <a:rPr lang="en-US" sz="40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50B5C-1775-2B58-F352-FAA927F4366C}"/>
              </a:ext>
            </a:extLst>
          </p:cNvPr>
          <p:cNvSpPr txBox="1"/>
          <p:nvPr/>
        </p:nvSpPr>
        <p:spPr>
          <a:xfrm>
            <a:off x="2612571" y="2017418"/>
            <a:ext cx="88488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</a:t>
            </a:r>
          </a:p>
          <a:p>
            <a:r>
              <a:rPr lang="en-US" sz="2400" dirty="0"/>
              <a:t>    round(sum(quantity * price)) AS Total_Revenue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pizzas</a:t>
            </a:r>
          </a:p>
          <a:p>
            <a:r>
              <a:rPr lang="en-US" sz="2400" dirty="0"/>
              <a:t>INNER JOIN</a:t>
            </a:r>
          </a:p>
          <a:p>
            <a:r>
              <a:rPr lang="en-US" sz="2400" dirty="0"/>
              <a:t>    order_details ON pizzas.pizza_id = order_details.pizza_id;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BD08D-2D37-2A4C-188E-9E0FAFB7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63" y="4948576"/>
            <a:ext cx="3287359" cy="19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07BFFB-BFC1-A939-F3EC-9A8FA6648574}"/>
              </a:ext>
            </a:extLst>
          </p:cNvPr>
          <p:cNvSpPr txBox="1"/>
          <p:nvPr/>
        </p:nvSpPr>
        <p:spPr>
          <a:xfrm>
            <a:off x="335902" y="279918"/>
            <a:ext cx="11551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QUESTION 2: Identify the highest-priced         pizza_type_id.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D2BD-5364-E4C0-F50A-7C2D2137FD92}"/>
              </a:ext>
            </a:extLst>
          </p:cNvPr>
          <p:cNvSpPr txBox="1"/>
          <p:nvPr/>
        </p:nvSpPr>
        <p:spPr>
          <a:xfrm>
            <a:off x="4254759" y="2017909"/>
            <a:ext cx="627607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</a:t>
            </a:r>
          </a:p>
          <a:p>
            <a:r>
              <a:rPr lang="en-US" sz="2400" dirty="0"/>
              <a:t>     pizza_type_id , price 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pizzas</a:t>
            </a:r>
          </a:p>
          <a:p>
            <a:r>
              <a:rPr lang="en-US" sz="2400" dirty="0"/>
              <a:t>where </a:t>
            </a:r>
          </a:p>
          <a:p>
            <a:r>
              <a:rPr lang="en-US" sz="2400" dirty="0"/>
              <a:t>    price = (select max(price) from pizzas);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D99FD-3223-1F1D-F48D-A2CA84E5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74" y="5110117"/>
            <a:ext cx="5542068" cy="17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FC85D-571E-FA57-E3F9-9DA6FDCED531}"/>
              </a:ext>
            </a:extLst>
          </p:cNvPr>
          <p:cNvSpPr txBox="1"/>
          <p:nvPr/>
        </p:nvSpPr>
        <p:spPr>
          <a:xfrm>
            <a:off x="124408" y="130629"/>
            <a:ext cx="12067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QUESTION 3: Identify the most common pizza size ordered.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81319-DFD2-8746-885B-5675C2C3230C}"/>
              </a:ext>
            </a:extLst>
          </p:cNvPr>
          <p:cNvSpPr txBox="1"/>
          <p:nvPr/>
        </p:nvSpPr>
        <p:spPr>
          <a:xfrm>
            <a:off x="3670041" y="1586204"/>
            <a:ext cx="83975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</a:p>
          <a:p>
            <a:r>
              <a:rPr lang="en-US" sz="2400" dirty="0"/>
              <a:t>    COUNT(pizza_type_id) , size 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order_details</a:t>
            </a:r>
          </a:p>
          <a:p>
            <a:r>
              <a:rPr lang="en-US" sz="2400" dirty="0"/>
              <a:t>        JOIN</a:t>
            </a:r>
          </a:p>
          <a:p>
            <a:r>
              <a:rPr lang="en-US" sz="2400" dirty="0"/>
              <a:t>    pizzas ON pizzas.pizza_id = order_details.pizza_id</a:t>
            </a:r>
          </a:p>
          <a:p>
            <a:r>
              <a:rPr lang="en-US" sz="2400" dirty="0"/>
              <a:t>GROUP BY </a:t>
            </a:r>
          </a:p>
          <a:p>
            <a:r>
              <a:rPr lang="en-US" sz="2400" dirty="0"/>
              <a:t>    size 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371AB-7C7D-0C13-18A1-C56EFFDE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248" y="4863293"/>
            <a:ext cx="5201686" cy="199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6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995B1-3EC9-D15E-40CD-B813C0CEF12B}"/>
              </a:ext>
            </a:extLst>
          </p:cNvPr>
          <p:cNvSpPr txBox="1"/>
          <p:nvPr/>
        </p:nvSpPr>
        <p:spPr>
          <a:xfrm>
            <a:off x="-6220" y="0"/>
            <a:ext cx="11800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 QUESTION 4: List the top 5 most ordered pizza_id along with their quantities.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3DB7F-8B6B-2515-F712-8FA67E9A8537}"/>
              </a:ext>
            </a:extLst>
          </p:cNvPr>
          <p:cNvSpPr txBox="1"/>
          <p:nvPr/>
        </p:nvSpPr>
        <p:spPr>
          <a:xfrm>
            <a:off x="3051110" y="295975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10B43-AED0-844C-E116-A3904DCB6F23}"/>
              </a:ext>
            </a:extLst>
          </p:cNvPr>
          <p:cNvSpPr txBox="1"/>
          <p:nvPr/>
        </p:nvSpPr>
        <p:spPr>
          <a:xfrm>
            <a:off x="4410270" y="1436256"/>
            <a:ext cx="77817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</a:t>
            </a:r>
          </a:p>
          <a:p>
            <a:r>
              <a:rPr lang="en-US" sz="2400" dirty="0"/>
              <a:t>    sum(quantity) , pizza_id</a:t>
            </a:r>
          </a:p>
          <a:p>
            <a:r>
              <a:rPr lang="en-US" sz="2400" dirty="0"/>
              <a:t>FROM</a:t>
            </a:r>
          </a:p>
          <a:p>
            <a:r>
              <a:rPr lang="en-US" sz="2400" dirty="0"/>
              <a:t>    order_details</a:t>
            </a:r>
          </a:p>
          <a:p>
            <a:r>
              <a:rPr lang="en-US" sz="2400" dirty="0"/>
              <a:t>GROUP BY </a:t>
            </a:r>
          </a:p>
          <a:p>
            <a:r>
              <a:rPr lang="en-US" sz="2400" dirty="0"/>
              <a:t>     pizza_id</a:t>
            </a:r>
          </a:p>
          <a:p>
            <a:r>
              <a:rPr lang="en-US" sz="2400" dirty="0"/>
              <a:t>ORDER BY </a:t>
            </a:r>
          </a:p>
          <a:p>
            <a:r>
              <a:rPr lang="en-US" sz="2400" dirty="0"/>
              <a:t>     sum(quantity) desc</a:t>
            </a:r>
          </a:p>
          <a:p>
            <a:r>
              <a:rPr lang="en-US" sz="2400" dirty="0"/>
              <a:t>LIMIT 5;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5EF2D-D9C5-5601-9409-8E965223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235" y="4965393"/>
            <a:ext cx="4794507" cy="18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82C0D-F8C2-AC65-9168-1813D1EA3358}"/>
              </a:ext>
            </a:extLst>
          </p:cNvPr>
          <p:cNvSpPr txBox="1"/>
          <p:nvPr/>
        </p:nvSpPr>
        <p:spPr>
          <a:xfrm>
            <a:off x="1" y="0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QUESTION 5:Join the necessary tables to find the total quantity of each pizza category ordered.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D6A5C-0FB0-39EA-5C2A-F3DA6264056D}"/>
              </a:ext>
            </a:extLst>
          </p:cNvPr>
          <p:cNvSpPr txBox="1"/>
          <p:nvPr/>
        </p:nvSpPr>
        <p:spPr>
          <a:xfrm>
            <a:off x="2823456" y="1256568"/>
            <a:ext cx="8138766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 </a:t>
            </a:r>
          </a:p>
          <a:p>
            <a:r>
              <a:rPr lang="en-US" sz="2000" dirty="0"/>
              <a:t>    COUNT(order_details.quantity), pizza_type.category</a:t>
            </a:r>
          </a:p>
          <a:p>
            <a:r>
              <a:rPr lang="en-US" sz="2000" dirty="0"/>
              <a:t>FROM</a:t>
            </a:r>
          </a:p>
          <a:p>
            <a:r>
              <a:rPr lang="en-US" sz="2000" dirty="0"/>
              <a:t>    order_details</a:t>
            </a:r>
          </a:p>
          <a:p>
            <a:r>
              <a:rPr lang="en-US" sz="2000" dirty="0"/>
              <a:t>        JOIN</a:t>
            </a:r>
          </a:p>
          <a:p>
            <a:r>
              <a:rPr lang="en-US" sz="2000" dirty="0"/>
              <a:t>    pizzas ON order_details.pizza_id = pizzas.pizza_id</a:t>
            </a:r>
          </a:p>
          <a:p>
            <a:r>
              <a:rPr lang="en-US" sz="2000" dirty="0"/>
              <a:t>        JOIN</a:t>
            </a:r>
          </a:p>
          <a:p>
            <a:r>
              <a:rPr lang="en-US" sz="2000" dirty="0"/>
              <a:t>    pizza_type ON pizza_type.pizza_type_id = pizzas.pizza_type_id</a:t>
            </a:r>
          </a:p>
          <a:p>
            <a:r>
              <a:rPr lang="en-US" sz="2000" dirty="0"/>
              <a:t>GROUP BY</a:t>
            </a:r>
          </a:p>
          <a:p>
            <a:r>
              <a:rPr lang="en-US" sz="2000" dirty="0"/>
              <a:t>     pizza_type.category</a:t>
            </a:r>
          </a:p>
          <a:p>
            <a:r>
              <a:rPr lang="en-US" sz="2000" dirty="0"/>
              <a:t>ORDER BY </a:t>
            </a:r>
          </a:p>
          <a:p>
            <a:r>
              <a:rPr lang="en-US" sz="2000" dirty="0"/>
              <a:t>     COUNT(order_details.quantity) DESC;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C9553-5258-5E40-AA67-3EBE1306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34" y="5101486"/>
            <a:ext cx="4570712" cy="17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343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{02751FEB-6495-014B-A400-8F4AAE367CF6}tf10001069</Template>
  <TotalTime>1521</TotalTime>
  <Words>677</Words>
  <Application>Microsoft Macintosh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Helvetica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itsamitkishorea@gmail.com</dc:creator>
  <cp:lastModifiedBy>itsamitkishorea@gmail.com</cp:lastModifiedBy>
  <cp:revision>3</cp:revision>
  <dcterms:created xsi:type="dcterms:W3CDTF">2024-06-21T06:44:43Z</dcterms:created>
  <dcterms:modified xsi:type="dcterms:W3CDTF">2024-06-22T08:06:22Z</dcterms:modified>
</cp:coreProperties>
</file>