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f82d832f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f82d832f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 name="Google Shape;12;p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32675"/>
            <a:ext cx="8520600" cy="5727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b="1" lang="en" sz="2000" u="sng"/>
              <a:t>Real Time Fire and Flame Detection using Video Data Capture.</a:t>
            </a:r>
            <a:endParaRPr b="1" sz="2000" u="sng"/>
          </a:p>
        </p:txBody>
      </p:sp>
      <p:sp>
        <p:nvSpPr>
          <p:cNvPr id="55" name="Google Shape;55;p13"/>
          <p:cNvSpPr txBox="1"/>
          <p:nvPr>
            <p:ph idx="1" type="body"/>
          </p:nvPr>
        </p:nvSpPr>
        <p:spPr>
          <a:xfrm>
            <a:off x="253875" y="891425"/>
            <a:ext cx="3999900" cy="3790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en" sz="1700">
                <a:solidFill>
                  <a:schemeClr val="dk1"/>
                </a:solidFill>
              </a:rPr>
              <a:t>What is the problem?</a:t>
            </a:r>
            <a:endParaRPr b="1">
              <a:solidFill>
                <a:schemeClr val="dk1"/>
              </a:solidFill>
            </a:endParaRPr>
          </a:p>
          <a:p>
            <a:pPr indent="-298450" lvl="0" marL="285750" rtl="0" algn="l">
              <a:lnSpc>
                <a:spcPct val="115000"/>
              </a:lnSpc>
              <a:spcBef>
                <a:spcPts val="1200"/>
              </a:spcBef>
              <a:spcAft>
                <a:spcPts val="0"/>
              </a:spcAft>
              <a:buClr>
                <a:schemeClr val="dk1"/>
              </a:buClr>
              <a:buSzPts val="1600"/>
              <a:buChar char="●"/>
            </a:pPr>
            <a:r>
              <a:rPr lang="en">
                <a:solidFill>
                  <a:schemeClr val="dk1"/>
                </a:solidFill>
              </a:rPr>
              <a:t>The main problem addressed is the need for an effective method to detect fires and flames in real-time using video data. </a:t>
            </a:r>
            <a:endParaRPr sz="1600">
              <a:solidFill>
                <a:schemeClr val="dk1"/>
              </a:solidFill>
            </a:endParaRPr>
          </a:p>
          <a:p>
            <a:pPr indent="-298450" lvl="0" marL="285750" rtl="0" algn="l">
              <a:lnSpc>
                <a:spcPct val="115000"/>
              </a:lnSpc>
              <a:spcBef>
                <a:spcPts val="1200"/>
              </a:spcBef>
              <a:spcAft>
                <a:spcPts val="1200"/>
              </a:spcAft>
              <a:buClr>
                <a:schemeClr val="dk1"/>
              </a:buClr>
              <a:buSzPts val="1600"/>
              <a:buChar char="●"/>
            </a:pPr>
            <a:r>
              <a:rPr lang="en">
                <a:solidFill>
                  <a:schemeClr val="dk1"/>
                </a:solidFill>
              </a:rPr>
              <a:t>Traditional fire detection methods, such as smoke detectors, are often ineffective in large, open spaces where smoke particles may not reach the sensors quickly. This is particularly problematic in environments like large auditoriums, tunnels, or outdoor areas. </a:t>
            </a:r>
            <a:endParaRPr>
              <a:solidFill>
                <a:schemeClr val="dk1"/>
              </a:solidFill>
            </a:endParaRPr>
          </a:p>
        </p:txBody>
      </p:sp>
      <p:sp>
        <p:nvSpPr>
          <p:cNvPr id="56" name="Google Shape;56;p13"/>
          <p:cNvSpPr txBox="1"/>
          <p:nvPr>
            <p:ph idx="2" type="body"/>
          </p:nvPr>
        </p:nvSpPr>
        <p:spPr>
          <a:xfrm>
            <a:off x="4832400" y="891425"/>
            <a:ext cx="3999900" cy="37905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63173"/>
              <a:buNone/>
            </a:pPr>
            <a:r>
              <a:rPr b="1" lang="en" sz="2216">
                <a:solidFill>
                  <a:schemeClr val="dk1"/>
                </a:solidFill>
              </a:rPr>
              <a:t>What has been done earlier? </a:t>
            </a:r>
            <a:endParaRPr b="1" sz="2216">
              <a:solidFill>
                <a:schemeClr val="dk1"/>
              </a:solidFill>
            </a:endParaRPr>
          </a:p>
          <a:p>
            <a:pPr indent="0" lvl="0" marL="0" rtl="0" algn="l">
              <a:lnSpc>
                <a:spcPct val="115000"/>
              </a:lnSpc>
              <a:spcBef>
                <a:spcPts val="0"/>
              </a:spcBef>
              <a:spcAft>
                <a:spcPts val="0"/>
              </a:spcAft>
              <a:buSzPct val="66189"/>
              <a:buNone/>
            </a:pPr>
            <a:r>
              <a:rPr lang="en" sz="2115" u="sng">
                <a:solidFill>
                  <a:schemeClr val="dk1"/>
                </a:solidFill>
              </a:rPr>
              <a:t>Previous Work:</a:t>
            </a:r>
            <a:endParaRPr sz="1957" u="sng">
              <a:solidFill>
                <a:schemeClr val="dk1"/>
              </a:solidFill>
            </a:endParaRPr>
          </a:p>
          <a:p>
            <a:pPr indent="-346625" lvl="0" marL="342900" rtl="0" algn="l">
              <a:lnSpc>
                <a:spcPct val="115000"/>
              </a:lnSpc>
              <a:spcBef>
                <a:spcPts val="0"/>
              </a:spcBef>
              <a:spcAft>
                <a:spcPts val="0"/>
              </a:spcAft>
              <a:buClr>
                <a:schemeClr val="dk1"/>
              </a:buClr>
              <a:buSzPct val="116817"/>
              <a:buChar char="●"/>
            </a:pPr>
            <a:r>
              <a:rPr b="1" lang="en" sz="1783">
                <a:solidFill>
                  <a:schemeClr val="dk1"/>
                </a:solidFill>
              </a:rPr>
              <a:t>Color-Based Detection: </a:t>
            </a:r>
            <a:r>
              <a:rPr lang="en" sz="1783">
                <a:solidFill>
                  <a:schemeClr val="dk1"/>
                </a:solidFill>
              </a:rPr>
              <a:t>Earlier methods often relied solely on detecting the color of fire, which can lead to false alarms due to other objects having similar colors.</a:t>
            </a:r>
            <a:endParaRPr sz="1783">
              <a:solidFill>
                <a:schemeClr val="dk1"/>
              </a:solidFill>
            </a:endParaRPr>
          </a:p>
          <a:p>
            <a:pPr indent="0" lvl="0" marL="457200" rtl="0" algn="l">
              <a:lnSpc>
                <a:spcPct val="115000"/>
              </a:lnSpc>
              <a:spcBef>
                <a:spcPts val="0"/>
              </a:spcBef>
              <a:spcAft>
                <a:spcPts val="0"/>
              </a:spcAft>
              <a:buNone/>
            </a:pPr>
            <a:r>
              <a:t/>
            </a:r>
            <a:endParaRPr sz="2024">
              <a:solidFill>
                <a:schemeClr val="dk1"/>
              </a:solidFill>
            </a:endParaRPr>
          </a:p>
          <a:p>
            <a:pPr indent="-345863" lvl="0" marL="342900" rtl="0" algn="l">
              <a:lnSpc>
                <a:spcPct val="115000"/>
              </a:lnSpc>
              <a:spcBef>
                <a:spcPts val="0"/>
              </a:spcBef>
              <a:spcAft>
                <a:spcPts val="0"/>
              </a:spcAft>
              <a:buClr>
                <a:schemeClr val="dk1"/>
              </a:buClr>
              <a:buSzPct val="116981"/>
              <a:buChar char="●"/>
            </a:pPr>
            <a:r>
              <a:rPr b="1" lang="en" sz="1766">
                <a:solidFill>
                  <a:schemeClr val="dk1"/>
                </a:solidFill>
              </a:rPr>
              <a:t>Motion Detection</a:t>
            </a:r>
            <a:r>
              <a:rPr lang="en" sz="1766">
                <a:solidFill>
                  <a:schemeClr val="dk1"/>
                </a:solidFill>
              </a:rPr>
              <a:t>:  Some approaches combined color detection with motion analysis to better identify fire-like behavior, but these methods still struggled with false positives.</a:t>
            </a:r>
            <a:endParaRPr sz="1766">
              <a:solidFill>
                <a:schemeClr val="dk1"/>
              </a:solidFill>
            </a:endParaRPr>
          </a:p>
          <a:p>
            <a:pPr indent="0" lvl="0" marL="457200" rtl="0" algn="l">
              <a:lnSpc>
                <a:spcPct val="115000"/>
              </a:lnSpc>
              <a:spcBef>
                <a:spcPts val="0"/>
              </a:spcBef>
              <a:spcAft>
                <a:spcPts val="0"/>
              </a:spcAft>
              <a:buNone/>
            </a:pPr>
            <a:r>
              <a:t/>
            </a:r>
            <a:endParaRPr sz="1525">
              <a:solidFill>
                <a:schemeClr val="dk1"/>
              </a:solidFill>
            </a:endParaRPr>
          </a:p>
          <a:p>
            <a:pPr indent="-340869" lvl="0" marL="342900" rtl="0" algn="l">
              <a:lnSpc>
                <a:spcPct val="115000"/>
              </a:lnSpc>
              <a:spcBef>
                <a:spcPts val="0"/>
              </a:spcBef>
              <a:spcAft>
                <a:spcPts val="0"/>
              </a:spcAft>
              <a:buClr>
                <a:schemeClr val="dk1"/>
              </a:buClr>
              <a:buSzPct val="100000"/>
              <a:buChar char="●"/>
            </a:pPr>
            <a:r>
              <a:rPr b="1" lang="en" sz="1954">
                <a:solidFill>
                  <a:schemeClr val="dk1"/>
                </a:solidFill>
              </a:rPr>
              <a:t>Fourier Domain Analysis: </a:t>
            </a:r>
            <a:r>
              <a:rPr lang="en" sz="1954">
                <a:solidFill>
                  <a:schemeClr val="dk1"/>
                </a:solidFill>
              </a:rPr>
              <a:t>Techniques like those by Healey et al. (1993) and others used Fourier Transform to detect periodic patterns in flames.</a:t>
            </a:r>
            <a:endParaRPr sz="1954">
              <a:solidFill>
                <a:schemeClr val="dk1"/>
              </a:solidFill>
            </a:endParaRPr>
          </a:p>
          <a:p>
            <a:pPr indent="0" lvl="0" marL="0" rtl="0" algn="l">
              <a:lnSpc>
                <a:spcPct val="115000"/>
              </a:lnSpc>
              <a:spcBef>
                <a:spcPts val="900"/>
              </a:spcBef>
              <a:spcAft>
                <a:spcPts val="0"/>
              </a:spcAft>
              <a:buSzPct val="127272"/>
              <a:buNone/>
            </a:pPr>
            <a:r>
              <a:t/>
            </a:r>
            <a:endParaRPr sz="1100">
              <a:solidFill>
                <a:schemeClr val="dk1"/>
              </a:solidFill>
            </a:endParaRPr>
          </a:p>
          <a:p>
            <a:pPr indent="0" lvl="0" marL="0" rtl="0" algn="l">
              <a:lnSpc>
                <a:spcPct val="115000"/>
              </a:lnSpc>
              <a:spcBef>
                <a:spcPts val="900"/>
              </a:spcBef>
              <a:spcAft>
                <a:spcPts val="1200"/>
              </a:spcAft>
              <a:buSzPct val="100000"/>
              <a:buNone/>
            </a:pPr>
            <a:r>
              <a:t/>
            </a:r>
            <a:endParaRPr/>
          </a:p>
        </p:txBody>
      </p:sp>
      <p:sp>
        <p:nvSpPr>
          <p:cNvPr id="57" name="Google Shape;57;p13"/>
          <p:cNvSpPr txBox="1"/>
          <p:nvPr/>
        </p:nvSpPr>
        <p:spPr>
          <a:xfrm>
            <a:off x="2103300" y="4736925"/>
            <a:ext cx="49374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2"/>
                </a:solidFill>
              </a:rPr>
              <a:t>Hemant Sah</a:t>
            </a:r>
            <a:r>
              <a:rPr i="0" lang="en" sz="1800" u="none" cap="none" strike="noStrike">
                <a:solidFill>
                  <a:schemeClr val="dk2"/>
                </a:solidFill>
              </a:rPr>
              <a:t>, B4210</a:t>
            </a:r>
            <a:r>
              <a:rPr lang="en" sz="1800">
                <a:solidFill>
                  <a:schemeClr val="dk2"/>
                </a:solidFill>
              </a:rPr>
              <a:t>25</a:t>
            </a:r>
            <a:endParaRPr i="0" sz="1800" u="none" cap="none" strike="noStrike">
              <a:solidFill>
                <a:schemeClr val="dk2"/>
              </a:solidFill>
            </a:endParaRPr>
          </a:p>
        </p:txBody>
      </p:sp>
      <p:sp>
        <p:nvSpPr>
          <p:cNvPr id="58" name="Google Shape;58;p13"/>
          <p:cNvSpPr txBox="1"/>
          <p:nvPr/>
        </p:nvSpPr>
        <p:spPr>
          <a:xfrm>
            <a:off x="1171575" y="4429125"/>
            <a:ext cx="2164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1089475" y="48275"/>
            <a:ext cx="6427527"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59100" y="2224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2000" u="sng"/>
              <a:t>Real Time Fire and Flame Detection using Video Data Capture.</a:t>
            </a:r>
            <a:endParaRPr sz="2000"/>
          </a:p>
        </p:txBody>
      </p:sp>
      <p:sp>
        <p:nvSpPr>
          <p:cNvPr id="69" name="Google Shape;69;p15"/>
          <p:cNvSpPr txBox="1"/>
          <p:nvPr>
            <p:ph idx="1" type="body"/>
          </p:nvPr>
        </p:nvSpPr>
        <p:spPr>
          <a:xfrm>
            <a:off x="206600" y="720750"/>
            <a:ext cx="8625600" cy="4068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32117"/>
              <a:buNone/>
            </a:pPr>
            <a:r>
              <a:rPr b="1" lang="en" sz="6058">
                <a:solidFill>
                  <a:schemeClr val="dk1"/>
                </a:solidFill>
              </a:rPr>
              <a:t>What are the remaining challenges? What novel solution proposed by the authors to solve the problem?</a:t>
            </a:r>
            <a:endParaRPr b="1" sz="6058">
              <a:solidFill>
                <a:schemeClr val="dk1"/>
              </a:solidFill>
            </a:endParaRPr>
          </a:p>
          <a:p>
            <a:pPr indent="0" lvl="0" marL="0" rtl="0" algn="l">
              <a:lnSpc>
                <a:spcPct val="115000"/>
              </a:lnSpc>
              <a:spcBef>
                <a:spcPts val="0"/>
              </a:spcBef>
              <a:spcAft>
                <a:spcPts val="0"/>
              </a:spcAft>
              <a:buSzPct val="42552"/>
              <a:buNone/>
            </a:pPr>
            <a:r>
              <a:t/>
            </a:r>
            <a:endParaRPr sz="4573"/>
          </a:p>
          <a:p>
            <a:pPr indent="0" lvl="0" marL="0" rtl="0" algn="l">
              <a:lnSpc>
                <a:spcPct val="115000"/>
              </a:lnSpc>
              <a:spcBef>
                <a:spcPts val="0"/>
              </a:spcBef>
              <a:spcAft>
                <a:spcPts val="0"/>
              </a:spcAft>
              <a:buSzPct val="39722"/>
              <a:buNone/>
            </a:pPr>
            <a:r>
              <a:rPr b="1" lang="en" sz="4898" u="sng">
                <a:solidFill>
                  <a:schemeClr val="dk1"/>
                </a:solidFill>
              </a:rPr>
              <a:t>Remaining Challenges :</a:t>
            </a:r>
            <a:endParaRPr b="1" sz="5498">
              <a:solidFill>
                <a:schemeClr val="dk1"/>
              </a:solidFill>
            </a:endParaRPr>
          </a:p>
          <a:p>
            <a:pPr indent="0" lvl="0" marL="0" rtl="0" algn="l">
              <a:lnSpc>
                <a:spcPct val="115000"/>
              </a:lnSpc>
              <a:spcBef>
                <a:spcPts val="0"/>
              </a:spcBef>
              <a:spcAft>
                <a:spcPts val="0"/>
              </a:spcAft>
              <a:buSzPct val="48978"/>
              <a:buNone/>
            </a:pPr>
            <a:r>
              <a:t/>
            </a:r>
            <a:endParaRPr sz="3973" u="sng"/>
          </a:p>
          <a:p>
            <a:pPr indent="-149609" lvl="0" marL="171450" rtl="0" algn="l">
              <a:lnSpc>
                <a:spcPct val="115000"/>
              </a:lnSpc>
              <a:spcBef>
                <a:spcPts val="0"/>
              </a:spcBef>
              <a:spcAft>
                <a:spcPts val="0"/>
              </a:spcAft>
              <a:buSzPct val="116992"/>
              <a:buChar char="●"/>
            </a:pPr>
            <a:r>
              <a:rPr b="1" lang="en" sz="4978">
                <a:solidFill>
                  <a:schemeClr val="dk1"/>
                </a:solidFill>
              </a:rPr>
              <a:t>False Alarms</a:t>
            </a:r>
            <a:r>
              <a:rPr lang="en" sz="4978">
                <a:solidFill>
                  <a:schemeClr val="dk1"/>
                </a:solidFill>
              </a:rPr>
              <a:t>: A major challenge was the high rate of false alarms in environments with objects that move and change color similarly to flames, such as reflections or light sources.</a:t>
            </a:r>
            <a:endParaRPr sz="5678"/>
          </a:p>
          <a:p>
            <a:pPr indent="-149609" lvl="0" marL="171450" rtl="0" algn="l">
              <a:lnSpc>
                <a:spcPct val="115000"/>
              </a:lnSpc>
              <a:spcBef>
                <a:spcPts val="0"/>
              </a:spcBef>
              <a:spcAft>
                <a:spcPts val="0"/>
              </a:spcAft>
              <a:buSzPct val="116992"/>
              <a:buChar char="●"/>
            </a:pPr>
            <a:r>
              <a:rPr b="1" lang="en" sz="4978">
                <a:solidFill>
                  <a:schemeClr val="dk1"/>
                </a:solidFill>
              </a:rPr>
              <a:t>Detection Accuracy</a:t>
            </a:r>
            <a:r>
              <a:rPr lang="en" sz="4978">
                <a:solidFill>
                  <a:schemeClr val="dk1"/>
                </a:solidFill>
              </a:rPr>
              <a:t>: Another challenge was improving the accuracy of flame detection by incorporating both spatial and temporal information about the fire’s behavior.</a:t>
            </a:r>
            <a:endParaRPr sz="5678"/>
          </a:p>
          <a:p>
            <a:pPr indent="0" lvl="0" marL="457200" rtl="0" algn="l">
              <a:lnSpc>
                <a:spcPct val="115000"/>
              </a:lnSpc>
              <a:spcBef>
                <a:spcPts val="0"/>
              </a:spcBef>
              <a:spcAft>
                <a:spcPts val="0"/>
              </a:spcAft>
              <a:buNone/>
            </a:pPr>
            <a:r>
              <a:t/>
            </a:r>
            <a:endParaRPr sz="5678"/>
          </a:p>
          <a:p>
            <a:pPr indent="-57150" lvl="0" marL="171450" rtl="0" algn="l">
              <a:lnSpc>
                <a:spcPct val="115000"/>
              </a:lnSpc>
              <a:spcBef>
                <a:spcPts val="0"/>
              </a:spcBef>
              <a:spcAft>
                <a:spcPts val="0"/>
              </a:spcAft>
              <a:buSzPct val="38318"/>
              <a:buNone/>
            </a:pPr>
            <a:r>
              <a:t/>
            </a:r>
            <a:endParaRPr b="1" sz="5078">
              <a:solidFill>
                <a:schemeClr val="dk1"/>
              </a:solidFill>
            </a:endParaRPr>
          </a:p>
          <a:p>
            <a:pPr indent="0" lvl="0" marL="0" rtl="0" algn="l">
              <a:lnSpc>
                <a:spcPct val="115000"/>
              </a:lnSpc>
              <a:spcBef>
                <a:spcPts val="0"/>
              </a:spcBef>
              <a:spcAft>
                <a:spcPts val="0"/>
              </a:spcAft>
              <a:buSzPct val="38318"/>
              <a:buNone/>
            </a:pPr>
            <a:r>
              <a:rPr b="1" lang="en" sz="5078" u="sng">
                <a:solidFill>
                  <a:schemeClr val="dk1"/>
                </a:solidFill>
              </a:rPr>
              <a:t>Novel Solution Proposed :</a:t>
            </a:r>
            <a:endParaRPr b="1" sz="5678">
              <a:solidFill>
                <a:schemeClr val="dk1"/>
              </a:solidFill>
            </a:endParaRPr>
          </a:p>
          <a:p>
            <a:pPr indent="0" lvl="0" marL="0" rtl="0" algn="l">
              <a:lnSpc>
                <a:spcPct val="115000"/>
              </a:lnSpc>
              <a:spcBef>
                <a:spcPts val="0"/>
              </a:spcBef>
              <a:spcAft>
                <a:spcPts val="0"/>
              </a:spcAft>
              <a:buSzPct val="38318"/>
              <a:buNone/>
            </a:pPr>
            <a:r>
              <a:t/>
            </a:r>
            <a:endParaRPr sz="5078" u="sng"/>
          </a:p>
          <a:p>
            <a:pPr indent="-263957" lvl="0" marL="285750" rtl="0" algn="l">
              <a:lnSpc>
                <a:spcPct val="115000"/>
              </a:lnSpc>
              <a:spcBef>
                <a:spcPts val="0"/>
              </a:spcBef>
              <a:spcAft>
                <a:spcPts val="0"/>
              </a:spcAft>
              <a:buSzPct val="116992"/>
              <a:buChar char="●"/>
            </a:pPr>
            <a:r>
              <a:rPr b="1" lang="en" sz="4978">
                <a:solidFill>
                  <a:schemeClr val="dk1"/>
                </a:solidFill>
              </a:rPr>
              <a:t>Wavelet Transform</a:t>
            </a:r>
            <a:r>
              <a:rPr lang="en" sz="4978">
                <a:solidFill>
                  <a:schemeClr val="dk1"/>
                </a:solidFill>
              </a:rPr>
              <a:t>: The method applies a temporal wavelet transform to analyze the flickering behavior of potential flame regions in the video.</a:t>
            </a:r>
            <a:endParaRPr sz="5678"/>
          </a:p>
          <a:p>
            <a:pPr indent="-263957" lvl="0" marL="285750" rtl="0" algn="l">
              <a:lnSpc>
                <a:spcPct val="115000"/>
              </a:lnSpc>
              <a:spcBef>
                <a:spcPts val="0"/>
              </a:spcBef>
              <a:spcAft>
                <a:spcPts val="0"/>
              </a:spcAft>
              <a:buSzPct val="116992"/>
              <a:buChar char="●"/>
            </a:pPr>
            <a:r>
              <a:rPr b="1" lang="en" sz="4978">
                <a:solidFill>
                  <a:schemeClr val="dk1"/>
                </a:solidFill>
              </a:rPr>
              <a:t>Spatial Wavelet Transform</a:t>
            </a:r>
            <a:r>
              <a:rPr lang="en" sz="4978">
                <a:solidFill>
                  <a:schemeClr val="dk1"/>
                </a:solidFill>
              </a:rPr>
              <a:t>: Additionally, the spatial wavelet transform is used to analyze the color variations within the fire-colored regions, helping to further differentiate actual flames from other moving objects with similar color characteristics.</a:t>
            </a:r>
            <a:endParaRPr sz="5678"/>
          </a:p>
          <a:p>
            <a:pPr indent="-263957" lvl="0" marL="285750" rtl="0" algn="l">
              <a:lnSpc>
                <a:spcPct val="115000"/>
              </a:lnSpc>
              <a:spcBef>
                <a:spcPts val="0"/>
              </a:spcBef>
              <a:spcAft>
                <a:spcPts val="0"/>
              </a:spcAft>
              <a:buSzPct val="116992"/>
              <a:buChar char="●"/>
            </a:pPr>
            <a:r>
              <a:rPr b="1" lang="en" sz="4978">
                <a:solidFill>
                  <a:schemeClr val="dk1"/>
                </a:solidFill>
              </a:rPr>
              <a:t>Combination of Clues</a:t>
            </a:r>
            <a:r>
              <a:rPr lang="en" sz="4978">
                <a:solidFill>
                  <a:schemeClr val="dk1"/>
                </a:solidFill>
              </a:rPr>
              <a:t>: The final decision on whether a fire is present is made by combining motion analysis, color checks, and the results of wavelet analysis.</a:t>
            </a:r>
            <a:br>
              <a:rPr lang="en" sz="2905"/>
            </a:br>
            <a:endParaRPr sz="2989">
              <a:solidFill>
                <a:schemeClr val="dk1"/>
              </a:solidFill>
            </a:endParaRPr>
          </a:p>
          <a:p>
            <a:pPr indent="0" lvl="0" marL="0" rtl="0" algn="l">
              <a:lnSpc>
                <a:spcPct val="115000"/>
              </a:lnSpc>
              <a:spcBef>
                <a:spcPts val="1200"/>
              </a:spcBef>
              <a:spcAft>
                <a:spcPts val="0"/>
              </a:spcAft>
              <a:buSzPct val="108107"/>
              <a:buNone/>
            </a:pPr>
            <a:r>
              <a:t/>
            </a:r>
            <a:endParaRPr/>
          </a:p>
          <a:p>
            <a:pPr indent="0" lvl="0" marL="0" rtl="0" algn="l">
              <a:lnSpc>
                <a:spcPct val="115000"/>
              </a:lnSpc>
              <a:spcBef>
                <a:spcPts val="1200"/>
              </a:spcBef>
              <a:spcAft>
                <a:spcPts val="1200"/>
              </a:spcAft>
              <a:buSzPct val="108107"/>
              <a:buNone/>
            </a:pPr>
            <a:r>
              <a:t/>
            </a:r>
            <a:endParaRPr/>
          </a:p>
        </p:txBody>
      </p:sp>
      <p:sp>
        <p:nvSpPr>
          <p:cNvPr id="70" name="Google Shape;70;p15"/>
          <p:cNvSpPr txBox="1"/>
          <p:nvPr/>
        </p:nvSpPr>
        <p:spPr>
          <a:xfrm>
            <a:off x="2103300" y="4681800"/>
            <a:ext cx="4937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800"/>
              <a:buFont typeface="Arial"/>
              <a:buNone/>
            </a:pPr>
            <a:r>
              <a:rPr lang="en" sz="1800">
                <a:solidFill>
                  <a:schemeClr val="dk2"/>
                </a:solidFill>
              </a:rPr>
              <a:t>Hemant Sah, B421025</a:t>
            </a:r>
            <a:endParaRPr sz="1800">
              <a:solidFill>
                <a:schemeClr val="dk2"/>
              </a:solidFill>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