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8" r:id="rId8"/>
    <p:sldId id="263" r:id="rId9"/>
    <p:sldId id="269" r:id="rId10"/>
    <p:sldId id="270" r:id="rId11"/>
    <p:sldId id="266" r:id="rId12"/>
    <p:sldId id="262" r:id="rId13"/>
    <p:sldId id="272" r:id="rId14"/>
    <p:sldId id="275" r:id="rId15"/>
    <p:sldId id="276" r:id="rId16"/>
    <p:sldId id="278" r:id="rId17"/>
    <p:sldId id="283" r:id="rId18"/>
    <p:sldId id="279" r:id="rId19"/>
    <p:sldId id="274" r:id="rId20"/>
    <p:sldId id="280" r:id="rId21"/>
    <p:sldId id="281" r:id="rId22"/>
    <p:sldId id="282" r:id="rId23"/>
    <p:sldId id="277" r:id="rId24"/>
    <p:sldId id="284" r:id="rId25"/>
    <p:sldId id="285" r:id="rId26"/>
    <p:sldId id="286" r:id="rId27"/>
    <p:sldId id="273" r:id="rId28"/>
    <p:sldId id="287" r:id="rId29"/>
    <p:sldId id="288" r:id="rId30"/>
    <p:sldId id="289" r:id="rId31"/>
    <p:sldId id="290" r:id="rId32"/>
    <p:sldId id="296" r:id="rId33"/>
    <p:sldId id="291" r:id="rId34"/>
    <p:sldId id="297" r:id="rId35"/>
    <p:sldId id="294" r:id="rId36"/>
    <p:sldId id="298"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user\Desktop\2b.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user\Desktop\q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user\Desktop\6GRAPH.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Documents%20and%20Settings\user\Desktop\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2400"/>
            </a:pPr>
            <a:r>
              <a:rPr lang="en-US" sz="2400"/>
              <a:t>Top</a:t>
            </a:r>
            <a:r>
              <a:rPr lang="en-US" sz="2400" baseline="0"/>
              <a:t> 5 Locations in US who have certified Visa each year(2011-2016)</a:t>
            </a:r>
            <a:endParaRPr lang="en-US" sz="2400"/>
          </a:p>
        </c:rich>
      </c:tx>
      <c:layout>
        <c:manualLayout>
          <c:xMode val="edge"/>
          <c:yMode val="edge"/>
          <c:x val="0.19595086942257228"/>
          <c:y val="5.865296004666086E-2"/>
        </c:manualLayout>
      </c:layout>
    </c:title>
    <c:view3D>
      <c:rAngAx val="1"/>
    </c:view3D>
    <c:backWall>
      <c:spPr>
        <a:solidFill>
          <a:schemeClr val="lt1"/>
        </a:solidFill>
        <a:ln w="12700" cap="flat" cmpd="sng" algn="ctr">
          <a:solidFill>
            <a:schemeClr val="dk1"/>
          </a:solidFill>
          <a:prstDash val="solid"/>
          <a:miter lim="800000"/>
        </a:ln>
        <a:effectLst/>
      </c:spPr>
    </c:backWall>
    <c:plotArea>
      <c:layout>
        <c:manualLayout>
          <c:layoutTarget val="inner"/>
          <c:xMode val="edge"/>
          <c:yMode val="edge"/>
          <c:x val="5.5847276902887176E-2"/>
          <c:y val="3.0407990667833229E-2"/>
          <c:w val="0.94770661089238861"/>
          <c:h val="0.79994284047827413"/>
        </c:manualLayout>
      </c:layout>
      <c:bar3DChart>
        <c:barDir val="col"/>
        <c:grouping val="standard"/>
        <c:ser>
          <c:idx val="0"/>
          <c:order val="0"/>
          <c:cat>
            <c:multiLvlStrRef>
              <c:f>Sheet1!$A$1:$B$30</c:f>
              <c:multiLvlStrCache>
                <c:ptCount val="30"/>
                <c:lvl>
                  <c:pt idx="0">
                    <c:v>CALIFORNIA</c:v>
                  </c:pt>
                  <c:pt idx="1">
                    <c:v>NEW YORK</c:v>
                  </c:pt>
                  <c:pt idx="2">
                    <c:v>TEXAS</c:v>
                  </c:pt>
                  <c:pt idx="3">
                    <c:v>NEW JERSEY</c:v>
                  </c:pt>
                  <c:pt idx="4">
                    <c:v>ILLINOIS</c:v>
                  </c:pt>
                  <c:pt idx="5">
                    <c:v>CALIFORNIA</c:v>
                  </c:pt>
                  <c:pt idx="6">
                    <c:v>NEW YORK</c:v>
                  </c:pt>
                  <c:pt idx="7">
                    <c:v>TEXAS</c:v>
                  </c:pt>
                  <c:pt idx="8">
                    <c:v>NEW JERSEY</c:v>
                  </c:pt>
                  <c:pt idx="9">
                    <c:v>ILLINOIS</c:v>
                  </c:pt>
                  <c:pt idx="10">
                    <c:v>CALIFORNIA</c:v>
                  </c:pt>
                  <c:pt idx="11">
                    <c:v>NEW YORK</c:v>
                  </c:pt>
                  <c:pt idx="12">
                    <c:v>TEXAS</c:v>
                  </c:pt>
                  <c:pt idx="13">
                    <c:v>NEW JERSEY</c:v>
                  </c:pt>
                  <c:pt idx="14">
                    <c:v>ILLINOIS</c:v>
                  </c:pt>
                  <c:pt idx="15">
                    <c:v>CALIFORNIA</c:v>
                  </c:pt>
                  <c:pt idx="16">
                    <c:v>TEXAS</c:v>
                  </c:pt>
                  <c:pt idx="17">
                    <c:v>NEW YORK</c:v>
                  </c:pt>
                  <c:pt idx="18">
                    <c:v>NEW JERSEY</c:v>
                  </c:pt>
                  <c:pt idx="19">
                    <c:v>ILLINOIS</c:v>
                  </c:pt>
                  <c:pt idx="20">
                    <c:v>CALIFORNIA</c:v>
                  </c:pt>
                  <c:pt idx="21">
                    <c:v>TEXAS</c:v>
                  </c:pt>
                  <c:pt idx="22">
                    <c:v>NEW YORK</c:v>
                  </c:pt>
                  <c:pt idx="23">
                    <c:v>NEW JERSEY</c:v>
                  </c:pt>
                  <c:pt idx="24">
                    <c:v>ILLINOIS</c:v>
                  </c:pt>
                  <c:pt idx="25">
                    <c:v>CALIFORNIA</c:v>
                  </c:pt>
                  <c:pt idx="26">
                    <c:v>TEXAS</c:v>
                  </c:pt>
                  <c:pt idx="27">
                    <c:v>NEW YORK</c:v>
                  </c:pt>
                  <c:pt idx="28">
                    <c:v>NEW JERSEY</c:v>
                  </c:pt>
                  <c:pt idx="29">
                    <c:v>ILLINOIS</c:v>
                  </c:pt>
                </c:lvl>
                <c:lvl>
                  <c:pt idx="0">
                    <c:v>2011</c:v>
                  </c:pt>
                  <c:pt idx="1">
                    <c:v>2011</c:v>
                  </c:pt>
                  <c:pt idx="2">
                    <c:v>2011</c:v>
                  </c:pt>
                  <c:pt idx="3">
                    <c:v>2011</c:v>
                  </c:pt>
                  <c:pt idx="4">
                    <c:v>2011</c:v>
                  </c:pt>
                  <c:pt idx="5">
                    <c:v>2012</c:v>
                  </c:pt>
                  <c:pt idx="6">
                    <c:v>2012</c:v>
                  </c:pt>
                  <c:pt idx="7">
                    <c:v>2012</c:v>
                  </c:pt>
                  <c:pt idx="8">
                    <c:v>2012</c:v>
                  </c:pt>
                  <c:pt idx="9">
                    <c:v>2012</c:v>
                  </c:pt>
                  <c:pt idx="10">
                    <c:v>2013</c:v>
                  </c:pt>
                  <c:pt idx="11">
                    <c:v>2013</c:v>
                  </c:pt>
                  <c:pt idx="12">
                    <c:v>2013</c:v>
                  </c:pt>
                  <c:pt idx="13">
                    <c:v>2013</c:v>
                  </c:pt>
                  <c:pt idx="14">
                    <c:v>2013</c:v>
                  </c:pt>
                  <c:pt idx="15">
                    <c:v>2014</c:v>
                  </c:pt>
                  <c:pt idx="16">
                    <c:v>2014</c:v>
                  </c:pt>
                  <c:pt idx="17">
                    <c:v>2014</c:v>
                  </c:pt>
                  <c:pt idx="18">
                    <c:v>2014</c:v>
                  </c:pt>
                  <c:pt idx="19">
                    <c:v>2014</c:v>
                  </c:pt>
                  <c:pt idx="20">
                    <c:v>2015</c:v>
                  </c:pt>
                  <c:pt idx="21">
                    <c:v>2015</c:v>
                  </c:pt>
                  <c:pt idx="22">
                    <c:v>2015</c:v>
                  </c:pt>
                  <c:pt idx="23">
                    <c:v>2015</c:v>
                  </c:pt>
                  <c:pt idx="24">
                    <c:v>2015</c:v>
                  </c:pt>
                  <c:pt idx="25">
                    <c:v>2016</c:v>
                  </c:pt>
                  <c:pt idx="26">
                    <c:v>2016</c:v>
                  </c:pt>
                  <c:pt idx="27">
                    <c:v>2016</c:v>
                  </c:pt>
                  <c:pt idx="28">
                    <c:v>2016</c:v>
                  </c:pt>
                  <c:pt idx="29">
                    <c:v>2016</c:v>
                  </c:pt>
                </c:lvl>
              </c:multiLvlStrCache>
            </c:multiLvlStrRef>
          </c:cat>
          <c:val>
            <c:numRef>
              <c:f>Sheet1!$C$1:$C$30</c:f>
              <c:numCache>
                <c:formatCode>General</c:formatCode>
                <c:ptCount val="30"/>
                <c:pt idx="0">
                  <c:v>56252</c:v>
                </c:pt>
                <c:pt idx="1">
                  <c:v>35244</c:v>
                </c:pt>
                <c:pt idx="2">
                  <c:v>26851</c:v>
                </c:pt>
                <c:pt idx="3">
                  <c:v>20750</c:v>
                </c:pt>
                <c:pt idx="4">
                  <c:v>16150</c:v>
                </c:pt>
                <c:pt idx="5">
                  <c:v>64537</c:v>
                </c:pt>
                <c:pt idx="6">
                  <c:v>37086</c:v>
                </c:pt>
                <c:pt idx="7">
                  <c:v>31841</c:v>
                </c:pt>
                <c:pt idx="8">
                  <c:v>24277</c:v>
                </c:pt>
                <c:pt idx="9">
                  <c:v>19427</c:v>
                </c:pt>
                <c:pt idx="10">
                  <c:v>72171</c:v>
                </c:pt>
                <c:pt idx="11">
                  <c:v>36460</c:v>
                </c:pt>
                <c:pt idx="12">
                  <c:v>36408</c:v>
                </c:pt>
                <c:pt idx="13">
                  <c:v>26243</c:v>
                </c:pt>
                <c:pt idx="14">
                  <c:v>21516</c:v>
                </c:pt>
                <c:pt idx="15">
                  <c:v>85164</c:v>
                </c:pt>
                <c:pt idx="16">
                  <c:v>45091</c:v>
                </c:pt>
                <c:pt idx="17">
                  <c:v>42169</c:v>
                </c:pt>
                <c:pt idx="18">
                  <c:v>33243</c:v>
                </c:pt>
                <c:pt idx="19">
                  <c:v>24414</c:v>
                </c:pt>
                <c:pt idx="20">
                  <c:v>100710</c:v>
                </c:pt>
                <c:pt idx="21">
                  <c:v>55066</c:v>
                </c:pt>
                <c:pt idx="22">
                  <c:v>47703</c:v>
                </c:pt>
                <c:pt idx="23">
                  <c:v>43463</c:v>
                </c:pt>
                <c:pt idx="24">
                  <c:v>29529</c:v>
                </c:pt>
                <c:pt idx="25">
                  <c:v>104070</c:v>
                </c:pt>
                <c:pt idx="26">
                  <c:v>59694</c:v>
                </c:pt>
                <c:pt idx="27">
                  <c:v>51293</c:v>
                </c:pt>
                <c:pt idx="28">
                  <c:v>43174</c:v>
                </c:pt>
                <c:pt idx="29">
                  <c:v>31270</c:v>
                </c:pt>
              </c:numCache>
            </c:numRef>
          </c:val>
        </c:ser>
        <c:shape val="pyramid"/>
        <c:axId val="51567232"/>
        <c:axId val="51573504"/>
        <c:axId val="51218176"/>
      </c:bar3DChart>
      <c:catAx>
        <c:axId val="51567232"/>
        <c:scaling>
          <c:orientation val="minMax"/>
        </c:scaling>
        <c:axPos val="b"/>
        <c:title>
          <c:tx>
            <c:rich>
              <a:bodyPr/>
              <a:lstStyle/>
              <a:p>
                <a:pPr>
                  <a:defRPr sz="1800"/>
                </a:pPr>
                <a:r>
                  <a:rPr lang="en-US" sz="1800"/>
                  <a:t>Year</a:t>
                </a:r>
              </a:p>
            </c:rich>
          </c:tx>
          <c:layout>
            <c:manualLayout>
              <c:xMode val="edge"/>
              <c:yMode val="edge"/>
              <c:x val="0.43046120406824168"/>
              <c:y val="0.87209798775153102"/>
            </c:manualLayout>
          </c:layout>
        </c:title>
        <c:tickLblPos val="nextTo"/>
        <c:txPr>
          <a:bodyPr/>
          <a:lstStyle/>
          <a:p>
            <a:pPr>
              <a:defRPr sz="1400" b="1"/>
            </a:pPr>
            <a:endParaRPr lang="en-US"/>
          </a:p>
        </c:txPr>
        <c:crossAx val="51573504"/>
        <c:crosses val="autoZero"/>
        <c:auto val="1"/>
        <c:lblAlgn val="ctr"/>
        <c:lblOffset val="100"/>
      </c:catAx>
      <c:valAx>
        <c:axId val="51573504"/>
        <c:scaling>
          <c:orientation val="minMax"/>
        </c:scaling>
        <c:axPos val="l"/>
        <c:majorGridlines/>
        <c:numFmt formatCode="General" sourceLinked="1"/>
        <c:tickLblPos val="low"/>
        <c:txPr>
          <a:bodyPr/>
          <a:lstStyle/>
          <a:p>
            <a:pPr>
              <a:defRPr sz="1200" b="1"/>
            </a:pPr>
            <a:endParaRPr lang="en-US"/>
          </a:p>
        </c:txPr>
        <c:crossAx val="51567232"/>
        <c:crosses val="autoZero"/>
        <c:crossBetween val="between"/>
      </c:valAx>
      <c:serAx>
        <c:axId val="51218176"/>
        <c:scaling>
          <c:orientation val="minMax"/>
        </c:scaling>
        <c:delete val="1"/>
        <c:axPos val="b"/>
        <c:tickLblPos val="nextTo"/>
        <c:crossAx val="51573504"/>
        <c:crosses val="autoZero"/>
      </c:serAx>
    </c:plotArea>
    <c:plotVisOnly val="1"/>
  </c:chart>
  <c:txPr>
    <a:bodyPr/>
    <a:lstStyle/>
    <a:p>
      <a:pPr>
        <a:defRPr sz="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200"/>
            </a:pPr>
            <a:r>
              <a:rPr lang="en-US" sz="3200"/>
              <a:t>Data</a:t>
            </a:r>
            <a:r>
              <a:rPr lang="en-US" sz="3200" baseline="0"/>
              <a:t> Scientists across Industries</a:t>
            </a:r>
            <a:endParaRPr lang="en-US" sz="3200"/>
          </a:p>
        </c:rich>
      </c:tx>
      <c:layout>
        <c:manualLayout>
          <c:xMode val="edge"/>
          <c:yMode val="edge"/>
          <c:x val="0.22997848645787958"/>
          <c:y val="3.1230213258321749E-2"/>
        </c:manualLayout>
      </c:layout>
    </c:title>
    <c:plotArea>
      <c:layout/>
      <c:pieChart>
        <c:varyColors val="1"/>
        <c:ser>
          <c:idx val="0"/>
          <c:order val="0"/>
          <c:dLbls>
            <c:txPr>
              <a:bodyPr/>
              <a:lstStyle/>
              <a:p>
                <a:pPr>
                  <a:defRPr sz="2800" b="1"/>
                </a:pPr>
                <a:endParaRPr lang="en-US"/>
              </a:p>
            </c:txPr>
            <c:showPercent val="1"/>
            <c:showLeaderLines val="1"/>
          </c:dLbls>
          <c:cat>
            <c:strRef>
              <c:f>Sheet1!$A$1:$A$5</c:f>
              <c:strCache>
                <c:ptCount val="5"/>
                <c:pt idx="0">
                  <c:v>statisticians</c:v>
                </c:pt>
                <c:pt idx="1">
                  <c:v>computer and information research scientists     </c:v>
                </c:pt>
                <c:pt idx="2">
                  <c:v>operations research analysts</c:v>
                </c:pt>
                <c:pt idx="3">
                  <c:v>computer occupations, all other</c:v>
                </c:pt>
                <c:pt idx="4">
                  <c:v>software developers, applications</c:v>
                </c:pt>
              </c:strCache>
            </c:strRef>
          </c:cat>
          <c:val>
            <c:numRef>
              <c:f>Sheet1!$B$1:$B$5</c:f>
              <c:numCache>
                <c:formatCode>General</c:formatCode>
                <c:ptCount val="5"/>
                <c:pt idx="0">
                  <c:v>801</c:v>
                </c:pt>
                <c:pt idx="1">
                  <c:v>708</c:v>
                </c:pt>
                <c:pt idx="2">
                  <c:v>550</c:v>
                </c:pt>
                <c:pt idx="3">
                  <c:v>224</c:v>
                </c:pt>
                <c:pt idx="4">
                  <c:v>207</c:v>
                </c:pt>
              </c:numCache>
            </c:numRef>
          </c:val>
        </c:ser>
        <c:dLbls>
          <c:showPercent val="1"/>
        </c:dLbls>
        <c:firstSliceAng val="0"/>
      </c:pieChart>
    </c:plotArea>
    <c:legend>
      <c:legendPos val="r"/>
      <c:layout>
        <c:manualLayout>
          <c:xMode val="edge"/>
          <c:yMode val="edge"/>
          <c:x val="0.5814472728632023"/>
          <c:y val="0.1121383585053609"/>
          <c:w val="0.41855272713679781"/>
          <c:h val="0.87625388087226619"/>
        </c:manualLayout>
      </c:layout>
      <c:txPr>
        <a:bodyPr/>
        <a:lstStyle/>
        <a:p>
          <a:pPr>
            <a:defRPr sz="2400" b="1"/>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10"/>
  <c:chart>
    <c:title>
      <c:tx>
        <c:rich>
          <a:bodyPr/>
          <a:lstStyle/>
          <a:p>
            <a:pPr>
              <a:defRPr sz="2000"/>
            </a:pPr>
            <a:r>
              <a:rPr lang="en-US" sz="2000"/>
              <a:t>Percentage of each Case Status on total applications over time </a:t>
            </a:r>
          </a:p>
        </c:rich>
      </c:tx>
      <c:layout>
        <c:manualLayout>
          <c:xMode val="edge"/>
          <c:yMode val="edge"/>
          <c:x val="0.20952665724026484"/>
          <c:y val="6.2724020237633531E-3"/>
        </c:manualLayout>
      </c:layout>
    </c:title>
    <c:plotArea>
      <c:layout>
        <c:manualLayout>
          <c:layoutTarget val="inner"/>
          <c:xMode val="edge"/>
          <c:yMode val="edge"/>
          <c:x val="7.6998617260955693E-2"/>
          <c:y val="0.11403660786943116"/>
          <c:w val="0.69444619422572151"/>
          <c:h val="0.76851631537324161"/>
        </c:manualLayout>
      </c:layout>
      <c:lineChart>
        <c:grouping val="standard"/>
        <c:ser>
          <c:idx val="0"/>
          <c:order val="0"/>
          <c:tx>
            <c:v>Certified-Withdrawn</c:v>
          </c:tx>
          <c:cat>
            <c:numRef>
              <c:f>Sheet1!$A$1:$A$6</c:f>
              <c:numCache>
                <c:formatCode>General</c:formatCode>
                <c:ptCount val="6"/>
                <c:pt idx="0">
                  <c:v>2011</c:v>
                </c:pt>
                <c:pt idx="1">
                  <c:v>2012</c:v>
                </c:pt>
                <c:pt idx="2">
                  <c:v>2013</c:v>
                </c:pt>
                <c:pt idx="3">
                  <c:v>2014</c:v>
                </c:pt>
                <c:pt idx="4">
                  <c:v>2015</c:v>
                </c:pt>
                <c:pt idx="5">
                  <c:v>2016</c:v>
                </c:pt>
              </c:numCache>
            </c:numRef>
          </c:cat>
          <c:val>
            <c:numRef>
              <c:f>Sheet1!$C$7:$C$12</c:f>
              <c:numCache>
                <c:formatCode>General</c:formatCode>
                <c:ptCount val="6"/>
                <c:pt idx="0">
                  <c:v>3.2321813000000001</c:v>
                </c:pt>
                <c:pt idx="1">
                  <c:v>7.4873620000000018</c:v>
                </c:pt>
                <c:pt idx="2">
                  <c:v>8.0142219999999984</c:v>
                </c:pt>
                <c:pt idx="3">
                  <c:v>6.9980960000000003</c:v>
                </c:pt>
                <c:pt idx="4">
                  <c:v>6.6379842999999967</c:v>
                </c:pt>
                <c:pt idx="5">
                  <c:v>7.2694939999999999</c:v>
                </c:pt>
              </c:numCache>
            </c:numRef>
          </c:val>
        </c:ser>
        <c:ser>
          <c:idx val="1"/>
          <c:order val="1"/>
          <c:tx>
            <c:v>Denied</c:v>
          </c:tx>
          <c:cat>
            <c:numRef>
              <c:f>Sheet1!$A$1:$A$6</c:f>
              <c:numCache>
                <c:formatCode>General</c:formatCode>
                <c:ptCount val="6"/>
                <c:pt idx="0">
                  <c:v>2011</c:v>
                </c:pt>
                <c:pt idx="1">
                  <c:v>2012</c:v>
                </c:pt>
                <c:pt idx="2">
                  <c:v>2013</c:v>
                </c:pt>
                <c:pt idx="3">
                  <c:v>2014</c:v>
                </c:pt>
                <c:pt idx="4">
                  <c:v>2015</c:v>
                </c:pt>
                <c:pt idx="5">
                  <c:v>2016</c:v>
                </c:pt>
              </c:numCache>
            </c:numRef>
          </c:cat>
          <c:val>
            <c:numRef>
              <c:f>Sheet1!$C$13:$C$18</c:f>
              <c:numCache>
                <c:formatCode>General</c:formatCode>
                <c:ptCount val="6"/>
                <c:pt idx="0">
                  <c:v>8.1194760000000006</c:v>
                </c:pt>
                <c:pt idx="1">
                  <c:v>5.0759489999999996</c:v>
                </c:pt>
                <c:pt idx="2">
                  <c:v>2.7461243000000009</c:v>
                </c:pt>
                <c:pt idx="3">
                  <c:v>2.2907934000000001</c:v>
                </c:pt>
                <c:pt idx="4">
                  <c:v>1.7653989999999995</c:v>
                </c:pt>
                <c:pt idx="5">
                  <c:v>1.4163256999999996</c:v>
                </c:pt>
              </c:numCache>
            </c:numRef>
          </c:val>
        </c:ser>
        <c:ser>
          <c:idx val="2"/>
          <c:order val="2"/>
          <c:tx>
            <c:v>Withrawn</c:v>
          </c:tx>
          <c:cat>
            <c:numRef>
              <c:f>Sheet1!$A$1:$A$6</c:f>
              <c:numCache>
                <c:formatCode>General</c:formatCode>
                <c:ptCount val="6"/>
                <c:pt idx="0">
                  <c:v>2011</c:v>
                </c:pt>
                <c:pt idx="1">
                  <c:v>2012</c:v>
                </c:pt>
                <c:pt idx="2">
                  <c:v>2013</c:v>
                </c:pt>
                <c:pt idx="3">
                  <c:v>2014</c:v>
                </c:pt>
                <c:pt idx="4">
                  <c:v>2015</c:v>
                </c:pt>
                <c:pt idx="5">
                  <c:v>2016</c:v>
                </c:pt>
              </c:numCache>
            </c:numRef>
          </c:cat>
          <c:val>
            <c:numRef>
              <c:f>Sheet1!$C$19:$C$24</c:f>
              <c:numCache>
                <c:formatCode>General</c:formatCode>
                <c:ptCount val="6"/>
                <c:pt idx="0">
                  <c:v>2.8165912999999998</c:v>
                </c:pt>
                <c:pt idx="1">
                  <c:v>2.5805628</c:v>
                </c:pt>
                <c:pt idx="2">
                  <c:v>2.6214957000000001</c:v>
                </c:pt>
                <c:pt idx="3">
                  <c:v>3.0868629999999992</c:v>
                </c:pt>
                <c:pt idx="4">
                  <c:v>3.1443593999999999</c:v>
                </c:pt>
                <c:pt idx="5">
                  <c:v>3.3791137</c:v>
                </c:pt>
              </c:numCache>
            </c:numRef>
          </c:val>
        </c:ser>
        <c:ser>
          <c:idx val="3"/>
          <c:order val="3"/>
          <c:tx>
            <c:v>Certified</c:v>
          </c:tx>
          <c:cat>
            <c:numRef>
              <c:f>Sheet1!$A$1:$A$6</c:f>
              <c:numCache>
                <c:formatCode>General</c:formatCode>
                <c:ptCount val="6"/>
                <c:pt idx="0">
                  <c:v>2011</c:v>
                </c:pt>
                <c:pt idx="1">
                  <c:v>2012</c:v>
                </c:pt>
                <c:pt idx="2">
                  <c:v>2013</c:v>
                </c:pt>
                <c:pt idx="3">
                  <c:v>2014</c:v>
                </c:pt>
                <c:pt idx="4">
                  <c:v>2015</c:v>
                </c:pt>
                <c:pt idx="5">
                  <c:v>2016</c:v>
                </c:pt>
              </c:numCache>
            </c:numRef>
          </c:cat>
          <c:val>
            <c:numRef>
              <c:f>Sheet1!$C$1:$C$6</c:f>
              <c:numCache>
                <c:formatCode>General</c:formatCode>
                <c:ptCount val="6"/>
                <c:pt idx="0">
                  <c:v>85.83175</c:v>
                </c:pt>
                <c:pt idx="1">
                  <c:v>84.856125000000006</c:v>
                </c:pt>
                <c:pt idx="2">
                  <c:v>86.618160000000003</c:v>
                </c:pt>
                <c:pt idx="3">
                  <c:v>87.624245000000002</c:v>
                </c:pt>
                <c:pt idx="4">
                  <c:v>88.452254999999994</c:v>
                </c:pt>
                <c:pt idx="5">
                  <c:v>87.935069999999996</c:v>
                </c:pt>
              </c:numCache>
            </c:numRef>
          </c:val>
        </c:ser>
        <c:marker val="1"/>
        <c:axId val="51706496"/>
        <c:axId val="51593984"/>
      </c:lineChart>
      <c:catAx>
        <c:axId val="51706496"/>
        <c:scaling>
          <c:orientation val="minMax"/>
        </c:scaling>
        <c:axPos val="b"/>
        <c:majorGridlines/>
        <c:title>
          <c:tx>
            <c:rich>
              <a:bodyPr/>
              <a:lstStyle/>
              <a:p>
                <a:pPr>
                  <a:defRPr sz="1400"/>
                </a:pPr>
                <a:r>
                  <a:rPr lang="en-US" sz="1400"/>
                  <a:t>YEAR</a:t>
                </a:r>
              </a:p>
            </c:rich>
          </c:tx>
          <c:layout/>
        </c:title>
        <c:numFmt formatCode="@" sourceLinked="0"/>
        <c:tickLblPos val="nextTo"/>
        <c:txPr>
          <a:bodyPr/>
          <a:lstStyle/>
          <a:p>
            <a:pPr>
              <a:defRPr sz="1200" b="1"/>
            </a:pPr>
            <a:endParaRPr lang="en-US"/>
          </a:p>
        </c:txPr>
        <c:crossAx val="51593984"/>
        <c:crosses val="autoZero"/>
        <c:auto val="1"/>
        <c:lblAlgn val="ctr"/>
        <c:lblOffset val="100"/>
        <c:noMultiLvlLbl val="1"/>
      </c:catAx>
      <c:valAx>
        <c:axId val="51593984"/>
        <c:scaling>
          <c:orientation val="minMax"/>
        </c:scaling>
        <c:axPos val="l"/>
        <c:majorGridlines/>
        <c:title>
          <c:tx>
            <c:rich>
              <a:bodyPr rot="-5400000" vert="horz"/>
              <a:lstStyle/>
              <a:p>
                <a:pPr>
                  <a:defRPr sz="1400"/>
                </a:pPr>
                <a:r>
                  <a:rPr lang="en-US" sz="1400"/>
                  <a:t>PERCENTAGE</a:t>
                </a:r>
              </a:p>
            </c:rich>
          </c:tx>
          <c:layout/>
        </c:title>
        <c:numFmt formatCode="General" sourceLinked="1"/>
        <c:tickLblPos val="nextTo"/>
        <c:txPr>
          <a:bodyPr/>
          <a:lstStyle/>
          <a:p>
            <a:pPr>
              <a:defRPr sz="1200" b="1"/>
            </a:pPr>
            <a:endParaRPr lang="en-US"/>
          </a:p>
        </c:txPr>
        <c:crossAx val="51706496"/>
        <c:crosses val="autoZero"/>
        <c:crossBetween val="between"/>
      </c:valAx>
    </c:plotArea>
    <c:legend>
      <c:legendPos val="r"/>
      <c:layout>
        <c:manualLayout>
          <c:xMode val="edge"/>
          <c:yMode val="edge"/>
          <c:x val="0.78565721220331386"/>
          <c:y val="0.13607697509427039"/>
          <c:w val="0.20641684305590849"/>
          <c:h val="0.72175360176047865"/>
        </c:manualLayout>
      </c:layout>
      <c:overlay val="1"/>
      <c:txPr>
        <a:bodyPr/>
        <a:lstStyle/>
        <a:p>
          <a:pPr>
            <a:defRPr sz="2000"/>
          </a:pPr>
          <a:endParaRPr lang="en-US"/>
        </a:p>
      </c:txPr>
    </c:legend>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2000"/>
            </a:pPr>
            <a:r>
              <a:rPr lang="en-US" sz="2000"/>
              <a:t>Number of Applications over the years</a:t>
            </a:r>
          </a:p>
        </c:rich>
      </c:tx>
      <c:layout>
        <c:manualLayout>
          <c:xMode val="edge"/>
          <c:yMode val="edge"/>
          <c:x val="0.16105318588730938"/>
          <c:y val="3.8095238095238099E-2"/>
        </c:manualLayout>
      </c:layout>
    </c:title>
    <c:plotArea>
      <c:layout>
        <c:manualLayout>
          <c:layoutTarget val="inner"/>
          <c:xMode val="edge"/>
          <c:yMode val="edge"/>
          <c:x val="9.0929881596185966E-2"/>
          <c:y val="0.1998811398575179"/>
          <c:w val="0.86456062518155352"/>
          <c:h val="0.6264004499437571"/>
        </c:manualLayout>
      </c:layout>
      <c:barChart>
        <c:barDir val="bar"/>
        <c:grouping val="clustered"/>
        <c:ser>
          <c:idx val="0"/>
          <c:order val="0"/>
          <c:val>
            <c:numRef>
              <c:f>Sheet1!$A$1:$A$6</c:f>
              <c:numCache>
                <c:formatCode>General</c:formatCode>
                <c:ptCount val="6"/>
                <c:pt idx="0">
                  <c:v>2011</c:v>
                </c:pt>
                <c:pt idx="1">
                  <c:v>2012</c:v>
                </c:pt>
                <c:pt idx="2">
                  <c:v>2013</c:v>
                </c:pt>
                <c:pt idx="3">
                  <c:v>2014</c:v>
                </c:pt>
                <c:pt idx="4">
                  <c:v>2015</c:v>
                </c:pt>
                <c:pt idx="5">
                  <c:v>2016</c:v>
                </c:pt>
              </c:numCache>
            </c:numRef>
          </c:val>
        </c:ser>
        <c:ser>
          <c:idx val="1"/>
          <c:order val="1"/>
          <c:dLbls>
            <c:txPr>
              <a:bodyPr/>
              <a:lstStyle/>
              <a:p>
                <a:pPr>
                  <a:defRPr sz="1800" b="1"/>
                </a:pPr>
                <a:endParaRPr lang="en-US"/>
              </a:p>
            </c:txPr>
            <c:dLblPos val="inEnd"/>
            <c:showVal val="1"/>
          </c:dLbls>
          <c:val>
            <c:numRef>
              <c:f>Sheet1!$B$1:$B$6</c:f>
              <c:numCache>
                <c:formatCode>General</c:formatCode>
                <c:ptCount val="6"/>
                <c:pt idx="0">
                  <c:v>358767</c:v>
                </c:pt>
                <c:pt idx="1">
                  <c:v>415607</c:v>
                </c:pt>
                <c:pt idx="2">
                  <c:v>442114</c:v>
                </c:pt>
                <c:pt idx="3">
                  <c:v>519427</c:v>
                </c:pt>
                <c:pt idx="4">
                  <c:v>618727</c:v>
                </c:pt>
                <c:pt idx="5">
                  <c:v>647803</c:v>
                </c:pt>
              </c:numCache>
            </c:numRef>
          </c:val>
        </c:ser>
        <c:gapWidth val="75"/>
        <c:overlap val="40"/>
        <c:axId val="51620096"/>
        <c:axId val="51621888"/>
      </c:barChart>
      <c:catAx>
        <c:axId val="51620096"/>
        <c:scaling>
          <c:orientation val="minMax"/>
        </c:scaling>
        <c:delete val="1"/>
        <c:axPos val="l"/>
        <c:numFmt formatCode="General" sourceLinked="1"/>
        <c:majorTickMark val="none"/>
        <c:tickLblPos val="nextTo"/>
        <c:crossAx val="51621888"/>
        <c:crosses val="autoZero"/>
        <c:auto val="1"/>
        <c:lblAlgn val="ctr"/>
        <c:lblOffset val="100"/>
      </c:catAx>
      <c:valAx>
        <c:axId val="51621888"/>
        <c:scaling>
          <c:orientation val="minMax"/>
        </c:scaling>
        <c:axPos val="b"/>
        <c:majorGridlines/>
        <c:numFmt formatCode="General" sourceLinked="1"/>
        <c:majorTickMark val="none"/>
        <c:tickLblPos val="nextTo"/>
        <c:txPr>
          <a:bodyPr/>
          <a:lstStyle/>
          <a:p>
            <a:pPr>
              <a:defRPr sz="1200" b="1"/>
            </a:pPr>
            <a:endParaRPr lang="en-US"/>
          </a:p>
        </c:txPr>
        <c:crossAx val="51620096"/>
        <c:crosses val="autoZero"/>
        <c:crossBetween val="between"/>
      </c:valAx>
    </c:plotArea>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0.02166</cdr:x>
      <cdr:y>0.33042</cdr:y>
    </cdr:from>
    <cdr:to>
      <cdr:x>0.09045</cdr:x>
      <cdr:y>0.36761</cdr:y>
    </cdr:to>
    <cdr:sp macro="" textlink="">
      <cdr:nvSpPr>
        <cdr:cNvPr id="2" name="TextBox 1"/>
        <cdr:cNvSpPr txBox="1"/>
      </cdr:nvSpPr>
      <cdr:spPr>
        <a:xfrm xmlns:a="http://schemas.openxmlformats.org/drawingml/2006/main">
          <a:off x="161924" y="1438275"/>
          <a:ext cx="514350" cy="1619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800" dirty="0"/>
            <a:t>     </a:t>
          </a:r>
          <a:r>
            <a:rPr lang="en-US" sz="1000" b="1" dirty="0"/>
            <a:t>2015</a:t>
          </a:r>
          <a:endParaRPr lang="en-US" sz="800" b="1" dirty="0"/>
        </a:p>
      </cdr:txBody>
    </cdr:sp>
  </cdr:relSizeAnchor>
  <cdr:relSizeAnchor xmlns:cdr="http://schemas.openxmlformats.org/drawingml/2006/chartDrawing">
    <cdr:from>
      <cdr:x>0.01783</cdr:x>
      <cdr:y>0.42888</cdr:y>
    </cdr:from>
    <cdr:to>
      <cdr:x>0.08662</cdr:x>
      <cdr:y>0.46608</cdr:y>
    </cdr:to>
    <cdr:sp macro="" textlink="">
      <cdr:nvSpPr>
        <cdr:cNvPr id="3" name="TextBox 1"/>
        <cdr:cNvSpPr txBox="1"/>
      </cdr:nvSpPr>
      <cdr:spPr>
        <a:xfrm xmlns:a="http://schemas.openxmlformats.org/drawingml/2006/main">
          <a:off x="133350" y="1866900"/>
          <a:ext cx="514350" cy="1619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dirty="0"/>
            <a:t>     </a:t>
          </a:r>
          <a:r>
            <a:rPr lang="en-US" sz="1000" b="1" dirty="0"/>
            <a:t>2014</a:t>
          </a:r>
          <a:endParaRPr lang="en-US" sz="800" b="1" dirty="0"/>
        </a:p>
      </cdr:txBody>
    </cdr:sp>
  </cdr:relSizeAnchor>
  <cdr:relSizeAnchor xmlns:cdr="http://schemas.openxmlformats.org/drawingml/2006/chartDrawing">
    <cdr:from>
      <cdr:x>0.02166</cdr:x>
      <cdr:y>0.21882</cdr:y>
    </cdr:from>
    <cdr:to>
      <cdr:x>0.09045</cdr:x>
      <cdr:y>0.25602</cdr:y>
    </cdr:to>
    <cdr:sp macro="" textlink="">
      <cdr:nvSpPr>
        <cdr:cNvPr id="4" name="TextBox 1"/>
        <cdr:cNvSpPr txBox="1"/>
      </cdr:nvSpPr>
      <cdr:spPr>
        <a:xfrm xmlns:a="http://schemas.openxmlformats.org/drawingml/2006/main">
          <a:off x="161925" y="952500"/>
          <a:ext cx="514350" cy="1619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000" b="1"/>
            <a:t>     2016</a:t>
          </a:r>
        </a:p>
      </cdr:txBody>
    </cdr:sp>
  </cdr:relSizeAnchor>
  <cdr:relSizeAnchor xmlns:cdr="http://schemas.openxmlformats.org/drawingml/2006/chartDrawing">
    <cdr:from>
      <cdr:x>0.01656</cdr:x>
      <cdr:y>0.52954</cdr:y>
    </cdr:from>
    <cdr:to>
      <cdr:x>0.08535</cdr:x>
      <cdr:y>0.56674</cdr:y>
    </cdr:to>
    <cdr:sp macro="" textlink="">
      <cdr:nvSpPr>
        <cdr:cNvPr id="5" name="TextBox 1"/>
        <cdr:cNvSpPr txBox="1"/>
      </cdr:nvSpPr>
      <cdr:spPr>
        <a:xfrm xmlns:a="http://schemas.openxmlformats.org/drawingml/2006/main">
          <a:off x="123825" y="2305050"/>
          <a:ext cx="514350" cy="1619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dirty="0"/>
            <a:t>     </a:t>
          </a:r>
          <a:r>
            <a:rPr lang="en-US" sz="1000" b="1" dirty="0"/>
            <a:t>2013</a:t>
          </a:r>
          <a:endParaRPr lang="en-US" sz="800" b="1" dirty="0"/>
        </a:p>
      </cdr:txBody>
    </cdr:sp>
  </cdr:relSizeAnchor>
  <cdr:relSizeAnchor xmlns:cdr="http://schemas.openxmlformats.org/drawingml/2006/chartDrawing">
    <cdr:from>
      <cdr:x>0.01656</cdr:x>
      <cdr:y>0.63239</cdr:y>
    </cdr:from>
    <cdr:to>
      <cdr:x>0.08535</cdr:x>
      <cdr:y>0.66958</cdr:y>
    </cdr:to>
    <cdr:sp macro="" textlink="">
      <cdr:nvSpPr>
        <cdr:cNvPr id="6" name="TextBox 1"/>
        <cdr:cNvSpPr txBox="1"/>
      </cdr:nvSpPr>
      <cdr:spPr>
        <a:xfrm xmlns:a="http://schemas.openxmlformats.org/drawingml/2006/main">
          <a:off x="123825" y="2752725"/>
          <a:ext cx="514350" cy="1619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000" b="1"/>
            <a:t>     2012</a:t>
          </a:r>
        </a:p>
      </cdr:txBody>
    </cdr:sp>
  </cdr:relSizeAnchor>
  <cdr:relSizeAnchor xmlns:cdr="http://schemas.openxmlformats.org/drawingml/2006/chartDrawing">
    <cdr:from>
      <cdr:x>0.01911</cdr:x>
      <cdr:y>0.74398</cdr:y>
    </cdr:from>
    <cdr:to>
      <cdr:x>0.0879</cdr:x>
      <cdr:y>0.78118</cdr:y>
    </cdr:to>
    <cdr:sp macro="" textlink="">
      <cdr:nvSpPr>
        <cdr:cNvPr id="7" name="TextBox 1"/>
        <cdr:cNvSpPr txBox="1"/>
      </cdr:nvSpPr>
      <cdr:spPr>
        <a:xfrm xmlns:a="http://schemas.openxmlformats.org/drawingml/2006/main">
          <a:off x="142875" y="3238500"/>
          <a:ext cx="514350" cy="1619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dirty="0"/>
            <a:t>     </a:t>
          </a:r>
          <a:r>
            <a:rPr lang="en-US" sz="1000" b="1" dirty="0"/>
            <a:t>2011</a:t>
          </a:r>
          <a:endParaRPr lang="en-US" sz="800" b="1" dirty="0"/>
        </a:p>
      </cdr:txBody>
    </cdr:sp>
  </cdr:relSizeAnchor>
  <cdr:relSizeAnchor xmlns:cdr="http://schemas.openxmlformats.org/drawingml/2006/chartDrawing">
    <cdr:from>
      <cdr:x>0.00764</cdr:x>
      <cdr:y>0.3523</cdr:y>
    </cdr:from>
    <cdr:to>
      <cdr:x>0.04204</cdr:x>
      <cdr:y>0.5558</cdr:y>
    </cdr:to>
    <cdr:sp macro="" textlink="">
      <cdr:nvSpPr>
        <cdr:cNvPr id="8" name="TextBox 1"/>
        <cdr:cNvSpPr txBox="1"/>
      </cdr:nvSpPr>
      <cdr:spPr>
        <a:xfrm xmlns:a="http://schemas.openxmlformats.org/drawingml/2006/main" flipH="1">
          <a:off x="57149" y="1533525"/>
          <a:ext cx="257175" cy="88582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dirty="0"/>
            <a:t>     </a:t>
          </a:r>
          <a:r>
            <a:rPr lang="en-US" sz="1400" b="1" dirty="0"/>
            <a:t>YEAR</a:t>
          </a:r>
        </a:p>
      </cdr:txBody>
    </cdr:sp>
  </cdr:relSizeAnchor>
  <cdr:relSizeAnchor xmlns:cdr="http://schemas.openxmlformats.org/drawingml/2006/chartDrawing">
    <cdr:from>
      <cdr:x>0</cdr:x>
      <cdr:y>0</cdr:y>
    </cdr:from>
    <cdr:to>
      <cdr:x>0.09045</cdr:x>
      <cdr:y>0.06783</cdr:y>
    </cdr:to>
    <cdr:sp macro="" textlink="">
      <cdr:nvSpPr>
        <cdr:cNvPr id="9" name="TextBox 1"/>
        <cdr:cNvSpPr txBox="1"/>
      </cdr:nvSpPr>
      <cdr:spPr>
        <a:xfrm xmlns:a="http://schemas.openxmlformats.org/drawingml/2006/main">
          <a:off x="0" y="0"/>
          <a:ext cx="676274" cy="2952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a:t>     </a:t>
          </a:r>
        </a:p>
      </cdr:txBody>
    </cdr:sp>
  </cdr:relSizeAnchor>
  <cdr:relSizeAnchor xmlns:cdr="http://schemas.openxmlformats.org/drawingml/2006/chartDrawing">
    <cdr:from>
      <cdr:x>0.18471</cdr:x>
      <cdr:y>0.9081</cdr:y>
    </cdr:from>
    <cdr:to>
      <cdr:x>0.84968</cdr:x>
      <cdr:y>0.95842</cdr:y>
    </cdr:to>
    <cdr:sp macro="" textlink="">
      <cdr:nvSpPr>
        <cdr:cNvPr id="11" name="TextBox 1"/>
        <cdr:cNvSpPr txBox="1"/>
      </cdr:nvSpPr>
      <cdr:spPr>
        <a:xfrm xmlns:a="http://schemas.openxmlformats.org/drawingml/2006/main">
          <a:off x="1381125" y="3952875"/>
          <a:ext cx="4972048" cy="2190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dirty="0"/>
            <a:t>                                                                                  </a:t>
          </a:r>
          <a:r>
            <a:rPr lang="en-US" sz="1400" b="1" dirty="0"/>
            <a:t>Number</a:t>
          </a:r>
          <a:r>
            <a:rPr lang="en-US" sz="1400" b="1" baseline="0" dirty="0"/>
            <a:t> of petitions</a:t>
          </a:r>
          <a:endParaRPr lang="en-US" sz="1400" b="1"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DECA84-CD89-4837-B3E8-D13596190D34}" type="datetimeFigureOut">
              <a:rPr lang="en-IN" smtClean="0"/>
              <a:pPr/>
              <a:t>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127156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DECA84-CD89-4837-B3E8-D13596190D34}" type="datetimeFigureOut">
              <a:rPr lang="en-IN" smtClean="0"/>
              <a:pPr/>
              <a:t>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247400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DECA84-CD89-4837-B3E8-D13596190D34}" type="datetimeFigureOut">
              <a:rPr lang="en-IN" smtClean="0"/>
              <a:pPr/>
              <a:t>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107015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DECA84-CD89-4837-B3E8-D13596190D34}" type="datetimeFigureOut">
              <a:rPr lang="en-IN" smtClean="0"/>
              <a:pPr/>
              <a:t>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12057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DECA84-CD89-4837-B3E8-D13596190D34}" type="datetimeFigureOut">
              <a:rPr lang="en-IN" smtClean="0"/>
              <a:pPr/>
              <a:t>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65159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DECA84-CD89-4837-B3E8-D13596190D34}" type="datetimeFigureOut">
              <a:rPr lang="en-IN" smtClean="0"/>
              <a:pPr/>
              <a:t>7/11/2017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269029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DECA84-CD89-4837-B3E8-D13596190D34}" type="datetimeFigureOut">
              <a:rPr lang="en-IN" smtClean="0"/>
              <a:pPr/>
              <a:t>7/11/2017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81577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DECA84-CD89-4837-B3E8-D13596190D34}" type="datetimeFigureOut">
              <a:rPr lang="en-IN" smtClean="0"/>
              <a:pPr/>
              <a:t>7/11/2017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283272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ECA84-CD89-4837-B3E8-D13596190D34}" type="datetimeFigureOut">
              <a:rPr lang="en-IN" smtClean="0"/>
              <a:pPr/>
              <a:t>7/11/2017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80760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DECA84-CD89-4837-B3E8-D13596190D34}" type="datetimeFigureOut">
              <a:rPr lang="en-IN" smtClean="0"/>
              <a:pPr/>
              <a:t>7/11/2017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344740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DECA84-CD89-4837-B3E8-D13596190D34}" type="datetimeFigureOut">
              <a:rPr lang="en-IN" smtClean="0"/>
              <a:pPr/>
              <a:t>7/11/2017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426998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xmlns="">
                  <a14:imgLayer r:embed="rId14">
                    <a14:imgEffect>
                      <a14:artisticGlass/>
                    </a14:imgEffect>
                    <a14:imgEffect>
                      <a14:sharpenSoften amount="68000"/>
                    </a14:imgEffect>
                    <a14:imgEffect>
                      <a14:brightnessContrast bright="-29000" contrast="4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ECA84-CD89-4837-B3E8-D13596190D34}" type="datetimeFigureOut">
              <a:rPr lang="en-IN" smtClean="0"/>
              <a:pPr/>
              <a:t>7/11/2017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A6DAD-CAB7-410D-9DD0-558F1B164EEE}" type="slidenum">
              <a:rPr lang="en-IN" smtClean="0"/>
              <a:pPr/>
              <a:t>‹#›</a:t>
            </a:fld>
            <a:endParaRPr lang="en-IN"/>
          </a:p>
        </p:txBody>
      </p:sp>
    </p:spTree>
    <p:extLst>
      <p:ext uri="{BB962C8B-B14F-4D97-AF65-F5344CB8AC3E}">
        <p14:creationId xmlns:p14="http://schemas.microsoft.com/office/powerpoint/2010/main" xmlns="" val="2036220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xmlns="">
                  <a14:imgLayer r:embed="rId3">
                    <a14:imgEffect>
                      <a14:artisticGlass/>
                    </a14:imgEffect>
                    <a14:imgEffect>
                      <a14:sharpenSoften amount="68000"/>
                    </a14:imgEffect>
                    <a14:imgEffect>
                      <a14:brightnessContrast bright="-29000" contrast="4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365760"/>
            <a:ext cx="9144000" cy="1920239"/>
          </a:xfrm>
        </p:spPr>
        <p:txBody>
          <a:bodyPr>
            <a:normAutofit fontScale="90000"/>
          </a:bodyPr>
          <a:lstStyle/>
          <a:p>
            <a:r>
              <a:rPr lang="en-IN" sz="5400" dirty="0" smtClean="0"/>
              <a:t>H1B VISA APPLICANTS DATA ANALYSIS USING HADOOP </a:t>
            </a:r>
            <a:endParaRPr lang="en-IN" sz="5400" dirty="0"/>
          </a:p>
        </p:txBody>
      </p:sp>
      <p:sp>
        <p:nvSpPr>
          <p:cNvPr id="5" name="Subtitle 4"/>
          <p:cNvSpPr>
            <a:spLocks noGrp="1"/>
          </p:cNvSpPr>
          <p:nvPr>
            <p:ph type="subTitle" idx="1"/>
          </p:nvPr>
        </p:nvSpPr>
        <p:spPr>
          <a:xfrm>
            <a:off x="1524000" y="3053398"/>
            <a:ext cx="9144000" cy="2768282"/>
          </a:xfrm>
        </p:spPr>
        <p:txBody>
          <a:bodyPr>
            <a:normAutofit/>
          </a:bodyPr>
          <a:lstStyle/>
          <a:p>
            <a:r>
              <a:rPr lang="en-IN" sz="2800" dirty="0" smtClean="0"/>
              <a:t>TECH MENTOR : Mr Manoj Shah</a:t>
            </a:r>
          </a:p>
          <a:p>
            <a:endParaRPr lang="en-IN" sz="2800" dirty="0"/>
          </a:p>
          <a:p>
            <a:r>
              <a:rPr lang="en-IN" sz="2800" dirty="0" smtClean="0"/>
              <a:t>Presented by </a:t>
            </a:r>
          </a:p>
          <a:p>
            <a:r>
              <a:rPr lang="en-IN" sz="2800" dirty="0" smtClean="0"/>
              <a:t>Nikhil U Rao</a:t>
            </a:r>
          </a:p>
          <a:p>
            <a:r>
              <a:rPr lang="en-IN" sz="2800" dirty="0" smtClean="0"/>
              <a:t>R170040300376</a:t>
            </a:r>
          </a:p>
          <a:p>
            <a:endParaRPr lang="en-IN" dirty="0"/>
          </a:p>
        </p:txBody>
      </p:sp>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419975" y="5216842"/>
            <a:ext cx="4772025" cy="2124075"/>
          </a:xfrm>
          <a:prstGeom prst="rect">
            <a:avLst/>
          </a:prstGeom>
        </p:spPr>
      </p:pic>
    </p:spTree>
    <p:extLst>
      <p:ext uri="{BB962C8B-B14F-4D97-AF65-F5344CB8AC3E}">
        <p14:creationId xmlns:p14="http://schemas.microsoft.com/office/powerpoint/2010/main" xmlns="" val="4172348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using Pig</a:t>
            </a:r>
            <a:endParaRPr lang="en-IN" dirty="0"/>
          </a:p>
        </p:txBody>
      </p:sp>
      <p:sp>
        <p:nvSpPr>
          <p:cNvPr id="3" name="Content Placeholder 2"/>
          <p:cNvSpPr>
            <a:spLocks noGrp="1"/>
          </p:cNvSpPr>
          <p:nvPr>
            <p:ph idx="1"/>
          </p:nvPr>
        </p:nvSpPr>
        <p:spPr/>
        <p:txBody>
          <a:bodyPr/>
          <a:lstStyle/>
          <a:p>
            <a:r>
              <a:rPr lang="en-US" dirty="0" smtClean="0"/>
              <a:t>Apache Pig is an abstraction over Map Reduce. It is a tool/platform which is used to analyze larger sets of data representing them as data flows. Pig is generally used with Hadoop; we can perform all the data manipulation operations in Hadoop using Pig. </a:t>
            </a:r>
          </a:p>
          <a:p>
            <a:r>
              <a:rPr lang="en-US" dirty="0" smtClean="0"/>
              <a:t>To write data analysis programs, Pig provides a high-level language known as Pig Latin.</a:t>
            </a:r>
            <a:br>
              <a:rPr lang="en-US" dirty="0" smtClean="0"/>
            </a:br>
            <a:r>
              <a:rPr lang="en-US" dirty="0" smtClean="0"/>
              <a:t/>
            </a:r>
            <a:br>
              <a:rPr lang="en-US" dirty="0" smtClean="0"/>
            </a:br>
            <a:r>
              <a:rPr lang="en-US" dirty="0" smtClean="0"/>
              <a:t> </a:t>
            </a:r>
          </a:p>
        </p:txBody>
      </p:sp>
      <p:pic>
        <p:nvPicPr>
          <p:cNvPr id="5"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3409" y="5485606"/>
            <a:ext cx="2058591" cy="1372394"/>
          </a:xfrm>
          <a:prstGeom prst="rect">
            <a:avLst/>
          </a:prstGeom>
        </p:spPr>
      </p:pic>
    </p:spTree>
    <p:extLst>
      <p:ext uri="{BB962C8B-B14F-4D97-AF65-F5344CB8AC3E}">
        <p14:creationId xmlns:p14="http://schemas.microsoft.com/office/powerpoint/2010/main" xmlns="" val="194448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Transfer using Sqoop</a:t>
            </a:r>
            <a:endParaRPr lang="en-IN" dirty="0"/>
          </a:p>
        </p:txBody>
      </p:sp>
      <p:sp>
        <p:nvSpPr>
          <p:cNvPr id="3" name="Content Placeholder 2"/>
          <p:cNvSpPr>
            <a:spLocks noGrp="1"/>
          </p:cNvSpPr>
          <p:nvPr>
            <p:ph idx="1"/>
          </p:nvPr>
        </p:nvSpPr>
        <p:spPr/>
        <p:txBody>
          <a:bodyPr/>
          <a:lstStyle/>
          <a:p>
            <a:r>
              <a:rPr lang="en-IN" dirty="0"/>
              <a:t>Sqoop is a tool designed to transfer data between Hadoop and relational database servers. It is used to import data from relational databases such as MySQL, Oracle to Hadoop HDFS, and export from Hadoop file system to relational databases</a:t>
            </a:r>
            <a:r>
              <a:rPr lang="en-IN" dirty="0" smtClean="0"/>
              <a:t>.</a:t>
            </a:r>
          </a:p>
          <a:p>
            <a:endParaRPr lang="en-IN" dirty="0"/>
          </a:p>
          <a:p>
            <a:r>
              <a:rPr lang="en-IN" dirty="0" smtClean="0"/>
              <a:t>In the project we use Sqoop to export data from the Mapper output of Question 10 stored in HDFS into MySQL table.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664059" y="0"/>
            <a:ext cx="3527941" cy="1389777"/>
          </a:xfrm>
          <a:prstGeom prst="rect">
            <a:avLst/>
          </a:prstGeom>
        </p:spPr>
      </p:pic>
    </p:spTree>
    <p:extLst>
      <p:ext uri="{BB962C8B-B14F-4D97-AF65-F5344CB8AC3E}">
        <p14:creationId xmlns:p14="http://schemas.microsoft.com/office/powerpoint/2010/main" xmlns="" val="342617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0515600" cy="837248"/>
          </a:xfrm>
        </p:spPr>
        <p:txBody>
          <a:bodyPr/>
          <a:lstStyle/>
          <a:p>
            <a:r>
              <a:rPr lang="en-IN" dirty="0" smtClean="0"/>
              <a:t>Dataset </a:t>
            </a:r>
            <a:r>
              <a:rPr lang="en-IN" dirty="0" smtClean="0"/>
              <a:t>Description </a:t>
            </a:r>
            <a:endParaRPr lang="en-IN" dirty="0"/>
          </a:p>
        </p:txBody>
      </p:sp>
      <p:sp>
        <p:nvSpPr>
          <p:cNvPr id="3" name="Content Placeholder 2"/>
          <p:cNvSpPr>
            <a:spLocks noGrp="1"/>
          </p:cNvSpPr>
          <p:nvPr>
            <p:ph idx="1"/>
          </p:nvPr>
        </p:nvSpPr>
        <p:spPr>
          <a:xfrm>
            <a:off x="152400" y="837248"/>
            <a:ext cx="11856720" cy="6020752"/>
          </a:xfrm>
        </p:spPr>
        <p:txBody>
          <a:bodyPr>
            <a:normAutofit fontScale="77500" lnSpcReduction="20000"/>
          </a:bodyPr>
          <a:lstStyle/>
          <a:p>
            <a:r>
              <a:rPr lang="en-IN" dirty="0" smtClean="0"/>
              <a:t>The dataset is provided by Office of Foreign Labour Certification and has nearly 3 million records.</a:t>
            </a:r>
          </a:p>
          <a:p>
            <a:pPr fontAlgn="base"/>
            <a:r>
              <a:rPr lang="en-IN" dirty="0" smtClean="0"/>
              <a:t>There are 10 columns excluding the serial number, </a:t>
            </a:r>
            <a:r>
              <a:rPr lang="en-IN" dirty="0"/>
              <a:t>columns in the dataset include:</a:t>
            </a:r>
          </a:p>
          <a:p>
            <a:pPr fontAlgn="base"/>
            <a:r>
              <a:rPr lang="en-IN" dirty="0"/>
              <a:t>CASE_STATUS: Status associated with the last significant event or decision. Valid values include “Certified,” “Certified-Withdrawn,” Denied,” and “Withdrawn”.</a:t>
            </a:r>
          </a:p>
          <a:p>
            <a:pPr fontAlgn="base"/>
            <a:r>
              <a:rPr lang="en-IN" dirty="0"/>
              <a:t>EMPLOYER_NAME: Name of employer submitting labour condition application.</a:t>
            </a:r>
          </a:p>
          <a:p>
            <a:pPr fontAlgn="base"/>
            <a:r>
              <a:rPr lang="en-IN" dirty="0"/>
              <a:t>SOC_NAME: the Occupational name associated with the SOC_CODE. SOC_CODE is the occupational code associated with the job being requested for temporary labour condition, as classified by the Standard Occupational Classification (SOC) System.</a:t>
            </a:r>
          </a:p>
          <a:p>
            <a:pPr fontAlgn="base"/>
            <a:r>
              <a:rPr lang="en-IN" dirty="0"/>
              <a:t>JOB_TITLE: Title of the job</a:t>
            </a:r>
          </a:p>
          <a:p>
            <a:pPr fontAlgn="base"/>
            <a:r>
              <a:rPr lang="en-IN" dirty="0"/>
              <a:t>FULL_TIME_POSITION: Y = Full Time Position; N = Part Time Position</a:t>
            </a:r>
          </a:p>
          <a:p>
            <a:pPr fontAlgn="base"/>
            <a:r>
              <a:rPr lang="en-IN" dirty="0"/>
              <a:t>PREVAILING_WAGE: Prevailing Wage for the job being requested for temporary labour condition. The wage is listed at annual scale in USD. The prevailing wage for a job position is defined as the average wage paid to similarly employed workers in the requested occupation in the area of intended employment. The prevailing wage is based on the employer’s minimum requirements for the position.</a:t>
            </a:r>
          </a:p>
          <a:p>
            <a:pPr fontAlgn="base"/>
            <a:r>
              <a:rPr lang="en-IN" dirty="0"/>
              <a:t>YEAR: Year in which the H1B visa petition was filed</a:t>
            </a:r>
          </a:p>
          <a:p>
            <a:pPr fontAlgn="base"/>
            <a:r>
              <a:rPr lang="en-IN" dirty="0"/>
              <a:t>WORKSITE: City and State information of the foreign worker’s intended area of employment</a:t>
            </a:r>
          </a:p>
          <a:p>
            <a:pPr fontAlgn="base"/>
            <a:r>
              <a:rPr lang="en-IN" dirty="0"/>
              <a:t>lon: longitude of the Worksite</a:t>
            </a:r>
          </a:p>
          <a:p>
            <a:pPr fontAlgn="base"/>
            <a:r>
              <a:rPr lang="en-IN" dirty="0"/>
              <a:t>lat: latitude of the Worksite</a:t>
            </a:r>
          </a:p>
          <a:p>
            <a:endParaRPr lang="en-IN" dirty="0"/>
          </a:p>
        </p:txBody>
      </p:sp>
    </p:spTree>
    <p:extLst>
      <p:ext uri="{BB962C8B-B14F-4D97-AF65-F5344CB8AC3E}">
        <p14:creationId xmlns:p14="http://schemas.microsoft.com/office/powerpoint/2010/main" xmlns="" val="334540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080"/>
            <a:ext cx="12192000" cy="1005840"/>
          </a:xfrm>
        </p:spPr>
        <p:txBody>
          <a:bodyPr>
            <a:normAutofit/>
          </a:bodyPr>
          <a:lstStyle/>
          <a:p>
            <a:r>
              <a:rPr lang="en-IN" dirty="0" smtClean="0"/>
              <a:t>1a. Is the number of petitions with Data Engineer job title increasing ?</a:t>
            </a:r>
            <a:endParaRPr lang="en-IN" dirty="0"/>
          </a:p>
        </p:txBody>
      </p:sp>
      <p:sp>
        <p:nvSpPr>
          <p:cNvPr id="4" name="Text Placeholder 3"/>
          <p:cNvSpPr>
            <a:spLocks noGrp="1"/>
          </p:cNvSpPr>
          <p:nvPr>
            <p:ph type="body" sz="half" idx="2"/>
          </p:nvPr>
        </p:nvSpPr>
        <p:spPr>
          <a:xfrm>
            <a:off x="411480" y="1722120"/>
            <a:ext cx="6766560" cy="4146868"/>
          </a:xfrm>
        </p:spPr>
        <p:txBody>
          <a:bodyPr/>
          <a:lstStyle/>
          <a:p>
            <a:r>
              <a:rPr lang="en-IN" sz="2800" dirty="0" smtClean="0"/>
              <a:t>Year 			Percentage Growth</a:t>
            </a:r>
          </a:p>
          <a:p>
            <a:r>
              <a:rPr lang="en-IN" sz="2800" dirty="0" smtClean="0"/>
              <a:t>2011-2012		 35.0</a:t>
            </a:r>
          </a:p>
          <a:p>
            <a:r>
              <a:rPr lang="en-IN" sz="2800" dirty="0" smtClean="0"/>
              <a:t>2012-2013		 86.41</a:t>
            </a:r>
          </a:p>
          <a:p>
            <a:r>
              <a:rPr lang="en-IN" sz="2800" dirty="0" smtClean="0"/>
              <a:t>2013-2014		 64.90</a:t>
            </a:r>
          </a:p>
          <a:p>
            <a:r>
              <a:rPr lang="en-IN" sz="2800" dirty="0" smtClean="0"/>
              <a:t>2014-2015		 58.23</a:t>
            </a:r>
          </a:p>
          <a:p>
            <a:r>
              <a:rPr lang="en-IN" sz="2800" dirty="0" smtClean="0"/>
              <a:t>2015-2016		 99.49</a:t>
            </a:r>
          </a:p>
          <a:p>
            <a:endParaRPr lang="en-IN" dirty="0"/>
          </a:p>
        </p:txBody>
      </p:sp>
      <p:pic>
        <p:nvPicPr>
          <p:cNvPr id="8" name="Picture 7"/>
          <p:cNvPicPr>
            <a:picLocks noChangeAspect="1"/>
          </p:cNvPicPr>
          <p:nvPr/>
        </p:nvPicPr>
        <p:blipFill>
          <a:blip r:embed="rId2"/>
          <a:stretch>
            <a:fillRect/>
          </a:stretch>
        </p:blipFill>
        <p:spPr>
          <a:xfrm>
            <a:off x="6141720" y="1371600"/>
            <a:ext cx="5867400" cy="4983480"/>
          </a:xfrm>
          <a:prstGeom prst="rect">
            <a:avLst/>
          </a:prstGeom>
        </p:spPr>
      </p:pic>
    </p:spTree>
    <p:extLst>
      <p:ext uri="{BB962C8B-B14F-4D97-AF65-F5344CB8AC3E}">
        <p14:creationId xmlns:p14="http://schemas.microsoft.com/office/powerpoint/2010/main" xmlns="" val="307019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80" y="375138"/>
            <a:ext cx="10683997" cy="808892"/>
          </a:xfrm>
        </p:spPr>
        <p:txBody>
          <a:bodyPr>
            <a:noAutofit/>
          </a:bodyPr>
          <a:lstStyle/>
          <a:p>
            <a:r>
              <a:rPr lang="en-IN" dirty="0" smtClean="0"/>
              <a:t>1b. Find the top 5 job titles who are having the highest average growth in application.</a:t>
            </a:r>
            <a:endParaRPr lang="en-IN" dirty="0"/>
          </a:p>
        </p:txBody>
      </p:sp>
      <p:sp>
        <p:nvSpPr>
          <p:cNvPr id="4" name="Text Placeholder 3"/>
          <p:cNvSpPr>
            <a:spLocks noGrp="1"/>
          </p:cNvSpPr>
          <p:nvPr>
            <p:ph type="body" sz="half" idx="2"/>
          </p:nvPr>
        </p:nvSpPr>
        <p:spPr>
          <a:xfrm>
            <a:off x="839788" y="1664677"/>
            <a:ext cx="7800120" cy="4204311"/>
          </a:xfrm>
        </p:spPr>
        <p:txBody>
          <a:bodyPr/>
          <a:lstStyle/>
          <a:p>
            <a:endParaRPr lang="en-IN" sz="2400" dirty="0" smtClean="0"/>
          </a:p>
          <a:p>
            <a:endParaRPr lang="en-IN" sz="2800" dirty="0" smtClean="0"/>
          </a:p>
          <a:p>
            <a:r>
              <a:rPr lang="en-IN" sz="2800" dirty="0" smtClean="0"/>
              <a:t>SENIOR </a:t>
            </a:r>
            <a:r>
              <a:rPr lang="en-IN" sz="2800" dirty="0"/>
              <a:t>SYSTEMS ANALYST JC60	</a:t>
            </a:r>
            <a:r>
              <a:rPr lang="en-IN" sz="2800" dirty="0" smtClean="0"/>
              <a:t>            4255.4</a:t>
            </a:r>
            <a:r>
              <a:rPr lang="en-IN" sz="2800" dirty="0"/>
              <a:t/>
            </a:r>
            <a:br>
              <a:rPr lang="en-IN" sz="2800" dirty="0"/>
            </a:br>
            <a:r>
              <a:rPr lang="en-IN" sz="2800" dirty="0"/>
              <a:t>SOFTWARE </a:t>
            </a:r>
            <a:r>
              <a:rPr lang="en-IN" sz="2800" dirty="0" smtClean="0"/>
              <a:t>DEVELOPER 2 </a:t>
            </a:r>
            <a:r>
              <a:rPr lang="en-IN" sz="2800" dirty="0"/>
              <a:t>		</a:t>
            </a:r>
            <a:r>
              <a:rPr lang="en-IN" sz="2800" dirty="0" smtClean="0"/>
              <a:t>3480.8</a:t>
            </a:r>
            <a:r>
              <a:rPr lang="en-IN" sz="2800" dirty="0"/>
              <a:t/>
            </a:r>
            <a:br>
              <a:rPr lang="en-IN" sz="2800" dirty="0"/>
            </a:br>
            <a:r>
              <a:rPr lang="en-IN" sz="2800" dirty="0"/>
              <a:t>PROJECT MANAGER </a:t>
            </a:r>
            <a:r>
              <a:rPr lang="en-IN" sz="2800" dirty="0" smtClean="0"/>
              <a:t>3</a:t>
            </a:r>
            <a:r>
              <a:rPr lang="en-IN" sz="2800" dirty="0"/>
              <a:t>	</a:t>
            </a:r>
            <a:r>
              <a:rPr lang="en-IN" sz="2800" dirty="0" smtClean="0"/>
              <a:t>		3233.4</a:t>
            </a:r>
            <a:r>
              <a:rPr lang="en-IN" sz="2800" dirty="0"/>
              <a:t/>
            </a:r>
            <a:br>
              <a:rPr lang="en-IN" sz="2800" dirty="0"/>
            </a:br>
            <a:r>
              <a:rPr lang="en-IN" sz="2800" dirty="0"/>
              <a:t>SYSTEMS ANALYST JC65		</a:t>
            </a:r>
            <a:r>
              <a:rPr lang="en-IN" sz="2800" dirty="0" smtClean="0"/>
              <a:t>            2985.0</a:t>
            </a:r>
            <a:r>
              <a:rPr lang="en-IN" sz="2800" dirty="0"/>
              <a:t/>
            </a:r>
            <a:br>
              <a:rPr lang="en-IN" sz="2800" dirty="0"/>
            </a:br>
            <a:r>
              <a:rPr lang="en-IN" sz="2800" dirty="0"/>
              <a:t>MODULE LEAD			</a:t>
            </a:r>
            <a:r>
              <a:rPr lang="en-IN" sz="2800" dirty="0" smtClean="0"/>
              <a:t>	2917.2</a:t>
            </a:r>
            <a:r>
              <a:rPr lang="en-IN" sz="2800" dirty="0"/>
              <a:t/>
            </a:r>
            <a:br>
              <a:rPr lang="en-IN" sz="2800" dirty="0"/>
            </a:br>
            <a:endParaRPr lang="en-IN" sz="2800" dirty="0"/>
          </a:p>
          <a:p>
            <a:endParaRPr lang="en-IN" dirty="0"/>
          </a:p>
        </p:txBody>
      </p:sp>
    </p:spTree>
    <p:extLst>
      <p:ext uri="{BB962C8B-B14F-4D97-AF65-F5344CB8AC3E}">
        <p14:creationId xmlns:p14="http://schemas.microsoft.com/office/powerpoint/2010/main" xmlns="" val="3913196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4" y="339634"/>
            <a:ext cx="11338560" cy="809897"/>
          </a:xfrm>
        </p:spPr>
        <p:txBody>
          <a:bodyPr>
            <a:noAutofit/>
          </a:bodyPr>
          <a:lstStyle/>
          <a:p>
            <a:r>
              <a:rPr lang="en-IN" dirty="0" smtClean="0"/>
              <a:t>2a. Which part of the US has the most Data Engineer jobs for each year? </a:t>
            </a:r>
            <a:endParaRPr lang="en-IN" dirty="0"/>
          </a:p>
        </p:txBody>
      </p:sp>
      <p:sp>
        <p:nvSpPr>
          <p:cNvPr id="4" name="Text Placeholder 3"/>
          <p:cNvSpPr>
            <a:spLocks noGrp="1"/>
          </p:cNvSpPr>
          <p:nvPr>
            <p:ph type="body" sz="half" idx="2"/>
          </p:nvPr>
        </p:nvSpPr>
        <p:spPr>
          <a:xfrm>
            <a:off x="839788" y="1541417"/>
            <a:ext cx="5025435" cy="4327571"/>
          </a:xfrm>
        </p:spPr>
        <p:txBody>
          <a:bodyPr/>
          <a:lstStyle/>
          <a:p>
            <a:r>
              <a:rPr lang="en-US" sz="2800" dirty="0" smtClean="0">
                <a:solidFill>
                  <a:prstClr val="black"/>
                </a:solidFill>
              </a:rPr>
              <a:t>Year	   Count         City</a:t>
            </a:r>
          </a:p>
          <a:p>
            <a:r>
              <a:rPr lang="en-US" sz="2800" dirty="0" smtClean="0">
                <a:solidFill>
                  <a:prstClr val="black"/>
                </a:solidFill>
              </a:rPr>
              <a:t>2011	     20	       WASHINGTON</a:t>
            </a:r>
            <a:br>
              <a:rPr lang="en-US" sz="2800" dirty="0" smtClean="0">
                <a:solidFill>
                  <a:prstClr val="black"/>
                </a:solidFill>
              </a:rPr>
            </a:br>
            <a:r>
              <a:rPr lang="en-US" sz="2800" dirty="0" smtClean="0">
                <a:solidFill>
                  <a:prstClr val="black"/>
                </a:solidFill>
              </a:rPr>
              <a:t>2012       32	       WASHINGTON</a:t>
            </a:r>
            <a:br>
              <a:rPr lang="en-US" sz="2800" dirty="0" smtClean="0">
                <a:solidFill>
                  <a:prstClr val="black"/>
                </a:solidFill>
              </a:rPr>
            </a:br>
            <a:r>
              <a:rPr lang="en-US" sz="2800" dirty="0" smtClean="0">
                <a:solidFill>
                  <a:prstClr val="black"/>
                </a:solidFill>
              </a:rPr>
              <a:t>2013       56	       CALIFORNIA</a:t>
            </a:r>
            <a:br>
              <a:rPr lang="en-US" sz="2800" dirty="0" smtClean="0">
                <a:solidFill>
                  <a:prstClr val="black"/>
                </a:solidFill>
              </a:rPr>
            </a:br>
            <a:r>
              <a:rPr lang="en-US" sz="2800" dirty="0" smtClean="0">
                <a:solidFill>
                  <a:prstClr val="black"/>
                </a:solidFill>
              </a:rPr>
              <a:t>2014      129	       CALIFORNIA</a:t>
            </a:r>
            <a:br>
              <a:rPr lang="en-US" sz="2800" dirty="0" smtClean="0">
                <a:solidFill>
                  <a:prstClr val="black"/>
                </a:solidFill>
              </a:rPr>
            </a:br>
            <a:r>
              <a:rPr lang="en-US" sz="2800" dirty="0" smtClean="0">
                <a:solidFill>
                  <a:prstClr val="black"/>
                </a:solidFill>
              </a:rPr>
              <a:t>2015      197	       CALIFORNIA</a:t>
            </a:r>
            <a:br>
              <a:rPr lang="en-US" sz="2800" dirty="0" smtClean="0">
                <a:solidFill>
                  <a:prstClr val="black"/>
                </a:solidFill>
              </a:rPr>
            </a:br>
            <a:r>
              <a:rPr lang="en-US" sz="2800" dirty="0" smtClean="0">
                <a:solidFill>
                  <a:prstClr val="black"/>
                </a:solidFill>
              </a:rPr>
              <a:t>2016      328	       CALIFORNIA</a:t>
            </a:r>
            <a:endParaRPr lang="en-IN" dirty="0"/>
          </a:p>
        </p:txBody>
      </p:sp>
    </p:spTree>
    <p:extLst>
      <p:ext uri="{BB962C8B-B14F-4D97-AF65-F5344CB8AC3E}">
        <p14:creationId xmlns:p14="http://schemas.microsoft.com/office/powerpoint/2010/main" xmlns="" val="72443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86" y="0"/>
            <a:ext cx="10459583" cy="1110343"/>
          </a:xfrm>
        </p:spPr>
        <p:txBody>
          <a:bodyPr>
            <a:normAutofit/>
          </a:bodyPr>
          <a:lstStyle/>
          <a:p>
            <a:r>
              <a:rPr lang="en-US" sz="2800" dirty="0" smtClean="0"/>
              <a:t>2b. Find the top 5 locations in the US who have got certified visa for each year.</a:t>
            </a:r>
            <a:endParaRPr lang="en-US" sz="2800" dirty="0"/>
          </a:p>
        </p:txBody>
      </p:sp>
      <p:sp>
        <p:nvSpPr>
          <p:cNvPr id="4" name="Text Placeholder 3"/>
          <p:cNvSpPr>
            <a:spLocks noGrp="1"/>
          </p:cNvSpPr>
          <p:nvPr>
            <p:ph type="body" sz="half" idx="2"/>
          </p:nvPr>
        </p:nvSpPr>
        <p:spPr>
          <a:xfrm>
            <a:off x="809897" y="1371600"/>
            <a:ext cx="9653451" cy="5486400"/>
          </a:xfrm>
        </p:spPr>
        <p:txBody>
          <a:bodyPr>
            <a:normAutofit/>
          </a:bodyPr>
          <a:lstStyle/>
          <a:p>
            <a:r>
              <a:rPr lang="en-US" sz="2000" b="1" dirty="0" smtClean="0"/>
              <a:t>Year	Location		Count	Rank</a:t>
            </a:r>
          </a:p>
          <a:p>
            <a:r>
              <a:rPr lang="en-US" sz="2000" b="1" dirty="0" smtClean="0"/>
              <a:t>2011	 CALIFORNIA	56252	1</a:t>
            </a:r>
            <a:br>
              <a:rPr lang="en-US" sz="2000" b="1" dirty="0" smtClean="0"/>
            </a:br>
            <a:r>
              <a:rPr lang="en-US" sz="2000" b="1" dirty="0" smtClean="0"/>
              <a:t>2011	 NEW YORK	35244	2</a:t>
            </a:r>
            <a:br>
              <a:rPr lang="en-US" sz="2000" b="1" dirty="0" smtClean="0"/>
            </a:br>
            <a:r>
              <a:rPr lang="en-US" sz="2000" b="1" dirty="0" smtClean="0"/>
              <a:t>2011	 TEXAS		26851	3</a:t>
            </a:r>
            <a:br>
              <a:rPr lang="en-US" sz="2000" b="1" dirty="0" smtClean="0"/>
            </a:br>
            <a:r>
              <a:rPr lang="en-US" sz="2000" b="1" dirty="0" smtClean="0"/>
              <a:t>2011	 NEW JERSEY	20750	4</a:t>
            </a:r>
            <a:br>
              <a:rPr lang="en-US" sz="2000" b="1" dirty="0" smtClean="0"/>
            </a:br>
            <a:r>
              <a:rPr lang="en-US" sz="2000" b="1" dirty="0" smtClean="0"/>
              <a:t>2011	 ILLINOIS	16150	5</a:t>
            </a:r>
            <a:br>
              <a:rPr lang="en-US" sz="2000" b="1" dirty="0" smtClean="0"/>
            </a:br>
            <a:r>
              <a:rPr lang="en-US" sz="2000" b="1" dirty="0" smtClean="0"/>
              <a:t/>
            </a:r>
            <a:br>
              <a:rPr lang="en-US" sz="2000" b="1" dirty="0" smtClean="0"/>
            </a:br>
            <a:r>
              <a:rPr lang="en-US" sz="2000" b="1" dirty="0" smtClean="0"/>
              <a:t>2012	 CALIFORNIA	64537	1</a:t>
            </a:r>
            <a:br>
              <a:rPr lang="en-US" sz="2000" b="1" dirty="0" smtClean="0"/>
            </a:br>
            <a:r>
              <a:rPr lang="en-US" sz="2000" b="1" dirty="0" smtClean="0"/>
              <a:t>2012	 NEW YORK	37086	2</a:t>
            </a:r>
            <a:br>
              <a:rPr lang="en-US" sz="2000" b="1" dirty="0" smtClean="0"/>
            </a:br>
            <a:r>
              <a:rPr lang="en-US" sz="2000" b="1" dirty="0" smtClean="0"/>
              <a:t>2012	 TEXAS		31841	3</a:t>
            </a:r>
            <a:br>
              <a:rPr lang="en-US" sz="2000" b="1" dirty="0" smtClean="0"/>
            </a:br>
            <a:r>
              <a:rPr lang="en-US" sz="2000" b="1" dirty="0" smtClean="0"/>
              <a:t>2012	 NEW JERSEY	24277	4</a:t>
            </a:r>
            <a:br>
              <a:rPr lang="en-US" sz="2000" b="1" dirty="0" smtClean="0"/>
            </a:br>
            <a:r>
              <a:rPr lang="en-US" sz="2000" b="1" dirty="0" smtClean="0"/>
              <a:t>2012	 ILLINOIS	19427	5</a:t>
            </a:r>
            <a:br>
              <a:rPr lang="en-US" sz="2000" b="1" dirty="0" smtClean="0"/>
            </a:br>
            <a:r>
              <a:rPr lang="en-US" sz="2000" b="1" dirty="0" smtClean="0"/>
              <a:t/>
            </a:r>
            <a:br>
              <a:rPr lang="en-US" sz="2000" b="1" dirty="0" smtClean="0"/>
            </a:br>
            <a:r>
              <a:rPr lang="en-US" sz="2000" b="1" dirty="0" smtClean="0"/>
              <a:t>2013	 CALIFORNIA	72171	1</a:t>
            </a:r>
            <a:br>
              <a:rPr lang="en-US" sz="2000" b="1" dirty="0" smtClean="0"/>
            </a:br>
            <a:r>
              <a:rPr lang="en-US" sz="2000" b="1" dirty="0" smtClean="0"/>
              <a:t>2013	 NEW YORK	36460	2</a:t>
            </a:r>
            <a:br>
              <a:rPr lang="en-US" sz="2000" b="1" dirty="0" smtClean="0"/>
            </a:br>
            <a:r>
              <a:rPr lang="en-US" sz="2000" b="1" dirty="0" smtClean="0"/>
              <a:t>2013	 TEXAS		36408	3</a:t>
            </a:r>
            <a:br>
              <a:rPr lang="en-US" sz="2000" b="1" dirty="0" smtClean="0"/>
            </a:br>
            <a:r>
              <a:rPr lang="en-US" sz="2000" b="1" dirty="0" smtClean="0"/>
              <a:t>2013	 NEW JERSEY	26243	4</a:t>
            </a:r>
            <a:br>
              <a:rPr lang="en-US" sz="2000" b="1" dirty="0" smtClean="0"/>
            </a:br>
            <a:r>
              <a:rPr lang="en-US" sz="2000" b="1" dirty="0" smtClean="0"/>
              <a:t>2013	 ILLINOIS	21516	5</a:t>
            </a:r>
            <a:r>
              <a:rPr lang="en-US" sz="2300" b="1" dirty="0" smtClean="0"/>
              <a:t/>
            </a:r>
            <a:br>
              <a:rPr lang="en-US" sz="2300" b="1" dirty="0" smtClean="0"/>
            </a:b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908" y="404948"/>
            <a:ext cx="10681652" cy="927464"/>
          </a:xfrm>
        </p:spPr>
        <p:txBody>
          <a:bodyPr>
            <a:normAutofit fontScale="90000"/>
          </a:bodyPr>
          <a:lstStyle/>
          <a:p>
            <a:r>
              <a:rPr lang="en-US" dirty="0" smtClean="0"/>
              <a:t>continued</a:t>
            </a:r>
            <a:br>
              <a:rPr lang="en-US" dirty="0" smtClean="0"/>
            </a:br>
            <a:r>
              <a:rPr lang="en-US" dirty="0" smtClean="0"/>
              <a:t>2b. Find the top 5 locations in the US who have got certified visa for each year.</a:t>
            </a:r>
            <a:endParaRPr lang="en-US" dirty="0"/>
          </a:p>
        </p:txBody>
      </p:sp>
      <p:sp>
        <p:nvSpPr>
          <p:cNvPr id="4" name="Text Placeholder 3"/>
          <p:cNvSpPr>
            <a:spLocks noGrp="1"/>
          </p:cNvSpPr>
          <p:nvPr>
            <p:ph type="body" sz="half" idx="2"/>
          </p:nvPr>
        </p:nvSpPr>
        <p:spPr>
          <a:xfrm>
            <a:off x="839788" y="1227910"/>
            <a:ext cx="10472646" cy="5473336"/>
          </a:xfrm>
        </p:spPr>
        <p:txBody>
          <a:bodyPr>
            <a:noAutofit/>
          </a:bodyPr>
          <a:lstStyle/>
          <a:p>
            <a:r>
              <a:rPr lang="en-US" sz="2000" b="1" dirty="0" smtClean="0"/>
              <a:t>Year	Location		Count	Rank</a:t>
            </a:r>
            <a:br>
              <a:rPr lang="en-US" sz="2000" b="1" dirty="0" smtClean="0"/>
            </a:br>
            <a:r>
              <a:rPr lang="en-US" sz="2000" b="1" dirty="0" smtClean="0"/>
              <a:t>2014	 CALIFORNIA	85164	   1</a:t>
            </a:r>
            <a:br>
              <a:rPr lang="en-US" sz="2000" b="1" dirty="0" smtClean="0"/>
            </a:br>
            <a:r>
              <a:rPr lang="en-US" sz="2000" b="1" dirty="0" smtClean="0"/>
              <a:t>2014	 TEXAS		45091	   2</a:t>
            </a:r>
            <a:br>
              <a:rPr lang="en-US" sz="2000" b="1" dirty="0" smtClean="0"/>
            </a:br>
            <a:r>
              <a:rPr lang="en-US" sz="2000" b="1" dirty="0" smtClean="0"/>
              <a:t>2014	 NEW YORK	42169	   3</a:t>
            </a:r>
            <a:br>
              <a:rPr lang="en-US" sz="2000" b="1" dirty="0" smtClean="0"/>
            </a:br>
            <a:r>
              <a:rPr lang="en-US" sz="2000" b="1" dirty="0" smtClean="0"/>
              <a:t>2014	 NEW JERSEY	33243	   4</a:t>
            </a:r>
            <a:br>
              <a:rPr lang="en-US" sz="2000" b="1" dirty="0" smtClean="0"/>
            </a:br>
            <a:r>
              <a:rPr lang="en-US" sz="2000" b="1" dirty="0" smtClean="0"/>
              <a:t>2014	 ILLINOIS	24414	   5</a:t>
            </a:r>
            <a:br>
              <a:rPr lang="en-US" sz="2000" b="1" dirty="0" smtClean="0"/>
            </a:br>
            <a:r>
              <a:rPr lang="en-US" sz="2000" b="1" dirty="0" smtClean="0"/>
              <a:t/>
            </a:r>
            <a:br>
              <a:rPr lang="en-US" sz="2000" b="1" dirty="0" smtClean="0"/>
            </a:br>
            <a:r>
              <a:rPr lang="en-US" sz="2000" b="1" dirty="0" smtClean="0"/>
              <a:t>2015	 CALIFORNIA	100710	   1</a:t>
            </a:r>
            <a:br>
              <a:rPr lang="en-US" sz="2000" b="1" dirty="0" smtClean="0"/>
            </a:br>
            <a:r>
              <a:rPr lang="en-US" sz="2000" b="1" dirty="0" smtClean="0"/>
              <a:t>2015	 TEXAS		55066	   2</a:t>
            </a:r>
            <a:br>
              <a:rPr lang="en-US" sz="2000" b="1" dirty="0" smtClean="0"/>
            </a:br>
            <a:r>
              <a:rPr lang="en-US" sz="2000" b="1" dirty="0" smtClean="0"/>
              <a:t>2015	 NEW YORK	47703	   3</a:t>
            </a:r>
            <a:br>
              <a:rPr lang="en-US" sz="2000" b="1" dirty="0" smtClean="0"/>
            </a:br>
            <a:r>
              <a:rPr lang="en-US" sz="2000" b="1" dirty="0" smtClean="0"/>
              <a:t>2015	 NEW JERSEY	43463	   4</a:t>
            </a:r>
            <a:br>
              <a:rPr lang="en-US" sz="2000" b="1" dirty="0" smtClean="0"/>
            </a:br>
            <a:r>
              <a:rPr lang="en-US" sz="2000" b="1" dirty="0" smtClean="0"/>
              <a:t>2015	 ILLINOIS	29529	   5</a:t>
            </a:r>
            <a:br>
              <a:rPr lang="en-US" sz="2000" b="1" dirty="0" smtClean="0"/>
            </a:br>
            <a:r>
              <a:rPr lang="en-US" sz="2000" b="1" dirty="0" smtClean="0"/>
              <a:t/>
            </a:r>
            <a:br>
              <a:rPr lang="en-US" sz="2000" b="1" dirty="0" smtClean="0"/>
            </a:br>
            <a:r>
              <a:rPr lang="en-US" sz="2000" b="1" dirty="0" smtClean="0"/>
              <a:t>2016	 CALIFORNIA	104070	   1</a:t>
            </a:r>
            <a:br>
              <a:rPr lang="en-US" sz="2000" b="1" dirty="0" smtClean="0"/>
            </a:br>
            <a:r>
              <a:rPr lang="en-US" sz="2000" b="1" dirty="0" smtClean="0"/>
              <a:t>2016	 TEXAS		59694	   2</a:t>
            </a:r>
            <a:br>
              <a:rPr lang="en-US" sz="2000" b="1" dirty="0" smtClean="0"/>
            </a:br>
            <a:r>
              <a:rPr lang="en-US" sz="2000" b="1" dirty="0" smtClean="0"/>
              <a:t>2016	 NEW YORK	51293	   3</a:t>
            </a:r>
            <a:br>
              <a:rPr lang="en-US" sz="2000" b="1" dirty="0" smtClean="0"/>
            </a:br>
            <a:r>
              <a:rPr lang="en-US" sz="2000" b="1" dirty="0" smtClean="0"/>
              <a:t>2016	 NEW JERSEY	43174	   4</a:t>
            </a:r>
            <a:br>
              <a:rPr lang="en-US" sz="2000" b="1" dirty="0" smtClean="0"/>
            </a:br>
            <a:r>
              <a:rPr lang="en-US" sz="2000" b="1" dirty="0" smtClean="0"/>
              <a:t>2016	 ILLINOIS	31270	   5</a:t>
            </a:r>
            <a:r>
              <a:rPr lang="en-US" sz="2000" dirty="0" smtClean="0"/>
              <a:t/>
            </a:r>
            <a:br>
              <a:rPr lang="en-US" sz="2000" dirty="0" smtClean="0"/>
            </a:b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Picture Placeholder 4"/>
          <p:cNvGraphicFramePr>
            <a:graphicFrameLocks noGrp="1"/>
          </p:cNvGraphicFramePr>
          <p:nvPr>
            <p:ph type="pic" idx="1"/>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7" y="522514"/>
            <a:ext cx="11051176" cy="809897"/>
          </a:xfrm>
        </p:spPr>
        <p:txBody>
          <a:bodyPr>
            <a:normAutofit fontScale="90000"/>
          </a:bodyPr>
          <a:lstStyle/>
          <a:p>
            <a:pPr marL="0" indent="0"/>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dirty="0" smtClean="0"/>
              <a:t/>
            </a:r>
            <a:br>
              <a:rPr lang="en-IN" dirty="0" smtClean="0"/>
            </a:br>
            <a:r>
              <a:rPr lang="en-IN" b="1" dirty="0" smtClean="0"/>
              <a:t>3. Which industry has the most number of Data Scientist positions? </a:t>
            </a:r>
            <a:r>
              <a:rPr lang="en-IN" dirty="0" smtClean="0"/>
              <a:t/>
            </a:r>
            <a:br>
              <a:rPr lang="en-IN" dirty="0" smtClean="0"/>
            </a:br>
            <a:endParaRPr lang="en-IN" dirty="0"/>
          </a:p>
        </p:txBody>
      </p:sp>
      <p:sp>
        <p:nvSpPr>
          <p:cNvPr id="4" name="Text Placeholder 3"/>
          <p:cNvSpPr>
            <a:spLocks noGrp="1"/>
          </p:cNvSpPr>
          <p:nvPr>
            <p:ph type="body" sz="half" idx="2"/>
          </p:nvPr>
        </p:nvSpPr>
        <p:spPr>
          <a:xfrm>
            <a:off x="839789" y="1489166"/>
            <a:ext cx="8186646" cy="4379822"/>
          </a:xfrm>
        </p:spPr>
        <p:txBody>
          <a:bodyPr/>
          <a:lstStyle/>
          <a:p>
            <a:r>
              <a:rPr lang="en-US" sz="2800" dirty="0" smtClean="0"/>
              <a:t>Industry name         				       Count</a:t>
            </a:r>
          </a:p>
          <a:p>
            <a:r>
              <a:rPr lang="en-US" sz="2800" dirty="0" smtClean="0"/>
              <a:t>		 				       </a:t>
            </a:r>
            <a:br>
              <a:rPr lang="en-US" sz="2800" dirty="0" smtClean="0"/>
            </a:br>
            <a:r>
              <a:rPr lang="en-US" sz="2800" dirty="0" smtClean="0"/>
              <a:t>statisticians						       801</a:t>
            </a:r>
            <a:br>
              <a:rPr lang="en-US" sz="2800" dirty="0" smtClean="0"/>
            </a:br>
            <a:r>
              <a:rPr lang="en-US" sz="2800" dirty="0" smtClean="0"/>
              <a:t>computer and information research scientists     708</a:t>
            </a:r>
            <a:br>
              <a:rPr lang="en-US" sz="2800" dirty="0" smtClean="0"/>
            </a:br>
            <a:r>
              <a:rPr lang="en-US" sz="2800" dirty="0" smtClean="0"/>
              <a:t>operations research analysts			       550</a:t>
            </a:r>
            <a:br>
              <a:rPr lang="en-US" sz="2800" dirty="0" smtClean="0"/>
            </a:br>
            <a:r>
              <a:rPr lang="en-US" sz="2800" dirty="0" smtClean="0"/>
              <a:t>computer occupations, all other		       224</a:t>
            </a:r>
            <a:br>
              <a:rPr lang="en-US" sz="2800" dirty="0" smtClean="0"/>
            </a:br>
            <a:r>
              <a:rPr lang="en-US" sz="2800" dirty="0" smtClean="0"/>
              <a:t>software developers, applications		       207</a:t>
            </a:r>
            <a:br>
              <a:rPr lang="en-US" sz="2800" dirty="0" smtClean="0"/>
            </a:br>
            <a:endParaRPr lang="en-US" sz="2800" dirty="0" smtClean="0"/>
          </a:p>
          <a:p>
            <a:endParaRPr lang="en-US" sz="2800" dirty="0" smtClean="0"/>
          </a:p>
          <a:p>
            <a:endParaRPr lang="en-IN" dirty="0"/>
          </a:p>
        </p:txBody>
      </p:sp>
    </p:spTree>
    <p:extLst>
      <p:ext uri="{BB962C8B-B14F-4D97-AF65-F5344CB8AC3E}">
        <p14:creationId xmlns:p14="http://schemas.microsoft.com/office/powerpoint/2010/main" xmlns="" val="285681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Objective of the project</a:t>
            </a:r>
          </a:p>
          <a:p>
            <a:r>
              <a:rPr lang="en-IN" dirty="0" smtClean="0"/>
              <a:t>Why Hadoop ? </a:t>
            </a:r>
          </a:p>
          <a:p>
            <a:r>
              <a:rPr lang="en-IN" dirty="0" smtClean="0"/>
              <a:t>Flow of the project</a:t>
            </a:r>
          </a:p>
          <a:p>
            <a:r>
              <a:rPr lang="en-IN" dirty="0" smtClean="0"/>
              <a:t>Dataset Description</a:t>
            </a:r>
          </a:p>
          <a:p>
            <a:r>
              <a:rPr lang="en-IN" smtClean="0"/>
              <a:t>Insights/Questions</a:t>
            </a:r>
          </a:p>
          <a:p>
            <a:r>
              <a:rPr lang="en-IN" dirty="0" smtClean="0"/>
              <a:t>Conclusion</a:t>
            </a:r>
          </a:p>
        </p:txBody>
      </p:sp>
    </p:spTree>
    <p:extLst>
      <p:ext uri="{BB962C8B-B14F-4D97-AF65-F5344CB8AC3E}">
        <p14:creationId xmlns:p14="http://schemas.microsoft.com/office/powerpoint/2010/main" xmlns="" val="32123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idx="1"/>
          </p:nvPr>
        </p:nvGraphicFramePr>
        <p:xfrm>
          <a:off x="587375" y="182879"/>
          <a:ext cx="11182259" cy="650530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532" y="261257"/>
            <a:ext cx="10733903" cy="587829"/>
          </a:xfrm>
        </p:spPr>
        <p:txBody>
          <a:bodyPr>
            <a:normAutofit/>
          </a:bodyPr>
          <a:lstStyle/>
          <a:p>
            <a:r>
              <a:rPr lang="en-US" sz="2800" dirty="0" smtClean="0"/>
              <a:t>4. Which top 5 employers file the most petitions each year?</a:t>
            </a:r>
            <a:endParaRPr lang="en-US" sz="2800" dirty="0"/>
          </a:p>
        </p:txBody>
      </p:sp>
      <p:sp>
        <p:nvSpPr>
          <p:cNvPr id="4" name="Text Placeholder 3"/>
          <p:cNvSpPr>
            <a:spLocks noGrp="1"/>
          </p:cNvSpPr>
          <p:nvPr>
            <p:ph type="body" sz="half" idx="2"/>
          </p:nvPr>
        </p:nvSpPr>
        <p:spPr>
          <a:xfrm>
            <a:off x="222070" y="1123405"/>
            <a:ext cx="11403874" cy="5290457"/>
          </a:xfrm>
        </p:spPr>
        <p:txBody>
          <a:bodyPr>
            <a:normAutofit/>
          </a:bodyPr>
          <a:lstStyle/>
          <a:p>
            <a:r>
              <a:rPr lang="en-US" sz="2000" b="1" dirty="0" smtClean="0"/>
              <a:t>2011	TATA CONSULTANCY SERVICES LIMITED			5416	1</a:t>
            </a:r>
            <a:br>
              <a:rPr lang="en-US" sz="2000" b="1" dirty="0" smtClean="0"/>
            </a:br>
            <a:r>
              <a:rPr lang="en-US" sz="2000" b="1" dirty="0" smtClean="0"/>
              <a:t>2011	MICROSOFT CORPORATION				4253	2</a:t>
            </a:r>
            <a:br>
              <a:rPr lang="en-US" sz="2000" b="1" dirty="0" smtClean="0"/>
            </a:br>
            <a:r>
              <a:rPr lang="en-US" sz="2000" b="1" dirty="0" smtClean="0"/>
              <a:t>2011	DELOITTE CONSULTING LLP				3621	3</a:t>
            </a:r>
            <a:br>
              <a:rPr lang="en-US" sz="2000" b="1" dirty="0" smtClean="0"/>
            </a:br>
            <a:r>
              <a:rPr lang="en-US" sz="2000" b="1" dirty="0" smtClean="0"/>
              <a:t>2011	WIPRO LIMITED						3028	4</a:t>
            </a:r>
            <a:br>
              <a:rPr lang="en-US" sz="2000" b="1" dirty="0" smtClean="0"/>
            </a:br>
            <a:r>
              <a:rPr lang="en-US" sz="2000" b="1" dirty="0" smtClean="0"/>
              <a:t>2011	COGNIZANT TECHNOLOGY SOLUTIONS U.S. CORPORATION	2721	5</a:t>
            </a:r>
            <a:br>
              <a:rPr lang="en-US" sz="2000" b="1" dirty="0" smtClean="0"/>
            </a:br>
            <a:r>
              <a:rPr lang="en-US" sz="2000" b="1" dirty="0" smtClean="0"/>
              <a:t/>
            </a:r>
            <a:br>
              <a:rPr lang="en-US" sz="2000" b="1" dirty="0" smtClean="0"/>
            </a:br>
            <a:r>
              <a:rPr lang="en-US" sz="2000" b="1" dirty="0" smtClean="0"/>
              <a:t>2012	INFOSYS LIMITED						15818	1</a:t>
            </a:r>
            <a:br>
              <a:rPr lang="en-US" sz="2000" b="1" dirty="0" smtClean="0"/>
            </a:br>
            <a:r>
              <a:rPr lang="en-US" sz="2000" b="1" dirty="0" smtClean="0"/>
              <a:t>2012	WIPRO LIMITED						7182	2</a:t>
            </a:r>
            <a:br>
              <a:rPr lang="en-US" sz="2000" b="1" dirty="0" smtClean="0"/>
            </a:br>
            <a:r>
              <a:rPr lang="en-US" sz="2000" b="1" dirty="0" smtClean="0"/>
              <a:t>2012	TATA CONSULTANCY SERVICES LIMITED			6735	3</a:t>
            </a:r>
            <a:br>
              <a:rPr lang="en-US" sz="2000" b="1" dirty="0" smtClean="0"/>
            </a:br>
            <a:r>
              <a:rPr lang="en-US" sz="2000" b="1" dirty="0" smtClean="0"/>
              <a:t>2012	DELOITTE CONSULTING LLP				4727	4</a:t>
            </a:r>
            <a:br>
              <a:rPr lang="en-US" sz="2000" b="1" dirty="0" smtClean="0"/>
            </a:br>
            <a:r>
              <a:rPr lang="en-US" sz="2000" b="1" dirty="0" smtClean="0"/>
              <a:t>2012	IBM INDIA PRIVATE LIMITED				4074	5</a:t>
            </a:r>
            <a:br>
              <a:rPr lang="en-US" sz="2000" b="1" dirty="0" smtClean="0"/>
            </a:br>
            <a:r>
              <a:rPr lang="en-US" sz="2000" b="1" dirty="0" smtClean="0"/>
              <a:t/>
            </a:r>
            <a:br>
              <a:rPr lang="en-US" sz="2000" b="1" dirty="0" smtClean="0"/>
            </a:br>
            <a:r>
              <a:rPr lang="en-US" sz="2000" b="1" dirty="0" smtClean="0"/>
              <a:t>2013	INFOSYS LIMITED						32223	1</a:t>
            </a:r>
            <a:br>
              <a:rPr lang="en-US" sz="2000" b="1" dirty="0" smtClean="0"/>
            </a:br>
            <a:r>
              <a:rPr lang="en-US" sz="2000" b="1" dirty="0" smtClean="0"/>
              <a:t>2013	TATA CONSULTANCY SERVICES LIMITED			8790	2</a:t>
            </a:r>
            <a:br>
              <a:rPr lang="en-US" sz="2000" b="1" dirty="0" smtClean="0"/>
            </a:br>
            <a:r>
              <a:rPr lang="en-US" sz="2000" b="1" dirty="0" smtClean="0"/>
              <a:t>2013	WIPRO LIMITED						6734	3</a:t>
            </a:r>
            <a:br>
              <a:rPr lang="en-US" sz="2000" b="1" dirty="0" smtClean="0"/>
            </a:br>
            <a:r>
              <a:rPr lang="en-US" sz="2000" b="1" dirty="0" smtClean="0"/>
              <a:t>2013	DELOITTE CONSULTING LLP				6124	4</a:t>
            </a:r>
            <a:br>
              <a:rPr lang="en-US" sz="2000" b="1" dirty="0" smtClean="0"/>
            </a:br>
            <a:r>
              <a:rPr lang="en-US" sz="2000" b="1" dirty="0" smtClean="0"/>
              <a:t>2013	ACCENTURE LLP	</a:t>
            </a:r>
            <a:r>
              <a:rPr lang="en-US" sz="1900" b="1" dirty="0" smtClean="0"/>
              <a:t>					4994	5</a:t>
            </a:r>
            <a:br>
              <a:rPr lang="en-US" sz="1900" b="1" dirty="0" smtClean="0"/>
            </a:br>
            <a:r>
              <a:rPr lang="en-US" sz="1900" b="1" dirty="0" smtClean="0"/>
              <a:t/>
            </a:r>
            <a:br>
              <a:rPr lang="en-US" sz="1900" b="1" dirty="0" smtClean="0"/>
            </a:br>
            <a:endParaRPr lang="en-US" sz="1900" b="1"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20" y="209005"/>
            <a:ext cx="11008223" cy="770709"/>
          </a:xfrm>
        </p:spPr>
        <p:txBody>
          <a:bodyPr>
            <a:normAutofit fontScale="90000"/>
          </a:bodyPr>
          <a:lstStyle/>
          <a:p>
            <a:r>
              <a:rPr lang="en-US" dirty="0" smtClean="0"/>
              <a:t/>
            </a:r>
            <a:br>
              <a:rPr lang="en-US" dirty="0" smtClean="0"/>
            </a:br>
            <a:r>
              <a:rPr lang="en-US" sz="2700" dirty="0" smtClean="0"/>
              <a:t>continued</a:t>
            </a:r>
            <a:r>
              <a:rPr lang="en-US" dirty="0" smtClean="0"/>
              <a:t/>
            </a:r>
            <a:br>
              <a:rPr lang="en-US" dirty="0" smtClean="0"/>
            </a:br>
            <a:r>
              <a:rPr lang="en-US" dirty="0" smtClean="0"/>
              <a:t>4. Which top 5 employers file the most petitions each year?</a:t>
            </a:r>
            <a:endParaRPr lang="en-US" dirty="0"/>
          </a:p>
        </p:txBody>
      </p:sp>
      <p:sp>
        <p:nvSpPr>
          <p:cNvPr id="4" name="Text Placeholder 3"/>
          <p:cNvSpPr>
            <a:spLocks noGrp="1"/>
          </p:cNvSpPr>
          <p:nvPr>
            <p:ph type="body" sz="half" idx="2"/>
          </p:nvPr>
        </p:nvSpPr>
        <p:spPr>
          <a:xfrm>
            <a:off x="352698" y="1031966"/>
            <a:ext cx="10907486" cy="5590903"/>
          </a:xfrm>
        </p:spPr>
        <p:txBody>
          <a:bodyPr/>
          <a:lstStyle/>
          <a:p>
            <a:r>
              <a:rPr lang="en-US" sz="2000" b="1" dirty="0" smtClean="0"/>
              <a:t>2014	INFOSYS LIMITED					23759	1</a:t>
            </a:r>
            <a:br>
              <a:rPr lang="en-US" sz="2000" b="1" dirty="0" smtClean="0"/>
            </a:br>
            <a:r>
              <a:rPr lang="en-US" sz="2000" b="1" dirty="0" smtClean="0"/>
              <a:t>2014	TATA CONSULTANCY SERVICES LIMITED		14098	2</a:t>
            </a:r>
            <a:br>
              <a:rPr lang="en-US" sz="2000" b="1" dirty="0" smtClean="0"/>
            </a:br>
            <a:r>
              <a:rPr lang="en-US" sz="2000" b="1" dirty="0" smtClean="0"/>
              <a:t>2014	WIPRO LIMITED					8365	3</a:t>
            </a:r>
            <a:br>
              <a:rPr lang="en-US" sz="2000" b="1" dirty="0" smtClean="0"/>
            </a:br>
            <a:r>
              <a:rPr lang="en-US" sz="2000" b="1" dirty="0" smtClean="0"/>
              <a:t>2014	DELOITTE CONSULTING LLP			7017	4</a:t>
            </a:r>
            <a:br>
              <a:rPr lang="en-US" sz="2000" b="1" dirty="0" smtClean="0"/>
            </a:br>
            <a:r>
              <a:rPr lang="en-US" sz="2000" b="1" dirty="0" smtClean="0"/>
              <a:t>2014	ACCENTURE LLP					5498	5</a:t>
            </a:r>
            <a:br>
              <a:rPr lang="en-US" sz="2000" b="1" dirty="0" smtClean="0"/>
            </a:br>
            <a:r>
              <a:rPr lang="en-US" sz="2000" b="1" dirty="0" smtClean="0"/>
              <a:t/>
            </a:r>
            <a:br>
              <a:rPr lang="en-US" sz="2000" b="1" dirty="0" smtClean="0"/>
            </a:br>
            <a:r>
              <a:rPr lang="en-US" sz="2000" b="1" dirty="0" smtClean="0"/>
              <a:t>2015	INFOSYS LIMITED					33245	1</a:t>
            </a:r>
            <a:br>
              <a:rPr lang="en-US" sz="2000" b="1" dirty="0" smtClean="0"/>
            </a:br>
            <a:r>
              <a:rPr lang="en-US" sz="2000" b="1" dirty="0" smtClean="0"/>
              <a:t>2015	TATA CONSULTANCY SERVICES LIMITED		16553	2</a:t>
            </a:r>
            <a:br>
              <a:rPr lang="en-US" sz="2000" b="1" dirty="0" smtClean="0"/>
            </a:br>
            <a:r>
              <a:rPr lang="en-US" sz="2000" b="1" dirty="0" smtClean="0"/>
              <a:t>2015	WIPRO LIMITED					12201	3</a:t>
            </a:r>
            <a:br>
              <a:rPr lang="en-US" sz="2000" b="1" dirty="0" smtClean="0"/>
            </a:br>
            <a:r>
              <a:rPr lang="en-US" sz="2000" b="1" dirty="0" smtClean="0"/>
              <a:t>2015	IBM INDIA PRIVATE LIMITED			10693	4</a:t>
            </a:r>
            <a:br>
              <a:rPr lang="en-US" sz="2000" b="1" dirty="0" smtClean="0"/>
            </a:br>
            <a:r>
              <a:rPr lang="en-US" sz="2000" b="1" dirty="0" smtClean="0"/>
              <a:t>2015	ACCENTURE LLP					9605	5</a:t>
            </a:r>
            <a:br>
              <a:rPr lang="en-US" sz="2000" b="1" dirty="0" smtClean="0"/>
            </a:br>
            <a:r>
              <a:rPr lang="en-US" sz="2000" b="1" dirty="0" smtClean="0"/>
              <a:t/>
            </a:r>
            <a:br>
              <a:rPr lang="en-US" sz="2000" b="1" dirty="0" smtClean="0"/>
            </a:br>
            <a:r>
              <a:rPr lang="en-US" sz="2000" b="1" dirty="0" smtClean="0"/>
              <a:t>2016	INFOSYS LIMITED					25352	1</a:t>
            </a:r>
            <a:br>
              <a:rPr lang="en-US" sz="2000" b="1" dirty="0" smtClean="0"/>
            </a:br>
            <a:r>
              <a:rPr lang="en-US" sz="2000" b="1" dirty="0" smtClean="0"/>
              <a:t>2016	CAPGEMINI AMERICA INC				16725	2</a:t>
            </a:r>
            <a:br>
              <a:rPr lang="en-US" sz="2000" b="1" dirty="0" smtClean="0"/>
            </a:br>
            <a:r>
              <a:rPr lang="en-US" sz="2000" b="1" dirty="0" smtClean="0"/>
              <a:t>2016	TATA CONSULTANCY SERVICES LIMITED		13134	3</a:t>
            </a:r>
            <a:br>
              <a:rPr lang="en-US" sz="2000" b="1" dirty="0" smtClean="0"/>
            </a:br>
            <a:r>
              <a:rPr lang="en-US" sz="2000" b="1" dirty="0" smtClean="0"/>
              <a:t>2016	WIPRO LIMITED					10607	4</a:t>
            </a:r>
            <a:br>
              <a:rPr lang="en-US" sz="2000" b="1" dirty="0" smtClean="0"/>
            </a:br>
            <a:r>
              <a:rPr lang="en-US" sz="2000" b="1" dirty="0" smtClean="0"/>
              <a:t>2016	IBM INDIA PRIVATE LIMITED	</a:t>
            </a:r>
            <a:r>
              <a:rPr lang="en-US" sz="1800" b="1" dirty="0" smtClean="0"/>
              <a:t>		9787	5</a:t>
            </a:r>
            <a:br>
              <a:rPr lang="en-US" sz="1800" b="1" dirty="0" smtClean="0"/>
            </a:b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988" y="0"/>
            <a:ext cx="11047411" cy="1002322"/>
          </a:xfrm>
        </p:spPr>
        <p:txBody>
          <a:bodyPr/>
          <a:lstStyle/>
          <a:p>
            <a:r>
              <a:rPr lang="en-IN" dirty="0" smtClean="0"/>
              <a:t>5a. Find the most popular top 10 job positions for H1B visa applications for each year for All applications</a:t>
            </a:r>
            <a:endParaRPr lang="en-IN" dirty="0"/>
          </a:p>
        </p:txBody>
      </p:sp>
      <p:sp>
        <p:nvSpPr>
          <p:cNvPr id="4" name="Text Placeholder 3"/>
          <p:cNvSpPr>
            <a:spLocks noGrp="1"/>
          </p:cNvSpPr>
          <p:nvPr>
            <p:ph type="body" sz="half" idx="2"/>
          </p:nvPr>
        </p:nvSpPr>
        <p:spPr>
          <a:xfrm>
            <a:off x="209006" y="1005840"/>
            <a:ext cx="11619579" cy="5734929"/>
          </a:xfrm>
        </p:spPr>
        <p:txBody>
          <a:bodyPr>
            <a:normAutofit fontScale="85000" lnSpcReduction="20000"/>
          </a:bodyPr>
          <a:lstStyle/>
          <a:p>
            <a:r>
              <a:rPr lang="en-US" sz="1800" b="1" dirty="0" smtClean="0"/>
              <a:t>2011      PROGRAMMER ANALYST      	31799</a:t>
            </a:r>
            <a:br>
              <a:rPr lang="en-US" sz="1800" b="1" dirty="0" smtClean="0"/>
            </a:br>
            <a:r>
              <a:rPr lang="en-US" sz="1800" b="1" dirty="0" smtClean="0"/>
              <a:t>2011      SOFTWARE ENGINEER      		12763</a:t>
            </a:r>
            <a:br>
              <a:rPr lang="en-US" sz="1800" b="1" dirty="0" smtClean="0"/>
            </a:br>
            <a:r>
              <a:rPr lang="en-US" sz="1800" b="1" dirty="0" smtClean="0"/>
              <a:t>2011      COMPUTER PROGRAMMER      	8998</a:t>
            </a:r>
            <a:br>
              <a:rPr lang="en-US" sz="1800" b="1" dirty="0" smtClean="0"/>
            </a:br>
            <a:r>
              <a:rPr lang="en-US" sz="1800" b="1" dirty="0" smtClean="0"/>
              <a:t>2011      SYSTEMS ANALYST      		8644</a:t>
            </a:r>
            <a:br>
              <a:rPr lang="en-US" sz="1800" b="1" dirty="0" smtClean="0"/>
            </a:br>
            <a:r>
              <a:rPr lang="en-US" sz="1800" b="1" dirty="0" smtClean="0"/>
              <a:t>2011      BUSINESS ANALYST      		3891</a:t>
            </a:r>
            <a:br>
              <a:rPr lang="en-US" sz="1800" b="1" dirty="0" smtClean="0"/>
            </a:br>
            <a:r>
              <a:rPr lang="en-US" sz="1800" b="1" dirty="0" smtClean="0"/>
              <a:t>2011      COMPUTER SYSTEMS ANALYST      	3698</a:t>
            </a:r>
            <a:br>
              <a:rPr lang="en-US" sz="1800" b="1" dirty="0" smtClean="0"/>
            </a:br>
            <a:r>
              <a:rPr lang="en-US" sz="1800" b="1" dirty="0" smtClean="0"/>
              <a:t>2011      ASSISTANT PROFESSOR      		3467</a:t>
            </a:r>
            <a:br>
              <a:rPr lang="en-US" sz="1800" b="1" dirty="0" smtClean="0"/>
            </a:br>
            <a:r>
              <a:rPr lang="en-US" sz="1800" b="1" dirty="0" smtClean="0"/>
              <a:t>2011      PHYSICAL THERAPIST      		3377</a:t>
            </a:r>
            <a:br>
              <a:rPr lang="en-US" sz="1800" b="1" dirty="0" smtClean="0"/>
            </a:br>
            <a:r>
              <a:rPr lang="en-US" sz="1800" b="1" dirty="0" smtClean="0"/>
              <a:t>2011      SENIOR SOFTWARE ENGINEER      	2935</a:t>
            </a:r>
            <a:br>
              <a:rPr lang="en-US" sz="1800" b="1" dirty="0" smtClean="0"/>
            </a:br>
            <a:r>
              <a:rPr lang="en-US" sz="1800" b="1" dirty="0" smtClean="0"/>
              <a:t>2011      SENIOR CONSULTANT      		2798</a:t>
            </a:r>
            <a:br>
              <a:rPr lang="en-US" sz="1800" b="1" dirty="0" smtClean="0"/>
            </a:br>
            <a:endParaRPr lang="en-US" sz="1800" b="1" dirty="0" smtClean="0"/>
          </a:p>
          <a:p>
            <a:r>
              <a:rPr lang="en-US" sz="1800" b="1" dirty="0" smtClean="0"/>
              <a:t>2012      PROGRAMMER ANALYST      	33066</a:t>
            </a:r>
            <a:br>
              <a:rPr lang="en-US" sz="1800" b="1" dirty="0" smtClean="0"/>
            </a:br>
            <a:r>
              <a:rPr lang="en-US" sz="1800" b="1" dirty="0" smtClean="0"/>
              <a:t>2012      SOFTWARE ENGINEER      		14437</a:t>
            </a:r>
            <a:br>
              <a:rPr lang="en-US" sz="1800" b="1" dirty="0" smtClean="0"/>
            </a:br>
            <a:r>
              <a:rPr lang="en-US" sz="1800" b="1" dirty="0" smtClean="0"/>
              <a:t>2012      COMPUTER PROGRAMMER      	9629</a:t>
            </a:r>
            <a:br>
              <a:rPr lang="en-US" sz="1800" b="1" dirty="0" smtClean="0"/>
            </a:br>
            <a:r>
              <a:rPr lang="en-US" sz="1800" b="1" dirty="0" smtClean="0"/>
              <a:t>2012      SYSTEMS ANALYST      		9296</a:t>
            </a:r>
            <a:br>
              <a:rPr lang="en-US" sz="1800" b="1" dirty="0" smtClean="0"/>
            </a:br>
            <a:r>
              <a:rPr lang="en-US" sz="1800" b="1" dirty="0" smtClean="0"/>
              <a:t>2012      BUSINESS ANALYST      		4752</a:t>
            </a:r>
            <a:br>
              <a:rPr lang="en-US" sz="1800" b="1" dirty="0" smtClean="0"/>
            </a:br>
            <a:r>
              <a:rPr lang="en-US" sz="1800" b="1" dirty="0" smtClean="0"/>
              <a:t>2012      COMPUTER SYSTEMS ANALYST      	4706</a:t>
            </a:r>
            <a:br>
              <a:rPr lang="en-US" sz="1800" b="1" dirty="0" smtClean="0"/>
            </a:br>
            <a:r>
              <a:rPr lang="en-US" sz="1800" b="1" dirty="0" smtClean="0"/>
              <a:t>2012      SOFTWARE DEVELOPER      	3895</a:t>
            </a:r>
            <a:br>
              <a:rPr lang="en-US" sz="1800" b="1" dirty="0" smtClean="0"/>
            </a:br>
            <a:r>
              <a:rPr lang="en-US" sz="1800" b="1" dirty="0" smtClean="0"/>
              <a:t>2012      PHYSICAL THERAPIST     	 	3871</a:t>
            </a:r>
            <a:br>
              <a:rPr lang="en-US" sz="1800" b="1" dirty="0" smtClean="0"/>
            </a:br>
            <a:r>
              <a:rPr lang="en-US" sz="1800" b="1" dirty="0" smtClean="0"/>
              <a:t>2012      ASSISTANT PROFESSOR      		3801</a:t>
            </a:r>
            <a:br>
              <a:rPr lang="en-US" sz="1800" b="1" dirty="0" smtClean="0"/>
            </a:br>
            <a:r>
              <a:rPr lang="en-US" sz="1800" b="1" dirty="0" smtClean="0"/>
              <a:t>2012      SENIOR CONSULTANT      		3737</a:t>
            </a:r>
            <a:br>
              <a:rPr lang="en-US" sz="1800" b="1" dirty="0" smtClean="0"/>
            </a:br>
            <a:endParaRPr lang="en-US" sz="1800" b="1" dirty="0" smtClean="0"/>
          </a:p>
          <a:p>
            <a:r>
              <a:rPr lang="en-US" sz="1800" b="1" dirty="0" smtClean="0"/>
              <a:t>2013      PROGRAMMER ANALYST      	33880</a:t>
            </a:r>
            <a:br>
              <a:rPr lang="en-US" sz="1800" b="1" dirty="0" smtClean="0"/>
            </a:br>
            <a:r>
              <a:rPr lang="en-US" sz="1800" b="1" dirty="0" smtClean="0"/>
              <a:t>2013      SOFTWARE ENGINEER     		15680</a:t>
            </a:r>
            <a:br>
              <a:rPr lang="en-US" sz="1800" b="1" dirty="0" smtClean="0"/>
            </a:br>
            <a:r>
              <a:rPr lang="en-US" sz="1800" b="1" dirty="0" smtClean="0"/>
              <a:t>2013      COMPUTER PROGRAMMER      	11271</a:t>
            </a:r>
            <a:br>
              <a:rPr lang="en-US" sz="1800" b="1" dirty="0" smtClean="0"/>
            </a:br>
            <a:r>
              <a:rPr lang="en-US" sz="1800" b="1" dirty="0" smtClean="0"/>
              <a:t>2013      SYSTEMS ANALYST      		8714</a:t>
            </a:r>
            <a:br>
              <a:rPr lang="en-US" sz="1800" b="1" dirty="0" smtClean="0"/>
            </a:br>
            <a:r>
              <a:rPr lang="en-US" sz="1800" b="1" dirty="0" smtClean="0"/>
              <a:t>2013      TECHNOLOGY LEAD - US      	7853</a:t>
            </a:r>
            <a:br>
              <a:rPr lang="en-US" sz="1800" b="1" dirty="0" smtClean="0"/>
            </a:br>
            <a:r>
              <a:rPr lang="en-US" sz="1800" b="1" dirty="0" smtClean="0"/>
              <a:t>2013      TECHNOLOGY ANALYST - US      	7683</a:t>
            </a:r>
            <a:br>
              <a:rPr lang="en-US" sz="1800" b="1" dirty="0" smtClean="0"/>
            </a:br>
            <a:r>
              <a:rPr lang="en-US" sz="1800" b="1" dirty="0" smtClean="0"/>
              <a:t>2013      BUSINESS ANALYST      		5716</a:t>
            </a:r>
            <a:br>
              <a:rPr lang="en-US" sz="1800" b="1" dirty="0" smtClean="0"/>
            </a:br>
            <a:r>
              <a:rPr lang="en-US" sz="1800" b="1" dirty="0" smtClean="0"/>
              <a:t>2013      COMPUTER SYSTEMS ANALYST      	5043</a:t>
            </a:r>
            <a:br>
              <a:rPr lang="en-US" sz="1800" b="1" dirty="0" smtClean="0"/>
            </a:br>
            <a:r>
              <a:rPr lang="en-US" sz="1800" b="1" dirty="0" smtClean="0"/>
              <a:t>2013      SOFTWARE DEVELOPER      	5026</a:t>
            </a:r>
            <a:br>
              <a:rPr lang="en-US" sz="1800" b="1" dirty="0" smtClean="0"/>
            </a:br>
            <a:r>
              <a:rPr lang="en-US" sz="1800" b="1" dirty="0" smtClean="0"/>
              <a:t>2013      SENIOR CONSULTANT      		4326</a:t>
            </a:r>
            <a:r>
              <a:rPr lang="en-US" dirty="0" smtClean="0"/>
              <a:t/>
            </a:r>
            <a:br>
              <a:rPr lang="en-US" dirty="0" smtClean="0"/>
            </a:br>
            <a:endParaRPr lang="en-US" dirty="0" smtClean="0"/>
          </a:p>
          <a:p>
            <a:endParaRPr lang="en-IN" dirty="0"/>
          </a:p>
        </p:txBody>
      </p:sp>
    </p:spTree>
    <p:extLst>
      <p:ext uri="{BB962C8B-B14F-4D97-AF65-F5344CB8AC3E}">
        <p14:creationId xmlns:p14="http://schemas.microsoft.com/office/powerpoint/2010/main" xmlns="" val="2733887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988" y="0"/>
            <a:ext cx="11047411" cy="1002322"/>
          </a:xfrm>
        </p:spPr>
        <p:txBody>
          <a:bodyPr/>
          <a:lstStyle/>
          <a:p>
            <a:r>
              <a:rPr lang="en-IN" dirty="0" smtClean="0"/>
              <a:t>5a. Find the most popular top 10 job positions for H1B visa applications for each year for All applications(continued)</a:t>
            </a:r>
            <a:endParaRPr lang="en-IN" dirty="0"/>
          </a:p>
        </p:txBody>
      </p:sp>
      <p:sp>
        <p:nvSpPr>
          <p:cNvPr id="4" name="Text Placeholder 3"/>
          <p:cNvSpPr>
            <a:spLocks noGrp="1"/>
          </p:cNvSpPr>
          <p:nvPr>
            <p:ph type="body" sz="half" idx="2"/>
          </p:nvPr>
        </p:nvSpPr>
        <p:spPr>
          <a:xfrm>
            <a:off x="209006" y="1005840"/>
            <a:ext cx="11625943" cy="5734929"/>
          </a:xfrm>
        </p:spPr>
        <p:txBody>
          <a:bodyPr>
            <a:normAutofit fontScale="25000" lnSpcReduction="20000"/>
          </a:bodyPr>
          <a:lstStyle/>
          <a:p>
            <a:r>
              <a:rPr lang="en-US" sz="6400" b="1" dirty="0" smtClean="0"/>
              <a:t>2014      PROGRAMMER ANALYST      	43114</a:t>
            </a:r>
            <a:br>
              <a:rPr lang="en-US" sz="6400" b="1" dirty="0" smtClean="0"/>
            </a:br>
            <a:r>
              <a:rPr lang="en-US" sz="6400" b="1" dirty="0" smtClean="0"/>
              <a:t>2014      SOFTWARE ENGINEER      	20500</a:t>
            </a:r>
            <a:br>
              <a:rPr lang="en-US" sz="6400" b="1" dirty="0" smtClean="0"/>
            </a:br>
            <a:r>
              <a:rPr lang="en-US" sz="6400" b="1" dirty="0" smtClean="0"/>
              <a:t>2014      COMPUTER PROGRAMMER      	14950</a:t>
            </a:r>
            <a:br>
              <a:rPr lang="en-US" sz="6400" b="1" dirty="0" smtClean="0"/>
            </a:br>
            <a:r>
              <a:rPr lang="en-US" sz="6400" b="1" dirty="0" smtClean="0"/>
              <a:t>2014      SYSTEMS ANALYST      		10194</a:t>
            </a:r>
            <a:br>
              <a:rPr lang="en-US" sz="6400" b="1" dirty="0" smtClean="0"/>
            </a:br>
            <a:r>
              <a:rPr lang="en-US" sz="6400" b="1" dirty="0" smtClean="0"/>
              <a:t>2014      SOFTWARE DEVELOPER      	7337</a:t>
            </a:r>
            <a:br>
              <a:rPr lang="en-US" sz="6400" b="1" dirty="0" smtClean="0"/>
            </a:br>
            <a:r>
              <a:rPr lang="en-US" sz="6400" b="1" dirty="0" smtClean="0"/>
              <a:t>2014      BUSINESS ANALYST      		7302</a:t>
            </a:r>
            <a:br>
              <a:rPr lang="en-US" sz="6400" b="1" dirty="0" smtClean="0"/>
            </a:br>
            <a:r>
              <a:rPr lang="en-US" sz="6400" b="1" dirty="0" smtClean="0"/>
              <a:t>2014      COMPUTER SYSTEMS ANALYST      	6821</a:t>
            </a:r>
            <a:br>
              <a:rPr lang="en-US" sz="6400" b="1" dirty="0" smtClean="0"/>
            </a:br>
            <a:r>
              <a:rPr lang="en-US" sz="6400" b="1" dirty="0" smtClean="0"/>
              <a:t>2014      TECHNOLOGY LEAD - US      	5057</a:t>
            </a:r>
            <a:br>
              <a:rPr lang="en-US" sz="6400" b="1" dirty="0" smtClean="0"/>
            </a:br>
            <a:r>
              <a:rPr lang="en-US" sz="6400" b="1" dirty="0" smtClean="0"/>
              <a:t>2014      TECHNOLOGY ANALYST - US      	4913</a:t>
            </a:r>
            <a:br>
              <a:rPr lang="en-US" sz="6400" b="1" dirty="0" smtClean="0"/>
            </a:br>
            <a:r>
              <a:rPr lang="en-US" sz="6400" b="1" dirty="0" smtClean="0"/>
              <a:t>2014      SENIOR CONSULTANT      	4898</a:t>
            </a:r>
            <a:br>
              <a:rPr lang="en-US" sz="6400" b="1" dirty="0" smtClean="0"/>
            </a:br>
            <a:endParaRPr lang="en-US" sz="6400" b="1" dirty="0" smtClean="0"/>
          </a:p>
          <a:p>
            <a:r>
              <a:rPr lang="en-US" sz="6400" b="1" dirty="0" smtClean="0"/>
              <a:t>2015      PROGRAMMER ANALYST      	53436</a:t>
            </a:r>
            <a:br>
              <a:rPr lang="en-US" sz="6400" b="1" dirty="0" smtClean="0"/>
            </a:br>
            <a:r>
              <a:rPr lang="en-US" sz="6400" b="1" dirty="0" smtClean="0"/>
              <a:t>2015      SOFTWARE ENGINEER      	27259</a:t>
            </a:r>
            <a:br>
              <a:rPr lang="en-US" sz="6400" b="1" dirty="0" smtClean="0"/>
            </a:br>
            <a:r>
              <a:rPr lang="en-US" sz="6400" b="1" dirty="0" smtClean="0"/>
              <a:t>2015      COMPUTER PROGRAMMER      	14054</a:t>
            </a:r>
            <a:br>
              <a:rPr lang="en-US" sz="6400" b="1" dirty="0" smtClean="0"/>
            </a:br>
            <a:r>
              <a:rPr lang="en-US" sz="6400" b="1" dirty="0" smtClean="0"/>
              <a:t>2015      SYSTEMS ANALYST      		12803</a:t>
            </a:r>
            <a:br>
              <a:rPr lang="en-US" sz="6400" b="1" dirty="0" smtClean="0"/>
            </a:br>
            <a:r>
              <a:rPr lang="en-US" sz="6400" b="1" dirty="0" smtClean="0"/>
              <a:t>2015      SOFTWARE DEVELOPER      	10441</a:t>
            </a:r>
            <a:br>
              <a:rPr lang="en-US" sz="6400" b="1" dirty="0" smtClean="0"/>
            </a:br>
            <a:r>
              <a:rPr lang="en-US" sz="6400" b="1" dirty="0" smtClean="0"/>
              <a:t>2015      BUSINESS ANALYST      		8853</a:t>
            </a:r>
            <a:br>
              <a:rPr lang="en-US" sz="6400" b="1" dirty="0" smtClean="0"/>
            </a:br>
            <a:r>
              <a:rPr lang="en-US" sz="6400" b="1" dirty="0" smtClean="0"/>
              <a:t>2015      TECHNOLOGY LEAD - US      	8242</a:t>
            </a:r>
            <a:br>
              <a:rPr lang="en-US" sz="6400" b="1" dirty="0" smtClean="0"/>
            </a:br>
            <a:r>
              <a:rPr lang="en-US" sz="6400" b="1" dirty="0" smtClean="0"/>
              <a:t>2015      COMPUTER SYSTEMS ANALYST      	7918</a:t>
            </a:r>
            <a:br>
              <a:rPr lang="en-US" sz="6400" b="1" dirty="0" smtClean="0"/>
            </a:br>
            <a:r>
              <a:rPr lang="en-US" sz="6400" b="1" dirty="0" smtClean="0"/>
              <a:t>2015      TECHNOLOGY ANALYST - US      	7014</a:t>
            </a:r>
            <a:br>
              <a:rPr lang="en-US" sz="6400" b="1" dirty="0" smtClean="0"/>
            </a:br>
            <a:r>
              <a:rPr lang="en-US" sz="6400" b="1" dirty="0" smtClean="0"/>
              <a:t>2015      SENIOR SOFTWARE ENGINEER      	6013</a:t>
            </a:r>
          </a:p>
          <a:p>
            <a:r>
              <a:rPr lang="en-US" sz="6400" b="1" dirty="0" smtClean="0"/>
              <a:t>2016      PROGRAMMER ANALYST      	53743</a:t>
            </a:r>
            <a:br>
              <a:rPr lang="en-US" sz="6400" b="1" dirty="0" smtClean="0"/>
            </a:br>
            <a:r>
              <a:rPr lang="en-US" sz="6400" b="1" dirty="0" smtClean="0"/>
              <a:t>2016      SOFTWARE ENGINEER      	30668</a:t>
            </a:r>
            <a:br>
              <a:rPr lang="en-US" sz="6400" b="1" dirty="0" smtClean="0"/>
            </a:br>
            <a:r>
              <a:rPr lang="en-US" sz="6400" b="1" dirty="0" smtClean="0"/>
              <a:t>2016      SOFTWARE DEVELOPER      	14041</a:t>
            </a:r>
            <a:br>
              <a:rPr lang="en-US" sz="6400" b="1" dirty="0" smtClean="0"/>
            </a:br>
            <a:r>
              <a:rPr lang="en-US" sz="6400" b="1" dirty="0" smtClean="0"/>
              <a:t>2016      SYSTEMS ANALYST      		12314</a:t>
            </a:r>
            <a:br>
              <a:rPr lang="en-US" sz="6400" b="1" dirty="0" smtClean="0"/>
            </a:br>
            <a:r>
              <a:rPr lang="en-US" sz="6400" b="1" dirty="0" smtClean="0"/>
              <a:t>2016      COMPUTER PROGRAMMER      	11668</a:t>
            </a:r>
            <a:br>
              <a:rPr lang="en-US" sz="6400" b="1" dirty="0" smtClean="0"/>
            </a:br>
            <a:r>
              <a:rPr lang="en-US" sz="6400" b="1" dirty="0" smtClean="0"/>
              <a:t>2016      BUSINESS ANALYST      		9167</a:t>
            </a:r>
            <a:br>
              <a:rPr lang="en-US" sz="6400" b="1" dirty="0" smtClean="0"/>
            </a:br>
            <a:r>
              <a:rPr lang="en-US" sz="6400" b="1" dirty="0" smtClean="0"/>
              <a:t>2016      COMPUTER SYSTEMS ANALYST      	6900</a:t>
            </a:r>
            <a:br>
              <a:rPr lang="en-US" sz="6400" b="1" dirty="0" smtClean="0"/>
            </a:br>
            <a:r>
              <a:rPr lang="en-US" sz="6400" b="1" dirty="0" smtClean="0"/>
              <a:t>2016      SENIOR SOFTWARE ENGINEER      	6439</a:t>
            </a:r>
            <a:br>
              <a:rPr lang="en-US" sz="6400" b="1" dirty="0" smtClean="0"/>
            </a:br>
            <a:r>
              <a:rPr lang="en-US" sz="6400" b="1" dirty="0" smtClean="0"/>
              <a:t>2016      DEVELOPER      		6084</a:t>
            </a:r>
            <a:br>
              <a:rPr lang="en-US" sz="6400" b="1" dirty="0" smtClean="0"/>
            </a:br>
            <a:r>
              <a:rPr lang="en-US" sz="6400" b="1" dirty="0" smtClean="0"/>
              <a:t>2016      TECHNOLOGY LEAD - US      	5410</a:t>
            </a:r>
            <a:r>
              <a:rPr lang="en-US" sz="6400" dirty="0" smtClean="0"/>
              <a:t/>
            </a:r>
            <a:br>
              <a:rPr lang="en-US" sz="6400" dirty="0" smtClean="0"/>
            </a:br>
            <a:endParaRPr lang="en-US" sz="6400" dirty="0" smtClean="0"/>
          </a:p>
          <a:p>
            <a:r>
              <a:rPr lang="en-US" sz="2500" b="1" dirty="0" smtClean="0"/>
              <a:t/>
            </a:r>
            <a:br>
              <a:rPr lang="en-US" sz="2500" b="1" dirty="0" smtClean="0"/>
            </a:br>
            <a:endParaRPr lang="en-US" sz="2500" b="1" dirty="0" smtClean="0"/>
          </a:p>
          <a:p>
            <a:r>
              <a:rPr lang="en-US" sz="2500" dirty="0" smtClean="0"/>
              <a:t/>
            </a:r>
            <a:br>
              <a:rPr lang="en-US" sz="2500" dirty="0" smtClean="0"/>
            </a:br>
            <a:endParaRPr lang="en-US" sz="2500" dirty="0" smtClean="0"/>
          </a:p>
          <a:p>
            <a:endParaRPr lang="en-US" b="1" dirty="0" smtClean="0"/>
          </a:p>
          <a:p>
            <a:r>
              <a:rPr lang="en-US" dirty="0" smtClean="0"/>
              <a:t/>
            </a:r>
            <a:br>
              <a:rPr lang="en-US" dirty="0" smtClean="0"/>
            </a:br>
            <a:endParaRPr lang="en-US" dirty="0" smtClean="0"/>
          </a:p>
          <a:p>
            <a:endParaRPr lang="en-IN" dirty="0"/>
          </a:p>
        </p:txBody>
      </p:sp>
    </p:spTree>
    <p:extLst>
      <p:ext uri="{BB962C8B-B14F-4D97-AF65-F5344CB8AC3E}">
        <p14:creationId xmlns:p14="http://schemas.microsoft.com/office/powerpoint/2010/main" xmlns="" val="2733887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988" y="0"/>
            <a:ext cx="11047411" cy="1002322"/>
          </a:xfrm>
        </p:spPr>
        <p:txBody>
          <a:bodyPr>
            <a:normAutofit/>
          </a:bodyPr>
          <a:lstStyle/>
          <a:p>
            <a:r>
              <a:rPr lang="en-IN" dirty="0" smtClean="0"/>
              <a:t>5b. Find the most popular top 10 job positions for H1B visa applications for each year for Certified applications</a:t>
            </a:r>
            <a:endParaRPr lang="en-IN" dirty="0"/>
          </a:p>
        </p:txBody>
      </p:sp>
      <p:sp>
        <p:nvSpPr>
          <p:cNvPr id="4" name="Text Placeholder 3"/>
          <p:cNvSpPr>
            <a:spLocks noGrp="1"/>
          </p:cNvSpPr>
          <p:nvPr>
            <p:ph type="body" sz="half" idx="2"/>
          </p:nvPr>
        </p:nvSpPr>
        <p:spPr>
          <a:xfrm>
            <a:off x="209006" y="1005840"/>
            <a:ext cx="11625943" cy="5734929"/>
          </a:xfrm>
        </p:spPr>
        <p:txBody>
          <a:bodyPr>
            <a:noAutofit/>
          </a:bodyPr>
          <a:lstStyle/>
          <a:p>
            <a:pPr>
              <a:lnSpc>
                <a:spcPct val="100000"/>
              </a:lnSpc>
              <a:spcBef>
                <a:spcPts val="0"/>
              </a:spcBef>
            </a:pPr>
            <a:r>
              <a:rPr lang="en-US" sz="1000" dirty="0" smtClean="0"/>
              <a:t>       </a:t>
            </a:r>
            <a:r>
              <a:rPr lang="en-US" sz="1200" b="1" dirty="0" smtClean="0"/>
              <a:t>2011      PROGRAMMER ANALYST      		28806      </a:t>
            </a:r>
            <a:br>
              <a:rPr lang="en-US" sz="1200" b="1" dirty="0" smtClean="0"/>
            </a:br>
            <a:r>
              <a:rPr lang="en-US" sz="1200" b="1" dirty="0" smtClean="0"/>
              <a:t>      2011      SOFTWARE ENGINEER      		11224      </a:t>
            </a:r>
            <a:br>
              <a:rPr lang="en-US" sz="1200" b="1" dirty="0" smtClean="0"/>
            </a:br>
            <a:r>
              <a:rPr lang="en-US" sz="1200" b="1" dirty="0" smtClean="0"/>
              <a:t>      2011      COMPUTER PROGRAMMER      		8038      </a:t>
            </a:r>
            <a:br>
              <a:rPr lang="en-US" sz="1200" b="1" dirty="0" smtClean="0"/>
            </a:br>
            <a:r>
              <a:rPr lang="en-US" sz="1200" b="1" dirty="0" smtClean="0"/>
              <a:t>      2011      SYSTEMS ANALYST      		7850      </a:t>
            </a:r>
            <a:br>
              <a:rPr lang="en-US" sz="1200" b="1" dirty="0" smtClean="0"/>
            </a:br>
            <a:r>
              <a:rPr lang="en-US" sz="1200" b="1" dirty="0" smtClean="0"/>
              <a:t>      2011      BUSINESS ANALYST      		3444      </a:t>
            </a:r>
            <a:br>
              <a:rPr lang="en-US" sz="1200" b="1" dirty="0" smtClean="0"/>
            </a:br>
            <a:r>
              <a:rPr lang="en-US" sz="1200" b="1" dirty="0" smtClean="0"/>
              <a:t>      2011      COMPUTER SYSTEMS ANALYST      	3152      </a:t>
            </a:r>
            <a:br>
              <a:rPr lang="en-US" sz="1200" b="1" dirty="0" smtClean="0"/>
            </a:br>
            <a:r>
              <a:rPr lang="en-US" sz="1200" b="1" dirty="0" smtClean="0"/>
              <a:t>      2011      ASSISTANT PROFESSOR      		3050      </a:t>
            </a:r>
            <a:br>
              <a:rPr lang="en-US" sz="1200" b="1" dirty="0" smtClean="0"/>
            </a:br>
            <a:r>
              <a:rPr lang="en-US" sz="1200" b="1" dirty="0" smtClean="0"/>
              <a:t>      2011      PHYSICAL THERAPIST    		  2911      </a:t>
            </a:r>
            <a:br>
              <a:rPr lang="en-US" sz="1200" b="1" dirty="0" smtClean="0"/>
            </a:br>
            <a:r>
              <a:rPr lang="en-US" sz="1200" b="1" dirty="0" smtClean="0"/>
              <a:t>      2011      SENIOR SOFTWARE ENGINEER      	2595      </a:t>
            </a:r>
            <a:br>
              <a:rPr lang="en-US" sz="1200" b="1" dirty="0" smtClean="0"/>
            </a:br>
            <a:r>
              <a:rPr lang="en-US" sz="1200" b="1" dirty="0" smtClean="0"/>
              <a:t>      2011      SENIOR CONSULTANT     		 2585      </a:t>
            </a:r>
            <a:br>
              <a:rPr lang="en-US" sz="1200" b="1" dirty="0" smtClean="0"/>
            </a:br>
            <a:r>
              <a:rPr lang="en-US" sz="1200" b="1" dirty="0" smtClean="0"/>
              <a:t>      2012      PROGRAMMER ANALYST      		29226      </a:t>
            </a:r>
            <a:br>
              <a:rPr lang="en-US" sz="1200" b="1" dirty="0" smtClean="0"/>
            </a:br>
            <a:r>
              <a:rPr lang="en-US" sz="1200" b="1" dirty="0" smtClean="0"/>
              <a:t>      2012      SOFTWARE ENGINEER      		12273      </a:t>
            </a:r>
            <a:br>
              <a:rPr lang="en-US" sz="1200" b="1" dirty="0" smtClean="0"/>
            </a:br>
            <a:r>
              <a:rPr lang="en-US" sz="1200" b="1" dirty="0" smtClean="0"/>
              <a:t>      2012      COMPUTER PROGRAMMER     		 8483      </a:t>
            </a:r>
            <a:br>
              <a:rPr lang="en-US" sz="1200" b="1" dirty="0" smtClean="0"/>
            </a:br>
            <a:r>
              <a:rPr lang="en-US" sz="1200" b="1" dirty="0" smtClean="0"/>
              <a:t>      2012      SYSTEMS ANALYST      		8399      </a:t>
            </a:r>
            <a:br>
              <a:rPr lang="en-US" sz="1200" b="1" dirty="0" smtClean="0"/>
            </a:br>
            <a:r>
              <a:rPr lang="en-US" sz="1200" b="1" dirty="0" smtClean="0"/>
              <a:t>      2012      BUSINESS ANALYST      		4144      </a:t>
            </a:r>
            <a:br>
              <a:rPr lang="en-US" sz="1200" b="1" dirty="0" smtClean="0"/>
            </a:br>
            <a:r>
              <a:rPr lang="en-US" sz="1200" b="1" dirty="0" smtClean="0"/>
              <a:t>      2012      COMPUTER SYSTEMS ANALYST      	4084      </a:t>
            </a:r>
            <a:br>
              <a:rPr lang="en-US" sz="1200" b="1" dirty="0" smtClean="0"/>
            </a:br>
            <a:r>
              <a:rPr lang="en-US" sz="1200" b="1" dirty="0" smtClean="0"/>
              <a:t>      2012      SENIOR CONSULTANT      		3420      </a:t>
            </a:r>
            <a:br>
              <a:rPr lang="en-US" sz="1200" b="1" dirty="0" smtClean="0"/>
            </a:br>
            <a:r>
              <a:rPr lang="en-US" sz="1200" b="1" dirty="0" smtClean="0"/>
              <a:t>      2012      SOFTWARE DEVELOPER     	 	3290      </a:t>
            </a:r>
            <a:br>
              <a:rPr lang="en-US" sz="1200" b="1" dirty="0" smtClean="0"/>
            </a:br>
            <a:r>
              <a:rPr lang="en-US" sz="1200" b="1" dirty="0" smtClean="0"/>
              <a:t>      2012      PHYSICAL THERAPIST      		3284      </a:t>
            </a:r>
            <a:br>
              <a:rPr lang="en-US" sz="1200" b="1" dirty="0" smtClean="0"/>
            </a:br>
            <a:r>
              <a:rPr lang="en-US" sz="1200" b="1" dirty="0" smtClean="0"/>
              <a:t>      2012      ASSISTANT PROFESSOR      		3033      </a:t>
            </a:r>
            <a:br>
              <a:rPr lang="en-US" sz="1200" b="1" dirty="0" smtClean="0"/>
            </a:br>
            <a:r>
              <a:rPr lang="en-US" sz="1200" b="1" dirty="0" smtClean="0"/>
              <a:t>      2013      PROGRAMMER ANALYST      		29906      </a:t>
            </a:r>
            <a:br>
              <a:rPr lang="en-US" sz="1200" b="1" dirty="0" smtClean="0"/>
            </a:br>
            <a:r>
              <a:rPr lang="en-US" sz="1200" b="1" dirty="0" smtClean="0"/>
              <a:t>      2013      SOFTWARE ENGINEER      		12973      </a:t>
            </a:r>
            <a:br>
              <a:rPr lang="en-US" sz="1200" b="1" dirty="0" smtClean="0"/>
            </a:br>
            <a:r>
              <a:rPr lang="en-US" sz="1200" b="1" dirty="0" smtClean="0"/>
              <a:t>      2013      COMPUTER PROGRAMMER      		10202      </a:t>
            </a:r>
            <a:br>
              <a:rPr lang="en-US" sz="1200" b="1" dirty="0" smtClean="0"/>
            </a:br>
            <a:r>
              <a:rPr lang="en-US" sz="1200" b="1" dirty="0" smtClean="0"/>
              <a:t>      2013      SYSTEMS ANALYST      		7850      </a:t>
            </a:r>
            <a:br>
              <a:rPr lang="en-US" sz="1200" b="1" dirty="0" smtClean="0"/>
            </a:br>
            <a:r>
              <a:rPr lang="en-US" sz="1200" b="1" dirty="0" smtClean="0"/>
              <a:t>      2013      TECHNOLOGY LEAD - US      		7809      </a:t>
            </a:r>
            <a:br>
              <a:rPr lang="en-US" sz="1200" b="1" dirty="0" smtClean="0"/>
            </a:br>
            <a:r>
              <a:rPr lang="en-US" sz="1200" b="1" dirty="0" smtClean="0"/>
              <a:t>      2013      TECHNOLOGY ANALYST - US      		7641      </a:t>
            </a:r>
            <a:br>
              <a:rPr lang="en-US" sz="1200" b="1" dirty="0" smtClean="0"/>
            </a:br>
            <a:r>
              <a:rPr lang="en-US" sz="1200" b="1" dirty="0" smtClean="0"/>
              <a:t>      2013      BUSINESS ANALYST      		4993      </a:t>
            </a:r>
            <a:br>
              <a:rPr lang="en-US" sz="1200" b="1" dirty="0" smtClean="0"/>
            </a:br>
            <a:r>
              <a:rPr lang="en-US" sz="1200" b="1" dirty="0" smtClean="0"/>
              <a:t>      2013      COMPUTER SYSTEMS ANALYST      	4554      </a:t>
            </a:r>
            <a:br>
              <a:rPr lang="en-US" sz="1200" b="1" dirty="0" smtClean="0"/>
            </a:br>
            <a:r>
              <a:rPr lang="en-US" sz="1200" b="1" dirty="0" smtClean="0"/>
              <a:t>      2013      SOFTWARE DEVELOPER     		 4316      </a:t>
            </a:r>
            <a:br>
              <a:rPr lang="en-US" sz="1200" b="1" dirty="0" smtClean="0"/>
            </a:br>
            <a:r>
              <a:rPr lang="en-US" sz="1200" b="1" dirty="0" smtClean="0"/>
              <a:t>      2013      SENIOR CONSULTANT      		3996      </a:t>
            </a:r>
            <a:r>
              <a:rPr lang="en-US" sz="1000" dirty="0" smtClean="0"/>
              <a:t/>
            </a:r>
            <a:br>
              <a:rPr lang="en-US" sz="1000" dirty="0" smtClean="0"/>
            </a:br>
            <a:r>
              <a:rPr lang="en-US" sz="1000" dirty="0" smtClean="0"/>
              <a:t/>
            </a:r>
            <a:br>
              <a:rPr lang="en-US" sz="1000" dirty="0" smtClean="0"/>
            </a:br>
            <a:r>
              <a:rPr lang="en-US" sz="1000" dirty="0" smtClean="0"/>
              <a:t> </a:t>
            </a:r>
            <a:br>
              <a:rPr lang="en-US" sz="1000" dirty="0" smtClean="0"/>
            </a:br>
            <a:endParaRPr lang="en-US" sz="1000" dirty="0" smtClean="0"/>
          </a:p>
          <a:p>
            <a:pPr>
              <a:lnSpc>
                <a:spcPct val="100000"/>
              </a:lnSpc>
              <a:spcBef>
                <a:spcPts val="0"/>
              </a:spcBef>
            </a:pPr>
            <a:endParaRPr lang="en-US" sz="1000" dirty="0" smtClean="0"/>
          </a:p>
          <a:p>
            <a:pPr>
              <a:lnSpc>
                <a:spcPct val="100000"/>
              </a:lnSpc>
              <a:spcBef>
                <a:spcPts val="0"/>
              </a:spcBef>
            </a:pPr>
            <a:r>
              <a:rPr lang="en-US" sz="1000" dirty="0" smtClean="0"/>
              <a:t/>
            </a:r>
            <a:br>
              <a:rPr lang="en-US" sz="1000" dirty="0" smtClean="0"/>
            </a:br>
            <a:r>
              <a:rPr lang="en-US" sz="1000" dirty="0" smtClean="0"/>
              <a:t> </a:t>
            </a:r>
            <a:br>
              <a:rPr lang="en-US" sz="1000" dirty="0" smtClean="0"/>
            </a:br>
            <a:r>
              <a:rPr lang="en-US" sz="1000" dirty="0" smtClean="0"/>
              <a:t>      </a:t>
            </a:r>
          </a:p>
          <a:p>
            <a:pPr>
              <a:spcBef>
                <a:spcPts val="0"/>
              </a:spcBef>
            </a:pPr>
            <a:r>
              <a:rPr lang="en-US" sz="1000" dirty="0" smtClean="0"/>
              <a:t/>
            </a:r>
            <a:br>
              <a:rPr lang="en-US" sz="1000" dirty="0" smtClean="0"/>
            </a:br>
            <a:endParaRPr lang="en-US" sz="1000" dirty="0" smtClean="0"/>
          </a:p>
          <a:p>
            <a:pPr>
              <a:spcBef>
                <a:spcPts val="0"/>
              </a:spcBef>
            </a:pPr>
            <a:r>
              <a:rPr lang="en-US" sz="1000" b="1" dirty="0" smtClean="0"/>
              <a:t/>
            </a:r>
            <a:br>
              <a:rPr lang="en-US" sz="1000" b="1" dirty="0" smtClean="0"/>
            </a:br>
            <a:endParaRPr lang="en-US" sz="1000" b="1" dirty="0" smtClean="0"/>
          </a:p>
          <a:p>
            <a:pPr>
              <a:spcBef>
                <a:spcPts val="0"/>
              </a:spcBef>
            </a:pPr>
            <a:r>
              <a:rPr lang="en-US" sz="1000" dirty="0" smtClean="0"/>
              <a:t/>
            </a:r>
            <a:br>
              <a:rPr lang="en-US" sz="1000" dirty="0" smtClean="0"/>
            </a:br>
            <a:endParaRPr lang="en-US" sz="1000" dirty="0" smtClean="0"/>
          </a:p>
          <a:p>
            <a:pPr>
              <a:spcBef>
                <a:spcPts val="0"/>
              </a:spcBef>
            </a:pPr>
            <a:endParaRPr lang="en-US" sz="1000" b="1" dirty="0" smtClean="0"/>
          </a:p>
          <a:p>
            <a:pPr>
              <a:spcBef>
                <a:spcPts val="0"/>
              </a:spcBef>
            </a:pPr>
            <a:r>
              <a:rPr lang="en-US" sz="1000" dirty="0" smtClean="0"/>
              <a:t/>
            </a:r>
            <a:br>
              <a:rPr lang="en-US" sz="1000" dirty="0" smtClean="0"/>
            </a:br>
            <a:endParaRPr lang="en-US" sz="1000" dirty="0" smtClean="0"/>
          </a:p>
          <a:p>
            <a:pPr>
              <a:spcBef>
                <a:spcPts val="0"/>
              </a:spcBef>
            </a:pPr>
            <a:endParaRPr lang="en-IN" sz="1000" dirty="0"/>
          </a:p>
        </p:txBody>
      </p:sp>
    </p:spTree>
    <p:extLst>
      <p:ext uri="{BB962C8B-B14F-4D97-AF65-F5344CB8AC3E}">
        <p14:creationId xmlns:p14="http://schemas.microsoft.com/office/powerpoint/2010/main" xmlns="" val="2733887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988" y="0"/>
            <a:ext cx="11047411" cy="1002322"/>
          </a:xfrm>
        </p:spPr>
        <p:txBody>
          <a:bodyPr>
            <a:normAutofit fontScale="90000"/>
          </a:bodyPr>
          <a:lstStyle/>
          <a:p>
            <a:r>
              <a:rPr lang="en-IN" dirty="0" smtClean="0"/>
              <a:t>5b. Find the most popular top 10 job positions for H1B visa applications for each year for Certified applications(continued)</a:t>
            </a:r>
            <a:endParaRPr lang="en-IN" dirty="0"/>
          </a:p>
        </p:txBody>
      </p:sp>
      <p:sp>
        <p:nvSpPr>
          <p:cNvPr id="4" name="Text Placeholder 3"/>
          <p:cNvSpPr>
            <a:spLocks noGrp="1"/>
          </p:cNvSpPr>
          <p:nvPr>
            <p:ph type="body" sz="half" idx="2"/>
          </p:nvPr>
        </p:nvSpPr>
        <p:spPr>
          <a:xfrm>
            <a:off x="209006" y="1005840"/>
            <a:ext cx="11625943" cy="5734929"/>
          </a:xfrm>
        </p:spPr>
        <p:txBody>
          <a:bodyPr>
            <a:normAutofit fontScale="25000" lnSpcReduction="20000"/>
          </a:bodyPr>
          <a:lstStyle/>
          <a:p>
            <a:r>
              <a:rPr lang="en-US" sz="6600" dirty="0" smtClean="0"/>
              <a:t>      </a:t>
            </a:r>
            <a:r>
              <a:rPr lang="en-US" sz="6400" b="1" dirty="0" smtClean="0"/>
              <a:t>2014      PROGRAMMER ANALYST      		38625      </a:t>
            </a:r>
            <a:br>
              <a:rPr lang="en-US" sz="6400" b="1" dirty="0" smtClean="0"/>
            </a:br>
            <a:r>
              <a:rPr lang="en-US" sz="6400" b="1" dirty="0" smtClean="0"/>
              <a:t>      2014      SOFTWARE ENGINEER      		17278      </a:t>
            </a:r>
            <a:br>
              <a:rPr lang="en-US" sz="6400" b="1" dirty="0" smtClean="0"/>
            </a:br>
            <a:r>
              <a:rPr lang="en-US" sz="6400" b="1" dirty="0" smtClean="0"/>
              <a:t>      2014      COMPUTER PROGRAMMER      		13796      </a:t>
            </a:r>
            <a:br>
              <a:rPr lang="en-US" sz="6400" b="1" dirty="0" smtClean="0"/>
            </a:br>
            <a:r>
              <a:rPr lang="en-US" sz="6400" b="1" dirty="0" smtClean="0"/>
              <a:t>      2014      SYSTEMS ANALYST      		9161      </a:t>
            </a:r>
            <a:br>
              <a:rPr lang="en-US" sz="6400" b="1" dirty="0" smtClean="0"/>
            </a:br>
            <a:r>
              <a:rPr lang="en-US" sz="6400" b="1" dirty="0" smtClean="0"/>
              <a:t>      2014      BUSINESS ANALYST      		6529      </a:t>
            </a:r>
            <a:br>
              <a:rPr lang="en-US" sz="6400" b="1" dirty="0" smtClean="0"/>
            </a:br>
            <a:r>
              <a:rPr lang="en-US" sz="6400" b="1" dirty="0" smtClean="0"/>
              <a:t>      2014      SOFTWARE DEVELOPER      		6473      </a:t>
            </a:r>
            <a:br>
              <a:rPr lang="en-US" sz="6400" b="1" dirty="0" smtClean="0"/>
            </a:br>
            <a:r>
              <a:rPr lang="en-US" sz="6400" b="1" dirty="0" smtClean="0"/>
              <a:t>      2014      COMPUTER SYSTEMS ANALYST     	6204      </a:t>
            </a:r>
            <a:br>
              <a:rPr lang="en-US" sz="6400" b="1" dirty="0" smtClean="0"/>
            </a:br>
            <a:r>
              <a:rPr lang="en-US" sz="6400" b="1" dirty="0" smtClean="0"/>
              <a:t>      2014      TECHNOLOGY LEAD - US      		5055      </a:t>
            </a:r>
            <a:br>
              <a:rPr lang="en-US" sz="6400" b="1" dirty="0" smtClean="0"/>
            </a:br>
            <a:r>
              <a:rPr lang="en-US" sz="6400" b="1" dirty="0" smtClean="0"/>
              <a:t>      2014      TECHNOLOGY ANALYST - US      		4911      </a:t>
            </a:r>
            <a:br>
              <a:rPr lang="en-US" sz="6400" b="1" dirty="0" smtClean="0"/>
            </a:br>
            <a:r>
              <a:rPr lang="en-US" sz="6400" b="1" dirty="0" smtClean="0"/>
              <a:t>      2014      SENIOR CONSULTANT      		4535 </a:t>
            </a:r>
          </a:p>
          <a:p>
            <a:pPr>
              <a:spcBef>
                <a:spcPts val="0"/>
              </a:spcBef>
            </a:pPr>
            <a:r>
              <a:rPr lang="en-US" sz="6400" b="1" dirty="0" smtClean="0">
                <a:ea typeface="Calibri"/>
                <a:cs typeface="Times New Roman"/>
              </a:rPr>
              <a:t>      </a:t>
            </a:r>
          </a:p>
          <a:p>
            <a:pPr>
              <a:spcBef>
                <a:spcPts val="0"/>
              </a:spcBef>
            </a:pPr>
            <a:r>
              <a:rPr lang="en-US" sz="6400" b="1" dirty="0" smtClean="0">
                <a:ea typeface="Calibri"/>
                <a:cs typeface="Times New Roman"/>
              </a:rPr>
              <a:t>      2015      PROGRAMMER ANALYST      		48203      </a:t>
            </a:r>
            <a:br>
              <a:rPr lang="en-US" sz="6400" b="1" dirty="0" smtClean="0">
                <a:ea typeface="Calibri"/>
                <a:cs typeface="Times New Roman"/>
              </a:rPr>
            </a:br>
            <a:r>
              <a:rPr lang="en-US" sz="6400" b="1" dirty="0" smtClean="0">
                <a:ea typeface="Calibri"/>
                <a:cs typeface="Times New Roman"/>
              </a:rPr>
              <a:t>      2015      SOFTWARE ENGINEER      		23352      </a:t>
            </a:r>
            <a:br>
              <a:rPr lang="en-US" sz="6400" b="1" dirty="0" smtClean="0">
                <a:ea typeface="Calibri"/>
                <a:cs typeface="Times New Roman"/>
              </a:rPr>
            </a:br>
            <a:r>
              <a:rPr lang="en-US" sz="6400" b="1" dirty="0" smtClean="0">
                <a:ea typeface="Calibri"/>
                <a:cs typeface="Times New Roman"/>
              </a:rPr>
              <a:t>      2015      COMPUTER PROGRAMMER      		12971      </a:t>
            </a:r>
            <a:br>
              <a:rPr lang="en-US" sz="6400" b="1" dirty="0" smtClean="0">
                <a:ea typeface="Calibri"/>
                <a:cs typeface="Times New Roman"/>
              </a:rPr>
            </a:br>
            <a:r>
              <a:rPr lang="en-US" sz="6400" b="1" dirty="0" smtClean="0">
                <a:ea typeface="Calibri"/>
                <a:cs typeface="Times New Roman"/>
              </a:rPr>
              <a:t>      2015      SYSTEMS ANALYST      		11498      </a:t>
            </a:r>
            <a:br>
              <a:rPr lang="en-US" sz="6400" b="1" dirty="0" smtClean="0">
                <a:ea typeface="Calibri"/>
                <a:cs typeface="Times New Roman"/>
              </a:rPr>
            </a:br>
            <a:r>
              <a:rPr lang="en-US" sz="6400" b="1" dirty="0" smtClean="0">
                <a:ea typeface="Calibri"/>
                <a:cs typeface="Times New Roman"/>
              </a:rPr>
              <a:t>      2015      SOFTWARE DEVELOPER      		9343      </a:t>
            </a:r>
            <a:br>
              <a:rPr lang="en-US" sz="6400" b="1" dirty="0" smtClean="0">
                <a:ea typeface="Calibri"/>
                <a:cs typeface="Times New Roman"/>
              </a:rPr>
            </a:br>
            <a:r>
              <a:rPr lang="en-US" sz="6400" b="1" dirty="0" smtClean="0">
                <a:ea typeface="Calibri"/>
                <a:cs typeface="Times New Roman"/>
              </a:rPr>
              <a:t>      2015      TECHNOLOGY LEAD - US     		8238      </a:t>
            </a:r>
            <a:br>
              <a:rPr lang="en-US" sz="6400" b="1" dirty="0" smtClean="0">
                <a:ea typeface="Calibri"/>
                <a:cs typeface="Times New Roman"/>
              </a:rPr>
            </a:br>
            <a:r>
              <a:rPr lang="en-US" sz="6400" b="1" dirty="0" smtClean="0">
                <a:ea typeface="Calibri"/>
                <a:cs typeface="Times New Roman"/>
              </a:rPr>
              <a:t>      2015      BUSINESS ANALYST      		7919      </a:t>
            </a:r>
            <a:br>
              <a:rPr lang="en-US" sz="6400" b="1" dirty="0" smtClean="0">
                <a:ea typeface="Calibri"/>
                <a:cs typeface="Times New Roman"/>
              </a:rPr>
            </a:br>
            <a:r>
              <a:rPr lang="en-US" sz="6400" b="1" dirty="0" smtClean="0">
                <a:ea typeface="Calibri"/>
                <a:cs typeface="Times New Roman"/>
              </a:rPr>
              <a:t>      2015      COMPUTER SYSTEMS ANALYST      	7234      </a:t>
            </a:r>
            <a:br>
              <a:rPr lang="en-US" sz="6400" b="1" dirty="0" smtClean="0">
                <a:ea typeface="Calibri"/>
                <a:cs typeface="Times New Roman"/>
              </a:rPr>
            </a:br>
            <a:r>
              <a:rPr lang="en-US" sz="6400" b="1" dirty="0" smtClean="0">
                <a:ea typeface="Calibri"/>
                <a:cs typeface="Times New Roman"/>
              </a:rPr>
              <a:t>      2015      TECHNOLOGY ANALYST - US      		7009      </a:t>
            </a:r>
            <a:br>
              <a:rPr lang="en-US" sz="6400" b="1" dirty="0" smtClean="0">
                <a:ea typeface="Calibri"/>
                <a:cs typeface="Times New Roman"/>
              </a:rPr>
            </a:br>
            <a:r>
              <a:rPr lang="en-US" sz="6400" b="1" dirty="0" smtClean="0">
                <a:ea typeface="Calibri"/>
                <a:cs typeface="Times New Roman"/>
              </a:rPr>
              <a:t>      2015      SENIOR SOFTWARE ENGINEER      	5324   </a:t>
            </a:r>
          </a:p>
          <a:p>
            <a:pPr>
              <a:spcBef>
                <a:spcPts val="0"/>
              </a:spcBef>
            </a:pPr>
            <a:r>
              <a:rPr lang="en-US" sz="6400" b="1" dirty="0" smtClean="0">
                <a:ea typeface="Calibri"/>
                <a:cs typeface="Times New Roman"/>
              </a:rPr>
              <a:t>      </a:t>
            </a:r>
          </a:p>
          <a:p>
            <a:pPr>
              <a:spcBef>
                <a:spcPts val="0"/>
              </a:spcBef>
            </a:pPr>
            <a:r>
              <a:rPr lang="en-US" sz="6400" b="1" dirty="0" smtClean="0">
                <a:ea typeface="Calibri"/>
                <a:cs typeface="Times New Roman"/>
              </a:rPr>
              <a:t>      2016      PROGRAMMER ANALYST      		47964      </a:t>
            </a:r>
            <a:br>
              <a:rPr lang="en-US" sz="6400" b="1" dirty="0" smtClean="0">
                <a:ea typeface="Calibri"/>
                <a:cs typeface="Times New Roman"/>
              </a:rPr>
            </a:br>
            <a:r>
              <a:rPr lang="en-US" sz="6400" b="1" dirty="0" smtClean="0">
                <a:ea typeface="Calibri"/>
                <a:cs typeface="Times New Roman"/>
              </a:rPr>
              <a:t>      2016      SOFTWARE ENGINEER      		25890      </a:t>
            </a:r>
            <a:br>
              <a:rPr lang="en-US" sz="6400" b="1" dirty="0" smtClean="0">
                <a:ea typeface="Calibri"/>
                <a:cs typeface="Times New Roman"/>
              </a:rPr>
            </a:br>
            <a:r>
              <a:rPr lang="en-US" sz="6400" b="1" dirty="0" smtClean="0">
                <a:ea typeface="Calibri"/>
                <a:cs typeface="Times New Roman"/>
              </a:rPr>
              <a:t>      2016      SOFTWARE DEVELOPER      		12474      </a:t>
            </a:r>
            <a:br>
              <a:rPr lang="en-US" sz="6400" b="1" dirty="0" smtClean="0">
                <a:ea typeface="Calibri"/>
                <a:cs typeface="Times New Roman"/>
              </a:rPr>
            </a:br>
            <a:r>
              <a:rPr lang="en-US" sz="6400" b="1" dirty="0" smtClean="0">
                <a:ea typeface="Calibri"/>
                <a:cs typeface="Times New Roman"/>
              </a:rPr>
              <a:t>      2016      SYSTEMS ANALYST      		10986      </a:t>
            </a:r>
            <a:br>
              <a:rPr lang="en-US" sz="6400" b="1" dirty="0" smtClean="0">
                <a:ea typeface="Calibri"/>
                <a:cs typeface="Times New Roman"/>
              </a:rPr>
            </a:br>
            <a:r>
              <a:rPr lang="en-US" sz="6400" b="1" dirty="0" smtClean="0">
                <a:ea typeface="Calibri"/>
                <a:cs typeface="Times New Roman"/>
              </a:rPr>
              <a:t>      2016      COMPUTER PROGRAMMER      		10528      </a:t>
            </a:r>
            <a:br>
              <a:rPr lang="en-US" sz="6400" b="1" dirty="0" smtClean="0">
                <a:ea typeface="Calibri"/>
                <a:cs typeface="Times New Roman"/>
              </a:rPr>
            </a:br>
            <a:r>
              <a:rPr lang="en-US" sz="6400" b="1" dirty="0" smtClean="0">
                <a:ea typeface="Calibri"/>
                <a:cs typeface="Times New Roman"/>
              </a:rPr>
              <a:t>      2016      BUSINESS ANALYST      		8175      </a:t>
            </a:r>
            <a:br>
              <a:rPr lang="en-US" sz="6400" b="1" dirty="0" smtClean="0">
                <a:ea typeface="Calibri"/>
                <a:cs typeface="Times New Roman"/>
              </a:rPr>
            </a:br>
            <a:r>
              <a:rPr lang="en-US" sz="6400" b="1" dirty="0" smtClean="0">
                <a:ea typeface="Calibri"/>
                <a:cs typeface="Times New Roman"/>
              </a:rPr>
              <a:t>      2016      COMPUTER SYSTEMS ANALYST      	6205      </a:t>
            </a:r>
            <a:br>
              <a:rPr lang="en-US" sz="6400" b="1" dirty="0" smtClean="0">
                <a:ea typeface="Calibri"/>
                <a:cs typeface="Times New Roman"/>
              </a:rPr>
            </a:br>
            <a:r>
              <a:rPr lang="en-US" sz="6400" b="1" dirty="0" smtClean="0">
                <a:ea typeface="Calibri"/>
                <a:cs typeface="Times New Roman"/>
              </a:rPr>
              <a:t>      2016      DEVELOPER      			5912      </a:t>
            </a:r>
            <a:br>
              <a:rPr lang="en-US" sz="6400" b="1" dirty="0" smtClean="0">
                <a:ea typeface="Calibri"/>
                <a:cs typeface="Times New Roman"/>
              </a:rPr>
            </a:br>
            <a:r>
              <a:rPr lang="en-US" sz="6400" b="1" dirty="0" smtClean="0">
                <a:ea typeface="Calibri"/>
                <a:cs typeface="Times New Roman"/>
              </a:rPr>
              <a:t>      2016      SENIOR SOFTWARE ENGINEER      	5630      </a:t>
            </a:r>
            <a:br>
              <a:rPr lang="en-US" sz="6400" b="1" dirty="0" smtClean="0">
                <a:ea typeface="Calibri"/>
                <a:cs typeface="Times New Roman"/>
              </a:rPr>
            </a:br>
            <a:r>
              <a:rPr lang="en-US" sz="6400" b="1" dirty="0" smtClean="0">
                <a:ea typeface="Calibri"/>
                <a:cs typeface="Times New Roman"/>
              </a:rPr>
              <a:t>      2016      TECHNOLOGY LEAD - US      		5405      </a:t>
            </a:r>
            <a:br>
              <a:rPr lang="en-US" sz="6400" b="1" dirty="0" smtClean="0">
                <a:ea typeface="Calibri"/>
                <a:cs typeface="Times New Roman"/>
              </a:rPr>
            </a:br>
            <a:r>
              <a:rPr lang="en-US" sz="6400" b="1" dirty="0" smtClean="0">
                <a:ea typeface="Calibri"/>
                <a:cs typeface="Times New Roman"/>
              </a:rPr>
              <a:t>   </a:t>
            </a:r>
          </a:p>
          <a:p>
            <a:r>
              <a:rPr lang="en-US" sz="6600" dirty="0" smtClean="0">
                <a:latin typeface="Courier New"/>
                <a:ea typeface="Calibri"/>
                <a:cs typeface="Times New Roman"/>
              </a:rPr>
              <a:t/>
            </a:r>
            <a:br>
              <a:rPr lang="en-US" sz="6600" dirty="0" smtClean="0">
                <a:latin typeface="Courier New"/>
                <a:ea typeface="Calibri"/>
                <a:cs typeface="Times New Roman"/>
              </a:rPr>
            </a:br>
            <a:endParaRPr lang="en-US" sz="6600" dirty="0" smtClean="0">
              <a:latin typeface="Consolas"/>
              <a:ea typeface="Calibri"/>
              <a:cs typeface="Times New Roman"/>
            </a:endParaRPr>
          </a:p>
          <a:p>
            <a:r>
              <a:rPr lang="en-US" sz="6600" dirty="0" smtClean="0"/>
              <a:t> </a:t>
            </a:r>
            <a:br>
              <a:rPr lang="en-US" sz="6600" dirty="0" smtClean="0"/>
            </a:br>
            <a:endParaRPr lang="en-US" sz="6600" dirty="0" smtClean="0"/>
          </a:p>
          <a:p>
            <a:r>
              <a:rPr lang="en-US" sz="6600" dirty="0" smtClean="0"/>
              <a:t/>
            </a:r>
            <a:br>
              <a:rPr lang="en-US" sz="6600" dirty="0" smtClean="0"/>
            </a:br>
            <a:endParaRPr lang="en-US" sz="6600" dirty="0" smtClean="0"/>
          </a:p>
          <a:p>
            <a:r>
              <a:rPr lang="en-US" sz="6400" dirty="0" smtClean="0"/>
              <a:t/>
            </a:r>
            <a:br>
              <a:rPr lang="en-US" sz="6400" dirty="0" smtClean="0"/>
            </a:br>
            <a:endParaRPr lang="en-US" sz="6400" dirty="0" smtClean="0"/>
          </a:p>
          <a:p>
            <a:r>
              <a:rPr lang="en-US" sz="2500" b="1" dirty="0" smtClean="0"/>
              <a:t/>
            </a:r>
            <a:br>
              <a:rPr lang="en-US" sz="2500" b="1" dirty="0" smtClean="0"/>
            </a:br>
            <a:endParaRPr lang="en-US" sz="2500" b="1" dirty="0" smtClean="0"/>
          </a:p>
          <a:p>
            <a:r>
              <a:rPr lang="en-US" sz="2500" dirty="0" smtClean="0"/>
              <a:t/>
            </a:r>
            <a:br>
              <a:rPr lang="en-US" sz="2500" dirty="0" smtClean="0"/>
            </a:br>
            <a:endParaRPr lang="en-US" sz="2500" dirty="0" smtClean="0"/>
          </a:p>
          <a:p>
            <a:endParaRPr lang="en-US" b="1" dirty="0" smtClean="0"/>
          </a:p>
          <a:p>
            <a:r>
              <a:rPr lang="en-US" dirty="0" smtClean="0"/>
              <a:t/>
            </a:r>
            <a:br>
              <a:rPr lang="en-US" dirty="0" smtClean="0"/>
            </a:br>
            <a:endParaRPr lang="en-US" dirty="0" smtClean="0"/>
          </a:p>
          <a:p>
            <a:endParaRPr lang="en-IN" dirty="0"/>
          </a:p>
        </p:txBody>
      </p:sp>
    </p:spTree>
    <p:extLst>
      <p:ext uri="{BB962C8B-B14F-4D97-AF65-F5344CB8AC3E}">
        <p14:creationId xmlns:p14="http://schemas.microsoft.com/office/powerpoint/2010/main" xmlns="" val="273388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78" y="0"/>
            <a:ext cx="11652738" cy="1008185"/>
          </a:xfrm>
        </p:spPr>
        <p:txBody>
          <a:bodyPr/>
          <a:lstStyle/>
          <a:p>
            <a:r>
              <a:rPr lang="en-IN" dirty="0" smtClean="0"/>
              <a:t>6.Find the percentage and the count of each case status on the total applications for each year</a:t>
            </a:r>
            <a:endParaRPr lang="en-IN" dirty="0"/>
          </a:p>
        </p:txBody>
      </p:sp>
      <p:sp>
        <p:nvSpPr>
          <p:cNvPr id="4" name="Text Placeholder 3"/>
          <p:cNvSpPr>
            <a:spLocks noGrp="1"/>
          </p:cNvSpPr>
          <p:nvPr>
            <p:ph type="body" sz="half" idx="2"/>
          </p:nvPr>
        </p:nvSpPr>
        <p:spPr>
          <a:xfrm>
            <a:off x="839788" y="1018903"/>
            <a:ext cx="10080761" cy="5656217"/>
          </a:xfrm>
        </p:spPr>
        <p:txBody>
          <a:bodyPr>
            <a:normAutofit lnSpcReduction="10000"/>
          </a:bodyPr>
          <a:lstStyle/>
          <a:p>
            <a:r>
              <a:rPr lang="en-US" b="1" dirty="0" smtClean="0"/>
              <a:t>      </a:t>
            </a:r>
          </a:p>
          <a:p>
            <a:r>
              <a:rPr lang="en-US" b="1" dirty="0" smtClean="0"/>
              <a:t>       Year		Case Status		Percentage 	Count</a:t>
            </a:r>
          </a:p>
          <a:p>
            <a:r>
              <a:rPr lang="en-US" b="1" dirty="0" smtClean="0"/>
              <a:t>      2011      	DENIED      		8.119476        	29130      </a:t>
            </a:r>
            <a:br>
              <a:rPr lang="en-US" b="1" dirty="0" smtClean="0"/>
            </a:br>
            <a:r>
              <a:rPr lang="en-US" b="1" dirty="0" smtClean="0"/>
              <a:t>      2011      	CERTIFIED      		85.83175        	307936      </a:t>
            </a:r>
            <a:br>
              <a:rPr lang="en-US" b="1" dirty="0" smtClean="0"/>
            </a:br>
            <a:r>
              <a:rPr lang="en-US" b="1" dirty="0" smtClean="0"/>
              <a:t>      2011      	WITHDRAWN      		2.8165913      	10105      </a:t>
            </a:r>
            <a:br>
              <a:rPr lang="en-US" b="1" dirty="0" smtClean="0"/>
            </a:br>
            <a:r>
              <a:rPr lang="en-US" b="1" dirty="0" smtClean="0"/>
              <a:t>      2011      	CERTIFIED-WITHDRAWN      	3.2321813      	11596      </a:t>
            </a:r>
            <a:br>
              <a:rPr lang="en-US" b="1" dirty="0" smtClean="0"/>
            </a:br>
            <a:r>
              <a:rPr lang="en-US" b="1" dirty="0" smtClean="0"/>
              <a:t>      2012      	DENIED      		5.075949        	21096      </a:t>
            </a:r>
            <a:br>
              <a:rPr lang="en-US" b="1" dirty="0" smtClean="0"/>
            </a:br>
            <a:r>
              <a:rPr lang="en-US" b="1" dirty="0" smtClean="0"/>
              <a:t>      2012      	CERTIFIED      		84.856125      	352668      </a:t>
            </a:r>
            <a:br>
              <a:rPr lang="en-US" b="1" dirty="0" smtClean="0"/>
            </a:br>
            <a:r>
              <a:rPr lang="en-US" b="1" dirty="0" smtClean="0"/>
              <a:t>      2012      	WITHDRAWN     		 2.5805628      	10725      </a:t>
            </a:r>
            <a:br>
              <a:rPr lang="en-US" b="1" dirty="0" smtClean="0"/>
            </a:br>
            <a:r>
              <a:rPr lang="en-US" b="1" dirty="0" smtClean="0"/>
              <a:t>      2012      	CERTIFIED-WITHDRAWN      	7.487362        	31118      </a:t>
            </a:r>
            <a:br>
              <a:rPr lang="en-US" b="1" dirty="0" smtClean="0"/>
            </a:br>
            <a:r>
              <a:rPr lang="en-US" b="1" dirty="0" smtClean="0"/>
              <a:t>      2013      	CERTIFIED-WITHDRAWN      	8.014222         	35432      </a:t>
            </a:r>
            <a:br>
              <a:rPr lang="en-US" b="1" dirty="0" smtClean="0"/>
            </a:br>
            <a:r>
              <a:rPr lang="en-US" b="1" dirty="0" smtClean="0"/>
              <a:t>      2013      	WITHDRAWN      		2.6214957      	11590      </a:t>
            </a:r>
            <a:br>
              <a:rPr lang="en-US" b="1" dirty="0" smtClean="0"/>
            </a:br>
            <a:r>
              <a:rPr lang="en-US" b="1" dirty="0" smtClean="0"/>
              <a:t>      2013      	CERTIFIED      		86.61816      	382951      </a:t>
            </a:r>
            <a:br>
              <a:rPr lang="en-US" b="1" dirty="0" smtClean="0"/>
            </a:br>
            <a:r>
              <a:rPr lang="en-US" b="1" dirty="0" smtClean="0"/>
              <a:t>      2013      	DENIED      		2.7461243      	12141      </a:t>
            </a:r>
            <a:br>
              <a:rPr lang="en-US" b="1" dirty="0" smtClean="0"/>
            </a:br>
            <a:r>
              <a:rPr lang="en-US" b="1" dirty="0" smtClean="0"/>
              <a:t>      2014      	CERTIFIED-WITHDRAWN      	6.998096      	36350      </a:t>
            </a:r>
            <a:br>
              <a:rPr lang="en-US" b="1" dirty="0" smtClean="0"/>
            </a:br>
            <a:r>
              <a:rPr lang="en-US" b="1" dirty="0" smtClean="0"/>
              <a:t>      2014      	WITHDRAWN     		3.086863      	16034      </a:t>
            </a:r>
            <a:br>
              <a:rPr lang="en-US" b="1" dirty="0" smtClean="0"/>
            </a:br>
            <a:r>
              <a:rPr lang="en-US" b="1" dirty="0" smtClean="0"/>
              <a:t>      2014      	CERTIFIED      		87.624245      	455144      </a:t>
            </a:r>
            <a:br>
              <a:rPr lang="en-US" b="1" dirty="0" smtClean="0"/>
            </a:br>
            <a:r>
              <a:rPr lang="en-US" b="1" dirty="0" smtClean="0"/>
              <a:t>      2014      	DENIED      		2.2907934      	11899      </a:t>
            </a:r>
            <a:br>
              <a:rPr lang="en-US" b="1" dirty="0" smtClean="0"/>
            </a:br>
            <a:r>
              <a:rPr lang="en-US" b="1" dirty="0" smtClean="0"/>
              <a:t>      2015      	DENIED      		1.765399      	10923      </a:t>
            </a:r>
            <a:br>
              <a:rPr lang="en-US" b="1" dirty="0" smtClean="0"/>
            </a:br>
            <a:r>
              <a:rPr lang="en-US" b="1" dirty="0" smtClean="0"/>
              <a:t>      2015      	CERTIFIED      		88.452255      	547278      </a:t>
            </a:r>
            <a:br>
              <a:rPr lang="en-US" b="1" dirty="0" smtClean="0"/>
            </a:br>
            <a:r>
              <a:rPr lang="en-US" b="1" dirty="0" smtClean="0"/>
              <a:t>      2015      	WITHDRAWN      		3.1443594      	19455      </a:t>
            </a:r>
            <a:br>
              <a:rPr lang="en-US" b="1" dirty="0" smtClean="0"/>
            </a:br>
            <a:r>
              <a:rPr lang="en-US" b="1" dirty="0" smtClean="0"/>
              <a:t>      2015      	CERTIFIED-WITHDRAWN     	6.6379843      	41071      </a:t>
            </a:r>
            <a:br>
              <a:rPr lang="en-US" b="1" dirty="0" smtClean="0"/>
            </a:br>
            <a:r>
              <a:rPr lang="en-US" b="1" dirty="0" smtClean="0"/>
              <a:t>      2016      	CERTIFIED      		87.93507      	569646      </a:t>
            </a:r>
            <a:br>
              <a:rPr lang="en-US" b="1" dirty="0" smtClean="0"/>
            </a:br>
            <a:r>
              <a:rPr lang="en-US" b="1" dirty="0" smtClean="0"/>
              <a:t>      2016     	WITHDRAWN      		3.3791137      	21890      </a:t>
            </a:r>
            <a:br>
              <a:rPr lang="en-US" b="1" dirty="0" smtClean="0"/>
            </a:br>
            <a:r>
              <a:rPr lang="en-US" b="1" dirty="0" smtClean="0"/>
              <a:t>      2016      	CERTIFIED-WITHDRAWN      	7.269494      	47092      </a:t>
            </a:r>
            <a:br>
              <a:rPr lang="en-US" b="1" dirty="0" smtClean="0"/>
            </a:br>
            <a:r>
              <a:rPr lang="en-US" b="1" dirty="0" smtClean="0"/>
              <a:t>      2016      	DENIED      		1.4163257      	9175      </a:t>
            </a:r>
            <a:r>
              <a:rPr lang="en-US" dirty="0" smtClean="0"/>
              <a:t/>
            </a:r>
            <a:br>
              <a:rPr lang="en-US" dirty="0" smtClean="0"/>
            </a:br>
            <a:endParaRPr lang="en-IN" dirty="0"/>
          </a:p>
        </p:txBody>
      </p:sp>
    </p:spTree>
    <p:extLst>
      <p:ext uri="{BB962C8B-B14F-4D97-AF65-F5344CB8AC3E}">
        <p14:creationId xmlns:p14="http://schemas.microsoft.com/office/powerpoint/2010/main" xmlns="" val="390219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nvGraphicFramePr>
        <p:xfrm>
          <a:off x="1084216" y="209006"/>
          <a:ext cx="10136777" cy="607422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69818"/>
            <a:ext cx="10564086" cy="1031966"/>
          </a:xfrm>
        </p:spPr>
        <p:txBody>
          <a:bodyPr/>
          <a:lstStyle/>
          <a:p>
            <a:r>
              <a:rPr lang="en-US" dirty="0" smtClean="0"/>
              <a:t>7. Create a bar graph to depict the number of applications for each year.</a:t>
            </a:r>
            <a:endParaRPr lang="en-US" dirty="0"/>
          </a:p>
        </p:txBody>
      </p:sp>
      <p:sp>
        <p:nvSpPr>
          <p:cNvPr id="4" name="Text Placeholder 3"/>
          <p:cNvSpPr>
            <a:spLocks noGrp="1"/>
          </p:cNvSpPr>
          <p:nvPr>
            <p:ph type="body" sz="half" idx="2"/>
          </p:nvPr>
        </p:nvSpPr>
        <p:spPr>
          <a:xfrm>
            <a:off x="404949" y="1541417"/>
            <a:ext cx="11364685" cy="4353697"/>
          </a:xfrm>
        </p:spPr>
        <p:txBody>
          <a:bodyPr>
            <a:normAutofit/>
          </a:bodyPr>
          <a:lstStyle/>
          <a:p>
            <a:r>
              <a:rPr lang="en-US" sz="2800" b="1" dirty="0" smtClean="0"/>
              <a:t>The number of petitions in 2011 is	358767</a:t>
            </a:r>
            <a:br>
              <a:rPr lang="en-US" sz="2800" b="1" dirty="0" smtClean="0"/>
            </a:br>
            <a:r>
              <a:rPr lang="en-US" sz="2800" b="1" dirty="0" smtClean="0"/>
              <a:t>The number of petitions in 2012 is	415607</a:t>
            </a:r>
            <a:br>
              <a:rPr lang="en-US" sz="2800" b="1" dirty="0" smtClean="0"/>
            </a:br>
            <a:r>
              <a:rPr lang="en-US" sz="2800" b="1" dirty="0" smtClean="0"/>
              <a:t>The number of petitions in 2013 is	442114</a:t>
            </a:r>
            <a:br>
              <a:rPr lang="en-US" sz="2800" b="1" dirty="0" smtClean="0"/>
            </a:br>
            <a:r>
              <a:rPr lang="en-US" sz="2800" b="1" dirty="0" smtClean="0"/>
              <a:t>The number of petitions in 2014 is	519427</a:t>
            </a:r>
            <a:br>
              <a:rPr lang="en-US" sz="2800" b="1" dirty="0" smtClean="0"/>
            </a:br>
            <a:r>
              <a:rPr lang="en-US" sz="2800" b="1" dirty="0" smtClean="0"/>
              <a:t>The number of petitions in 2015 is	618727</a:t>
            </a:r>
            <a:br>
              <a:rPr lang="en-US" sz="2800" b="1" dirty="0" smtClean="0"/>
            </a:br>
            <a:r>
              <a:rPr lang="en-US" sz="2800" b="1" dirty="0" smtClean="0"/>
              <a:t>The number of petitions in 2016 is	647803</a:t>
            </a:r>
          </a:p>
          <a:p>
            <a:r>
              <a:rPr lang="en-US" sz="2800" b="1" dirty="0" smtClean="0"/>
              <a:t/>
            </a:r>
            <a:br>
              <a:rPr lang="en-US" sz="2800" b="1" dirty="0" smtClean="0"/>
            </a:br>
            <a:r>
              <a:rPr lang="en-US" sz="2800" b="1" dirty="0" smtClean="0"/>
              <a:t>The total number of petitions between 2011 and 2016 is 3002445</a:t>
            </a:r>
            <a:r>
              <a:rPr lang="en-US" sz="2800" dirty="0" smtClean="0"/>
              <a:t/>
            </a:r>
            <a:br>
              <a:rPr lang="en-US" sz="2800" dirty="0" smtClean="0"/>
            </a:br>
            <a:r>
              <a:rPr lang="en-US" dirty="0" smtClean="0"/>
              <a:t/>
            </a:r>
            <a:br>
              <a:rPr lang="en-US" dirty="0" smtClean="0"/>
            </a:br>
            <a:r>
              <a:rPr lang="en-US" dirty="0" smtClean="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The focus of this project is to analyse the H1B Visa Applicants data. </a:t>
            </a:r>
          </a:p>
          <a:p>
            <a:r>
              <a:rPr lang="en-IN" dirty="0" smtClean="0"/>
              <a:t>The H1B is an employment-based, non-immigrant visa category for temporary foreign workers in the United States.</a:t>
            </a:r>
          </a:p>
          <a:p>
            <a:r>
              <a:rPr lang="en-IN" dirty="0"/>
              <a:t>The Office of Foreign </a:t>
            </a:r>
            <a:r>
              <a:rPr lang="en-IN" dirty="0" smtClean="0"/>
              <a:t>Labour </a:t>
            </a:r>
            <a:r>
              <a:rPr lang="en-IN" dirty="0"/>
              <a:t>Certification (OFLC) generates program data that is useful information about the immigration programs including the H1-B visa.</a:t>
            </a:r>
            <a:endParaRPr lang="en-IN" dirty="0" smtClean="0"/>
          </a:p>
          <a:p>
            <a:r>
              <a:rPr lang="en-IN" dirty="0" smtClean="0"/>
              <a:t>Using Hadoop, an open source framework for distributed computing, the raw data of the H1B-applications are processed and analysed.</a:t>
            </a:r>
          </a:p>
          <a:p>
            <a:endParaRPr lang="en-IN" dirty="0" smtClean="0"/>
          </a:p>
          <a:p>
            <a:endParaRPr lang="en-IN" dirty="0"/>
          </a:p>
        </p:txBody>
      </p:sp>
    </p:spTree>
    <p:extLst>
      <p:ext uri="{BB962C8B-B14F-4D97-AF65-F5344CB8AC3E}">
        <p14:creationId xmlns:p14="http://schemas.microsoft.com/office/powerpoint/2010/main" xmlns="" val="3366850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idx="1"/>
          </p:nvPr>
        </p:nvSpPr>
        <p:spPr/>
      </p:sp>
      <p:graphicFrame>
        <p:nvGraphicFramePr>
          <p:cNvPr id="4" name="Chart 3"/>
          <p:cNvGraphicFramePr/>
          <p:nvPr/>
        </p:nvGraphicFramePr>
        <p:xfrm>
          <a:off x="1175657" y="470263"/>
          <a:ext cx="9535886" cy="565621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14" y="195943"/>
            <a:ext cx="10498772" cy="1071154"/>
          </a:xfrm>
        </p:spPr>
        <p:txBody>
          <a:bodyPr>
            <a:normAutofit/>
          </a:bodyPr>
          <a:lstStyle/>
          <a:p>
            <a:r>
              <a:rPr lang="en-US" dirty="0" smtClean="0"/>
              <a:t>8. Find the average prevailing wage for each job for each year(take part time and full time separately)</a:t>
            </a:r>
            <a:endParaRPr lang="en-US" dirty="0"/>
          </a:p>
        </p:txBody>
      </p:sp>
      <p:sp>
        <p:nvSpPr>
          <p:cNvPr id="4" name="Text Placeholder 3"/>
          <p:cNvSpPr>
            <a:spLocks noGrp="1"/>
          </p:cNvSpPr>
          <p:nvPr>
            <p:ph type="body" sz="half" idx="2"/>
          </p:nvPr>
        </p:nvSpPr>
        <p:spPr>
          <a:xfrm>
            <a:off x="839788" y="1567543"/>
            <a:ext cx="10394269" cy="4301445"/>
          </a:xfrm>
        </p:spPr>
        <p:txBody>
          <a:bodyPr/>
          <a:lstStyle/>
          <a:p>
            <a:r>
              <a:rPr lang="en-US" sz="2000" b="1" dirty="0" smtClean="0"/>
              <a:t>1. For full time</a:t>
            </a:r>
          </a:p>
          <a:p>
            <a:r>
              <a:rPr lang="en-US" sz="2000" b="1" dirty="0" smtClean="0"/>
              <a:t>Year	Job Title							 Average wage</a:t>
            </a:r>
          </a:p>
          <a:p>
            <a:r>
              <a:rPr lang="en-US" sz="2000" b="1" dirty="0" smtClean="0"/>
              <a:t>2016	DIRECTOR SOCIAL AND DIGITAL MEDIA			  3.291392E8</a:t>
            </a:r>
            <a:br>
              <a:rPr lang="en-US" sz="2000" b="1" dirty="0" smtClean="0"/>
            </a:br>
            <a:r>
              <a:rPr lang="en-US" sz="2000" b="1" dirty="0" smtClean="0"/>
              <a:t>2011	PROGRAM MANAGER POSITIVE PATHWAYS			  3.289741175E8</a:t>
            </a:r>
            <a:br>
              <a:rPr lang="en-US" sz="2000" b="1" dirty="0" smtClean="0"/>
            </a:br>
            <a:r>
              <a:rPr lang="en-US" sz="2000" b="1" dirty="0" smtClean="0"/>
              <a:t>2012	HOSPITALIST INTERNAL MEDICING				  2.980016E8</a:t>
            </a:r>
            <a:br>
              <a:rPr lang="en-US" sz="2000" b="1" dirty="0" smtClean="0"/>
            </a:br>
            <a:r>
              <a:rPr lang="en-US" sz="2000" b="1" dirty="0" smtClean="0"/>
              <a:t>2011	DIRECTOR OF SRCH ENGINE OPTMZTN/SRCH ENGINE MKTNG  2.4593712E8</a:t>
            </a:r>
            <a:br>
              <a:rPr lang="en-US" sz="2000" b="1" dirty="0" smtClean="0"/>
            </a:br>
            <a:r>
              <a:rPr lang="en-US" sz="2000" b="1" dirty="0" smtClean="0"/>
              <a:t>2011	ASSOCIATE DIRECTOR HEALTH ECONOMICS AND OUTCOMES 	  2.2142432E8</a:t>
            </a:r>
            <a:br>
              <a:rPr lang="en-US" sz="2000" b="1" dirty="0" smtClean="0"/>
            </a:br>
            <a:r>
              <a:rPr lang="en-US" sz="2000" b="1" dirty="0" smtClean="0"/>
              <a:t>2011	AREA MANAGER PHARMACEUTICAL PACKAGING		  2.1298784E8</a:t>
            </a:r>
            <a:br>
              <a:rPr lang="en-US" sz="2000" b="1" dirty="0" smtClean="0"/>
            </a:br>
            <a:r>
              <a:rPr lang="en-US" sz="2000" b="1" dirty="0" smtClean="0"/>
              <a:t>2013	ASSOCIATE MED. DIRECTOR &amp; HOSPICE/PALLIATIVE CARE	  2.093179796E8</a:t>
            </a:r>
            <a:br>
              <a:rPr lang="en-US" sz="2000" b="1" dirty="0" smtClean="0"/>
            </a:br>
            <a:r>
              <a:rPr lang="en-US" sz="2000" b="1" dirty="0" smtClean="0"/>
              <a:t>2011	SR. WEB INFRASTRUCTURE CONSULT			  2.0801248E8</a:t>
            </a:r>
            <a:br>
              <a:rPr lang="en-US" sz="2000" b="1" dirty="0" smtClean="0"/>
            </a:br>
            <a:r>
              <a:rPr lang="en-US" sz="2000" b="1" dirty="0" smtClean="0"/>
              <a:t>2013	PROGRAMMER ANALYST/SAP SRM ANALYST		  2.071056E8</a:t>
            </a:r>
            <a:br>
              <a:rPr lang="en-US" sz="2000" b="1" dirty="0" smtClean="0"/>
            </a:br>
            <a:r>
              <a:rPr lang="en-US" sz="2000" b="1" dirty="0" smtClean="0"/>
              <a:t>2013	AREA MANAGER RAN ENGINEERING			  1.8698784E8</a:t>
            </a:r>
            <a:br>
              <a:rPr lang="en-US" sz="2000" b="1" dirty="0" smtClean="0"/>
            </a:br>
            <a:r>
              <a:rPr lang="en-US" sz="2000" b="1" dirty="0" smtClean="0"/>
              <a:t>2014	CHIEF FINANCIAL OFFICER HUNTSWORTH HEALTH GLOBAL	  1.80605828E8</a:t>
            </a:r>
            <a:r>
              <a:rPr lang="en-US" sz="2000" dirty="0" smtClean="0"/>
              <a:t/>
            </a:r>
            <a:br>
              <a:rPr lang="en-US" sz="2000" dirty="0" smtClean="0"/>
            </a:br>
            <a:endParaRPr lang="en-US" sz="2000"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14" y="195943"/>
            <a:ext cx="10498772" cy="1071154"/>
          </a:xfrm>
        </p:spPr>
        <p:txBody>
          <a:bodyPr>
            <a:normAutofit/>
          </a:bodyPr>
          <a:lstStyle/>
          <a:p>
            <a:r>
              <a:rPr lang="en-US" dirty="0" smtClean="0"/>
              <a:t>8. Find the average prevailing wage for each job for each year(take part time and full time separately)</a:t>
            </a:r>
            <a:endParaRPr lang="en-US" dirty="0"/>
          </a:p>
        </p:txBody>
      </p:sp>
      <p:sp>
        <p:nvSpPr>
          <p:cNvPr id="4" name="Text Placeholder 3"/>
          <p:cNvSpPr>
            <a:spLocks noGrp="1"/>
          </p:cNvSpPr>
          <p:nvPr>
            <p:ph type="body" sz="half" idx="2"/>
          </p:nvPr>
        </p:nvSpPr>
        <p:spPr>
          <a:xfrm>
            <a:off x="839788" y="1567543"/>
            <a:ext cx="8931229" cy="4301445"/>
          </a:xfrm>
        </p:spPr>
        <p:txBody>
          <a:bodyPr>
            <a:normAutofit fontScale="92500" lnSpcReduction="10000"/>
          </a:bodyPr>
          <a:lstStyle/>
          <a:p>
            <a:r>
              <a:rPr lang="en-US" sz="2000" b="1" dirty="0" smtClean="0"/>
              <a:t>2. For part time</a:t>
            </a:r>
          </a:p>
          <a:p>
            <a:r>
              <a:rPr lang="en-US" sz="2000" b="1" dirty="0" smtClean="0"/>
              <a:t>Year	 Job Title	  					     Average wage</a:t>
            </a:r>
          </a:p>
          <a:p>
            <a:r>
              <a:rPr lang="en-US" sz="2000" b="1" dirty="0" smtClean="0"/>
              <a:t>2013         MANAGEMENT ANALYST OPERATIONS              	      1.2351872E8                                                     2013         BIOMEDICAL ENGINEERING                 		      1.1711648E8                                                                        2013         BIZTALK PROGRAMMER                  			      1.1252696E8                                              2013         BRAND SPECIALIST                  			      1.0854896E8                                                      2011         OPERATIONS/CLIENT SERVICE MANAGER          	      1.0673312E8                                      2012         TEST ANALYST - US                			      9.215232E7                                      </a:t>
            </a:r>
            <a:br>
              <a:rPr lang="en-US" sz="2000" b="1" dirty="0" smtClean="0"/>
            </a:br>
            <a:r>
              <a:rPr lang="en-US" sz="2000" b="1" dirty="0" smtClean="0"/>
              <a:t>2013         PROCESS  ENGINEER                  			      6.66571565E7                                                2014        GYMNASTICS TRAINING CENTER OPERATIONS MANAGER  6.5684684E7                                      2013        HUMAN RESOURCES SPECIALISTS                                              6.35997335E7                                      2014        WEB DEVELOPERS                 				      5.58810925E7                                                    2013        GEOSCIENTIST                  				      3.7202429E7                                      </a:t>
            </a:r>
            <a:br>
              <a:rPr lang="en-US" sz="2000" b="1" dirty="0" smtClean="0"/>
            </a:br>
            <a:r>
              <a:rPr lang="en-US" sz="2000" b="1" dirty="0" smtClean="0"/>
              <a:t> </a:t>
            </a:r>
          </a:p>
          <a:p>
            <a:r>
              <a:rPr lang="en-US" sz="2000" b="1" dirty="0" smtClean="0"/>
              <a:t/>
            </a:r>
            <a:br>
              <a:rPr lang="en-US" sz="2000" b="1" dirty="0" smtClean="0"/>
            </a:br>
            <a:endParaRPr lang="en-US" sz="2000" b="1" dirty="0" smtClean="0"/>
          </a:p>
          <a:p>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51" y="-1"/>
            <a:ext cx="10577149" cy="1319349"/>
          </a:xfrm>
        </p:spPr>
        <p:txBody>
          <a:bodyPr>
            <a:normAutofit fontScale="90000"/>
          </a:bodyPr>
          <a:lstStyle/>
          <a:p>
            <a:r>
              <a:rPr lang="en-US" b="1" dirty="0" smtClean="0"/>
              <a:t>9. Which are the employers along with the number of petitions who have the success rate more than 70% in petitions(total petitions more than 1000)</a:t>
            </a:r>
            <a:endParaRPr lang="en-US" b="1" dirty="0"/>
          </a:p>
        </p:txBody>
      </p:sp>
      <p:sp>
        <p:nvSpPr>
          <p:cNvPr id="4" name="Text Placeholder 3"/>
          <p:cNvSpPr>
            <a:spLocks noGrp="1"/>
          </p:cNvSpPr>
          <p:nvPr>
            <p:ph type="body" sz="half" idx="2"/>
          </p:nvPr>
        </p:nvSpPr>
        <p:spPr>
          <a:xfrm>
            <a:off x="865912" y="1410788"/>
            <a:ext cx="10133013" cy="5447211"/>
          </a:xfrm>
        </p:spPr>
        <p:txBody>
          <a:bodyPr>
            <a:noAutofit/>
          </a:bodyPr>
          <a:lstStyle/>
          <a:p>
            <a:r>
              <a:rPr lang="en-US" sz="2000" b="1" dirty="0" smtClean="0"/>
              <a:t>Employers				Certified 	Total		Success Rate</a:t>
            </a:r>
          </a:p>
          <a:p>
            <a:r>
              <a:rPr lang="en-US" sz="2000" b="1" dirty="0" smtClean="0"/>
              <a:t>ACCENTURE LLP				32251.0		33447.0		96.424194</a:t>
            </a:r>
            <a:br>
              <a:rPr lang="en-US" sz="2000" b="1" dirty="0" smtClean="0"/>
            </a:br>
            <a:r>
              <a:rPr lang="en-US" sz="2000" b="1" dirty="0" smtClean="0"/>
              <a:t>AMAZON CORPORATE LLC			7731.0		9026.0		85.65256</a:t>
            </a:r>
            <a:br>
              <a:rPr lang="en-US" sz="2000" b="1" dirty="0" smtClean="0"/>
            </a:br>
            <a:r>
              <a:rPr lang="en-US" sz="2000" b="1" dirty="0" smtClean="0"/>
              <a:t>APPLE INC.				6164.0		7317.0		84.24217</a:t>
            </a:r>
            <a:br>
              <a:rPr lang="en-US" sz="2000" b="1" dirty="0" smtClean="0"/>
            </a:br>
            <a:r>
              <a:rPr lang="en-US" sz="2000" b="1" dirty="0" smtClean="0"/>
              <a:t>BANK OF AMERICA N.A.			3209.0		4282.0		74.94162</a:t>
            </a:r>
            <a:br>
              <a:rPr lang="en-US" sz="2000" b="1" dirty="0" smtClean="0"/>
            </a:br>
            <a:r>
              <a:rPr lang="en-US" sz="2000" b="1" dirty="0" smtClean="0"/>
              <a:t>CAPGEMINI AMERICA INC			15385.0		16725.0		91.988045</a:t>
            </a:r>
            <a:br>
              <a:rPr lang="en-US" sz="2000" b="1" dirty="0" smtClean="0"/>
            </a:br>
            <a:r>
              <a:rPr lang="en-US" sz="2000" b="1" dirty="0" smtClean="0"/>
              <a:t>CAPGEMINI FINANCIAL SERVICES USA INC	3323.0		4426.0		75.07908</a:t>
            </a:r>
            <a:br>
              <a:rPr lang="en-US" sz="2000" b="1" dirty="0" smtClean="0"/>
            </a:br>
            <a:r>
              <a:rPr lang="en-US" sz="2000" b="1" dirty="0" smtClean="0"/>
              <a:t>COGNIZANT TECHNOLOGY SOLUTIONS U.S. 	15422.0		17528.0		87.98494</a:t>
            </a:r>
            <a:br>
              <a:rPr lang="en-US" sz="2000" b="1" dirty="0" smtClean="0"/>
            </a:br>
            <a:r>
              <a:rPr lang="en-US" sz="2000" b="1" dirty="0" smtClean="0"/>
              <a:t>CUMMINS INC.				3443.0		4737.0		72.683136</a:t>
            </a:r>
            <a:br>
              <a:rPr lang="en-US" sz="2000" b="1" dirty="0" smtClean="0"/>
            </a:br>
            <a:r>
              <a:rPr lang="en-US" sz="2000" b="1" dirty="0" smtClean="0"/>
              <a:t>DELOITTE &amp; TOUCHE LLP			8512.0		9642.0		88.28044</a:t>
            </a:r>
            <a:br>
              <a:rPr lang="en-US" sz="2000" b="1" dirty="0" smtClean="0"/>
            </a:br>
            <a:r>
              <a:rPr lang="en-US" sz="2000" b="1" dirty="0" smtClean="0"/>
              <a:t>DELOITTE CONSULTING LLP		35231.0		36742.0		95.88754</a:t>
            </a:r>
            <a:br>
              <a:rPr lang="en-US" sz="2000" b="1" dirty="0" smtClean="0"/>
            </a:br>
            <a:r>
              <a:rPr lang="en-US" sz="2000" b="1" dirty="0" smtClean="0"/>
              <a:t>EMC CORPORATION			3355.0		4467.0		75.10634</a:t>
            </a:r>
            <a:br>
              <a:rPr lang="en-US" sz="2000" b="1" dirty="0" smtClean="0"/>
            </a:br>
            <a:r>
              <a:rPr lang="en-US" sz="2000" b="1" dirty="0" smtClean="0"/>
              <a:t>ERNST &amp; YOUNG U.S. LLP			16911.0		18232.0		92.7545</a:t>
            </a:r>
            <a:br>
              <a:rPr lang="en-US" sz="2000" b="1" dirty="0" smtClean="0"/>
            </a:br>
            <a:r>
              <a:rPr lang="en-US" sz="2000" b="1" dirty="0" smtClean="0"/>
              <a:t>FACEBOOK, INC.				2998.0		4145.0		72.32811</a:t>
            </a:r>
            <a:br>
              <a:rPr lang="en-US" sz="2000" b="1" dirty="0" smtClean="0"/>
            </a:br>
            <a:r>
              <a:rPr lang="en-US" sz="2000" b="1" dirty="0" smtClean="0"/>
              <a:t>FUJITSU AMERICA, INC.			4109.0		5309.0		77.39687</a:t>
            </a:r>
            <a:br>
              <a:rPr lang="en-US" sz="2000" b="1" dirty="0" smtClean="0"/>
            </a:br>
            <a:r>
              <a:rPr lang="en-US" sz="2000" b="1" dirty="0" smtClean="0"/>
              <a:t>GOOGLE INC.				14950.0		16473.0		90.75457</a:t>
            </a:r>
            <a:br>
              <a:rPr lang="en-US" sz="2000" b="1" dirty="0" smtClean="0"/>
            </a:br>
            <a:r>
              <a:rPr lang="en-US" sz="2000" b="1" dirty="0" smtClean="0"/>
              <a:t>HCL AMERICA, INC.			21515.0		22678.0		94.87168</a:t>
            </a:r>
            <a:br>
              <a:rPr lang="en-US" sz="2000" b="1" dirty="0" smtClean="0"/>
            </a:br>
            <a:r>
              <a:rPr lang="en-US" sz="2000" b="1" dirty="0" smtClean="0"/>
              <a:t>HCL GLOBAL SYSTEMS INC			2590.0		3677.0		70.43786</a:t>
            </a:r>
            <a:br>
              <a:rPr lang="en-US" sz="2000" b="1" dirty="0" smtClean="0"/>
            </a:br>
            <a:r>
              <a:rPr lang="en-US" sz="2000" b="1" dirty="0" smtClean="0"/>
              <a:t>HEXAWARE TECHNOLOGIES, INC.		4283.0		5466.0		78.35712</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t>
            </a:r>
          </a:p>
          <a:p>
            <a:endParaRPr lang="en-US" sz="20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51" y="-1"/>
            <a:ext cx="10577149" cy="1319349"/>
          </a:xfrm>
        </p:spPr>
        <p:txBody>
          <a:bodyPr>
            <a:normAutofit fontScale="90000"/>
          </a:bodyPr>
          <a:lstStyle/>
          <a:p>
            <a:r>
              <a:rPr lang="en-US" b="1" dirty="0" smtClean="0"/>
              <a:t>9. Which are the employers along with the number of petitions who have the success rate more than 70% in petitions(total petitions more than 1000) continued</a:t>
            </a:r>
            <a:endParaRPr lang="en-US" b="1" dirty="0"/>
          </a:p>
        </p:txBody>
      </p:sp>
      <p:sp>
        <p:nvSpPr>
          <p:cNvPr id="4" name="Text Placeholder 3"/>
          <p:cNvSpPr>
            <a:spLocks noGrp="1"/>
          </p:cNvSpPr>
          <p:nvPr>
            <p:ph type="body" sz="half" idx="2"/>
          </p:nvPr>
        </p:nvSpPr>
        <p:spPr>
          <a:xfrm>
            <a:off x="839788" y="1371600"/>
            <a:ext cx="10067698" cy="5185954"/>
          </a:xfrm>
        </p:spPr>
        <p:txBody>
          <a:bodyPr>
            <a:normAutofit fontScale="77500" lnSpcReduction="20000"/>
          </a:bodyPr>
          <a:lstStyle/>
          <a:p>
            <a:r>
              <a:rPr lang="en-US" sz="2300" b="1" dirty="0" smtClean="0"/>
              <a:t>Employers					Certified	   Total		Success Rate</a:t>
            </a:r>
          </a:p>
          <a:p>
            <a:r>
              <a:rPr lang="en-US" sz="2200" b="1" dirty="0" smtClean="0"/>
              <a:t>IBM CORPORATION					10822.0	  13276.0		81.51552</a:t>
            </a:r>
            <a:br>
              <a:rPr lang="en-US" sz="2200" b="1" dirty="0" smtClean="0"/>
            </a:br>
            <a:r>
              <a:rPr lang="en-US" sz="2200" b="1" dirty="0" smtClean="0"/>
              <a:t>IBM INDIA PRIVATE LIMITED				29104.0	  34219.0		85.05216</a:t>
            </a:r>
            <a:br>
              <a:rPr lang="en-US" sz="2200" b="1" dirty="0" smtClean="0"/>
            </a:br>
            <a:r>
              <a:rPr lang="en-US" sz="2200" b="1" dirty="0" smtClean="0"/>
              <a:t>IGATE TECHNOLOGIES INC.				11143.0	  12564.0		88.68991</a:t>
            </a:r>
            <a:br>
              <a:rPr lang="en-US" sz="2200" b="1" dirty="0" smtClean="0"/>
            </a:br>
            <a:r>
              <a:rPr lang="en-US" sz="2200" b="1" dirty="0" smtClean="0"/>
              <a:t>INFOSYS LIMITED					128993.0	  130592.0	98.77557</a:t>
            </a:r>
            <a:br>
              <a:rPr lang="en-US" sz="2200" b="1" dirty="0" smtClean="0"/>
            </a:br>
            <a:r>
              <a:rPr lang="en-US" sz="2200" b="1" dirty="0" smtClean="0"/>
              <a:t>INTEL CORPORATION				9584.0	  11415.0		83.9597</a:t>
            </a:r>
            <a:br>
              <a:rPr lang="en-US" sz="2200" b="1" dirty="0" smtClean="0"/>
            </a:br>
            <a:r>
              <a:rPr lang="en-US" sz="2200" b="1" dirty="0" smtClean="0"/>
              <a:t>JPMORGAN CHASE &amp; CO.				5851.0	  7035.0		83.16987</a:t>
            </a:r>
            <a:br>
              <a:rPr lang="en-US" sz="2200" b="1" dirty="0" smtClean="0"/>
            </a:br>
            <a:r>
              <a:rPr lang="en-US" sz="2200" b="1" dirty="0" smtClean="0"/>
              <a:t>KPMG LLP						3539.0	  4629.0		76.4528</a:t>
            </a:r>
            <a:br>
              <a:rPr lang="en-US" sz="2200" b="1" dirty="0" smtClean="0"/>
            </a:br>
            <a:r>
              <a:rPr lang="en-US" sz="2200" b="1" dirty="0" smtClean="0"/>
              <a:t>LARSEN &amp; TOUBRO INFOTECH LIMITED			15854.0	  17457.0		90.81744</a:t>
            </a:r>
            <a:br>
              <a:rPr lang="en-US" sz="2200" b="1" dirty="0" smtClean="0"/>
            </a:br>
            <a:r>
              <a:rPr lang="en-US" sz="2200" b="1" dirty="0" smtClean="0"/>
              <a:t>MASTECH, INC., A MASTECH HOLDINGS, INC. COMPANY	4170.0	  5228.0		79.76282</a:t>
            </a:r>
            <a:br>
              <a:rPr lang="en-US" sz="2200" b="1" dirty="0" smtClean="0"/>
            </a:br>
            <a:r>
              <a:rPr lang="en-US" sz="2200" b="1" dirty="0" smtClean="0"/>
              <a:t>MICROSOFT CORPORATION				24094.0	  25576.0		94.205505</a:t>
            </a:r>
            <a:br>
              <a:rPr lang="en-US" sz="2200" b="1" dirty="0" smtClean="0"/>
            </a:br>
            <a:r>
              <a:rPr lang="en-US" sz="2200" b="1" dirty="0" smtClean="0"/>
              <a:t>MINDTREE LIMITED					3038.0	  4067.0		74.69879</a:t>
            </a:r>
            <a:br>
              <a:rPr lang="en-US" sz="2200" b="1" dirty="0" smtClean="0"/>
            </a:br>
            <a:r>
              <a:rPr lang="en-US" sz="2200" b="1" dirty="0" smtClean="0"/>
              <a:t>MPHASIS CORPORATION				4140.0	  5199.0		79.6307</a:t>
            </a:r>
            <a:br>
              <a:rPr lang="en-US" sz="2200" b="1" dirty="0" smtClean="0"/>
            </a:br>
            <a:r>
              <a:rPr lang="en-US" sz="2200" b="1" dirty="0" smtClean="0"/>
              <a:t>NTT DATA, INC.					3578.0	  4611.0	 	77.59705</a:t>
            </a:r>
            <a:br>
              <a:rPr lang="en-US" sz="2200" b="1" dirty="0" smtClean="0"/>
            </a:br>
            <a:r>
              <a:rPr lang="en-US" sz="2200" b="1" dirty="0" smtClean="0"/>
              <a:t>ORACLE AMERICA, INC.				6510.0	  7684.0		84.7215</a:t>
            </a:r>
            <a:br>
              <a:rPr lang="en-US" sz="2200" b="1" dirty="0" smtClean="0"/>
            </a:br>
            <a:r>
              <a:rPr lang="en-US" sz="2200" b="1" dirty="0" smtClean="0"/>
              <a:t>QUALCOMM TECHNOLOGIES, INC.			4872.0	  6113.0		79.699005</a:t>
            </a:r>
            <a:br>
              <a:rPr lang="en-US" sz="2200" b="1" dirty="0" smtClean="0"/>
            </a:br>
            <a:r>
              <a:rPr lang="en-US" sz="2200" b="1" dirty="0" smtClean="0"/>
              <a:t>SYNECHRON, INC.					2666.0	  3802.0		70.12099</a:t>
            </a:r>
            <a:br>
              <a:rPr lang="en-US" sz="2200" b="1" dirty="0" smtClean="0"/>
            </a:br>
            <a:r>
              <a:rPr lang="en-US" sz="2200" b="1" dirty="0" smtClean="0"/>
              <a:t>TATA CONSULTANCY SERVICES LIMITED			63298.0	  64726.0		97.79378</a:t>
            </a:r>
            <a:br>
              <a:rPr lang="en-US" sz="2200" b="1" dirty="0" smtClean="0"/>
            </a:br>
            <a:r>
              <a:rPr lang="en-US" sz="2200" b="1" dirty="0" smtClean="0"/>
              <a:t>TECH MAHINDRA (AMERICAS), INC.			5641.0	  7019.0		80.36758</a:t>
            </a:r>
            <a:br>
              <a:rPr lang="en-US" sz="2200" b="1" dirty="0" smtClean="0"/>
            </a:br>
            <a:r>
              <a:rPr lang="en-US" sz="2200" b="1" dirty="0" smtClean="0"/>
              <a:t>TECH MAHINDRA (AMERICAS),INC.			9661.0	  10732.0		90.0205</a:t>
            </a:r>
            <a:br>
              <a:rPr lang="en-US" sz="2200" b="1" dirty="0" smtClean="0"/>
            </a:br>
            <a:r>
              <a:rPr lang="en-US" sz="2200" b="1" dirty="0" smtClean="0"/>
              <a:t>UST GLOBAL INC					5055.0	  6355.0		79.54366</a:t>
            </a:r>
            <a:br>
              <a:rPr lang="en-US" sz="2200" b="1" dirty="0" smtClean="0"/>
            </a:br>
            <a:r>
              <a:rPr lang="en-US" sz="2200" b="1" dirty="0" smtClean="0"/>
              <a:t>UST GLOBAL INC.					5144.0	  6363.0		80.84237</a:t>
            </a:r>
            <a:br>
              <a:rPr lang="en-US" sz="2200" b="1" dirty="0" smtClean="0"/>
            </a:br>
            <a:r>
              <a:rPr lang="en-US" sz="2200" b="1" dirty="0" smtClean="0"/>
              <a:t>V-SOFT CONSULTING GROUP, INC			3174.0	  4283.0		74.10693</a:t>
            </a:r>
            <a:br>
              <a:rPr lang="en-US" sz="2200" b="1" dirty="0" smtClean="0"/>
            </a:br>
            <a:r>
              <a:rPr lang="en-US" sz="2200" b="1" dirty="0" smtClean="0"/>
              <a:t>WIPRO LIMITED					46319.0	  48117.0		96.263275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51" y="365760"/>
            <a:ext cx="10577149" cy="901337"/>
          </a:xfrm>
        </p:spPr>
        <p:txBody>
          <a:bodyPr>
            <a:normAutofit fontScale="90000"/>
          </a:bodyPr>
          <a:lstStyle/>
          <a:p>
            <a:r>
              <a:rPr lang="en-US" dirty="0" smtClean="0"/>
              <a:t>10. Which are the job positions along with the number of petitions who have the success rate more than 70% in petitions(total petitions more than 1000)</a:t>
            </a:r>
            <a:endParaRPr lang="en-US" dirty="0"/>
          </a:p>
        </p:txBody>
      </p:sp>
      <p:sp>
        <p:nvSpPr>
          <p:cNvPr id="4" name="Text Placeholder 3"/>
          <p:cNvSpPr>
            <a:spLocks noGrp="1"/>
          </p:cNvSpPr>
          <p:nvPr>
            <p:ph type="body" sz="half" idx="2"/>
          </p:nvPr>
        </p:nvSpPr>
        <p:spPr>
          <a:xfrm>
            <a:off x="839788" y="1332411"/>
            <a:ext cx="5391195" cy="5525589"/>
          </a:xfrm>
        </p:spPr>
        <p:txBody>
          <a:bodyPr>
            <a:normAutofit lnSpcReduction="10000"/>
          </a:bodyPr>
          <a:lstStyle/>
          <a:p>
            <a:r>
              <a:rPr lang="en-US" b="1" dirty="0" smtClean="0"/>
              <a:t>ACCOUNTANT			77.17113</a:t>
            </a:r>
            <a:br>
              <a:rPr lang="en-US" b="1" dirty="0" smtClean="0"/>
            </a:br>
            <a:r>
              <a:rPr lang="en-US" b="1" dirty="0" smtClean="0"/>
              <a:t>ADVISORY SENIOR			80.39143</a:t>
            </a:r>
            <a:br>
              <a:rPr lang="en-US" b="1" dirty="0" smtClean="0"/>
            </a:br>
            <a:r>
              <a:rPr lang="en-US" b="1" dirty="0" smtClean="0"/>
              <a:t>ANALYST				86.98834</a:t>
            </a:r>
            <a:br>
              <a:rPr lang="en-US" b="1" dirty="0" smtClean="0"/>
            </a:br>
            <a:r>
              <a:rPr lang="en-US" b="1" dirty="0" smtClean="0"/>
              <a:t>APPLICATION DEVELOPER		79.53718</a:t>
            </a:r>
            <a:br>
              <a:rPr lang="en-US" b="1" dirty="0" smtClean="0"/>
            </a:br>
            <a:r>
              <a:rPr lang="en-US" b="1" dirty="0" smtClean="0"/>
              <a:t>ARCHITECT			76.7764</a:t>
            </a:r>
            <a:br>
              <a:rPr lang="en-US" b="1" dirty="0" smtClean="0"/>
            </a:br>
            <a:r>
              <a:rPr lang="en-US" b="1" dirty="0" smtClean="0"/>
              <a:t>ASSISTANT PROFESSOR		90.496735</a:t>
            </a:r>
            <a:br>
              <a:rPr lang="en-US" b="1" dirty="0" smtClean="0"/>
            </a:br>
            <a:r>
              <a:rPr lang="en-US" b="1" dirty="0" smtClean="0"/>
              <a:t>ASSOCIATE			87.76996</a:t>
            </a:r>
            <a:br>
              <a:rPr lang="en-US" b="1" dirty="0" smtClean="0"/>
            </a:br>
            <a:r>
              <a:rPr lang="en-US" b="1" dirty="0" smtClean="0"/>
              <a:t>ASSOCIATE CONSULTANT - US		77.21375</a:t>
            </a:r>
            <a:br>
              <a:rPr lang="en-US" b="1" dirty="0" smtClean="0"/>
            </a:br>
            <a:r>
              <a:rPr lang="en-US" b="1" dirty="0" smtClean="0"/>
              <a:t>BUSINESS ANALYST			92.77236</a:t>
            </a:r>
            <a:br>
              <a:rPr lang="en-US" b="1" dirty="0" smtClean="0"/>
            </a:br>
            <a:r>
              <a:rPr lang="en-US" b="1" dirty="0" smtClean="0"/>
              <a:t>BUSINESS SYSTEM ANALYST		74.678696</a:t>
            </a:r>
            <a:br>
              <a:rPr lang="en-US" b="1" dirty="0" smtClean="0"/>
            </a:br>
            <a:r>
              <a:rPr lang="en-US" b="1" dirty="0" smtClean="0"/>
              <a:t>BUSINESS SYSTEMS ANALYST		86.20178</a:t>
            </a:r>
            <a:br>
              <a:rPr lang="en-US" b="1" dirty="0" smtClean="0"/>
            </a:br>
            <a:r>
              <a:rPr lang="en-US" b="1" dirty="0" smtClean="0"/>
              <a:t>COMPUTER PROGRAMMER		94.25393</a:t>
            </a:r>
            <a:br>
              <a:rPr lang="en-US" b="1" dirty="0" smtClean="0"/>
            </a:br>
            <a:r>
              <a:rPr lang="en-US" b="1" dirty="0" smtClean="0"/>
              <a:t>COMPUTER PROGRAMMER ANALYST	88.205956</a:t>
            </a:r>
            <a:br>
              <a:rPr lang="en-US" b="1" dirty="0" smtClean="0"/>
            </a:br>
            <a:r>
              <a:rPr lang="en-US" b="1" dirty="0" smtClean="0"/>
              <a:t>COMPUTER PROGRAMMER/CONFIGURER 2					84.75256</a:t>
            </a:r>
            <a:br>
              <a:rPr lang="en-US" b="1" dirty="0" smtClean="0"/>
            </a:br>
            <a:r>
              <a:rPr lang="en-US" b="1" dirty="0" smtClean="0"/>
              <a:t>COMPUTER PROGRAMMERS		74.08826</a:t>
            </a:r>
            <a:br>
              <a:rPr lang="en-US" b="1" dirty="0" smtClean="0"/>
            </a:br>
            <a:r>
              <a:rPr lang="en-US" b="1" dirty="0" smtClean="0"/>
              <a:t>COMPUTER SOFTWARE ENGINEER, APPLICATIONS					74.92092</a:t>
            </a:r>
            <a:br>
              <a:rPr lang="en-US" b="1" dirty="0" smtClean="0"/>
            </a:br>
            <a:r>
              <a:rPr lang="en-US" b="1" dirty="0" smtClean="0"/>
              <a:t>COMPUTER SPECIALIST/TESTING AND QUALITY ANALYST 2				74.56228</a:t>
            </a:r>
            <a:br>
              <a:rPr lang="en-US" b="1" dirty="0" smtClean="0"/>
            </a:br>
            <a:r>
              <a:rPr lang="en-US" b="1" dirty="0" smtClean="0"/>
              <a:t>COMPUTER SYSTEMS ANALYST		92.12506</a:t>
            </a:r>
            <a:br>
              <a:rPr lang="en-US" b="1" dirty="0" smtClean="0"/>
            </a:br>
            <a:r>
              <a:rPr lang="en-US" b="1" dirty="0" smtClean="0"/>
              <a:t>COMPUTER SYSTEMS ANALYST 2		74.9938</a:t>
            </a:r>
            <a:br>
              <a:rPr lang="en-US" b="1" dirty="0" smtClean="0"/>
            </a:br>
            <a:r>
              <a:rPr lang="en-US" b="1" dirty="0" smtClean="0"/>
              <a:t/>
            </a:r>
            <a:br>
              <a:rPr lang="en-US" b="1" dirty="0" smtClean="0"/>
            </a:br>
            <a:r>
              <a:rPr lang="en-US" b="1" dirty="0" smtClean="0"/>
              <a:t>POSTDOCTORAL ASSOCIATE		76.61807</a:t>
            </a:r>
            <a:br>
              <a:rPr lang="en-US" b="1" dirty="0" smtClean="0"/>
            </a:br>
            <a:r>
              <a:rPr lang="en-US" b="1" dirty="0" smtClean="0"/>
              <a:t> COMPUTER SYSTEMS ANALYSTS		75.06345</a:t>
            </a:r>
            <a:br>
              <a:rPr lang="en-US" b="1" dirty="0" smtClean="0"/>
            </a:br>
            <a:r>
              <a:rPr lang="en-US" b="1" dirty="0" smtClean="0"/>
              <a:t>COMPUTER SYSTEMS ENGINEER		87.94409</a:t>
            </a:r>
          </a:p>
          <a:p>
            <a:endParaRPr lang="en-US" dirty="0"/>
          </a:p>
        </p:txBody>
      </p:sp>
      <p:sp>
        <p:nvSpPr>
          <p:cNvPr id="6" name="TextBox 5"/>
          <p:cNvSpPr txBox="1"/>
          <p:nvPr/>
        </p:nvSpPr>
        <p:spPr>
          <a:xfrm>
            <a:off x="6648994" y="1188720"/>
            <a:ext cx="4872446" cy="5509200"/>
          </a:xfrm>
          <a:prstGeom prst="rect">
            <a:avLst/>
          </a:prstGeom>
          <a:noFill/>
        </p:spPr>
        <p:txBody>
          <a:bodyPr wrap="square" rtlCol="0">
            <a:spAutoFit/>
          </a:bodyPr>
          <a:lstStyle/>
          <a:p>
            <a:r>
              <a:rPr lang="en-US" sz="1600" b="1" dirty="0" smtClean="0"/>
              <a:t/>
            </a:r>
            <a:br>
              <a:rPr lang="en-US" sz="1600" b="1" dirty="0" smtClean="0"/>
            </a:br>
            <a:r>
              <a:rPr lang="en-US" sz="1600" b="1" dirty="0" smtClean="0"/>
              <a:t>CONSULTANT			92.35735</a:t>
            </a:r>
            <a:br>
              <a:rPr lang="en-US" sz="1600" b="1" dirty="0" smtClean="0"/>
            </a:br>
            <a:r>
              <a:rPr lang="en-US" sz="1600" b="1" dirty="0" smtClean="0"/>
              <a:t>CONSULTANT - US			86.35874</a:t>
            </a:r>
            <a:br>
              <a:rPr lang="en-US" sz="1600" b="1" dirty="0" smtClean="0"/>
            </a:br>
            <a:r>
              <a:rPr lang="en-US" sz="1600" b="1" dirty="0" smtClean="0"/>
              <a:t>DATABASE ADMINISTRATOR		89.672966</a:t>
            </a:r>
            <a:br>
              <a:rPr lang="en-US" sz="1600" b="1" dirty="0" smtClean="0"/>
            </a:br>
            <a:r>
              <a:rPr lang="en-US" sz="1600" b="1" dirty="0" smtClean="0"/>
              <a:t>DESIGN ENGINEER			79.098816</a:t>
            </a:r>
            <a:br>
              <a:rPr lang="en-US" sz="1600" b="1" dirty="0" smtClean="0"/>
            </a:br>
            <a:r>
              <a:rPr lang="en-US" sz="1600" b="1" dirty="0" smtClean="0"/>
              <a:t>DEVELOPER			90.40205</a:t>
            </a:r>
            <a:br>
              <a:rPr lang="en-US" sz="1600" b="1" dirty="0" smtClean="0"/>
            </a:br>
            <a:r>
              <a:rPr lang="en-US" sz="1600" b="1" dirty="0" smtClean="0"/>
              <a:t>DEVELOPER USER INTERFACE		80.674675</a:t>
            </a:r>
            <a:br>
              <a:rPr lang="en-US" sz="1600" b="1" dirty="0" smtClean="0"/>
            </a:br>
            <a:r>
              <a:rPr lang="en-US" sz="1600" b="1" dirty="0" smtClean="0"/>
              <a:t>ENGINEER				74.256226</a:t>
            </a:r>
            <a:br>
              <a:rPr lang="en-US" sz="1600" b="1" dirty="0" smtClean="0"/>
            </a:br>
            <a:r>
              <a:rPr lang="en-US" sz="1600" b="1" dirty="0" smtClean="0"/>
              <a:t>FINANCIAL ANALYST			77.89783</a:t>
            </a:r>
            <a:br>
              <a:rPr lang="en-US" sz="1600" b="1" dirty="0" smtClean="0"/>
            </a:br>
            <a:r>
              <a:rPr lang="en-US" sz="1600" b="1" dirty="0" smtClean="0"/>
              <a:t>HOSPITALIST			71.39275</a:t>
            </a:r>
            <a:br>
              <a:rPr lang="en-US" sz="1600" b="1" dirty="0" smtClean="0"/>
            </a:br>
            <a:r>
              <a:rPr lang="en-US" sz="1600" b="1" dirty="0" smtClean="0"/>
              <a:t>JAVA DEVELOPER			82.96472</a:t>
            </a:r>
            <a:br>
              <a:rPr lang="en-US" sz="1600" b="1" dirty="0" smtClean="0"/>
            </a:br>
            <a:r>
              <a:rPr lang="en-US" sz="1600" b="1" dirty="0" smtClean="0"/>
              <a:t>LEAD CONSULTANT - US		70.42916</a:t>
            </a:r>
            <a:br>
              <a:rPr lang="en-US" sz="1600" b="1" dirty="0" smtClean="0"/>
            </a:br>
            <a:r>
              <a:rPr lang="en-US" sz="1600" b="1" dirty="0" smtClean="0"/>
              <a:t>LEAD ENGINEER			89.34301</a:t>
            </a:r>
            <a:br>
              <a:rPr lang="en-US" sz="1600" b="1" dirty="0" smtClean="0"/>
            </a:br>
            <a:r>
              <a:rPr lang="en-US" sz="1600" b="1" dirty="0" smtClean="0"/>
              <a:t>MANAGEMENT ANALYST		72.09432</a:t>
            </a:r>
            <a:br>
              <a:rPr lang="en-US" sz="1600" b="1" dirty="0" smtClean="0"/>
            </a:br>
            <a:r>
              <a:rPr lang="en-US" sz="1600" b="1" dirty="0" smtClean="0"/>
              <a:t>MANAGER				84.18409</a:t>
            </a:r>
            <a:br>
              <a:rPr lang="en-US" sz="1600" b="1" dirty="0" smtClean="0"/>
            </a:br>
            <a:r>
              <a:rPr lang="en-US" sz="1600" b="1" dirty="0" smtClean="0"/>
              <a:t>MARKET RESEARCH ANALYST		74.154915</a:t>
            </a:r>
            <a:br>
              <a:rPr lang="en-US" sz="1600" b="1" dirty="0" smtClean="0"/>
            </a:br>
            <a:r>
              <a:rPr lang="en-US" sz="1600" b="1" dirty="0" smtClean="0"/>
              <a:t>MECHANICAL ENGINEER		77.98932</a:t>
            </a:r>
            <a:br>
              <a:rPr lang="en-US" sz="1600" b="1" dirty="0" smtClean="0"/>
            </a:br>
            <a:r>
              <a:rPr lang="en-US" sz="1600" b="1" dirty="0" smtClean="0"/>
              <a:t>NETWORK ENGINEER			77.333084</a:t>
            </a:r>
            <a:br>
              <a:rPr lang="en-US" sz="1600" b="1" dirty="0" smtClean="0"/>
            </a:br>
            <a:r>
              <a:rPr lang="en-US" sz="1600" b="1" dirty="0" smtClean="0"/>
              <a:t>OCCUPATIONAL THERAPIST		71.805275</a:t>
            </a:r>
            <a:br>
              <a:rPr lang="en-US" sz="1600" b="1" dirty="0" smtClean="0"/>
            </a:br>
            <a:r>
              <a:rPr lang="en-US" sz="1600" b="1" dirty="0" smtClean="0"/>
              <a:t>PHARMACIST			77.74557</a:t>
            </a:r>
            <a:br>
              <a:rPr lang="en-US" sz="1600" b="1" dirty="0" smtClean="0"/>
            </a:br>
            <a:r>
              <a:rPr lang="en-US" sz="1600" b="1" dirty="0" smtClean="0"/>
              <a:t>PHYSICAL THERAPIST			88.06849</a:t>
            </a:r>
            <a:br>
              <a:rPr lang="en-US" sz="1600" b="1" dirty="0" smtClean="0"/>
            </a:br>
            <a:r>
              <a:rPr lang="en-US" sz="1600" b="1" dirty="0" smtClean="0"/>
              <a:t>PHYSICIAN				71.270096</a:t>
            </a:r>
            <a:endParaRPr lang="en-US" sz="16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51" y="365760"/>
            <a:ext cx="10577149" cy="901337"/>
          </a:xfrm>
        </p:spPr>
        <p:txBody>
          <a:bodyPr>
            <a:normAutofit fontScale="90000"/>
          </a:bodyPr>
          <a:lstStyle/>
          <a:p>
            <a:r>
              <a:rPr lang="en-US" dirty="0" smtClean="0"/>
              <a:t>10. Which are the job positions along with the number of petitions who have the success rate more than 70% in petitions(total petitions more than 1000)</a:t>
            </a:r>
            <a:endParaRPr lang="en-US" dirty="0"/>
          </a:p>
        </p:txBody>
      </p:sp>
      <p:sp>
        <p:nvSpPr>
          <p:cNvPr id="4" name="Text Placeholder 3"/>
          <p:cNvSpPr>
            <a:spLocks noGrp="1"/>
          </p:cNvSpPr>
          <p:nvPr>
            <p:ph type="body" sz="half" idx="2"/>
          </p:nvPr>
        </p:nvSpPr>
        <p:spPr>
          <a:xfrm>
            <a:off x="839788" y="1332411"/>
            <a:ext cx="4907869" cy="5525589"/>
          </a:xfrm>
        </p:spPr>
        <p:txBody>
          <a:bodyPr>
            <a:normAutofit fontScale="92500"/>
          </a:bodyPr>
          <a:lstStyle/>
          <a:p>
            <a:r>
              <a:rPr lang="en-US" b="1" dirty="0" smtClean="0"/>
              <a:t>POSTDOCTORAL FELLOW		82.91969</a:t>
            </a:r>
            <a:br>
              <a:rPr lang="en-US" b="1" dirty="0" smtClean="0"/>
            </a:br>
            <a:r>
              <a:rPr lang="en-US" b="1" dirty="0" smtClean="0"/>
              <a:t>POSTDOCTORAL RESEARCH ASSOCIATE	79.58947</a:t>
            </a:r>
            <a:br>
              <a:rPr lang="en-US" b="1" dirty="0" smtClean="0"/>
            </a:br>
            <a:r>
              <a:rPr lang="en-US" b="1" dirty="0" smtClean="0"/>
              <a:t>PROCESS ENGINEER			70.68768</a:t>
            </a:r>
            <a:br>
              <a:rPr lang="en-US" b="1" dirty="0" smtClean="0"/>
            </a:br>
            <a:r>
              <a:rPr lang="en-US" b="1" dirty="0" smtClean="0"/>
              <a:t>PROGRAM MANAGER			71.88776</a:t>
            </a:r>
            <a:br>
              <a:rPr lang="en-US" b="1" dirty="0" smtClean="0"/>
            </a:br>
            <a:r>
              <a:rPr lang="en-US" b="1" dirty="0" smtClean="0"/>
              <a:t>PROGRAMMER			78.971886</a:t>
            </a:r>
            <a:br>
              <a:rPr lang="en-US" b="1" dirty="0" smtClean="0"/>
            </a:br>
            <a:r>
              <a:rPr lang="en-US" b="1" dirty="0" smtClean="0"/>
              <a:t>PROGRAMMER ANALYST		95.74724</a:t>
            </a:r>
            <a:br>
              <a:rPr lang="en-US" b="1" dirty="0" smtClean="0"/>
            </a:br>
            <a:r>
              <a:rPr lang="en-US" b="1" dirty="0" smtClean="0"/>
              <a:t>PROGRAMMER ANALYST - II		71.85062</a:t>
            </a:r>
            <a:br>
              <a:rPr lang="en-US" b="1" dirty="0" smtClean="0"/>
            </a:br>
            <a:r>
              <a:rPr lang="en-US" b="1" dirty="0" smtClean="0"/>
              <a:t>PROGRAMMER/ANALYST		85.99467</a:t>
            </a:r>
            <a:br>
              <a:rPr lang="en-US" b="1" dirty="0" smtClean="0"/>
            </a:br>
            <a:r>
              <a:rPr lang="en-US" b="1" dirty="0" smtClean="0"/>
              <a:t>PROJECT ENGINEER			77.85371</a:t>
            </a:r>
            <a:br>
              <a:rPr lang="en-US" b="1" dirty="0" smtClean="0"/>
            </a:br>
            <a:r>
              <a:rPr lang="en-US" b="1" dirty="0" smtClean="0"/>
              <a:t>PROJECT MANAGER			89.84731</a:t>
            </a:r>
            <a:br>
              <a:rPr lang="en-US" b="1" dirty="0" smtClean="0"/>
            </a:br>
            <a:r>
              <a:rPr lang="en-US" b="1" dirty="0" smtClean="0"/>
              <a:t>PROJECT MANAGER - US		85.60886</a:t>
            </a:r>
            <a:br>
              <a:rPr lang="en-US" b="1" dirty="0" smtClean="0"/>
            </a:br>
            <a:r>
              <a:rPr lang="en-US" b="1" dirty="0" smtClean="0"/>
              <a:t>QA ANALYST			81.269104</a:t>
            </a:r>
            <a:br>
              <a:rPr lang="en-US" b="1" dirty="0" smtClean="0"/>
            </a:br>
            <a:r>
              <a:rPr lang="en-US" b="1" dirty="0" smtClean="0"/>
              <a:t>QUALITY ASSURANCE ANALYST		82.70543</a:t>
            </a:r>
            <a:br>
              <a:rPr lang="en-US" b="1" dirty="0" smtClean="0"/>
            </a:br>
            <a:r>
              <a:rPr lang="en-US" b="1" dirty="0" smtClean="0"/>
              <a:t>RESEARCH ASSOCIATE			87.47706</a:t>
            </a:r>
            <a:br>
              <a:rPr lang="en-US" b="1" dirty="0" smtClean="0"/>
            </a:br>
            <a:r>
              <a:rPr lang="en-US" b="1" dirty="0" smtClean="0"/>
              <a:t>RESEARCH FELLOW			80.38789</a:t>
            </a:r>
            <a:br>
              <a:rPr lang="en-US" b="1" dirty="0" smtClean="0"/>
            </a:br>
            <a:r>
              <a:rPr lang="en-US" b="1" dirty="0" smtClean="0"/>
              <a:t>RESEARCH SCIENTIST			75.41715</a:t>
            </a:r>
            <a:br>
              <a:rPr lang="en-US" b="1" dirty="0" smtClean="0"/>
            </a:br>
            <a:r>
              <a:rPr lang="en-US" b="1" dirty="0" smtClean="0"/>
              <a:t>SENIOR CONSULTANT			91.836655</a:t>
            </a:r>
            <a:br>
              <a:rPr lang="en-US" b="1" dirty="0" smtClean="0"/>
            </a:br>
            <a:r>
              <a:rPr lang="en-US" b="1" dirty="0" smtClean="0"/>
              <a:t>SENIOR PROGRAMMER ANALYST		79.345955</a:t>
            </a:r>
            <a:br>
              <a:rPr lang="en-US" b="1" dirty="0" smtClean="0"/>
            </a:br>
            <a:r>
              <a:rPr lang="en-US" b="1" dirty="0" smtClean="0"/>
              <a:t>SENIOR SOFTWARE DEVELOPER		86.77508</a:t>
            </a:r>
            <a:br>
              <a:rPr lang="en-US" b="1" dirty="0" smtClean="0"/>
            </a:br>
            <a:r>
              <a:rPr lang="en-US" b="1" dirty="0" smtClean="0"/>
              <a:t>SENIOR SOFTWARE ENGINEER		91.08834</a:t>
            </a:r>
            <a:br>
              <a:rPr lang="en-US" b="1" dirty="0" smtClean="0"/>
            </a:br>
            <a:r>
              <a:rPr lang="en-US" b="1" dirty="0" smtClean="0"/>
              <a:t> SENIOR SYSTEMS ANALYST		77.33981</a:t>
            </a:r>
            <a:br>
              <a:rPr lang="en-US" b="1" dirty="0" smtClean="0"/>
            </a:br>
            <a:r>
              <a:rPr lang="en-US" b="1" dirty="0" smtClean="0"/>
              <a:t>SOFTWARE DEVELOPER		92.25534</a:t>
            </a:r>
            <a:br>
              <a:rPr lang="en-US" b="1" dirty="0" smtClean="0"/>
            </a:br>
            <a:r>
              <a:rPr lang="en-US" b="1" dirty="0" smtClean="0"/>
              <a:t>SOFTWARE DEVELOPMENT ENGINEER	83.456894</a:t>
            </a:r>
            <a:br>
              <a:rPr lang="en-US" b="1" dirty="0" smtClean="0"/>
            </a:br>
            <a:r>
              <a:rPr lang="en-US" b="1" dirty="0" smtClean="0"/>
              <a:t>SOFTWARE DEVELOPMENT ENGINEER IN TEST	74.4481 </a:t>
            </a:r>
            <a:br>
              <a:rPr lang="en-US" b="1" dirty="0" smtClean="0"/>
            </a:br>
            <a:r>
              <a:rPr lang="en-US" b="1" dirty="0" smtClean="0"/>
              <a:t> </a:t>
            </a:r>
            <a:r>
              <a:rPr lang="en-US" dirty="0" smtClean="0"/>
              <a:t/>
            </a:r>
            <a:br>
              <a:rPr lang="en-US" dirty="0" smtClean="0"/>
            </a:br>
            <a:endParaRPr lang="en-US" dirty="0" smtClean="0"/>
          </a:p>
          <a:p>
            <a:endParaRPr lang="en-US" dirty="0"/>
          </a:p>
        </p:txBody>
      </p:sp>
      <p:sp>
        <p:nvSpPr>
          <p:cNvPr id="5" name="TextBox 4"/>
          <p:cNvSpPr txBox="1"/>
          <p:nvPr/>
        </p:nvSpPr>
        <p:spPr>
          <a:xfrm flipH="1">
            <a:off x="6877592" y="1227909"/>
            <a:ext cx="4709161" cy="5016758"/>
          </a:xfrm>
          <a:prstGeom prst="rect">
            <a:avLst/>
          </a:prstGeom>
          <a:noFill/>
        </p:spPr>
        <p:txBody>
          <a:bodyPr wrap="square" rtlCol="0">
            <a:spAutoFit/>
          </a:bodyPr>
          <a:lstStyle/>
          <a:p>
            <a:r>
              <a:rPr lang="en-US" sz="1600" b="1" dirty="0" smtClean="0"/>
              <a:t>SOFTWARE ENGINEER	94.31855</a:t>
            </a:r>
            <a:br>
              <a:rPr lang="en-US" sz="1600" b="1" dirty="0" smtClean="0"/>
            </a:br>
            <a:r>
              <a:rPr lang="en-US" sz="1600" b="1" dirty="0" smtClean="0"/>
              <a:t>SOFTWARE ENGINEER 2	73.7878</a:t>
            </a:r>
            <a:br>
              <a:rPr lang="en-US" sz="1600" b="1" dirty="0" smtClean="0"/>
            </a:br>
            <a:r>
              <a:rPr lang="en-US" sz="1600" b="1" dirty="0" smtClean="0"/>
              <a:t>SOFTWARE QUALITY ASSURANCE ENGINEER			76.768295</a:t>
            </a:r>
            <a:br>
              <a:rPr lang="en-US" sz="1600" b="1" dirty="0" smtClean="0"/>
            </a:br>
            <a:r>
              <a:rPr lang="en-US" sz="1600" b="1" dirty="0" smtClean="0"/>
              <a:t>SR. PROGRAMMER ANALYST	70.12917</a:t>
            </a:r>
            <a:br>
              <a:rPr lang="en-US" sz="1600" b="1" dirty="0" smtClean="0"/>
            </a:br>
            <a:r>
              <a:rPr lang="en-US" sz="1600" b="1" dirty="0" smtClean="0"/>
              <a:t>SR. SOFTWARE ENGINEER	75.05655</a:t>
            </a:r>
            <a:br>
              <a:rPr lang="en-US" sz="1600" b="1" dirty="0" smtClean="0"/>
            </a:br>
            <a:r>
              <a:rPr lang="en-US" sz="1600" b="1" dirty="0" smtClean="0"/>
              <a:t>SYSTEM ADMINISTRATOR	77.674324</a:t>
            </a:r>
            <a:br>
              <a:rPr lang="en-US" sz="1600" b="1" dirty="0" smtClean="0"/>
            </a:br>
            <a:r>
              <a:rPr lang="en-US" sz="1600" b="1" dirty="0" smtClean="0"/>
              <a:t>SYSTEM ANALYST		73.71904</a:t>
            </a:r>
            <a:br>
              <a:rPr lang="en-US" sz="1600" b="1" dirty="0" smtClean="0"/>
            </a:br>
            <a:r>
              <a:rPr lang="en-US" sz="1600" b="1" dirty="0" smtClean="0"/>
              <a:t>SYSTEMS ADMINISTRATOR	80.1772</a:t>
            </a:r>
            <a:br>
              <a:rPr lang="en-US" sz="1600" b="1" dirty="0" smtClean="0"/>
            </a:br>
            <a:r>
              <a:rPr lang="en-US" sz="1600" b="1" dirty="0" smtClean="0"/>
              <a:t>SYSTEMS ANALYST		94.37747</a:t>
            </a:r>
            <a:br>
              <a:rPr lang="en-US" sz="1600" b="1" dirty="0" smtClean="0"/>
            </a:br>
            <a:r>
              <a:rPr lang="en-US" sz="1600" b="1" dirty="0" smtClean="0"/>
              <a:t>SYSTEMS ENGINEER		83.36222</a:t>
            </a:r>
            <a:br>
              <a:rPr lang="en-US" sz="1600" b="1" dirty="0" smtClean="0"/>
            </a:br>
            <a:r>
              <a:rPr lang="en-US" sz="1600" b="1" dirty="0" smtClean="0"/>
              <a:t>SYSTEMS ENGINEER - US	89.936226</a:t>
            </a:r>
            <a:br>
              <a:rPr lang="en-US" sz="1600" b="1" dirty="0" smtClean="0"/>
            </a:br>
            <a:r>
              <a:rPr lang="en-US" sz="1600" b="1" dirty="0" smtClean="0"/>
              <a:t>TECHNICAL LEAD		75.06708</a:t>
            </a:r>
            <a:br>
              <a:rPr lang="en-US" sz="1600" b="1" dirty="0" smtClean="0"/>
            </a:br>
            <a:r>
              <a:rPr lang="en-US" sz="1600" b="1" dirty="0" smtClean="0"/>
              <a:t>TECHNICAL TEST LEAD - US	81.187195</a:t>
            </a:r>
            <a:br>
              <a:rPr lang="en-US" sz="1600" b="1" dirty="0" smtClean="0"/>
            </a:br>
            <a:r>
              <a:rPr lang="en-US" sz="1600" b="1" dirty="0" smtClean="0"/>
              <a:t>TECHNOLOGY ANALYST - US	95.92784</a:t>
            </a:r>
            <a:br>
              <a:rPr lang="en-US" sz="1600" b="1" dirty="0" smtClean="0"/>
            </a:br>
            <a:r>
              <a:rPr lang="en-US" sz="1600" b="1" dirty="0" smtClean="0"/>
              <a:t>TECHNOLOGY ARCHITECT - US	78.62758</a:t>
            </a:r>
            <a:br>
              <a:rPr lang="en-US" sz="1600" b="1" dirty="0" smtClean="0"/>
            </a:br>
            <a:r>
              <a:rPr lang="en-US" sz="1600" b="1" dirty="0" smtClean="0"/>
              <a:t>TECHNOLOGY LEAD - US	96.30688</a:t>
            </a:r>
            <a:br>
              <a:rPr lang="en-US" sz="1600" b="1" dirty="0" smtClean="0"/>
            </a:br>
            <a:r>
              <a:rPr lang="en-US" sz="1600" b="1" dirty="0" smtClean="0"/>
              <a:t>TEST ANALYST - US		79.649055</a:t>
            </a:r>
            <a:br>
              <a:rPr lang="en-US" sz="1600" b="1" dirty="0" smtClean="0"/>
            </a:br>
            <a:r>
              <a:rPr lang="en-US" sz="1600" b="1" dirty="0" smtClean="0"/>
              <a:t>TEST ENGINEER		70.2998</a:t>
            </a:r>
            <a:br>
              <a:rPr lang="en-US" sz="1600" b="1" dirty="0" smtClean="0"/>
            </a:br>
            <a:r>
              <a:rPr lang="en-US" sz="1600" b="1" dirty="0" smtClean="0"/>
              <a:t>WEB DEVELOPER		83.3001</a:t>
            </a:r>
            <a:endParaRPr lang="en-US" sz="16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fontAlgn="base">
              <a:buNone/>
            </a:pPr>
            <a:r>
              <a:rPr lang="en-IN" dirty="0" smtClean="0"/>
              <a:t>H1B Visa application dataset has been loaded and analysed using Hadoop framework.</a:t>
            </a:r>
          </a:p>
          <a:p>
            <a:pPr marL="0" indent="0">
              <a:buNone/>
            </a:pPr>
            <a:r>
              <a:rPr lang="en-IN" dirty="0" smtClean="0"/>
              <a:t>Data has been processed to meaningful pieces of information using MapReduce , Hive, Pig.</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smtClean="0"/>
              <a:t>GitHub Repository: </a:t>
            </a:r>
            <a:r>
              <a:rPr lang="en-IN" i="1" dirty="0" smtClean="0"/>
              <a:t>https://github.com/NikhilURao/H1B_VisaProject</a:t>
            </a:r>
            <a:endParaRPr lang="en-IN" i="1" dirty="0"/>
          </a:p>
        </p:txBody>
      </p:sp>
    </p:spTree>
    <p:extLst>
      <p:ext uri="{BB962C8B-B14F-4D97-AF65-F5344CB8AC3E}">
        <p14:creationId xmlns:p14="http://schemas.microsoft.com/office/powerpoint/2010/main" xmlns="" val="137980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 of the project</a:t>
            </a:r>
            <a:endParaRPr lang="en-IN" dirty="0"/>
          </a:p>
        </p:txBody>
      </p:sp>
      <p:sp>
        <p:nvSpPr>
          <p:cNvPr id="3" name="Content Placeholder 2"/>
          <p:cNvSpPr>
            <a:spLocks noGrp="1"/>
          </p:cNvSpPr>
          <p:nvPr>
            <p:ph idx="1"/>
          </p:nvPr>
        </p:nvSpPr>
        <p:spPr/>
        <p:txBody>
          <a:bodyPr/>
          <a:lstStyle/>
          <a:p>
            <a:pPr fontAlgn="base"/>
            <a:r>
              <a:rPr lang="en-IN" dirty="0"/>
              <a:t> </a:t>
            </a:r>
            <a:r>
              <a:rPr lang="en-IN" dirty="0" smtClean="0"/>
              <a:t>We aim to perform </a:t>
            </a:r>
            <a:r>
              <a:rPr lang="en-IN" dirty="0" smtClean="0"/>
              <a:t>the analysis </a:t>
            </a:r>
            <a:r>
              <a:rPr lang="en-IN" dirty="0"/>
              <a:t>on the H1B visa applicants between the years </a:t>
            </a:r>
            <a:r>
              <a:rPr lang="en-IN" dirty="0" smtClean="0"/>
              <a:t>2011-2016. </a:t>
            </a:r>
            <a:r>
              <a:rPr lang="en-IN" dirty="0"/>
              <a:t>After </a:t>
            </a:r>
            <a:r>
              <a:rPr lang="en-IN" dirty="0" smtClean="0"/>
              <a:t>analysing </a:t>
            </a:r>
            <a:r>
              <a:rPr lang="en-IN" dirty="0"/>
              <a:t>the data, we can derive the </a:t>
            </a:r>
            <a:r>
              <a:rPr lang="en-IN" dirty="0" smtClean="0"/>
              <a:t>following useful insights.</a:t>
            </a:r>
            <a:endParaRPr lang="en-IN" dirty="0"/>
          </a:p>
          <a:p>
            <a:pPr marL="0" indent="0" fontAlgn="base">
              <a:buNone/>
            </a:pPr>
            <a:r>
              <a:rPr lang="en-IN" dirty="0"/>
              <a:t>Is the number of petitions with Data Engineer job title increasing over time?</a:t>
            </a:r>
          </a:p>
          <a:p>
            <a:pPr marL="0" indent="0" fontAlgn="base">
              <a:buNone/>
            </a:pPr>
            <a:r>
              <a:rPr lang="en-IN" dirty="0"/>
              <a:t>Which part of the US has the most Data Engineer jobs?</a:t>
            </a:r>
          </a:p>
          <a:p>
            <a:pPr marL="0" indent="0">
              <a:buNone/>
            </a:pPr>
            <a:endParaRPr lang="en-IN" dirty="0"/>
          </a:p>
        </p:txBody>
      </p:sp>
    </p:spTree>
    <p:extLst>
      <p:ext uri="{BB962C8B-B14F-4D97-AF65-F5344CB8AC3E}">
        <p14:creationId xmlns:p14="http://schemas.microsoft.com/office/powerpoint/2010/main" xmlns="" val="3280127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Hadoop ? </a:t>
            </a:r>
            <a:endParaRPr lang="en-IN" dirty="0"/>
          </a:p>
        </p:txBody>
      </p:sp>
      <p:sp>
        <p:nvSpPr>
          <p:cNvPr id="3" name="Content Placeholder 2"/>
          <p:cNvSpPr>
            <a:spLocks noGrp="1"/>
          </p:cNvSpPr>
          <p:nvPr>
            <p:ph idx="1"/>
          </p:nvPr>
        </p:nvSpPr>
        <p:spPr/>
        <p:txBody>
          <a:bodyPr/>
          <a:lstStyle/>
          <a:p>
            <a:endParaRPr lang="en-IN" dirty="0" smtClean="0"/>
          </a:p>
          <a:p>
            <a:r>
              <a:rPr lang="en-IN" dirty="0" smtClean="0"/>
              <a:t>Although the analysis can be done using the traditional RDBMS , we opt for Hadoop since data to be evaluated for insights is very large and by using RDBMS the total time of analysis would be 10 times more than in Hadoop. </a:t>
            </a:r>
          </a:p>
          <a:p>
            <a:endParaRPr lang="en-IN" dirty="0" smtClean="0"/>
          </a:p>
          <a:p>
            <a:r>
              <a:rPr lang="en-IN" dirty="0" smtClean="0"/>
              <a:t>Thus the involvement of large set of data urges the user to choose Hadoop framework for analysis rather than the traditional RDBMS technologies.</a:t>
            </a:r>
          </a:p>
          <a:p>
            <a:endParaRPr lang="en-IN" dirty="0"/>
          </a:p>
        </p:txBody>
      </p:sp>
    </p:spTree>
    <p:extLst>
      <p:ext uri="{BB962C8B-B14F-4D97-AF65-F5344CB8AC3E}">
        <p14:creationId xmlns:p14="http://schemas.microsoft.com/office/powerpoint/2010/main" xmlns="" val="1009721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of the project</a:t>
            </a:r>
            <a:endParaRPr lang="en-IN" dirty="0"/>
          </a:p>
        </p:txBody>
      </p:sp>
      <p:sp>
        <p:nvSpPr>
          <p:cNvPr id="3" name="Content Placeholder 2"/>
          <p:cNvSpPr>
            <a:spLocks noGrp="1"/>
          </p:cNvSpPr>
          <p:nvPr>
            <p:ph idx="1"/>
          </p:nvPr>
        </p:nvSpPr>
        <p:spPr/>
        <p:txBody>
          <a:bodyPr/>
          <a:lstStyle/>
          <a:p>
            <a:r>
              <a:rPr lang="en-IN" dirty="0" smtClean="0"/>
              <a:t>Analysis using </a:t>
            </a:r>
          </a:p>
          <a:p>
            <a:pPr marL="571500" indent="-571500">
              <a:buFont typeface="+mj-lt"/>
              <a:buAutoNum type="romanUcPeriod"/>
            </a:pPr>
            <a:r>
              <a:rPr lang="en-IN" dirty="0" smtClean="0"/>
              <a:t>MapReduce </a:t>
            </a:r>
          </a:p>
          <a:p>
            <a:pPr marL="571500" indent="-571500">
              <a:buFont typeface="+mj-lt"/>
              <a:buAutoNum type="romanUcPeriod"/>
            </a:pPr>
            <a:r>
              <a:rPr lang="en-IN" dirty="0" smtClean="0"/>
              <a:t>Hive</a:t>
            </a:r>
          </a:p>
          <a:p>
            <a:pPr marL="571500" indent="-571500">
              <a:buFont typeface="+mj-lt"/>
              <a:buAutoNum type="romanUcPeriod"/>
            </a:pPr>
            <a:r>
              <a:rPr lang="en-IN" dirty="0" smtClean="0"/>
              <a:t>Pig</a:t>
            </a:r>
          </a:p>
          <a:p>
            <a:r>
              <a:rPr lang="en-IN" dirty="0" smtClean="0"/>
              <a:t>Data transfer between HDFS and Structured data stores such as RDBMS using Sqoop</a:t>
            </a:r>
          </a:p>
          <a:p>
            <a:r>
              <a:rPr lang="en-IN" dirty="0" smtClean="0"/>
              <a:t>Graphical representation of the </a:t>
            </a:r>
            <a:r>
              <a:rPr lang="en-IN" dirty="0" smtClean="0"/>
              <a:t>output for better understanding</a:t>
            </a:r>
            <a:endParaRPr lang="en-IN" dirty="0" smtClean="0"/>
          </a:p>
          <a:p>
            <a:endParaRPr lang="en-IN" dirty="0"/>
          </a:p>
        </p:txBody>
      </p:sp>
    </p:spTree>
    <p:extLst>
      <p:ext uri="{BB962C8B-B14F-4D97-AF65-F5344CB8AC3E}">
        <p14:creationId xmlns:p14="http://schemas.microsoft.com/office/powerpoint/2010/main" xmlns="" val="364348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Storage using HDFS</a:t>
            </a:r>
            <a:endParaRPr lang="en-IN" dirty="0"/>
          </a:p>
        </p:txBody>
      </p:sp>
      <p:sp>
        <p:nvSpPr>
          <p:cNvPr id="3" name="Content Placeholder 2"/>
          <p:cNvSpPr>
            <a:spLocks noGrp="1"/>
          </p:cNvSpPr>
          <p:nvPr>
            <p:ph idx="1"/>
          </p:nvPr>
        </p:nvSpPr>
        <p:spPr/>
        <p:txBody>
          <a:bodyPr/>
          <a:lstStyle/>
          <a:p>
            <a:r>
              <a:rPr lang="en-IN" dirty="0" smtClean="0"/>
              <a:t>The data set is approximately 500MB in size</a:t>
            </a:r>
          </a:p>
          <a:p>
            <a:r>
              <a:rPr lang="en-IN" dirty="0" smtClean="0"/>
              <a:t>The block size is set to 27MB in hdfs-site.xml</a:t>
            </a:r>
          </a:p>
          <a:p>
            <a:r>
              <a:rPr lang="en-IN" dirty="0" smtClean="0"/>
              <a:t>So the number of blocks is 500/27 ≈ 18</a:t>
            </a:r>
          </a:p>
          <a:p>
            <a:r>
              <a:rPr lang="en-IN" dirty="0" smtClean="0"/>
              <a:t>The number of input splits is also 18 because the record size is not very big. Incase any record is  broken down it will be taken up by the first block to complete the split.</a:t>
            </a:r>
          </a:p>
          <a:p>
            <a:r>
              <a:rPr lang="en-IN" dirty="0" smtClean="0"/>
              <a:t>The H1B Visa data set is cleaned and stored in HDFS.</a:t>
            </a:r>
          </a:p>
          <a:p>
            <a:endParaRPr lang="en-IN" dirty="0"/>
          </a:p>
        </p:txBody>
      </p:sp>
      <p:pic>
        <p:nvPicPr>
          <p:cNvPr id="4" name="Picture 3"/>
          <p:cNvPicPr>
            <a:picLocks noChangeAspect="1"/>
          </p:cNvPicPr>
          <p:nvPr/>
        </p:nvPicPr>
        <p:blipFill>
          <a:blip r:embed="rId2"/>
          <a:stretch>
            <a:fillRect/>
          </a:stretch>
        </p:blipFill>
        <p:spPr>
          <a:xfrm>
            <a:off x="9558300" y="0"/>
            <a:ext cx="2633700" cy="1237595"/>
          </a:xfrm>
          <a:prstGeom prst="rect">
            <a:avLst/>
          </a:prstGeom>
        </p:spPr>
      </p:pic>
    </p:spTree>
    <p:extLst>
      <p:ext uri="{BB962C8B-B14F-4D97-AF65-F5344CB8AC3E}">
        <p14:creationId xmlns:p14="http://schemas.microsoft.com/office/powerpoint/2010/main" xmlns="" val="2568605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using MapReduce</a:t>
            </a:r>
            <a:endParaRPr lang="en-IN" dirty="0"/>
          </a:p>
        </p:txBody>
      </p:sp>
      <p:sp>
        <p:nvSpPr>
          <p:cNvPr id="3" name="Content Placeholder 2"/>
          <p:cNvSpPr>
            <a:spLocks noGrp="1"/>
          </p:cNvSpPr>
          <p:nvPr>
            <p:ph idx="1"/>
          </p:nvPr>
        </p:nvSpPr>
        <p:spPr/>
        <p:txBody>
          <a:bodyPr>
            <a:normAutofit fontScale="92500" lnSpcReduction="10000"/>
          </a:bodyPr>
          <a:lstStyle/>
          <a:p>
            <a:r>
              <a:rPr lang="en-IN" dirty="0"/>
              <a:t>MapReduce is a processing technique and a program model for distributed computing based on J</a:t>
            </a:r>
            <a:r>
              <a:rPr lang="en-IN" dirty="0" smtClean="0"/>
              <a:t>ava.</a:t>
            </a:r>
          </a:p>
          <a:p>
            <a:r>
              <a:rPr lang="en-IN" dirty="0" smtClean="0"/>
              <a:t>A MapReduce program is composed of a Map() procedure that performs filtering and sorting (such as sorting students by first name into queues, one queue for each name) and a Reduce() method that performs a summary operation (such as counting the number of students in each queue, yielding name frequencies).</a:t>
            </a:r>
          </a:p>
          <a:p>
            <a:r>
              <a:rPr lang="en-IN" dirty="0"/>
              <a:t>Map takes a set of data and converts it into another set of data, where individual elements are broken down into tuples (key/value pairs). </a:t>
            </a:r>
            <a:endParaRPr lang="en-IN" dirty="0" smtClean="0"/>
          </a:p>
          <a:p>
            <a:r>
              <a:rPr lang="en-IN" dirty="0" smtClean="0"/>
              <a:t>Secondly</a:t>
            </a:r>
            <a:r>
              <a:rPr lang="en-IN" dirty="0"/>
              <a:t>, reduce task, which takes the output from a map as an input and combines those data tuples into a smaller set of tuples</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91525" y="0"/>
            <a:ext cx="3800475" cy="1200150"/>
          </a:xfrm>
          <a:prstGeom prst="rect">
            <a:avLst/>
          </a:prstGeom>
        </p:spPr>
      </p:pic>
    </p:spTree>
    <p:extLst>
      <p:ext uri="{BB962C8B-B14F-4D97-AF65-F5344CB8AC3E}">
        <p14:creationId xmlns:p14="http://schemas.microsoft.com/office/powerpoint/2010/main" xmlns="" val="3160015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using Hive </a:t>
            </a:r>
            <a:endParaRPr lang="en-IN" dirty="0"/>
          </a:p>
        </p:txBody>
      </p:sp>
      <p:sp>
        <p:nvSpPr>
          <p:cNvPr id="3" name="Content Placeholder 2"/>
          <p:cNvSpPr>
            <a:spLocks noGrp="1"/>
          </p:cNvSpPr>
          <p:nvPr>
            <p:ph idx="1"/>
          </p:nvPr>
        </p:nvSpPr>
        <p:spPr/>
        <p:txBody>
          <a:bodyPr/>
          <a:lstStyle/>
          <a:p>
            <a:r>
              <a:rPr lang="en-IN" dirty="0" smtClean="0"/>
              <a:t>Hive </a:t>
            </a:r>
            <a:r>
              <a:rPr lang="en-IN" dirty="0"/>
              <a:t>is a data warehouse infrastructure tool to process structured data in Hadoop</a:t>
            </a:r>
            <a:r>
              <a:rPr lang="en-IN" dirty="0" smtClean="0"/>
              <a:t>.</a:t>
            </a:r>
          </a:p>
          <a:p>
            <a:r>
              <a:rPr lang="en-IN" dirty="0" smtClean="0"/>
              <a:t>Apache Hive is a data warehouse software project built on top of Apache Hadoop for providing data summarization, query, and analysis.</a:t>
            </a:r>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19360" y="5138151"/>
            <a:ext cx="2072640" cy="1719849"/>
          </a:xfrm>
          <a:prstGeom prst="rect">
            <a:avLst/>
          </a:prstGeom>
        </p:spPr>
      </p:pic>
    </p:spTree>
    <p:extLst>
      <p:ext uri="{BB962C8B-B14F-4D97-AF65-F5344CB8AC3E}">
        <p14:creationId xmlns:p14="http://schemas.microsoft.com/office/powerpoint/2010/main" xmlns="" val="2845506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1336</Words>
  <Application>Microsoft Office PowerPoint</Application>
  <PresentationFormat>Custom</PresentationFormat>
  <Paragraphs>181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H1B VISA APPLICANTS DATA ANALYSIS USING HADOOP </vt:lpstr>
      <vt:lpstr>CONTENT</vt:lpstr>
      <vt:lpstr>Introduction</vt:lpstr>
      <vt:lpstr>Objective of the project</vt:lpstr>
      <vt:lpstr>Why Hadoop ? </vt:lpstr>
      <vt:lpstr>Flow of the project</vt:lpstr>
      <vt:lpstr>Data Storage using HDFS</vt:lpstr>
      <vt:lpstr>Analysis using MapReduce</vt:lpstr>
      <vt:lpstr>Analysis using Hive </vt:lpstr>
      <vt:lpstr>Analysis using Pig</vt:lpstr>
      <vt:lpstr>Data Transfer using Sqoop</vt:lpstr>
      <vt:lpstr>Dataset Description </vt:lpstr>
      <vt:lpstr>1a. Is the number of petitions with Data Engineer job title increasing ?</vt:lpstr>
      <vt:lpstr>1b. Find the top 5 job titles who are having the highest average growth in application.</vt:lpstr>
      <vt:lpstr>2a. Which part of the US has the most Data Engineer jobs for each year? </vt:lpstr>
      <vt:lpstr>2b. Find the top 5 locations in the US who have got certified visa for each year.</vt:lpstr>
      <vt:lpstr>continued 2b. Find the top 5 locations in the US who have got certified visa for each year.</vt:lpstr>
      <vt:lpstr>Slide 18</vt:lpstr>
      <vt:lpstr>         3. Which industry has the most number of Data Scientist positions?  </vt:lpstr>
      <vt:lpstr>Slide 20</vt:lpstr>
      <vt:lpstr>4. Which top 5 employers file the most petitions each year?</vt:lpstr>
      <vt:lpstr> continued 4. Which top 5 employers file the most petitions each year?</vt:lpstr>
      <vt:lpstr>5a. Find the most popular top 10 job positions for H1B visa applications for each year for All applications</vt:lpstr>
      <vt:lpstr>5a. Find the most popular top 10 job positions for H1B visa applications for each year for All applications(continued)</vt:lpstr>
      <vt:lpstr>5b. Find the most popular top 10 job positions for H1B visa applications for each year for Certified applications</vt:lpstr>
      <vt:lpstr>5b. Find the most popular top 10 job positions for H1B visa applications for each year for Certified applications(continued)</vt:lpstr>
      <vt:lpstr>6.Find the percentage and the count of each case status on the total applications for each year</vt:lpstr>
      <vt:lpstr>Slide 28</vt:lpstr>
      <vt:lpstr>7. Create a bar graph to depict the number of applications for each year.</vt:lpstr>
      <vt:lpstr>Slide 30</vt:lpstr>
      <vt:lpstr>8. Find the average prevailing wage for each job for each year(take part time and full time separately)</vt:lpstr>
      <vt:lpstr>8. Find the average prevailing wage for each job for each year(take part time and full time separately)</vt:lpstr>
      <vt:lpstr>9. Which are the employers along with the number of petitions who have the success rate more than 70% in petitions(total petitions more than 1000)</vt:lpstr>
      <vt:lpstr>9. Which are the employers along with the number of petitions who have the success rate more than 70% in petitions(total petitions more than 1000) continued</vt:lpstr>
      <vt:lpstr>10. Which are the job positions along with the number of petitions who have the success rate more than 70% in petitions(total petitions more than 1000)</vt:lpstr>
      <vt:lpstr>10. Which are the job positions along with the number of petitions who have the success rate more than 70% in petitions(total petitions more than 1000)</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VISA APPLICANTS DATA ANALYSIS USING HADOOP </dc:title>
  <dc:creator>OLT User 51</dc:creator>
  <cp:lastModifiedBy>Computer</cp:lastModifiedBy>
  <cp:revision>111</cp:revision>
  <dcterms:created xsi:type="dcterms:W3CDTF">2017-07-10T06:37:11Z</dcterms:created>
  <dcterms:modified xsi:type="dcterms:W3CDTF">2017-07-11T13:35:59Z</dcterms:modified>
</cp:coreProperties>
</file>