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6" r:id="rId4"/>
    <p:sldId id="258" r:id="rId5"/>
    <p:sldId id="257" r:id="rId6"/>
    <p:sldId id="260" r:id="rId7"/>
    <p:sldId id="262" r:id="rId8"/>
    <p:sldId id="259" r:id="rId9"/>
    <p:sldId id="267" r:id="rId10"/>
    <p:sldId id="269" r:id="rId11"/>
    <p:sldId id="270" r:id="rId12"/>
    <p:sldId id="274" r:id="rId13"/>
    <p:sldId id="275" r:id="rId14"/>
    <p:sldId id="278" r:id="rId15"/>
    <p:sldId id="276" r:id="rId16"/>
    <p:sldId id="277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F85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BF00C-4EF9-420C-8B83-71B68D8DD85A}" v="101" dt="2022-11-27T09:15:35.732"/>
    <p1510:client id="{9E5DB5EA-0A98-5434-7675-D0C3FD5BED06}" v="441" dt="2022-11-28T07:00:21.810"/>
    <p1510:client id="{4A48EFB3-F993-79F1-0D88-2ECB8F0863B1}" v="79" dt="2022-11-27T17:22:20.020"/>
    <p1510:client id="{3F4D7660-80BF-1B0B-1DE7-9E621FC6680A}" v="15" dt="2022-11-28T07:07:01.204"/>
    <p1510:client id="{7390B70A-AD40-BE67-9CBF-D3EA2EB06D0E}" v="5" dt="2022-11-27T17:40:16.003"/>
    <p1510:client id="{CBF69480-5D0A-97B1-E09F-8B5CCB83F54D}" v="863" dt="2022-11-28T05:09:34.812"/>
    <p1510:client id="{A260D59C-1DF9-49CF-D22F-FAB29FAE5B56}" v="218" dt="2022-11-27T11:33:48.082"/>
    <p1510:client id="{E1B50E23-9542-C5CD-4EB2-13CB13A93206}" v="688" dt="2022-11-28T06:39:06.877"/>
    <p1510:client id="{E995D69E-BEE2-436E-B2A5-DC2928B92AC4}" v="1" dt="2022-11-26T04:42:48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2.4/doc/tutorials/imgproc/imgtrans/hough_lines/hough_lines.html" TargetMode="External"/><Relationship Id="rId2" Type="http://schemas.openxmlformats.org/officeDocument/2006/relationships/hyperlink" Target="https://homepages.inf.ed.ac.uk/rbf/HIPR2/hough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tents.google.com/patent/US3069654A/e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atents.google.com/patent/US3069654A/en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omepages.inf.ed.ac.uk/rbf/HIPR2/hough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pencv.org/2.4/doc/tutorials/imgproc/imgtrans/hough_lines/hough_line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omepages.inf.ed.ac.uk/rbf/HIPR2/hough.htm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534563"/>
          </a:xfrm>
          <a:prstGeom prst="rect">
            <a:avLst/>
          </a:prstGeom>
          <a:solidFill>
            <a:srgbClr val="218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310486" y="264816"/>
            <a:ext cx="6307999" cy="862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3000">
                <a:solidFill>
                  <a:schemeClr val="bg1"/>
                </a:solidFill>
                <a:latin typeface="Trebuchet MS" panose="020B0603020202020204" pitchFamily="34" charset="0"/>
              </a:rPr>
              <a:t>GNR 607 Programming Assignment: Hough Transform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809750"/>
            <a:ext cx="4724400" cy="808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400" b="1" i="1">
                <a:solidFill>
                  <a:schemeClr val="bg2">
                    <a:lumMod val="25000"/>
                  </a:schemeClr>
                </a:solidFill>
              </a:rPr>
              <a:t>Project Presentation</a:t>
            </a:r>
            <a:endParaRPr lang="en-IN" sz="1400" b="1" i="1">
              <a:solidFill>
                <a:schemeClr val="bg2">
                  <a:lumMod val="25000"/>
                </a:schemeClr>
              </a:solidFill>
              <a:cs typeface="Calibri"/>
            </a:endParaRPr>
          </a:p>
          <a:p>
            <a:pPr algn="ctr"/>
            <a:r>
              <a:rPr lang="en-IN" sz="2400" b="1">
                <a:solidFill>
                  <a:schemeClr val="bg2">
                    <a:lumMod val="25000"/>
                  </a:schemeClr>
                </a:solidFill>
              </a:rPr>
              <a:t>GNR 607: Satellite Image Processing</a:t>
            </a:r>
            <a:endParaRPr lang="en-IN" sz="2400" b="1">
              <a:solidFill>
                <a:schemeClr val="bg2">
                  <a:lumMod val="25000"/>
                </a:schemeClr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bg2">
                    <a:lumMod val="25000"/>
                  </a:schemeClr>
                </a:solidFill>
              </a:rPr>
              <a:t>Nov 27,2022</a:t>
            </a:r>
            <a:endParaRPr lang="en-IN" sz="1600" b="1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051" y="3030088"/>
            <a:ext cx="2981864" cy="1283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IN" sz="1500" i="1">
                <a:solidFill>
                  <a:schemeClr val="tx2"/>
                </a:solidFill>
                <a:latin typeface="Arial"/>
                <a:cs typeface="Arial"/>
              </a:rPr>
              <a:t>Presented by:</a:t>
            </a:r>
          </a:p>
          <a:p>
            <a:endParaRPr lang="en-IN" sz="160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IN" sz="1600">
                <a:solidFill>
                  <a:schemeClr val="tx2"/>
                </a:solidFill>
                <a:latin typeface="Arial"/>
                <a:cs typeface="Arial"/>
              </a:rPr>
              <a:t>Amit Kumar 22M0330</a:t>
            </a:r>
            <a:endParaRPr lang="en-IN">
              <a:solidFill>
                <a:schemeClr val="tx2"/>
              </a:solidFill>
            </a:endParaRPr>
          </a:p>
          <a:p>
            <a:r>
              <a:rPr lang="en-IN" sz="1600" err="1">
                <a:solidFill>
                  <a:schemeClr val="tx2"/>
                </a:solidFill>
                <a:latin typeface="Arial"/>
                <a:cs typeface="Arial"/>
              </a:rPr>
              <a:t>Arunim</a:t>
            </a:r>
            <a:r>
              <a:rPr lang="en-IN" sz="1600">
                <a:solidFill>
                  <a:schemeClr val="tx2"/>
                </a:solidFill>
                <a:latin typeface="Arial"/>
                <a:cs typeface="Arial"/>
              </a:rPr>
              <a:t> Anand 214420001</a:t>
            </a:r>
          </a:p>
          <a:p>
            <a:r>
              <a:rPr lang="en-IN" sz="1600">
                <a:solidFill>
                  <a:schemeClr val="tx2"/>
                </a:solidFill>
                <a:latin typeface="Arial"/>
                <a:cs typeface="Arial"/>
              </a:rPr>
              <a:t>Ganesh 22M0331</a:t>
            </a:r>
          </a:p>
          <a:p>
            <a:r>
              <a:rPr lang="en-IN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Jaishree Goyal 22M0309</a:t>
            </a:r>
            <a:endParaRPr lang="en-IN" sz="1600">
              <a:ea typeface="+mn-lt"/>
              <a:cs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5494" y="2857860"/>
            <a:ext cx="2514600" cy="1240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IN" sz="1500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to:</a:t>
            </a:r>
          </a:p>
          <a:p>
            <a:endParaRPr lang="en-IN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B K Mohan</a:t>
            </a:r>
          </a:p>
          <a:p>
            <a:r>
              <a:rPr lang="en-IN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4465" t="19249" r="16794" b="21689"/>
          <a:stretch/>
        </p:blipFill>
        <p:spPr>
          <a:xfrm>
            <a:off x="6705600" y="1581150"/>
            <a:ext cx="2438401" cy="1600200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9979" y="3267075"/>
            <a:ext cx="29813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268B98-9D13-4338-8C70-2AED085B7006}"/>
              </a:ext>
            </a:extLst>
          </p:cNvPr>
          <p:cNvSpPr/>
          <p:nvPr/>
        </p:nvSpPr>
        <p:spPr>
          <a:xfrm>
            <a:off x="491706" y="4527070"/>
            <a:ext cx="5209635" cy="484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b="1">
                <a:solidFill>
                  <a:srgbClr val="4F6128"/>
                </a:solidFill>
                <a:cs typeface="Calibri"/>
              </a:rPr>
              <a:t>Indian Institute of Technology Bombay</a:t>
            </a:r>
          </a:p>
        </p:txBody>
      </p:sp>
    </p:spTree>
    <p:extLst>
      <p:ext uri="{BB962C8B-B14F-4D97-AF65-F5344CB8AC3E}">
        <p14:creationId xmlns:p14="http://schemas.microsoft.com/office/powerpoint/2010/main" val="121718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9550"/>
            <a:ext cx="7010400" cy="685800"/>
          </a:xfrm>
          <a:prstGeom prst="rect">
            <a:avLst/>
          </a:prstGeom>
          <a:solidFill>
            <a:srgbClr val="218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Hough Transform function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800" y="1120973"/>
            <a:ext cx="213360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1400"/>
              <a:t>Slope-intercept form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10000" y="1120973"/>
            <a:ext cx="213360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1400"/>
              <a:t>Polar form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1504950"/>
            <a:ext cx="0" cy="329515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39000" y="895350"/>
            <a:ext cx="0" cy="409575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2400" y="1428750"/>
            <a:ext cx="2526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/>
              <a:t>For each pixel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46141" y="1431727"/>
            <a:ext cx="2526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/>
              <a:t>For each pixel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2400" y="1676080"/>
            <a:ext cx="3211860" cy="280076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/>
              <a:t>for y in range(height):</a:t>
            </a:r>
          </a:p>
          <a:p>
            <a:r>
              <a:rPr lang="en-US" sz="1100"/>
              <a:t>    for x in range(width):</a:t>
            </a:r>
            <a:endParaRPr lang="en-US" sz="1100">
              <a:cs typeface="Calibri"/>
            </a:endParaRPr>
          </a:p>
          <a:p>
            <a:r>
              <a:rPr lang="en-US" sz="1100"/>
              <a:t>      if </a:t>
            </a:r>
            <a:r>
              <a:rPr lang="en-US" sz="1100" err="1"/>
              <a:t>edge_img</a:t>
            </a:r>
            <a:r>
              <a:rPr lang="en-US" sz="1100"/>
              <a:t>[y][x] != 0:</a:t>
            </a:r>
            <a:endParaRPr lang="en-US" sz="1100">
              <a:cs typeface="Calibri"/>
            </a:endParaRPr>
          </a:p>
          <a:p>
            <a:r>
              <a:rPr lang="en-US" sz="1100"/>
              <a:t>        </a:t>
            </a:r>
            <a:r>
              <a:rPr lang="en-US" sz="1100" err="1"/>
              <a:t>edge_point</a:t>
            </a:r>
            <a:r>
              <a:rPr lang="en-US" sz="1100"/>
              <a:t> = [y, x]</a:t>
            </a:r>
            <a:endParaRPr lang="en-US" sz="1100">
              <a:cs typeface="Calibri"/>
            </a:endParaRPr>
          </a:p>
          <a:p>
            <a:r>
              <a:rPr lang="en-US" sz="1100"/>
              <a:t>        </a:t>
            </a:r>
            <a:r>
              <a:rPr lang="en-US" sz="1100" err="1"/>
              <a:t>ys</a:t>
            </a:r>
            <a:r>
              <a:rPr lang="en-US" sz="1100"/>
              <a:t>, </a:t>
            </a:r>
            <a:r>
              <a:rPr lang="en-US" sz="1100" err="1"/>
              <a:t>xs</a:t>
            </a:r>
            <a:r>
              <a:rPr lang="en-US" sz="1100"/>
              <a:t> = [], []</a:t>
            </a:r>
            <a:endParaRPr lang="en-US" sz="1100">
              <a:cs typeface="Calibri"/>
            </a:endParaRPr>
          </a:p>
          <a:p>
            <a:r>
              <a:rPr lang="en-US" sz="1100"/>
              <a:t>        for </a:t>
            </a:r>
            <a:r>
              <a:rPr lang="en-US" sz="1100" err="1"/>
              <a:t>m_indx</a:t>
            </a:r>
            <a:r>
              <a:rPr lang="en-US" sz="1100"/>
              <a:t> in range(</a:t>
            </a:r>
            <a:r>
              <a:rPr lang="en-US" sz="1100" err="1"/>
              <a:t>len</a:t>
            </a:r>
            <a:r>
              <a:rPr lang="en-US" sz="1100"/>
              <a:t>(</a:t>
            </a:r>
            <a:r>
              <a:rPr lang="en-US" sz="1100" err="1"/>
              <a:t>m_lst</a:t>
            </a:r>
            <a:r>
              <a:rPr lang="en-US" sz="1100"/>
              <a:t>)):</a:t>
            </a:r>
            <a:endParaRPr lang="en-US" sz="1100">
              <a:cs typeface="Calibri"/>
            </a:endParaRPr>
          </a:p>
          <a:p>
            <a:r>
              <a:rPr lang="en-US" sz="1100"/>
              <a:t>          c=-</a:t>
            </a:r>
            <a:r>
              <a:rPr lang="en-US" sz="1100" err="1"/>
              <a:t>m_lst</a:t>
            </a:r>
            <a:r>
              <a:rPr lang="en-US" sz="1100"/>
              <a:t>[</a:t>
            </a:r>
            <a:r>
              <a:rPr lang="en-US" sz="1100" err="1"/>
              <a:t>m_indx</a:t>
            </a:r>
            <a:r>
              <a:rPr lang="en-US" sz="1100"/>
              <a:t>]*</a:t>
            </a:r>
            <a:r>
              <a:rPr lang="en-US" sz="1100" err="1"/>
              <a:t>x+y</a:t>
            </a:r>
            <a:endParaRPr lang="en-US" sz="1100" err="1">
              <a:cs typeface="Calibri"/>
            </a:endParaRPr>
          </a:p>
          <a:p>
            <a:r>
              <a:rPr lang="en-US" sz="1100"/>
              <a:t>          m=</a:t>
            </a:r>
            <a:r>
              <a:rPr lang="en-US" sz="1100" err="1"/>
              <a:t>m_lst</a:t>
            </a:r>
            <a:r>
              <a:rPr lang="en-US" sz="1100"/>
              <a:t>[</a:t>
            </a:r>
            <a:r>
              <a:rPr lang="en-US" sz="1100" err="1"/>
              <a:t>m_indx</a:t>
            </a:r>
            <a:r>
              <a:rPr lang="en-US" sz="1100"/>
              <a:t>]</a:t>
            </a:r>
            <a:endParaRPr lang="en-US" sz="1100">
              <a:cs typeface="Calibri"/>
            </a:endParaRPr>
          </a:p>
          <a:p>
            <a:endParaRPr lang="en-US" sz="1100"/>
          </a:p>
          <a:p>
            <a:r>
              <a:rPr lang="en-US" sz="1100"/>
              <a:t>          </a:t>
            </a:r>
            <a:r>
              <a:rPr lang="en-US" sz="1100" err="1"/>
              <a:t>c_indx</a:t>
            </a:r>
            <a:r>
              <a:rPr lang="en-US" sz="1100"/>
              <a:t>=</a:t>
            </a:r>
            <a:r>
              <a:rPr lang="en-US" sz="1100" err="1"/>
              <a:t>np.argmin</a:t>
            </a:r>
            <a:r>
              <a:rPr lang="en-US" sz="1100"/>
              <a:t>(</a:t>
            </a:r>
            <a:r>
              <a:rPr lang="en-US" sz="1100" err="1"/>
              <a:t>np.abs</a:t>
            </a:r>
            <a:r>
              <a:rPr lang="en-US" sz="1100"/>
              <a:t>(</a:t>
            </a:r>
            <a:r>
              <a:rPr lang="en-US" sz="1100" err="1"/>
              <a:t>c_lst</a:t>
            </a:r>
            <a:r>
              <a:rPr lang="en-US" sz="1100"/>
              <a:t>-c))</a:t>
            </a:r>
            <a:endParaRPr lang="en-US" sz="1100">
              <a:cs typeface="Calibri"/>
            </a:endParaRPr>
          </a:p>
          <a:p>
            <a:r>
              <a:rPr lang="en-US" sz="1100"/>
              <a:t>          </a:t>
            </a:r>
            <a:endParaRPr lang="en-US" sz="1100">
              <a:cs typeface="Calibri"/>
            </a:endParaRPr>
          </a:p>
          <a:p>
            <a:r>
              <a:rPr lang="en-US" sz="1100"/>
              <a:t>          accumulator[</a:t>
            </a:r>
            <a:r>
              <a:rPr lang="en-US" sz="1100" err="1"/>
              <a:t>c_indx</a:t>
            </a:r>
            <a:r>
              <a:rPr lang="en-US" sz="1100"/>
              <a:t>][</a:t>
            </a:r>
            <a:r>
              <a:rPr lang="en-US" sz="1100" err="1"/>
              <a:t>m_indx</a:t>
            </a:r>
            <a:r>
              <a:rPr lang="en-US" sz="1100"/>
              <a:t>] += 1</a:t>
            </a:r>
            <a:endParaRPr lang="en-US" sz="1100">
              <a:cs typeface="Calibri"/>
            </a:endParaRPr>
          </a:p>
          <a:p>
            <a:r>
              <a:rPr lang="en-US" sz="1100"/>
              <a:t>          </a:t>
            </a:r>
            <a:r>
              <a:rPr lang="en-US" sz="1100" err="1"/>
              <a:t>ys.append</a:t>
            </a:r>
            <a:r>
              <a:rPr lang="en-US" sz="1100"/>
              <a:t>(c)</a:t>
            </a:r>
            <a:endParaRPr lang="en-US" sz="1100">
              <a:cs typeface="Calibri"/>
            </a:endParaRPr>
          </a:p>
          <a:p>
            <a:r>
              <a:rPr lang="en-US" sz="1100"/>
              <a:t>          </a:t>
            </a:r>
            <a:r>
              <a:rPr lang="en-US" sz="1100" err="1"/>
              <a:t>xs.append</a:t>
            </a:r>
            <a:r>
              <a:rPr lang="en-US" sz="1100"/>
              <a:t>(m)</a:t>
            </a:r>
            <a:endParaRPr lang="en-US" sz="1100">
              <a:cs typeface="Calibri"/>
            </a:endParaRPr>
          </a:p>
          <a:p>
            <a:r>
              <a:rPr lang="en-US" sz="1100"/>
              <a:t>          </a:t>
            </a:r>
            <a:endParaRPr lang="en-US" sz="1100">
              <a:cs typeface="Calibri"/>
            </a:endParaRPr>
          </a:p>
          <a:p>
            <a:r>
              <a:rPr lang="en-US" sz="1100"/>
              <a:t>    </a:t>
            </a:r>
            <a:endParaRPr lang="en-US" sz="1100">
              <a:cs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46140" y="1693394"/>
            <a:ext cx="3364259" cy="29700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/>
              <a:t>for y in range(height):</a:t>
            </a:r>
          </a:p>
          <a:p>
            <a:r>
              <a:rPr lang="en-US" sz="1100"/>
              <a:t>    for x in range(width):</a:t>
            </a:r>
            <a:endParaRPr lang="en-US" sz="1100">
              <a:cs typeface="Calibri"/>
            </a:endParaRPr>
          </a:p>
          <a:p>
            <a:r>
              <a:rPr lang="en-US" sz="1100"/>
              <a:t>      if </a:t>
            </a:r>
            <a:r>
              <a:rPr lang="en-US" sz="1100" err="1"/>
              <a:t>edge_image</a:t>
            </a:r>
            <a:r>
              <a:rPr lang="en-US" sz="1100"/>
              <a:t>[y][x] != 0:</a:t>
            </a:r>
            <a:endParaRPr lang="en-US" sz="1100">
              <a:cs typeface="Calibri"/>
            </a:endParaRPr>
          </a:p>
          <a:p>
            <a:r>
              <a:rPr lang="en-US" sz="1100"/>
              <a:t>        </a:t>
            </a:r>
            <a:r>
              <a:rPr lang="en-US" sz="1100" err="1"/>
              <a:t>edge_point</a:t>
            </a:r>
            <a:r>
              <a:rPr lang="en-US" sz="1100"/>
              <a:t> = [y - </a:t>
            </a:r>
            <a:r>
              <a:rPr lang="en-US" sz="1100" err="1"/>
              <a:t>edge_height_half</a:t>
            </a:r>
            <a:r>
              <a:rPr lang="en-US" sz="1100"/>
              <a:t>, x - 	</a:t>
            </a:r>
            <a:r>
              <a:rPr lang="en-US" sz="1100" err="1"/>
              <a:t>edge_width_half</a:t>
            </a:r>
            <a:r>
              <a:rPr lang="en-US" sz="1100"/>
              <a:t>] </a:t>
            </a:r>
            <a:endParaRPr lang="en-US" sz="1100">
              <a:cs typeface="Calibri"/>
            </a:endParaRPr>
          </a:p>
          <a:p>
            <a:r>
              <a:rPr lang="en-US" sz="1100"/>
              <a:t>        </a:t>
            </a:r>
            <a:r>
              <a:rPr lang="en-US" sz="1100" err="1"/>
              <a:t>ys</a:t>
            </a:r>
            <a:r>
              <a:rPr lang="en-US" sz="1100"/>
              <a:t>, </a:t>
            </a:r>
            <a:r>
              <a:rPr lang="en-US" sz="1100" err="1"/>
              <a:t>xs</a:t>
            </a:r>
            <a:r>
              <a:rPr lang="en-US" sz="1100"/>
              <a:t> = [], [] </a:t>
            </a:r>
            <a:endParaRPr lang="en-US" sz="1100">
              <a:cs typeface="Calibri"/>
            </a:endParaRPr>
          </a:p>
          <a:p>
            <a:r>
              <a:rPr lang="en-US" sz="1100"/>
              <a:t>        for </a:t>
            </a:r>
            <a:r>
              <a:rPr lang="en-US" sz="1100" err="1"/>
              <a:t>q_idx</a:t>
            </a:r>
            <a:r>
              <a:rPr lang="en-US" sz="1100"/>
              <a:t> in range(</a:t>
            </a:r>
            <a:r>
              <a:rPr lang="en-US" sz="1100" err="1"/>
              <a:t>len</a:t>
            </a:r>
            <a:r>
              <a:rPr lang="en-US" sz="1100"/>
              <a:t>(</a:t>
            </a:r>
            <a:r>
              <a:rPr lang="en-US" sz="1100" err="1"/>
              <a:t>qs</a:t>
            </a:r>
            <a:r>
              <a:rPr lang="en-US" sz="1100"/>
              <a:t>)): </a:t>
            </a:r>
            <a:endParaRPr lang="en-US" sz="1100">
              <a:cs typeface="Calibri"/>
            </a:endParaRPr>
          </a:p>
          <a:p>
            <a:r>
              <a:rPr lang="en-US" sz="1100"/>
              <a:t>          r = (</a:t>
            </a:r>
            <a:r>
              <a:rPr lang="en-US" sz="1100" err="1"/>
              <a:t>edge_point</a:t>
            </a:r>
            <a:r>
              <a:rPr lang="en-US" sz="1100"/>
              <a:t>[1] * </a:t>
            </a:r>
            <a:r>
              <a:rPr lang="en-US" sz="1100" err="1"/>
              <a:t>cos_qs</a:t>
            </a:r>
            <a:r>
              <a:rPr lang="en-US" sz="1100"/>
              <a:t>[</a:t>
            </a:r>
            <a:r>
              <a:rPr lang="en-US" sz="1100" err="1"/>
              <a:t>q_idx</a:t>
            </a:r>
            <a:r>
              <a:rPr lang="en-US" sz="1100"/>
              <a:t>]) + (</a:t>
            </a:r>
            <a:r>
              <a:rPr lang="en-US" sz="1100" err="1"/>
              <a:t>edge_point</a:t>
            </a:r>
            <a:r>
              <a:rPr lang="en-US" sz="1100"/>
              <a:t>[0] * </a:t>
            </a:r>
            <a:r>
              <a:rPr lang="en-US" sz="1100" err="1"/>
              <a:t>sin_qs</a:t>
            </a:r>
            <a:r>
              <a:rPr lang="en-US" sz="1100"/>
              <a:t>[</a:t>
            </a:r>
            <a:r>
              <a:rPr lang="en-US" sz="1100" err="1"/>
              <a:t>q_idx</a:t>
            </a:r>
            <a:r>
              <a:rPr lang="en-US" sz="1100"/>
              <a:t>]) </a:t>
            </a:r>
            <a:endParaRPr lang="en-US" sz="1100">
              <a:cs typeface="Calibri"/>
            </a:endParaRPr>
          </a:p>
          <a:p>
            <a:r>
              <a:rPr lang="en-US" sz="1100"/>
              <a:t>          q = </a:t>
            </a:r>
            <a:r>
              <a:rPr lang="en-US" sz="1100" err="1"/>
              <a:t>qs</a:t>
            </a:r>
            <a:r>
              <a:rPr lang="en-US" sz="1100"/>
              <a:t>[</a:t>
            </a:r>
            <a:r>
              <a:rPr lang="en-US" sz="1100" err="1"/>
              <a:t>q_idx</a:t>
            </a:r>
            <a:r>
              <a:rPr lang="en-US" sz="1100"/>
              <a:t>]  </a:t>
            </a:r>
            <a:endParaRPr lang="en-US" sz="1100">
              <a:cs typeface="Calibri"/>
            </a:endParaRPr>
          </a:p>
          <a:p>
            <a:r>
              <a:rPr lang="en-US" sz="1100"/>
              <a:t>          </a:t>
            </a:r>
            <a:r>
              <a:rPr lang="en-US" sz="1100" err="1"/>
              <a:t>r_idx</a:t>
            </a:r>
            <a:r>
              <a:rPr lang="en-US" sz="1100"/>
              <a:t> = </a:t>
            </a:r>
            <a:r>
              <a:rPr lang="en-US" sz="1100" err="1"/>
              <a:t>np.argmin</a:t>
            </a:r>
            <a:r>
              <a:rPr lang="en-US" sz="1100"/>
              <a:t>(</a:t>
            </a:r>
            <a:r>
              <a:rPr lang="en-US" sz="1100" err="1"/>
              <a:t>np.abs</a:t>
            </a:r>
            <a:r>
              <a:rPr lang="en-US" sz="1100"/>
              <a:t>(</a:t>
            </a:r>
            <a:r>
              <a:rPr lang="en-US" sz="1100" err="1"/>
              <a:t>rs</a:t>
            </a:r>
            <a:r>
              <a:rPr lang="en-US" sz="1100"/>
              <a:t> - r)) </a:t>
            </a:r>
            <a:endParaRPr lang="en-US" sz="1100">
              <a:cs typeface="Calibri"/>
            </a:endParaRPr>
          </a:p>
          <a:p>
            <a:endParaRPr lang="en-US" sz="1100"/>
          </a:p>
          <a:p>
            <a:r>
              <a:rPr lang="en-US" sz="1100"/>
              <a:t>          accumulator[</a:t>
            </a:r>
            <a:r>
              <a:rPr lang="en-US" sz="1100" err="1"/>
              <a:t>r_idx</a:t>
            </a:r>
            <a:r>
              <a:rPr lang="en-US" sz="1100"/>
              <a:t>][</a:t>
            </a:r>
            <a:r>
              <a:rPr lang="en-US" sz="1100" err="1"/>
              <a:t>q_idx</a:t>
            </a:r>
            <a:r>
              <a:rPr lang="en-US" sz="1100"/>
              <a:t>] += 1 </a:t>
            </a:r>
            <a:endParaRPr lang="en-US" sz="1100">
              <a:cs typeface="Calibri"/>
            </a:endParaRPr>
          </a:p>
          <a:p>
            <a:endParaRPr lang="en-US" sz="1100"/>
          </a:p>
          <a:p>
            <a:r>
              <a:rPr lang="en-US" sz="1100"/>
              <a:t>          </a:t>
            </a:r>
            <a:r>
              <a:rPr lang="en-US" sz="1100" err="1"/>
              <a:t>ys.append</a:t>
            </a:r>
            <a:r>
              <a:rPr lang="en-US" sz="1100"/>
              <a:t>(r) </a:t>
            </a:r>
            <a:endParaRPr lang="en-US" sz="1100">
              <a:cs typeface="Calibri"/>
            </a:endParaRPr>
          </a:p>
          <a:p>
            <a:r>
              <a:rPr lang="en-US" sz="1100"/>
              <a:t>          </a:t>
            </a:r>
            <a:r>
              <a:rPr lang="en-US" sz="1100" err="1"/>
              <a:t>xs.append</a:t>
            </a:r>
            <a:r>
              <a:rPr lang="en-US" sz="1100"/>
              <a:t>(q) </a:t>
            </a:r>
            <a:endParaRPr lang="en-US" sz="1100">
              <a:cs typeface="Calibri"/>
            </a:endParaRPr>
          </a:p>
          <a:p>
            <a:r>
              <a:rPr lang="en-US" sz="1100"/>
              <a:t>       </a:t>
            </a:r>
            <a:endParaRPr lang="en-US" sz="1100"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45080" y="1995218"/>
            <a:ext cx="16642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#checking for white pixels</a:t>
            </a:r>
            <a:endParaRPr lang="en-IN" sz="1100"/>
          </a:p>
        </p:txBody>
      </p:sp>
      <p:sp>
        <p:nvSpPr>
          <p:cNvPr id="3" name="Rectangle 2"/>
          <p:cNvSpPr/>
          <p:nvPr/>
        </p:nvSpPr>
        <p:spPr>
          <a:xfrm>
            <a:off x="7272095" y="2237205"/>
            <a:ext cx="10358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#shifting origin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39000" y="2919740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#finding r value</a:t>
            </a:r>
            <a:endParaRPr lang="en-IN" sz="1100"/>
          </a:p>
        </p:txBody>
      </p:sp>
      <p:sp>
        <p:nvSpPr>
          <p:cNvPr id="18" name="Rectangle 17"/>
          <p:cNvSpPr/>
          <p:nvPr/>
        </p:nvSpPr>
        <p:spPr>
          <a:xfrm>
            <a:off x="7239000" y="3181350"/>
            <a:ext cx="17540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#saving q values to variable</a:t>
            </a:r>
            <a:endParaRPr lang="en-IN" sz="1100"/>
          </a:p>
        </p:txBody>
      </p:sp>
      <p:sp>
        <p:nvSpPr>
          <p:cNvPr id="20" name="Rectangle 19"/>
          <p:cNvSpPr/>
          <p:nvPr/>
        </p:nvSpPr>
        <p:spPr>
          <a:xfrm>
            <a:off x="7263415" y="3399510"/>
            <a:ext cx="1804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#subtracting r from list of r and finding index of minimum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63415" y="3714750"/>
            <a:ext cx="1804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#incrementing accumulator  with index of r and q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63415" y="4076640"/>
            <a:ext cx="1804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#saving (</a:t>
            </a:r>
            <a:r>
              <a:rPr lang="en-US" sz="1000" err="1"/>
              <a:t>b,a</a:t>
            </a:r>
            <a:r>
              <a:rPr lang="en-US" sz="1000"/>
              <a:t>) values or (</a:t>
            </a:r>
            <a:r>
              <a:rPr lang="en-US" sz="1000" err="1"/>
              <a:t>r,q</a:t>
            </a:r>
            <a:r>
              <a:rPr lang="en-US" sz="1000"/>
              <a:t>) values</a:t>
            </a:r>
          </a:p>
        </p:txBody>
      </p:sp>
    </p:spTree>
    <p:extLst>
      <p:ext uri="{BB962C8B-B14F-4D97-AF65-F5344CB8AC3E}">
        <p14:creationId xmlns:p14="http://schemas.microsoft.com/office/powerpoint/2010/main" val="171861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9550"/>
            <a:ext cx="7010400" cy="685800"/>
          </a:xfrm>
          <a:prstGeom prst="rect">
            <a:avLst/>
          </a:prstGeom>
          <a:solidFill>
            <a:srgbClr val="218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Hough Transform function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800" y="1120973"/>
            <a:ext cx="213360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1400"/>
              <a:t>Slope-intercept form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10000" y="1120973"/>
            <a:ext cx="213360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1400"/>
              <a:t>Polar form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1504950"/>
            <a:ext cx="0" cy="329515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39000" y="895350"/>
            <a:ext cx="0" cy="409575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2400" y="1428750"/>
            <a:ext cx="2526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/>
              <a:t>Looping through accumulator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46141" y="1431727"/>
            <a:ext cx="2526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/>
              <a:t>Looping through accumulator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2400" y="1736527"/>
            <a:ext cx="3211860" cy="235449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50"/>
              <a:t>for y in range(2,accumulator.shape[0]-2):</a:t>
            </a:r>
          </a:p>
          <a:p>
            <a:r>
              <a:rPr lang="en-US" sz="1050"/>
              <a:t>    for x in range(2,accumulator.shape[1]-2):</a:t>
            </a:r>
            <a:endParaRPr lang="en-US" sz="1050">
              <a:cs typeface="Calibri"/>
            </a:endParaRPr>
          </a:p>
          <a:p>
            <a:r>
              <a:rPr lang="en-US" sz="1050"/>
              <a:t>      if accumulator[y][x] &gt; threshold:  </a:t>
            </a:r>
            <a:endParaRPr lang="en-US" sz="1050">
              <a:cs typeface="Calibri"/>
            </a:endParaRPr>
          </a:p>
          <a:p>
            <a:r>
              <a:rPr lang="en-US" sz="1050"/>
              <a:t>        c = </a:t>
            </a:r>
            <a:r>
              <a:rPr lang="en-US" sz="1050" err="1"/>
              <a:t>c_list</a:t>
            </a:r>
            <a:r>
              <a:rPr lang="en-US" sz="1050"/>
              <a:t>[y]  </a:t>
            </a:r>
            <a:endParaRPr lang="en-US" sz="1050">
              <a:cs typeface="Calibri"/>
            </a:endParaRPr>
          </a:p>
          <a:p>
            <a:r>
              <a:rPr lang="en-US" sz="1050"/>
              <a:t>        m = </a:t>
            </a:r>
            <a:r>
              <a:rPr lang="en-US" sz="1050" err="1"/>
              <a:t>m_list</a:t>
            </a:r>
            <a:r>
              <a:rPr lang="en-US" sz="1050"/>
              <a:t>[x]</a:t>
            </a:r>
            <a:endParaRPr lang="en-US" sz="1050">
              <a:cs typeface="Calibri"/>
            </a:endParaRPr>
          </a:p>
          <a:p>
            <a:endParaRPr lang="en-US" sz="1050"/>
          </a:p>
          <a:p>
            <a:r>
              <a:rPr lang="en-US" sz="1050"/>
              <a:t>        x1 = 1000+width_half</a:t>
            </a:r>
            <a:endParaRPr lang="en-US" sz="1050">
              <a:cs typeface="Calibri"/>
            </a:endParaRPr>
          </a:p>
          <a:p>
            <a:r>
              <a:rPr lang="en-US" sz="1050"/>
              <a:t>        y1 = a*x1+b  </a:t>
            </a:r>
            <a:endParaRPr lang="en-US" sz="1050">
              <a:cs typeface="Calibri"/>
            </a:endParaRPr>
          </a:p>
          <a:p>
            <a:r>
              <a:rPr lang="en-US" sz="1050"/>
              <a:t>        x2= -1000+width_half</a:t>
            </a:r>
            <a:endParaRPr lang="en-US" sz="1050">
              <a:cs typeface="Calibri"/>
            </a:endParaRPr>
          </a:p>
          <a:p>
            <a:r>
              <a:rPr lang="en-US" sz="1050"/>
              <a:t>        y2= a*x2+b</a:t>
            </a:r>
            <a:endParaRPr lang="en-US" sz="1050">
              <a:cs typeface="Calibri"/>
            </a:endParaRPr>
          </a:p>
          <a:p>
            <a:endParaRPr lang="en-US" sz="1050">
              <a:ea typeface="+mn-lt"/>
              <a:cs typeface="+mn-lt"/>
            </a:endParaRPr>
          </a:p>
          <a:p>
            <a:r>
              <a:rPr lang="en-US" sz="1050">
                <a:ea typeface="+mn-lt"/>
                <a:cs typeface="+mn-lt"/>
              </a:rPr>
              <a:t>subplot3.plot([m], [c], marker='H', color="red")</a:t>
            </a:r>
            <a:endParaRPr lang="en-US">
              <a:ea typeface="Calibri"/>
              <a:cs typeface="Calibri"/>
            </a:endParaRPr>
          </a:p>
          <a:p>
            <a:r>
              <a:rPr lang="en-US" sz="1050">
                <a:ea typeface="+mn-lt"/>
                <a:cs typeface="+mn-lt"/>
              </a:rPr>
              <a:t>subplot4.add_line(mlines.Line2D([x1, x2], [y1, y2]))</a:t>
            </a:r>
            <a:endParaRPr lang="en-US"/>
          </a:p>
          <a:p>
            <a:endParaRPr lang="en-US" sz="1050">
              <a:ea typeface="Calibri"/>
              <a:cs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46140" y="1736526"/>
            <a:ext cx="3364259" cy="280076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/>
              <a:t>for y in range(</a:t>
            </a:r>
            <a:r>
              <a:rPr lang="en-US" sz="1100" err="1"/>
              <a:t>accumulator.shape</a:t>
            </a:r>
            <a:r>
              <a:rPr lang="en-US" sz="1100"/>
              <a:t>[0]):</a:t>
            </a:r>
          </a:p>
          <a:p>
            <a:r>
              <a:rPr lang="en-US" sz="1100"/>
              <a:t>    for x in range(</a:t>
            </a:r>
            <a:r>
              <a:rPr lang="en-US" sz="1100" err="1"/>
              <a:t>accumulator.shape</a:t>
            </a:r>
            <a:r>
              <a:rPr lang="en-US" sz="1100"/>
              <a:t>[1]):</a:t>
            </a:r>
            <a:endParaRPr lang="en-US" sz="1100">
              <a:cs typeface="Calibri"/>
            </a:endParaRPr>
          </a:p>
          <a:p>
            <a:r>
              <a:rPr lang="en-US" sz="1100"/>
              <a:t>      if accumulator[y][x] &gt; threshold:  </a:t>
            </a:r>
            <a:endParaRPr lang="en-US" sz="1100">
              <a:cs typeface="Calibri"/>
            </a:endParaRPr>
          </a:p>
          <a:p>
            <a:r>
              <a:rPr lang="en-US" sz="1100"/>
              <a:t>        r = </a:t>
            </a:r>
            <a:r>
              <a:rPr lang="en-US" sz="1100" err="1"/>
              <a:t>rs</a:t>
            </a:r>
            <a:r>
              <a:rPr lang="en-US" sz="1100"/>
              <a:t>[y]  </a:t>
            </a:r>
            <a:endParaRPr lang="en-US" sz="1100">
              <a:cs typeface="Calibri"/>
            </a:endParaRPr>
          </a:p>
          <a:p>
            <a:r>
              <a:rPr lang="en-US" sz="1100"/>
              <a:t>        q = </a:t>
            </a:r>
            <a:r>
              <a:rPr lang="en-US" sz="1100" err="1"/>
              <a:t>qs</a:t>
            </a:r>
            <a:r>
              <a:rPr lang="en-US" sz="1100"/>
              <a:t>[x]</a:t>
            </a:r>
            <a:endParaRPr lang="en-US" sz="1100">
              <a:cs typeface="Calibri"/>
            </a:endParaRPr>
          </a:p>
          <a:p>
            <a:r>
              <a:rPr lang="en-US" sz="1100"/>
              <a:t>        a = </a:t>
            </a:r>
            <a:r>
              <a:rPr lang="en-US" sz="1100" err="1"/>
              <a:t>np.cos</a:t>
            </a:r>
            <a:r>
              <a:rPr lang="en-US" sz="1100"/>
              <a:t>(np.deg2rad(q))</a:t>
            </a:r>
            <a:endParaRPr lang="en-US" sz="1100">
              <a:cs typeface="Calibri"/>
            </a:endParaRPr>
          </a:p>
          <a:p>
            <a:r>
              <a:rPr lang="en-US" sz="1100"/>
              <a:t>        b = </a:t>
            </a:r>
            <a:r>
              <a:rPr lang="en-US" sz="1100" err="1"/>
              <a:t>np.sin</a:t>
            </a:r>
            <a:r>
              <a:rPr lang="en-US" sz="1100"/>
              <a:t>(np.deg2rad(q))</a:t>
            </a:r>
            <a:endParaRPr lang="en-US" sz="1100">
              <a:cs typeface="Calibri"/>
            </a:endParaRPr>
          </a:p>
          <a:p>
            <a:r>
              <a:rPr lang="en-US" sz="1100"/>
              <a:t>        x0 = (a * r) + </a:t>
            </a:r>
            <a:r>
              <a:rPr lang="en-US" sz="1100" err="1"/>
              <a:t>edge_width_half</a:t>
            </a:r>
            <a:endParaRPr lang="en-US" sz="1100"/>
          </a:p>
          <a:p>
            <a:r>
              <a:rPr lang="en-US" sz="1100"/>
              <a:t>        y0 = (b * r) + </a:t>
            </a:r>
            <a:r>
              <a:rPr lang="en-US" sz="1100" err="1"/>
              <a:t>edge_height_half</a:t>
            </a:r>
            <a:endParaRPr lang="en-US" sz="1100"/>
          </a:p>
          <a:p>
            <a:r>
              <a:rPr lang="en-US" sz="1100"/>
              <a:t>        x1 = int(x0 + 1000 * (-b))   </a:t>
            </a:r>
            <a:endParaRPr lang="en-US" sz="1100">
              <a:cs typeface="Calibri"/>
            </a:endParaRPr>
          </a:p>
          <a:p>
            <a:r>
              <a:rPr lang="en-US" sz="1100"/>
              <a:t>        y1 = int(y0 + 1000 * (a))</a:t>
            </a:r>
            <a:endParaRPr lang="en-US" sz="1100">
              <a:cs typeface="Calibri"/>
            </a:endParaRPr>
          </a:p>
          <a:p>
            <a:r>
              <a:rPr lang="en-US" sz="1100"/>
              <a:t>        x2 = int(x0 - 1000 * (-b))</a:t>
            </a:r>
            <a:endParaRPr lang="en-US" sz="1100">
              <a:cs typeface="Calibri"/>
            </a:endParaRPr>
          </a:p>
          <a:p>
            <a:r>
              <a:rPr lang="en-US" sz="1100"/>
              <a:t>        y2 = int(y0 - 1000 * (a))</a:t>
            </a:r>
            <a:endParaRPr lang="en-US" sz="1100">
              <a:cs typeface="Calibri"/>
            </a:endParaRPr>
          </a:p>
          <a:p>
            <a:endParaRPr lang="en-US" sz="1100"/>
          </a:p>
          <a:p>
            <a:r>
              <a:rPr lang="en-US" sz="1100"/>
              <a:t>        subplot3.plot([q], [r], marker='o', color="red")</a:t>
            </a:r>
            <a:endParaRPr lang="en-US" sz="1100">
              <a:cs typeface="Calibri"/>
            </a:endParaRPr>
          </a:p>
          <a:p>
            <a:r>
              <a:rPr lang="en-US" sz="1100"/>
              <a:t>        subplot4.add_line(mlines.Line2D([x1, x2], [y1, y2])) </a:t>
            </a:r>
            <a:endParaRPr lang="en-US" sz="1100"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45080" y="2081540"/>
            <a:ext cx="1532792" cy="2616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1100"/>
              <a:t>#checking for threshold</a:t>
            </a:r>
            <a:endParaRPr lang="en-IN" sz="1100"/>
          </a:p>
        </p:txBody>
      </p:sp>
      <p:sp>
        <p:nvSpPr>
          <p:cNvPr id="22" name="Rectangle 21"/>
          <p:cNvSpPr/>
          <p:nvPr/>
        </p:nvSpPr>
        <p:spPr>
          <a:xfrm>
            <a:off x="7275529" y="4078129"/>
            <a:ext cx="1890773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/>
              <a:t>#plotting m-c space &amp; r-q space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15200" y="4277046"/>
            <a:ext cx="18043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#plotting lines</a:t>
            </a:r>
          </a:p>
        </p:txBody>
      </p:sp>
    </p:spTree>
    <p:extLst>
      <p:ext uri="{BB962C8B-B14F-4D97-AF65-F5344CB8AC3E}">
        <p14:creationId xmlns:p14="http://schemas.microsoft.com/office/powerpoint/2010/main" val="186723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9550"/>
            <a:ext cx="7010400" cy="685800"/>
          </a:xfrm>
          <a:prstGeom prst="rect">
            <a:avLst/>
          </a:prstGeom>
          <a:solidFill>
            <a:srgbClr val="218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3000">
                <a:solidFill>
                  <a:schemeClr val="bg1"/>
                </a:solidFill>
                <a:latin typeface="Arial"/>
                <a:cs typeface="Arial"/>
              </a:rPr>
              <a:t>Hough Transform GUI</a:t>
            </a:r>
            <a:endParaRPr lang="en-IN" sz="3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4C0DA9-A1FA-EACC-2981-2D23B9FF5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8" r="249" b="1749"/>
          <a:stretch/>
        </p:blipFill>
        <p:spPr>
          <a:xfrm>
            <a:off x="786410" y="1168582"/>
            <a:ext cx="4824340" cy="36840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E9D1B8-F213-99F1-BE62-4C1CDF0803F7}"/>
              </a:ext>
            </a:extLst>
          </p:cNvPr>
          <p:cNvSpPr/>
          <p:nvPr/>
        </p:nvSpPr>
        <p:spPr>
          <a:xfrm>
            <a:off x="5956540" y="1232849"/>
            <a:ext cx="2720941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700">
                <a:latin typeface="Arial"/>
                <a:cs typeface="Arial"/>
              </a:rPr>
              <a:t>The UI requires an input image, threshold and approach to compute Hough Transform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72B1E-4C3C-EC9A-45E2-B95678D5ADFD}"/>
              </a:ext>
            </a:extLst>
          </p:cNvPr>
          <p:cNvSpPr/>
          <p:nvPr/>
        </p:nvSpPr>
        <p:spPr>
          <a:xfrm>
            <a:off x="5967323" y="2925783"/>
            <a:ext cx="2720941" cy="8771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700">
                <a:latin typeface="Arial"/>
                <a:cs typeface="Arial"/>
              </a:rPr>
              <a:t>Generated with the help of </a:t>
            </a:r>
            <a:r>
              <a:rPr lang="en-US" sz="1700" err="1">
                <a:latin typeface="Arial"/>
                <a:cs typeface="Arial"/>
              </a:rPr>
              <a:t>tkinter</a:t>
            </a:r>
            <a:r>
              <a:rPr lang="en-US" sz="1700">
                <a:latin typeface="Arial"/>
                <a:cs typeface="Arial"/>
              </a:rPr>
              <a:t> library in </a:t>
            </a:r>
            <a:r>
              <a:rPr lang="en-US" sz="1700" err="1">
                <a:latin typeface="Arial"/>
                <a:cs typeface="Arial"/>
              </a:rPr>
              <a:t>jupyter</a:t>
            </a:r>
            <a:r>
              <a:rPr lang="en-US" sz="1700">
                <a:latin typeface="Arial"/>
                <a:cs typeface="Arial"/>
              </a:rPr>
              <a:t> notebook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9550"/>
            <a:ext cx="7010400" cy="685800"/>
          </a:xfrm>
          <a:prstGeom prst="rect">
            <a:avLst/>
          </a:prstGeom>
          <a:solidFill>
            <a:srgbClr val="218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3000">
                <a:solidFill>
                  <a:schemeClr val="bg1"/>
                </a:solidFill>
                <a:latin typeface="Arial"/>
                <a:cs typeface="Arial"/>
              </a:rPr>
              <a:t>Hough Transform - Result</a:t>
            </a:r>
            <a:endParaRPr lang="en-IN" sz="3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E6AE60C7-EDB9-465C-AB15-42EE1377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30" y="1036849"/>
            <a:ext cx="4889019" cy="3889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38E3B-903C-BDEE-73FE-6E2910A05544}"/>
              </a:ext>
            </a:extLst>
          </p:cNvPr>
          <p:cNvSpPr/>
          <p:nvPr/>
        </p:nvSpPr>
        <p:spPr>
          <a:xfrm>
            <a:off x="6064370" y="1470075"/>
            <a:ext cx="2526847" cy="166199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700">
                <a:latin typeface="Arial"/>
                <a:cs typeface="Arial"/>
              </a:rPr>
              <a:t>Red markers show the peaks in </a:t>
            </a:r>
            <a:r>
              <a:rPr lang="en-US" sz="1700" err="1">
                <a:latin typeface="Arial"/>
                <a:cs typeface="Arial"/>
              </a:rPr>
              <a:t>hough</a:t>
            </a:r>
            <a:r>
              <a:rPr lang="en-US" sz="1700">
                <a:latin typeface="Arial"/>
                <a:cs typeface="Arial"/>
              </a:rPr>
              <a:t> space, and the blue lines are detected shown overlaying on the original image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E0499-B0F0-2F06-04C8-E8B73CE044D8}"/>
              </a:ext>
            </a:extLst>
          </p:cNvPr>
          <p:cNvSpPr/>
          <p:nvPr/>
        </p:nvSpPr>
        <p:spPr>
          <a:xfrm>
            <a:off x="582706" y="1042147"/>
            <a:ext cx="5326810" cy="389266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6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9550"/>
            <a:ext cx="7010400" cy="685800"/>
          </a:xfrm>
          <a:prstGeom prst="rect">
            <a:avLst/>
          </a:prstGeom>
          <a:solidFill>
            <a:srgbClr val="218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3000">
                <a:solidFill>
                  <a:schemeClr val="bg1"/>
                </a:solidFill>
                <a:latin typeface="Arial"/>
                <a:cs typeface="Arial"/>
              </a:rPr>
              <a:t>Hough Transform - Result</a:t>
            </a:r>
            <a:endParaRPr lang="en-IN" sz="3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38E3B-903C-BDEE-73FE-6E2910A05544}"/>
              </a:ext>
            </a:extLst>
          </p:cNvPr>
          <p:cNvSpPr/>
          <p:nvPr/>
        </p:nvSpPr>
        <p:spPr>
          <a:xfrm>
            <a:off x="6064370" y="1470075"/>
            <a:ext cx="2526847" cy="166199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700">
                <a:latin typeface="Arial"/>
                <a:cs typeface="Arial"/>
              </a:rPr>
              <a:t>Red markers show the peaks in </a:t>
            </a:r>
            <a:r>
              <a:rPr lang="en-US" sz="1700" err="1">
                <a:latin typeface="Arial"/>
                <a:cs typeface="Arial"/>
              </a:rPr>
              <a:t>hough</a:t>
            </a:r>
            <a:r>
              <a:rPr lang="en-US" sz="1700">
                <a:latin typeface="Arial"/>
                <a:cs typeface="Arial"/>
              </a:rPr>
              <a:t> space, and the blue lines are detected shown overlaying on the original image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E0499-B0F0-2F06-04C8-E8B73CE044D8}"/>
              </a:ext>
            </a:extLst>
          </p:cNvPr>
          <p:cNvSpPr/>
          <p:nvPr/>
        </p:nvSpPr>
        <p:spPr>
          <a:xfrm>
            <a:off x="582706" y="1042147"/>
            <a:ext cx="5326810" cy="389266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4733266E-EEDC-2CD7-D1C5-7695CB70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1214076"/>
            <a:ext cx="5250656" cy="355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7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9550"/>
            <a:ext cx="7010400" cy="685800"/>
          </a:xfrm>
          <a:prstGeom prst="rect">
            <a:avLst/>
          </a:prstGeom>
          <a:solidFill>
            <a:srgbClr val="218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3000">
                <a:solidFill>
                  <a:schemeClr val="bg1"/>
                </a:solidFill>
                <a:latin typeface="Arial"/>
                <a:cs typeface="Arial"/>
              </a:rPr>
              <a:t>Hough Transform - Challenges</a:t>
            </a:r>
            <a:endParaRPr lang="en-IN" sz="3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38E3B-903C-BDEE-73FE-6E2910A05544}"/>
              </a:ext>
            </a:extLst>
          </p:cNvPr>
          <p:cNvSpPr/>
          <p:nvPr/>
        </p:nvSpPr>
        <p:spPr>
          <a:xfrm>
            <a:off x="732794" y="1470075"/>
            <a:ext cx="7200659" cy="11387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700">
                <a:latin typeface="Arial"/>
                <a:cs typeface="Arial"/>
              </a:rPr>
              <a:t>Computation time is high for larger sized images such as camera photographs and satellite images</a:t>
            </a:r>
          </a:p>
          <a:p>
            <a:endParaRPr lang="en-US" sz="1700">
              <a:latin typeface="Arial"/>
              <a:cs typeface="Arial"/>
            </a:endParaRPr>
          </a:p>
          <a:p>
            <a:r>
              <a:rPr lang="en-US" sz="1700">
                <a:latin typeface="Arial"/>
                <a:cs typeface="Arial"/>
              </a:rPr>
              <a:t>The lines may not represent the exact size of the features in the image</a:t>
            </a:r>
          </a:p>
        </p:txBody>
      </p:sp>
    </p:spTree>
    <p:extLst>
      <p:ext uri="{BB962C8B-B14F-4D97-AF65-F5344CB8AC3E}">
        <p14:creationId xmlns:p14="http://schemas.microsoft.com/office/powerpoint/2010/main" val="241146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9550"/>
            <a:ext cx="7010400" cy="685800"/>
          </a:xfrm>
          <a:prstGeom prst="rect">
            <a:avLst/>
          </a:prstGeom>
          <a:solidFill>
            <a:srgbClr val="218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3000">
                <a:solidFill>
                  <a:schemeClr val="bg1"/>
                </a:solidFill>
                <a:latin typeface="Arial"/>
                <a:cs typeface="Arial"/>
              </a:rPr>
              <a:t>References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38E3B-903C-BDEE-73FE-6E2910A05544}"/>
              </a:ext>
            </a:extLst>
          </p:cNvPr>
          <p:cNvSpPr/>
          <p:nvPr/>
        </p:nvSpPr>
        <p:spPr>
          <a:xfrm>
            <a:off x="538701" y="1254414"/>
            <a:ext cx="8106431" cy="33239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>
                <a:latin typeface="aria"/>
                <a:ea typeface="+mn-lt"/>
                <a:cs typeface="+mn-lt"/>
              </a:rPr>
              <a:t>[1] D. H. Ballard, “Generalizing the Hough transform to detect arbitrary shapes,” </a:t>
            </a:r>
            <a:r>
              <a:rPr lang="en-US" sz="1500" i="1">
                <a:latin typeface="aria"/>
                <a:ea typeface="+mn-lt"/>
                <a:cs typeface="+mn-lt"/>
              </a:rPr>
              <a:t>Pattern </a:t>
            </a:r>
            <a:r>
              <a:rPr lang="en-US" sz="1500" i="1" err="1">
                <a:latin typeface="aria"/>
                <a:ea typeface="+mn-lt"/>
                <a:cs typeface="+mn-lt"/>
              </a:rPr>
              <a:t>Recognit</a:t>
            </a:r>
            <a:r>
              <a:rPr lang="en-US" sz="1500" i="1">
                <a:latin typeface="aria"/>
                <a:ea typeface="+mn-lt"/>
                <a:cs typeface="+mn-lt"/>
              </a:rPr>
              <a:t>.</a:t>
            </a:r>
            <a:r>
              <a:rPr lang="en-US" sz="1500">
                <a:latin typeface="aria"/>
                <a:ea typeface="+mn-lt"/>
                <a:cs typeface="+mn-lt"/>
              </a:rPr>
              <a:t>, vol. 13, no. 2, pp. 111–122, Jan. 1981, </a:t>
            </a:r>
            <a:r>
              <a:rPr lang="en-US" sz="1500" err="1">
                <a:latin typeface="aria"/>
                <a:ea typeface="+mn-lt"/>
                <a:cs typeface="+mn-lt"/>
              </a:rPr>
              <a:t>doi</a:t>
            </a:r>
            <a:r>
              <a:rPr lang="en-US" sz="1500">
                <a:latin typeface="aria"/>
                <a:ea typeface="+mn-lt"/>
                <a:cs typeface="+mn-lt"/>
              </a:rPr>
              <a:t>: 10.1016/0031-3203(81)90009-1. </a:t>
            </a:r>
            <a:endParaRPr lang="en-US" sz="1500">
              <a:latin typeface="aria"/>
            </a:endParaRPr>
          </a:p>
          <a:p>
            <a:r>
              <a:rPr lang="en-US" sz="1500">
                <a:latin typeface="aria"/>
                <a:ea typeface="+mn-lt"/>
                <a:cs typeface="+mn-lt"/>
              </a:rPr>
              <a:t>[2] “Image Transforms - Hough Transform.” </a:t>
            </a:r>
            <a:r>
              <a:rPr lang="en-US" sz="1500">
                <a:latin typeface="aria"/>
                <a:ea typeface="+mn-lt"/>
                <a:cs typeface="+mn-lt"/>
                <a:hlinkClick r:id="rId2"/>
              </a:rPr>
              <a:t>https://homepages.inf.ed.ac.uk/rbf/HIPR2/hough.htm</a:t>
            </a:r>
            <a:r>
              <a:rPr lang="en-US" sz="1500">
                <a:latin typeface="aria"/>
                <a:ea typeface="+mn-lt"/>
                <a:cs typeface="+mn-lt"/>
              </a:rPr>
              <a:t> </a:t>
            </a:r>
          </a:p>
          <a:p>
            <a:r>
              <a:rPr lang="en-US" sz="1500">
                <a:latin typeface="aria"/>
                <a:ea typeface="+mn-lt"/>
                <a:cs typeface="+mn-lt"/>
              </a:rPr>
              <a:t>[3] “Hough Line Transform — OpenCV 2.4.13.7 documentation.” </a:t>
            </a:r>
            <a:r>
              <a:rPr lang="en-US" sz="1500">
                <a:latin typeface="aria"/>
                <a:ea typeface="+mn-lt"/>
                <a:cs typeface="+mn-lt"/>
                <a:hlinkClick r:id="rId3"/>
              </a:rPr>
              <a:t>https://docs.opencv.org/2.4/doc/tutorials/imgproc/imgtrans/hough_lines/hough_lines.html</a:t>
            </a:r>
            <a:r>
              <a:rPr lang="en-US" sz="1500">
                <a:latin typeface="aria"/>
                <a:ea typeface="+mn-lt"/>
                <a:cs typeface="+mn-lt"/>
              </a:rPr>
              <a:t>  </a:t>
            </a:r>
            <a:endParaRPr lang="en-US" sz="1500">
              <a:latin typeface="aria"/>
            </a:endParaRPr>
          </a:p>
          <a:p>
            <a:r>
              <a:rPr lang="en-US" sz="1500">
                <a:latin typeface="aria"/>
                <a:ea typeface="+mn-lt"/>
                <a:cs typeface="+mn-lt"/>
              </a:rPr>
              <a:t>[4]  R. O. Duda and P. E. Hart, “Use of the Hough transformation to detect lines and curves in pictures,” </a:t>
            </a:r>
            <a:r>
              <a:rPr lang="en-US" sz="1500" i="1">
                <a:latin typeface="aria"/>
                <a:ea typeface="+mn-lt"/>
                <a:cs typeface="+mn-lt"/>
              </a:rPr>
              <a:t>Commun. ACM</a:t>
            </a:r>
            <a:r>
              <a:rPr lang="en-US" sz="1500">
                <a:latin typeface="aria"/>
                <a:ea typeface="+mn-lt"/>
                <a:cs typeface="+mn-lt"/>
              </a:rPr>
              <a:t>, vol. 15, no. 1, pp. 11–15, Jan. 1972, </a:t>
            </a:r>
            <a:r>
              <a:rPr lang="en-US" sz="1500" err="1">
                <a:latin typeface="aria"/>
                <a:ea typeface="+mn-lt"/>
                <a:cs typeface="+mn-lt"/>
              </a:rPr>
              <a:t>doi</a:t>
            </a:r>
            <a:r>
              <a:rPr lang="en-US" sz="1500">
                <a:latin typeface="aria"/>
                <a:ea typeface="+mn-lt"/>
                <a:cs typeface="+mn-lt"/>
              </a:rPr>
              <a:t>: 10.1145/361237.361242. </a:t>
            </a:r>
            <a:endParaRPr lang="en-US" sz="1500">
              <a:latin typeface="aria"/>
            </a:endParaRPr>
          </a:p>
          <a:p>
            <a:r>
              <a:rPr lang="en-US" sz="1500">
                <a:latin typeface="aria"/>
                <a:ea typeface="+mn-lt"/>
                <a:cs typeface="+mn-lt"/>
              </a:rPr>
              <a:t>[5] O’Gorman and Clowes, “Finding Picture Edges Through Collinearity of Feature Points,” </a:t>
            </a:r>
            <a:r>
              <a:rPr lang="en-US" sz="1500" i="1">
                <a:latin typeface="aria"/>
                <a:ea typeface="+mn-lt"/>
                <a:cs typeface="+mn-lt"/>
              </a:rPr>
              <a:t>IEEE Trans. </a:t>
            </a:r>
            <a:r>
              <a:rPr lang="en-US" sz="1500" i="1" err="1">
                <a:latin typeface="aria"/>
                <a:ea typeface="+mn-lt"/>
                <a:cs typeface="+mn-lt"/>
              </a:rPr>
              <a:t>Comput</a:t>
            </a:r>
            <a:r>
              <a:rPr lang="en-US" sz="1500" i="1">
                <a:latin typeface="aria"/>
                <a:ea typeface="+mn-lt"/>
                <a:cs typeface="+mn-lt"/>
              </a:rPr>
              <a:t>.</a:t>
            </a:r>
            <a:r>
              <a:rPr lang="en-US" sz="1500">
                <a:latin typeface="aria"/>
                <a:ea typeface="+mn-lt"/>
                <a:cs typeface="+mn-lt"/>
              </a:rPr>
              <a:t>, vol. C–25, no. 4, pp. 449–456, Apr. 1976, </a:t>
            </a:r>
            <a:r>
              <a:rPr lang="en-US" sz="1500" err="1">
                <a:latin typeface="aria"/>
                <a:ea typeface="+mn-lt"/>
                <a:cs typeface="+mn-lt"/>
              </a:rPr>
              <a:t>doi</a:t>
            </a:r>
            <a:r>
              <a:rPr lang="en-US" sz="1500">
                <a:latin typeface="aria"/>
                <a:ea typeface="+mn-lt"/>
                <a:cs typeface="+mn-lt"/>
              </a:rPr>
              <a:t>: 10.1109/TC.1976.1674627. </a:t>
            </a:r>
            <a:endParaRPr lang="en-US" sz="1500">
              <a:latin typeface="aria"/>
            </a:endParaRPr>
          </a:p>
          <a:p>
            <a:r>
              <a:rPr lang="en-US" sz="1500">
                <a:latin typeface="aria"/>
                <a:ea typeface="+mn-lt"/>
                <a:cs typeface="+mn-lt"/>
              </a:rPr>
              <a:t>[6] P. E. Hart, “How the Hough transform was invented [DSP History],” </a:t>
            </a:r>
            <a:r>
              <a:rPr lang="en-US" sz="1500" i="1">
                <a:latin typeface="aria"/>
                <a:ea typeface="+mn-lt"/>
                <a:cs typeface="+mn-lt"/>
              </a:rPr>
              <a:t>IEEE Signal Process. Mag.</a:t>
            </a:r>
            <a:r>
              <a:rPr lang="en-US" sz="1500">
                <a:latin typeface="aria"/>
                <a:ea typeface="+mn-lt"/>
                <a:cs typeface="+mn-lt"/>
              </a:rPr>
              <a:t>, vol. 26, no. 6, pp. 18–22, Nov. 2009, </a:t>
            </a:r>
            <a:r>
              <a:rPr lang="en-US" sz="1500" err="1">
                <a:latin typeface="aria"/>
                <a:ea typeface="+mn-lt"/>
                <a:cs typeface="+mn-lt"/>
              </a:rPr>
              <a:t>doi</a:t>
            </a:r>
            <a:r>
              <a:rPr lang="en-US" sz="1500">
                <a:latin typeface="aria"/>
                <a:ea typeface="+mn-lt"/>
                <a:cs typeface="+mn-lt"/>
              </a:rPr>
              <a:t>: 10.1109/MSP.2009.934181. </a:t>
            </a:r>
            <a:endParaRPr lang="en-US" sz="1500">
              <a:latin typeface="aria"/>
            </a:endParaRPr>
          </a:p>
          <a:p>
            <a:r>
              <a:rPr lang="en-US" sz="1500">
                <a:latin typeface="aria"/>
                <a:ea typeface="+mn-lt"/>
                <a:cs typeface="+mn-lt"/>
              </a:rPr>
              <a:t>[7] P. V. C. Hough, “Method and means for recognizing complex patterns,” US3069654A, Dec. 18, 1962 Accessed: Nov. 25, 2022. [Online]. Available: https://patents.google.com/patent/US3069654/en </a:t>
            </a:r>
          </a:p>
          <a:p>
            <a:r>
              <a:rPr lang="en-US" sz="1500">
                <a:latin typeface="aria"/>
                <a:ea typeface="Calibri"/>
                <a:cs typeface="Calibri"/>
              </a:rPr>
              <a:t>[8] </a:t>
            </a:r>
            <a:r>
              <a:rPr lang="en-US" sz="1500">
                <a:ea typeface="+mn-lt"/>
                <a:cs typeface="+mn-lt"/>
              </a:rPr>
              <a:t> </a:t>
            </a:r>
            <a:r>
              <a:rPr lang="en-US" sz="1500">
                <a:ea typeface="+mn-lt"/>
                <a:cs typeface="+mn-lt"/>
                <a:hlinkClick r:id="rId4"/>
              </a:rPr>
              <a:t>https://patents.google.com/patent/US3069654A/en</a:t>
            </a:r>
          </a:p>
        </p:txBody>
      </p:sp>
    </p:spTree>
    <p:extLst>
      <p:ext uri="{BB962C8B-B14F-4D97-AF65-F5344CB8AC3E}">
        <p14:creationId xmlns:p14="http://schemas.microsoft.com/office/powerpoint/2010/main" val="151378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694" y="681038"/>
            <a:ext cx="2264230" cy="15450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762" y="1788184"/>
            <a:ext cx="4495800" cy="145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>
                <a:solidFill>
                  <a:schemeClr val="accent3">
                    <a:lumMod val="50000"/>
                  </a:schemeClr>
                </a:solidFill>
                <a:latin typeface="Lucida Sans" panose="020B060203050409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211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647950"/>
            <a:ext cx="5334000" cy="857250"/>
          </a:xfrm>
          <a:solidFill>
            <a:srgbClr val="218F85"/>
          </a:solidFill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About Hough Transform</a:t>
            </a:r>
          </a:p>
        </p:txBody>
      </p:sp>
      <p:sp>
        <p:nvSpPr>
          <p:cNvPr id="4098" name="AutoShape 2" descr="https://powerpoint.officeapps.live.com/pods/GetClipboardImage.ashx?Id=d1b9f26b-8291-4e73-945b-1e94fa36a09f&amp;DC=PSG4&amp;pkey=8393b463-4b68-4953-83f2-5b6416b0374b&amp;wdwaccluster=PSG4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0" name="AutoShape 4" descr="https://powerpoint.officeapps.live.com/pods/GetClipboardImage.ashx?Id=8d1dc478-0934-4b6f-85ce-75369be4c9a7&amp;DC=PSG4&amp;pkey=6814fcfe-ef92-4ac8-9b9e-ad58701d2a9a&amp;wdwaccluster=PSG4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550"/>
            <a:ext cx="5867400" cy="685800"/>
          </a:xfrm>
          <a:prstGeom prst="rect">
            <a:avLst/>
          </a:prstGeom>
          <a:solidFill>
            <a:srgbClr val="218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 to Hough Transform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134733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 technique to</a:t>
            </a:r>
            <a:r>
              <a:rPr lang="en-IN" sz="160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160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isolate features</a:t>
            </a:r>
            <a:r>
              <a:rPr lang="en-IN" sz="140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of a </a:t>
            </a:r>
            <a:r>
              <a:rPr lang="en-IN" sz="160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particular shape </a:t>
            </a:r>
            <a:r>
              <a:rPr lang="en-IN" sz="140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within an </a:t>
            </a:r>
            <a:r>
              <a:rPr lang="en-IN" sz="16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4280" y="1944037"/>
            <a:ext cx="455252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Invented for </a:t>
            </a:r>
          </a:p>
          <a:p>
            <a:r>
              <a:rPr lang="en-IN" sz="14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Machine analysis</a:t>
            </a:r>
            <a:r>
              <a:rPr lang="en-IN" sz="140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120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IN" sz="160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16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bubble chamber photographs</a:t>
            </a:r>
          </a:p>
          <a:p>
            <a:r>
              <a:rPr lang="en-IN" sz="120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Presently used in </a:t>
            </a:r>
          </a:p>
          <a:p>
            <a:r>
              <a:rPr lang="en-IN" sz="160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image analysis, </a:t>
            </a:r>
          </a:p>
          <a:p>
            <a:r>
              <a:rPr lang="en-IN" sz="160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computer vision, &amp; </a:t>
            </a:r>
          </a:p>
          <a:p>
            <a:r>
              <a:rPr lang="en-IN" sz="160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digital image 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38550"/>
            <a:ext cx="45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Started with the </a:t>
            </a:r>
            <a:r>
              <a:rPr lang="en-IN" sz="160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identification of lines </a:t>
            </a:r>
            <a:r>
              <a:rPr lang="en-IN" sz="160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within an </a:t>
            </a:r>
            <a:r>
              <a:rPr lang="en-IN" sz="16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</a:t>
            </a:r>
            <a:r>
              <a:rPr lang="en-IN" sz="160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IN" sz="120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but later has been extended for other shapes, most commonly</a:t>
            </a:r>
            <a:r>
              <a:rPr lang="en-IN" sz="160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160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circles &amp; ellipse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1049765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bg2">
                    <a:lumMod val="25000"/>
                  </a:schemeClr>
                </a:solidFill>
                <a:latin typeface="Bodoni MT Black" panose="02070A03080606020203" pitchFamily="18" charset="0"/>
              </a:rPr>
              <a:t>1959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1884988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bg2">
                    <a:lumMod val="25000"/>
                  </a:schemeClr>
                </a:solidFill>
                <a:latin typeface="Bodoni MT Black" panose="02070A03080606020203" pitchFamily="18" charset="0"/>
              </a:rPr>
              <a:t>1962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0" y="2720211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bg2">
                    <a:lumMod val="25000"/>
                  </a:schemeClr>
                </a:solidFill>
                <a:latin typeface="Bodoni MT Black" panose="02070A03080606020203" pitchFamily="18" charset="0"/>
              </a:rPr>
              <a:t>1972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1024698"/>
            <a:ext cx="1385455" cy="3415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Rockwell Condensed" panose="02060603050405020104" pitchFamily="18" charset="0"/>
              </a:rPr>
              <a:t>Invented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1848257"/>
            <a:ext cx="1385455" cy="3415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Rockwell Condensed" panose="02060603050405020104" pitchFamily="18" charset="0"/>
              </a:rPr>
              <a:t>Patent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2701098"/>
            <a:ext cx="1385455" cy="3415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Rockwell Condensed" panose="02060603050405020104" pitchFamily="18" charset="0"/>
                <a:cs typeface="GreekC" panose="00000400000000000000" pitchFamily="2" charset="0"/>
              </a:rPr>
              <a:t>Parametrization</a:t>
            </a:r>
            <a:endParaRPr lang="en-IN">
              <a:latin typeface="Rockwell Condensed" panose="020606030504050201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986" y="1673984"/>
            <a:ext cx="1624014" cy="6066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15" y="2428863"/>
            <a:ext cx="1513186" cy="7661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776000" y="609267"/>
            <a:ext cx="703270" cy="114604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181600" y="4210108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bg2">
                    <a:lumMod val="25000"/>
                  </a:schemeClr>
                </a:solidFill>
                <a:latin typeface="Bodoni MT Black" panose="02070A03080606020203" pitchFamily="18" charset="0"/>
              </a:rPr>
              <a:t>2000s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34100" y="4190995"/>
            <a:ext cx="1347355" cy="3415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Rockwell Condensed" panose="02060603050405020104" pitchFamily="18" charset="0"/>
                <a:cs typeface="GreekC" panose="00000400000000000000" pitchFamily="2" charset="0"/>
              </a:rPr>
              <a:t>Satellite Image</a:t>
            </a:r>
            <a:endParaRPr lang="en-IN">
              <a:latin typeface="Rockwell Condensed" panose="020606030504050201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60" y="3961206"/>
            <a:ext cx="757740" cy="75774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5638800" y="3025011"/>
            <a:ext cx="38100" cy="11850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788728" y="3042629"/>
            <a:ext cx="19050" cy="11483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8311208" y="3195029"/>
            <a:ext cx="0" cy="76617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34000" y="3415098"/>
            <a:ext cx="3429000" cy="3111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Rockwell Condensed" panose="02060603050405020104" pitchFamily="18" charset="0"/>
              </a:rPr>
              <a:t>Digital image 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C94FB-8A87-61BC-D865-2ABEC2800FC7}"/>
              </a:ext>
            </a:extLst>
          </p:cNvPr>
          <p:cNvSpPr txBox="1"/>
          <p:nvPr/>
        </p:nvSpPr>
        <p:spPr>
          <a:xfrm>
            <a:off x="2973956" y="4672282"/>
            <a:ext cx="63123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Source: </a:t>
            </a:r>
            <a:r>
              <a:rPr lang="en-US" sz="1000">
                <a:hlinkClick r:id="rId6"/>
              </a:rPr>
              <a:t>https://patents.google.com/patent/US3069654A/en</a:t>
            </a:r>
            <a:r>
              <a:rPr lang="en-US" sz="1000"/>
              <a:t> , </a:t>
            </a:r>
            <a:r>
              <a:rPr lang="en-US" sz="1000">
                <a:ea typeface="+mn-lt"/>
                <a:cs typeface="+mn-lt"/>
              </a:rPr>
              <a:t>P. E. Hart, “How the Hough transform was invented [DSP History],” </a:t>
            </a:r>
            <a:r>
              <a:rPr lang="en-US" sz="1000" i="1">
                <a:ea typeface="+mn-lt"/>
                <a:cs typeface="+mn-lt"/>
              </a:rPr>
              <a:t>IEEE Signal Process. Mag.</a:t>
            </a:r>
            <a:r>
              <a:rPr lang="en-US" sz="1000">
                <a:ea typeface="+mn-lt"/>
                <a:cs typeface="+mn-lt"/>
              </a:rPr>
              <a:t>, vol. 26, no. 6, pp. 18–22, Nov. 2009, </a:t>
            </a:r>
            <a:r>
              <a:rPr lang="en-US" sz="1000" err="1">
                <a:ea typeface="+mn-lt"/>
                <a:cs typeface="+mn-lt"/>
              </a:rPr>
              <a:t>doi</a:t>
            </a:r>
            <a:r>
              <a:rPr lang="en-US" sz="1000">
                <a:ea typeface="+mn-lt"/>
                <a:cs typeface="+mn-lt"/>
              </a:rPr>
              <a:t>: 10.1109/MSP.2009.934181. </a:t>
            </a:r>
            <a:endParaRPr 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9053" y="1613880"/>
            <a:ext cx="5462050" cy="276998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 line in the image space can be expressed with 2 variables:</a:t>
            </a:r>
          </a:p>
          <a:p>
            <a:endParaRPr lang="en-IN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 the Cartesian coordinate system: Parameters (m, c)</a:t>
            </a:r>
          </a:p>
          <a:p>
            <a:pPr lvl="1"/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y = mx + c</a:t>
            </a:r>
          </a:p>
          <a:p>
            <a:pPr lvl="1"/>
            <a:endParaRPr lang="en-IN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The Hough Space is a 2D plane with horizontal axis representing the slope and the vertical axis representing the intercept of a line on the edge image.</a:t>
            </a:r>
            <a:endParaRPr lang="en-IN" sz="120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 the Polar coordinate system: Parameters (r,</a:t>
            </a:r>
            <a:r>
              <a:rPr lang="el-GR"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θ</a:t>
            </a: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 = </a:t>
            </a:r>
            <a:r>
              <a:rPr lang="en-IN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xcos</a:t>
            </a:r>
            <a:r>
              <a:rPr lang="el-GR"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θ</a:t>
            </a: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+ </a:t>
            </a:r>
            <a:r>
              <a:rPr lang="en-IN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ysin</a:t>
            </a:r>
            <a:r>
              <a:rPr lang="el-GR"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θ</a:t>
            </a:r>
            <a:endParaRPr lang="en-IN" sz="14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lvl="1"/>
            <a:endParaRPr lang="en-IN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The Hough Space is a 2D plane with r and θ, where the horizontal axis is for the θ values and the vertical axis is for the r values.</a:t>
            </a:r>
            <a:endParaRPr lang="en-IN" sz="120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09550"/>
            <a:ext cx="5867400" cy="685800"/>
          </a:xfrm>
          <a:prstGeom prst="rect">
            <a:avLst/>
          </a:prstGeom>
          <a:solidFill>
            <a:srgbClr val="218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 to Hough Transform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211105" y="947485"/>
            <a:ext cx="8541009" cy="59060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Motivation:</a:t>
            </a:r>
            <a:r>
              <a:rPr lang="en-IN">
                <a:latin typeface="Arial"/>
                <a:cs typeface="Arial"/>
              </a:rPr>
              <a:t> </a:t>
            </a:r>
            <a:r>
              <a:rPr lang="en-IN"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Each coordinate pair in image space indicates its contribution to a globally consistent solution – say, a line or a circle or any object.</a:t>
            </a:r>
          </a:p>
        </p:txBody>
      </p:sp>
      <p:pic>
        <p:nvPicPr>
          <p:cNvPr id="1026" name="Picture 2" descr="https://miro.medium.com/max/700/1*Y9ljU_--SdFe7on9W_axr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6" t="5691" r="9756" b="8943"/>
          <a:stretch/>
        </p:blipFill>
        <p:spPr bwMode="auto">
          <a:xfrm>
            <a:off x="5943600" y="1601931"/>
            <a:ext cx="2971800" cy="135081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700/1*Cr73Mte5NNgO16D4moKDQ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9" t="8817" r="6980" b="8746"/>
          <a:stretch/>
        </p:blipFill>
        <p:spPr bwMode="auto">
          <a:xfrm>
            <a:off x="5943600" y="3253467"/>
            <a:ext cx="2971800" cy="1295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B52D56-5273-8303-7C9D-43A954B99D9D}"/>
              </a:ext>
            </a:extLst>
          </p:cNvPr>
          <p:cNvSpPr txBox="1"/>
          <p:nvPr/>
        </p:nvSpPr>
        <p:spPr>
          <a:xfrm>
            <a:off x="3372928" y="4758546"/>
            <a:ext cx="562226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Source: </a:t>
            </a:r>
            <a:r>
              <a:rPr lang="en-US" sz="1000">
                <a:ea typeface="+mn-lt"/>
                <a:cs typeface="+mn-lt"/>
              </a:rPr>
              <a:t>“Image Transforms - Hough Transform.” </a:t>
            </a:r>
            <a:r>
              <a:rPr lang="en-US" sz="1000">
                <a:ea typeface="+mn-lt"/>
                <a:cs typeface="+mn-lt"/>
                <a:hlinkClick r:id="rId4"/>
              </a:rPr>
              <a:t>https://homepages.inf.ed.ac.uk/rbf/HIPR2/hough.htm</a:t>
            </a:r>
            <a:r>
              <a:rPr lang="en-US" sz="1000">
                <a:ea typeface="+mn-lt"/>
                <a:cs typeface="+mn-lt"/>
              </a:rPr>
              <a:t> </a:t>
            </a:r>
            <a:endParaRPr lang="en-US" sz="10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200150"/>
            <a:ext cx="2221366" cy="150614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1123950"/>
            <a:ext cx="6096000" cy="37856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50">
                <a:latin typeface="Arial"/>
                <a:cs typeface="Arial"/>
              </a:rPr>
              <a:t>In m-c form, it won’t be able to detect vertical lines because the slope m is undefined/infinity for vertical lines, also it requires large accumulator, more memory and computation. Thus, the polar form is preferred</a:t>
            </a:r>
          </a:p>
          <a:p>
            <a:endParaRPr lang="en-IN" sz="1450">
              <a:latin typeface="Arial" pitchFamily="34" charset="0"/>
              <a:cs typeface="Arial" pitchFamily="34" charset="0"/>
            </a:endParaRPr>
          </a:p>
          <a:p>
            <a:r>
              <a:rPr lang="en-IN" sz="1450">
                <a:latin typeface="Arial"/>
                <a:cs typeface="Arial"/>
              </a:rPr>
              <a:t>In general for each point (x</a:t>
            </a:r>
            <a:r>
              <a:rPr lang="en-IN" sz="1450" baseline="-25000">
                <a:latin typeface="Arial"/>
                <a:cs typeface="Arial"/>
              </a:rPr>
              <a:t>0</a:t>
            </a:r>
            <a:r>
              <a:rPr lang="en-IN" sz="1450">
                <a:latin typeface="Arial"/>
                <a:cs typeface="Arial"/>
              </a:rPr>
              <a:t>, y</a:t>
            </a:r>
            <a:r>
              <a:rPr lang="en-IN" sz="1450" baseline="-25000">
                <a:latin typeface="Arial"/>
                <a:cs typeface="Arial"/>
              </a:rPr>
              <a:t>0</a:t>
            </a:r>
            <a:r>
              <a:rPr lang="en-IN" sz="1450">
                <a:latin typeface="Arial"/>
                <a:cs typeface="Arial"/>
              </a:rPr>
              <a:t>) , we can define the family of lines that goes through that point as:</a:t>
            </a:r>
          </a:p>
          <a:p>
            <a:r>
              <a:rPr lang="en-IN" sz="1450">
                <a:latin typeface="Arial"/>
                <a:cs typeface="Arial"/>
              </a:rPr>
              <a:t>r = x</a:t>
            </a:r>
            <a:r>
              <a:rPr lang="en-IN" sz="1450" baseline="-25000">
                <a:latin typeface="Arial"/>
                <a:cs typeface="Arial"/>
              </a:rPr>
              <a:t>0  </a:t>
            </a:r>
            <a:r>
              <a:rPr lang="en-IN" sz="1450">
                <a:latin typeface="Arial"/>
                <a:cs typeface="Arial"/>
              </a:rPr>
              <a:t>cos</a:t>
            </a:r>
            <a:r>
              <a:rPr lang="el-GR" sz="1450">
                <a:latin typeface="Arial"/>
                <a:cs typeface="Arial"/>
              </a:rPr>
              <a:t>θ</a:t>
            </a:r>
            <a:r>
              <a:rPr lang="en-IN" sz="1450">
                <a:latin typeface="Arial"/>
                <a:cs typeface="Arial"/>
              </a:rPr>
              <a:t> + y</a:t>
            </a:r>
            <a:r>
              <a:rPr lang="en-IN" sz="1450" baseline="-25000">
                <a:latin typeface="Arial"/>
                <a:cs typeface="Arial"/>
              </a:rPr>
              <a:t>0  </a:t>
            </a:r>
            <a:r>
              <a:rPr lang="en-IN" sz="1450">
                <a:latin typeface="Arial"/>
                <a:cs typeface="Arial"/>
              </a:rPr>
              <a:t>sin</a:t>
            </a:r>
            <a:r>
              <a:rPr lang="el-GR" sz="1450">
                <a:latin typeface="Arial"/>
                <a:cs typeface="Arial"/>
              </a:rPr>
              <a:t>θ, </a:t>
            </a:r>
            <a:r>
              <a:rPr lang="el-GR" sz="1450" err="1">
                <a:latin typeface="Arial"/>
                <a:cs typeface="Arial"/>
              </a:rPr>
              <a:t>orientation</a:t>
            </a:r>
            <a:r>
              <a:rPr lang="el-GR" sz="1450">
                <a:latin typeface="Arial"/>
                <a:cs typeface="Arial"/>
              </a:rPr>
              <a:t> of θ </a:t>
            </a:r>
            <a:r>
              <a:rPr lang="el-GR" sz="1450" err="1">
                <a:latin typeface="Arial"/>
                <a:cs typeface="Arial"/>
              </a:rPr>
              <a:t>is</a:t>
            </a:r>
            <a:r>
              <a:rPr lang="el-GR" sz="1450">
                <a:latin typeface="Arial"/>
                <a:cs typeface="Arial"/>
              </a:rPr>
              <a:t> </a:t>
            </a:r>
            <a:r>
              <a:rPr lang="el-GR" sz="1450" err="1">
                <a:latin typeface="Arial"/>
                <a:cs typeface="Arial"/>
              </a:rPr>
              <a:t>finite</a:t>
            </a:r>
            <a:r>
              <a:rPr lang="el-GR" sz="1450">
                <a:latin typeface="Arial"/>
                <a:cs typeface="Arial"/>
              </a:rPr>
              <a:t>, r </a:t>
            </a:r>
            <a:r>
              <a:rPr lang="el-GR" sz="1450" err="1">
                <a:latin typeface="Arial"/>
                <a:cs typeface="Arial"/>
              </a:rPr>
              <a:t>is</a:t>
            </a:r>
            <a:r>
              <a:rPr lang="el-GR" sz="1450">
                <a:latin typeface="Arial"/>
                <a:cs typeface="Arial"/>
              </a:rPr>
              <a:t> </a:t>
            </a:r>
            <a:r>
              <a:rPr lang="el-GR" sz="1450" err="1">
                <a:latin typeface="Arial"/>
                <a:cs typeface="Arial"/>
              </a:rPr>
              <a:t>finite</a:t>
            </a:r>
            <a:r>
              <a:rPr lang="el-GR" sz="1450">
                <a:latin typeface="Arial"/>
                <a:cs typeface="Arial"/>
              </a:rPr>
              <a:t>. </a:t>
            </a:r>
            <a:endParaRPr lang="el-GR" sz="1450">
              <a:latin typeface="Arial" pitchFamily="34" charset="0"/>
              <a:cs typeface="Arial" pitchFamily="34" charset="0"/>
            </a:endParaRPr>
          </a:p>
          <a:p>
            <a:endParaRPr lang="en-IN" sz="1450">
              <a:latin typeface="Arial" pitchFamily="34" charset="0"/>
              <a:cs typeface="Arial" pitchFamily="34" charset="0"/>
            </a:endParaRPr>
          </a:p>
          <a:p>
            <a:r>
              <a:rPr lang="en-IN" sz="1450">
                <a:latin typeface="Arial"/>
                <a:cs typeface="Arial"/>
              </a:rPr>
              <a:t>For all the points in an image, if we plot the family of lines passing through them, we get sinusoids. T</a:t>
            </a:r>
            <a:r>
              <a:rPr lang="en-US" sz="1450">
                <a:latin typeface="Arial"/>
                <a:cs typeface="Arial"/>
              </a:rPr>
              <a:t>his point-to-curve transformation is the Hough transformation for straight lines.</a:t>
            </a:r>
            <a:endParaRPr lang="en-IN" sz="1450">
              <a:latin typeface="Arial"/>
              <a:cs typeface="Arial"/>
            </a:endParaRPr>
          </a:p>
          <a:p>
            <a:endParaRPr lang="en-IN" sz="1450">
              <a:latin typeface="Arial" pitchFamily="34" charset="0"/>
              <a:cs typeface="Arial" pitchFamily="34" charset="0"/>
            </a:endParaRPr>
          </a:p>
          <a:p>
            <a:r>
              <a:rPr lang="en-US" altLang="en-US" sz="1450">
                <a:latin typeface="Arial"/>
                <a:cs typeface="Arial"/>
              </a:rPr>
              <a:t>When viewed in Hough parameter space, points which are collinear in the cartesian image space become readily apparent as they yield curves which intersect at a common point. </a:t>
            </a:r>
            <a:endParaRPr lang="en-US" altLang="en-US" sz="145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64" y="155635"/>
            <a:ext cx="5867400" cy="685800"/>
          </a:xfrm>
          <a:prstGeom prst="rect">
            <a:avLst/>
          </a:prstGeom>
          <a:solidFill>
            <a:srgbClr val="218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Fundamentals</a:t>
            </a:r>
          </a:p>
        </p:txBody>
      </p:sp>
      <p:sp>
        <p:nvSpPr>
          <p:cNvPr id="7" name="AutoShape 6" descr="Eqn:eqnhtrt"/>
          <p:cNvSpPr>
            <a:spLocks noChangeAspect="1" noChangeArrowheads="1"/>
          </p:cNvSpPr>
          <p:nvPr/>
        </p:nvSpPr>
        <p:spPr bwMode="auto">
          <a:xfrm>
            <a:off x="158908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018744"/>
            <a:ext cx="2296353" cy="15006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7644F0-AC4E-3AE6-513B-27E984F8F452}"/>
              </a:ext>
            </a:extLst>
          </p:cNvPr>
          <p:cNvSpPr txBox="1"/>
          <p:nvPr/>
        </p:nvSpPr>
        <p:spPr>
          <a:xfrm>
            <a:off x="3124919" y="4758546"/>
            <a:ext cx="59673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Source: </a:t>
            </a:r>
            <a:r>
              <a:rPr lang="en-US" sz="1000">
                <a:ea typeface="+mn-lt"/>
                <a:cs typeface="+mn-lt"/>
              </a:rPr>
              <a:t>“Hough Line Transform — OpenCV 2.4.13.7 documentation.” </a:t>
            </a:r>
            <a:r>
              <a:rPr lang="en-US" sz="1000">
                <a:ea typeface="+mn-lt"/>
                <a:cs typeface="+mn-lt"/>
                <a:hlinkClick r:id="rId4"/>
              </a:rPr>
              <a:t>https://docs.opencv.org/2.4/doc/tutorials/imgproc/imgtrans/hough_lines/hough_lines.html</a:t>
            </a:r>
            <a:endParaRPr lang="en-US" sz="10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489" y="1733550"/>
            <a:ext cx="259851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733550"/>
            <a:ext cx="2514600" cy="252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733550"/>
            <a:ext cx="2514599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80992" y="1276350"/>
            <a:ext cx="23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Remote Sensing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0219" y="1276350"/>
            <a:ext cx="214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Canny Edge Detector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0" y="1276350"/>
            <a:ext cx="180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Hough Transform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09550"/>
            <a:ext cx="7010400" cy="685800"/>
          </a:xfrm>
          <a:prstGeom prst="rect">
            <a:avLst/>
          </a:prstGeom>
          <a:solidFill>
            <a:srgbClr val="218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 Example from the literature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4C8EA-30DA-4FF0-BEAB-D293801E8121}"/>
              </a:ext>
            </a:extLst>
          </p:cNvPr>
          <p:cNvSpPr txBox="1"/>
          <p:nvPr/>
        </p:nvSpPr>
        <p:spPr>
          <a:xfrm>
            <a:off x="3372928" y="4758546"/>
            <a:ext cx="562226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Source: </a:t>
            </a:r>
            <a:r>
              <a:rPr lang="en-US" sz="1000">
                <a:ea typeface="+mn-lt"/>
                <a:cs typeface="+mn-lt"/>
              </a:rPr>
              <a:t>“Image Transforms - Hough Transform.” </a:t>
            </a:r>
            <a:r>
              <a:rPr lang="en-US" sz="1000">
                <a:ea typeface="+mn-lt"/>
                <a:cs typeface="+mn-lt"/>
                <a:hlinkClick r:id="rId5"/>
              </a:rPr>
              <a:t>https://homepages.inf.ed.ac.uk/rbf/HIPR2/hough.htm</a:t>
            </a:r>
            <a:r>
              <a:rPr lang="en-US" sz="1000">
                <a:ea typeface="+mn-lt"/>
                <a:cs typeface="+mn-lt"/>
              </a:rPr>
              <a:t> </a:t>
            </a:r>
            <a:endParaRPr lang="en-US" sz="10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2647950"/>
            <a:ext cx="3657600" cy="857250"/>
          </a:xfrm>
          <a:solidFill>
            <a:srgbClr val="218F85"/>
          </a:solidFill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093039"/>
            <a:ext cx="6629400" cy="37548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IN" sz="1700" err="1">
                <a:latin typeface="Arial"/>
                <a:cs typeface="Arial"/>
              </a:rPr>
              <a:t>Numpy</a:t>
            </a:r>
            <a:r>
              <a:rPr lang="en-IN" sz="1700">
                <a:latin typeface="Arial"/>
                <a:cs typeface="Arial"/>
              </a:rPr>
              <a:t> : </a:t>
            </a:r>
            <a:endParaRPr lang="en-IN" sz="170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7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import </a:t>
            </a:r>
            <a:r>
              <a:rPr lang="en-IN" sz="17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numpy</a:t>
            </a:r>
            <a:r>
              <a:rPr lang="en-IN" sz="17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as np</a:t>
            </a:r>
          </a:p>
          <a:p>
            <a:pPr lvl="1"/>
            <a:endParaRPr lang="en-IN" sz="170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700" err="1">
                <a:latin typeface="Arial"/>
                <a:cs typeface="Arial"/>
              </a:rPr>
              <a:t>Matplotlip.pyplot</a:t>
            </a:r>
            <a:r>
              <a:rPr lang="en-IN" sz="1700">
                <a:latin typeface="Arial"/>
                <a:cs typeface="Arial"/>
              </a:rPr>
              <a:t> : </a:t>
            </a:r>
            <a:endParaRPr lang="en-IN" sz="170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7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import </a:t>
            </a:r>
            <a:r>
              <a:rPr lang="en-IN" sz="17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matplotlib.pyplot</a:t>
            </a:r>
            <a:r>
              <a:rPr lang="en-IN" sz="17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as </a:t>
            </a:r>
            <a:r>
              <a:rPr lang="en-IN" sz="17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plt</a:t>
            </a:r>
            <a:endParaRPr lang="en-IN" sz="170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lvl="1"/>
            <a:endParaRPr lang="en-IN" sz="170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700" err="1">
                <a:latin typeface="Arial"/>
                <a:cs typeface="Arial"/>
              </a:rPr>
              <a:t>Matplotlib.lines</a:t>
            </a:r>
            <a:r>
              <a:rPr lang="en-IN" sz="1700">
                <a:latin typeface="Arial"/>
                <a:cs typeface="Arial"/>
              </a:rPr>
              <a:t> : </a:t>
            </a:r>
            <a:endParaRPr lang="en-IN" sz="170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7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import </a:t>
            </a:r>
            <a:r>
              <a:rPr lang="en-IN" sz="17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matplotlib.lines</a:t>
            </a:r>
            <a:r>
              <a:rPr lang="en-IN" sz="17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as </a:t>
            </a:r>
            <a:r>
              <a:rPr lang="en-IN" sz="17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mlines</a:t>
            </a:r>
            <a:endParaRPr lang="en-IN" sz="170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lvl="1"/>
            <a:endParaRPr lang="en-IN" sz="170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700" err="1">
                <a:latin typeface="Arial"/>
                <a:cs typeface="Arial"/>
              </a:rPr>
              <a:t>OpenCv</a:t>
            </a:r>
            <a:r>
              <a:rPr lang="en-IN" sz="1700">
                <a:latin typeface="Arial"/>
                <a:cs typeface="Arial"/>
              </a:rPr>
              <a:t> : </a:t>
            </a:r>
            <a:endParaRPr lang="en-IN" sz="170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7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import cv2</a:t>
            </a:r>
          </a:p>
          <a:p>
            <a:pPr lvl="1"/>
            <a:endParaRPr lang="en-IN" sz="170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700" err="1">
                <a:latin typeface="Arial"/>
                <a:cs typeface="Arial"/>
              </a:rPr>
              <a:t>tkinter</a:t>
            </a:r>
            <a:r>
              <a:rPr lang="en-IN" sz="1700">
                <a:latin typeface="Arial"/>
                <a:cs typeface="Arial"/>
              </a:rPr>
              <a:t> : </a:t>
            </a:r>
            <a:endParaRPr lang="en-US" sz="1700">
              <a:latin typeface="Arial"/>
              <a:ea typeface="+mn-lt"/>
              <a:cs typeface="Arial"/>
            </a:endParaRPr>
          </a:p>
          <a:p>
            <a:pPr lvl="1"/>
            <a:r>
              <a:rPr lang="en-IN" sz="17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import </a:t>
            </a:r>
            <a:r>
              <a:rPr lang="en-IN" sz="17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tkinter</a:t>
            </a:r>
            <a:r>
              <a:rPr lang="en-IN" sz="17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as </a:t>
            </a:r>
            <a:r>
              <a:rPr lang="en-IN" sz="17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tk</a:t>
            </a:r>
            <a:endParaRPr lang="en-US" sz="1700" err="1">
              <a:solidFill>
                <a:schemeClr val="accent1">
                  <a:lumMod val="75000"/>
                </a:schemeClr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9550"/>
            <a:ext cx="7010400" cy="685800"/>
          </a:xfrm>
          <a:prstGeom prst="rect">
            <a:avLst/>
          </a:prstGeom>
          <a:solidFill>
            <a:srgbClr val="218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Importing essential libraries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9550"/>
            <a:ext cx="7010400" cy="685800"/>
          </a:xfrm>
          <a:prstGeom prst="rect">
            <a:avLst/>
          </a:prstGeom>
          <a:solidFill>
            <a:srgbClr val="218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Hough Transform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1504620"/>
            <a:ext cx="2526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/>
              <a:t>Defining the transform function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" y="1842844"/>
            <a:ext cx="3276600" cy="2616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100"/>
              <a:t>def </a:t>
            </a:r>
            <a:r>
              <a:rPr lang="en-IN" sz="1100" err="1"/>
              <a:t>hough_transform</a:t>
            </a:r>
            <a:r>
              <a:rPr lang="en-IN" sz="1100"/>
              <a:t>(</a:t>
            </a:r>
            <a:r>
              <a:rPr lang="en-IN" sz="1100" err="1"/>
              <a:t>input_img</a:t>
            </a:r>
            <a:r>
              <a:rPr lang="en-IN" sz="1100"/>
              <a:t>, approach, threshold)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800" y="1120973"/>
            <a:ext cx="213360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1400"/>
              <a:t>Slope-intercept form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46817" y="1842844"/>
            <a:ext cx="3361426" cy="2616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/>
              <a:t>def </a:t>
            </a:r>
            <a:r>
              <a:rPr lang="en-US" sz="1100" err="1"/>
              <a:t>hough_transform</a:t>
            </a:r>
            <a:r>
              <a:rPr lang="en-US" sz="1100"/>
              <a:t>(</a:t>
            </a:r>
            <a:r>
              <a:rPr lang="en-US" sz="1100" err="1"/>
              <a:t>input_img</a:t>
            </a:r>
            <a:r>
              <a:rPr lang="en-US" sz="1100"/>
              <a:t>, approach, threshold)</a:t>
            </a:r>
            <a:endParaRPr lang="en-IN" sz="1100"/>
          </a:p>
        </p:txBody>
      </p:sp>
      <p:sp>
        <p:nvSpPr>
          <p:cNvPr id="24" name="Rectangle 23"/>
          <p:cNvSpPr/>
          <p:nvPr/>
        </p:nvSpPr>
        <p:spPr>
          <a:xfrm>
            <a:off x="4191000" y="1120973"/>
            <a:ext cx="213360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1400"/>
              <a:t>Polar form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1504950"/>
            <a:ext cx="0" cy="329515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62800" y="895350"/>
            <a:ext cx="0" cy="409575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657600" y="1504950"/>
            <a:ext cx="2526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/>
              <a:t>Defining the transform function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" y="2343150"/>
            <a:ext cx="2526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/>
              <a:t>Extracting image size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46141" y="2346127"/>
            <a:ext cx="2526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/>
              <a:t>Extracting image size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2400" y="2650927"/>
            <a:ext cx="3211860" cy="9387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/>
              <a:t>height, width = </a:t>
            </a:r>
            <a:r>
              <a:rPr lang="en-US" sz="1100" err="1"/>
              <a:t>edge_image.shape</a:t>
            </a:r>
            <a:r>
              <a:rPr lang="en-US" sz="1100"/>
              <a:t>[:2]</a:t>
            </a:r>
          </a:p>
          <a:p>
            <a:r>
              <a:rPr lang="en-US" sz="1100" err="1"/>
              <a:t>half_height</a:t>
            </a:r>
            <a:r>
              <a:rPr lang="en-US" sz="1100"/>
              <a:t>, </a:t>
            </a:r>
            <a:r>
              <a:rPr lang="en-US" sz="1100" err="1"/>
              <a:t>half_width</a:t>
            </a:r>
            <a:r>
              <a:rPr lang="en-US" sz="1100"/>
              <a:t> = height / 2, width / 2</a:t>
            </a:r>
            <a:endParaRPr lang="en-US" sz="1100">
              <a:cs typeface="Calibri"/>
            </a:endParaRPr>
          </a:p>
          <a:p>
            <a:endParaRPr lang="en-US" sz="1100"/>
          </a:p>
          <a:p>
            <a:r>
              <a:rPr lang="en-IN" sz="1100" err="1"/>
              <a:t>max_len</a:t>
            </a:r>
            <a:r>
              <a:rPr lang="en-IN" sz="1100"/>
              <a:t> = </a:t>
            </a:r>
            <a:r>
              <a:rPr lang="en-IN" sz="1100" err="1"/>
              <a:t>np.sqrt</a:t>
            </a:r>
            <a:r>
              <a:rPr lang="en-IN" sz="1100"/>
              <a:t>(</a:t>
            </a:r>
            <a:r>
              <a:rPr lang="en-IN" sz="1100" err="1"/>
              <a:t>np.square</a:t>
            </a:r>
            <a:r>
              <a:rPr lang="en-IN" sz="1100"/>
              <a:t>(height) + </a:t>
            </a:r>
            <a:r>
              <a:rPr lang="en-IN" sz="1100" err="1"/>
              <a:t>np.square</a:t>
            </a:r>
            <a:r>
              <a:rPr lang="en-IN" sz="1100"/>
              <a:t>(width))</a:t>
            </a:r>
            <a:endParaRPr lang="en-US" sz="1100"/>
          </a:p>
        </p:txBody>
      </p:sp>
      <p:sp>
        <p:nvSpPr>
          <p:cNvPr id="30" name="Rectangle 29"/>
          <p:cNvSpPr/>
          <p:nvPr/>
        </p:nvSpPr>
        <p:spPr>
          <a:xfrm>
            <a:off x="3646140" y="2650926"/>
            <a:ext cx="3364259" cy="9387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/>
              <a:t>height, width = </a:t>
            </a:r>
            <a:r>
              <a:rPr lang="en-US" sz="1100" err="1"/>
              <a:t>edge_image.shape</a:t>
            </a:r>
            <a:r>
              <a:rPr lang="en-US" sz="1100"/>
              <a:t>[:2]</a:t>
            </a:r>
          </a:p>
          <a:p>
            <a:r>
              <a:rPr lang="en-US" sz="1100" err="1">
                <a:ea typeface="+mn-lt"/>
                <a:cs typeface="+mn-lt"/>
              </a:rPr>
              <a:t>half_height</a:t>
            </a:r>
            <a:r>
              <a:rPr lang="en-US" sz="1100">
                <a:ea typeface="+mn-lt"/>
                <a:cs typeface="+mn-lt"/>
              </a:rPr>
              <a:t>, </a:t>
            </a:r>
            <a:r>
              <a:rPr lang="en-US" sz="1100" err="1">
                <a:ea typeface="+mn-lt"/>
                <a:cs typeface="+mn-lt"/>
              </a:rPr>
              <a:t>half_width</a:t>
            </a:r>
            <a:r>
              <a:rPr lang="en-US" sz="1100">
                <a:ea typeface="+mn-lt"/>
                <a:cs typeface="+mn-lt"/>
              </a:rPr>
              <a:t> = height / 2, width / 2</a:t>
            </a:r>
          </a:p>
          <a:p>
            <a:endParaRPr lang="en-US" sz="1100">
              <a:cs typeface="Calibri"/>
            </a:endParaRPr>
          </a:p>
          <a:p>
            <a:r>
              <a:rPr lang="en-IN" sz="1100" err="1"/>
              <a:t>max_len</a:t>
            </a:r>
            <a:r>
              <a:rPr lang="en-IN" sz="1100"/>
              <a:t> = </a:t>
            </a:r>
            <a:r>
              <a:rPr lang="en-IN" sz="1100" err="1"/>
              <a:t>np.sqrt</a:t>
            </a:r>
            <a:r>
              <a:rPr lang="en-IN" sz="1100"/>
              <a:t>(</a:t>
            </a:r>
            <a:r>
              <a:rPr lang="en-IN" sz="1100" err="1"/>
              <a:t>np.square</a:t>
            </a:r>
            <a:r>
              <a:rPr lang="en-IN" sz="1100"/>
              <a:t>(height) + </a:t>
            </a:r>
            <a:r>
              <a:rPr lang="en-IN" sz="1100" err="1"/>
              <a:t>np.square</a:t>
            </a:r>
            <a:r>
              <a:rPr lang="en-IN" sz="1100"/>
              <a:t>(width))</a:t>
            </a:r>
            <a:endParaRPr lang="en-IN" sz="1100"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2400" y="3638550"/>
            <a:ext cx="2526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/>
              <a:t>Accumulator Array formation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31245" y="3635573"/>
            <a:ext cx="2526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/>
              <a:t>Accumulator Array formation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0941" y="3872644"/>
            <a:ext cx="3211860" cy="6001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 err="1"/>
              <a:t>m_lst</a:t>
            </a:r>
            <a:r>
              <a:rPr lang="en-US" sz="1100"/>
              <a:t>=</a:t>
            </a:r>
            <a:r>
              <a:rPr lang="en-US" sz="1100" err="1"/>
              <a:t>np.arange</a:t>
            </a:r>
            <a:r>
              <a:rPr lang="en-US" sz="1100"/>
              <a:t>(-200,200,step=1)</a:t>
            </a:r>
          </a:p>
          <a:p>
            <a:r>
              <a:rPr lang="en-US" sz="1100" err="1"/>
              <a:t>c_lst</a:t>
            </a:r>
            <a:r>
              <a:rPr lang="en-US" sz="1100"/>
              <a:t>=</a:t>
            </a:r>
            <a:r>
              <a:rPr lang="en-US" sz="1100" err="1"/>
              <a:t>np.arange</a:t>
            </a:r>
            <a:r>
              <a:rPr lang="en-US" sz="1100"/>
              <a:t>(-200,200,step=1)</a:t>
            </a:r>
            <a:endParaRPr lang="en-US" sz="1100">
              <a:cs typeface="Calibri"/>
            </a:endParaRPr>
          </a:p>
          <a:p>
            <a:r>
              <a:rPr lang="en-US" sz="1100"/>
              <a:t>accumulator = </a:t>
            </a:r>
            <a:r>
              <a:rPr lang="en-US" sz="1100" err="1"/>
              <a:t>np.zeros</a:t>
            </a:r>
            <a:r>
              <a:rPr lang="en-US" sz="1100"/>
              <a:t>((</a:t>
            </a:r>
            <a:r>
              <a:rPr lang="en-US" sz="1100" err="1"/>
              <a:t>len</a:t>
            </a:r>
            <a:r>
              <a:rPr lang="en-US" sz="1100"/>
              <a:t>(</a:t>
            </a:r>
            <a:r>
              <a:rPr lang="en-US" sz="1100" err="1"/>
              <a:t>m_lst</a:t>
            </a:r>
            <a:r>
              <a:rPr lang="en-US" sz="1100"/>
              <a:t>), </a:t>
            </a:r>
            <a:r>
              <a:rPr lang="en-US" sz="1100" err="1"/>
              <a:t>len</a:t>
            </a:r>
            <a:r>
              <a:rPr lang="en-US" sz="1100"/>
              <a:t>(</a:t>
            </a:r>
            <a:r>
              <a:rPr lang="en-US" sz="1100" err="1"/>
              <a:t>c_lst</a:t>
            </a:r>
            <a:r>
              <a:rPr lang="en-US" sz="1100"/>
              <a:t>)))</a:t>
            </a:r>
            <a:endParaRPr lang="en-US" sz="1100">
              <a:cs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46139" y="3861388"/>
            <a:ext cx="3364259" cy="9387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100" err="1"/>
              <a:t>dq</a:t>
            </a:r>
            <a:r>
              <a:rPr lang="pt-BR" sz="1100"/>
              <a:t> = 180 / </a:t>
            </a:r>
            <a:r>
              <a:rPr lang="pt-BR" sz="1100" err="1"/>
              <a:t>total_qs</a:t>
            </a:r>
            <a:endParaRPr lang="pt-BR" sz="1100" err="1">
              <a:cs typeface="Calibri"/>
            </a:endParaRPr>
          </a:p>
          <a:p>
            <a:r>
              <a:rPr lang="pt-BR" sz="1100" err="1"/>
              <a:t>dr</a:t>
            </a:r>
            <a:r>
              <a:rPr lang="pt-BR" sz="1100"/>
              <a:t> = (2 * diagonal) / </a:t>
            </a:r>
            <a:r>
              <a:rPr lang="pt-BR" sz="1100" err="1"/>
              <a:t>total_rs</a:t>
            </a:r>
            <a:endParaRPr lang="pt-BR" sz="1100" err="1">
              <a:cs typeface="Calibri"/>
            </a:endParaRPr>
          </a:p>
          <a:p>
            <a:r>
              <a:rPr lang="en-US" sz="1100" err="1"/>
              <a:t>qs</a:t>
            </a:r>
            <a:r>
              <a:rPr lang="en-US" sz="1100"/>
              <a:t> = </a:t>
            </a:r>
            <a:r>
              <a:rPr lang="en-US" sz="1100" err="1"/>
              <a:t>np.arange</a:t>
            </a:r>
            <a:r>
              <a:rPr lang="en-US" sz="1100"/>
              <a:t>(0, 180, step=</a:t>
            </a:r>
            <a:r>
              <a:rPr lang="en-US" sz="1100" err="1"/>
              <a:t>dq</a:t>
            </a:r>
            <a:r>
              <a:rPr lang="en-US" sz="1100"/>
              <a:t>)</a:t>
            </a:r>
            <a:endParaRPr lang="en-US" sz="1100">
              <a:cs typeface="Calibri"/>
            </a:endParaRPr>
          </a:p>
          <a:p>
            <a:r>
              <a:rPr lang="en-US" sz="1100" err="1"/>
              <a:t>rs</a:t>
            </a:r>
            <a:r>
              <a:rPr lang="en-US" sz="1100"/>
              <a:t> = </a:t>
            </a:r>
            <a:r>
              <a:rPr lang="en-US" sz="1100" err="1"/>
              <a:t>np.arange</a:t>
            </a:r>
            <a:r>
              <a:rPr lang="en-US" sz="1100"/>
              <a:t>(-diagonal, diagonal, step=</a:t>
            </a:r>
            <a:r>
              <a:rPr lang="en-US" sz="1100" err="1"/>
              <a:t>dr</a:t>
            </a:r>
            <a:r>
              <a:rPr lang="en-US" sz="1100"/>
              <a:t>)</a:t>
            </a:r>
            <a:endParaRPr lang="en-US" sz="1100">
              <a:cs typeface="Calibri"/>
            </a:endParaRPr>
          </a:p>
          <a:p>
            <a:r>
              <a:rPr lang="en-US" sz="1100"/>
              <a:t>accumulator = </a:t>
            </a:r>
            <a:r>
              <a:rPr lang="en-US" sz="1100" err="1"/>
              <a:t>np.zeros</a:t>
            </a:r>
            <a:r>
              <a:rPr lang="en-US" sz="1100"/>
              <a:t>((</a:t>
            </a:r>
            <a:r>
              <a:rPr lang="en-US" sz="1100" err="1"/>
              <a:t>len</a:t>
            </a:r>
            <a:r>
              <a:rPr lang="en-US" sz="1100"/>
              <a:t>(</a:t>
            </a:r>
            <a:r>
              <a:rPr lang="en-US" sz="1100" err="1"/>
              <a:t>rs</a:t>
            </a:r>
            <a:r>
              <a:rPr lang="en-US" sz="1100"/>
              <a:t>), </a:t>
            </a:r>
            <a:r>
              <a:rPr lang="en-US" sz="1100" err="1"/>
              <a:t>len</a:t>
            </a:r>
            <a:r>
              <a:rPr lang="en-US" sz="1100"/>
              <a:t>(</a:t>
            </a:r>
            <a:r>
              <a:rPr lang="en-US" sz="1100" err="1"/>
              <a:t>qs</a:t>
            </a:r>
            <a:r>
              <a:rPr lang="en-US" sz="1100"/>
              <a:t>)))</a:t>
            </a:r>
            <a:endParaRPr lang="en-US" sz="1100">
              <a:cs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12645" y="1973649"/>
            <a:ext cx="185572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>
                <a:latin typeface="Arial" panose="020B0604020202020204" pitchFamily="34" charset="0"/>
                <a:cs typeface="Arial" panose="020B0604020202020204" pitchFamily="34" charset="0"/>
              </a:rPr>
              <a:t>The shape of an image is accessed by </a:t>
            </a:r>
            <a:r>
              <a:rPr lang="en-IN" sz="1200" err="1">
                <a:latin typeface="Arial" panose="020B0604020202020204" pitchFamily="34" charset="0"/>
                <a:cs typeface="Arial" panose="020B0604020202020204" pitchFamily="34" charset="0"/>
              </a:rPr>
              <a:t>img.shape</a:t>
            </a:r>
            <a:r>
              <a:rPr lang="en-IN" sz="1200">
                <a:latin typeface="Arial" panose="020B0604020202020204" pitchFamily="34" charset="0"/>
                <a:cs typeface="Arial" panose="020B0604020202020204" pitchFamily="34" charset="0"/>
              </a:rPr>
              <a:t>. It returns a </a:t>
            </a:r>
            <a:r>
              <a:rPr lang="en-IN" sz="1200" err="1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IN" sz="1200">
                <a:latin typeface="Arial" panose="020B0604020202020204" pitchFamily="34" charset="0"/>
                <a:cs typeface="Arial" panose="020B0604020202020204" pitchFamily="34" charset="0"/>
              </a:rPr>
              <a:t> of the number of rows, columns</a:t>
            </a:r>
          </a:p>
          <a:p>
            <a:endParaRPr lang="en-IN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>
                <a:latin typeface="Arial" panose="020B0604020202020204" pitchFamily="34" charset="0"/>
                <a:cs typeface="Arial" panose="020B0604020202020204" pitchFamily="34" charset="0"/>
              </a:rPr>
              <a:t>shape[:2] is an example of </a:t>
            </a:r>
            <a:r>
              <a:rPr lang="en-IN" sz="1200" err="1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IN" sz="1200">
                <a:latin typeface="Arial" panose="020B0604020202020204" pitchFamily="34" charset="0"/>
                <a:cs typeface="Arial" panose="020B0604020202020204" pitchFamily="34" charset="0"/>
              </a:rPr>
              <a:t> unpacking, with it you extract the rows and columns values from the shape </a:t>
            </a:r>
            <a:r>
              <a:rPr lang="en-IN" sz="1200" err="1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endParaRPr lang="en-I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2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2488</Words>
  <Application>Microsoft Office PowerPoint</Application>
  <PresentationFormat>On-screen Show (16:9)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</vt:lpstr>
      <vt:lpstr>Arial</vt:lpstr>
      <vt:lpstr>Bodoni MT Black</vt:lpstr>
      <vt:lpstr>Calibri</vt:lpstr>
      <vt:lpstr>GreekC</vt:lpstr>
      <vt:lpstr>Lucida Sans</vt:lpstr>
      <vt:lpstr>Rockwell Condensed</vt:lpstr>
      <vt:lpstr>Trebuchet MS</vt:lpstr>
      <vt:lpstr>Wingdings</vt:lpstr>
      <vt:lpstr>Office Theme</vt:lpstr>
      <vt:lpstr>PowerPoint Presentation</vt:lpstr>
      <vt:lpstr>About Hough Transform</vt:lpstr>
      <vt:lpstr>PowerPoint Presentation</vt:lpstr>
      <vt:lpstr>PowerPoint Presentation</vt:lpstr>
      <vt:lpstr>PowerPoint Presentation</vt:lpstr>
      <vt:lpstr>PowerPoint Presentation</vt:lpstr>
      <vt:lpstr>The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Arunim Anand</dc:creator>
  <cp:lastModifiedBy>shree ganesh</cp:lastModifiedBy>
  <cp:revision>14</cp:revision>
  <dcterms:created xsi:type="dcterms:W3CDTF">2006-08-16T00:00:00Z</dcterms:created>
  <dcterms:modified xsi:type="dcterms:W3CDTF">2022-11-28T10:07:47Z</dcterms:modified>
</cp:coreProperties>
</file>