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0" r:id="rId1"/>
  </p:sldMasterIdLst>
  <p:notesMasterIdLst>
    <p:notesMasterId r:id="rId22"/>
  </p:notesMasterIdLst>
  <p:sldIdLst>
    <p:sldId id="256" r:id="rId2"/>
    <p:sldId id="273" r:id="rId3"/>
    <p:sldId id="257" r:id="rId4"/>
    <p:sldId id="284" r:id="rId5"/>
    <p:sldId id="275" r:id="rId6"/>
    <p:sldId id="276" r:id="rId7"/>
    <p:sldId id="277" r:id="rId8"/>
    <p:sldId id="278" r:id="rId9"/>
    <p:sldId id="287" r:id="rId10"/>
    <p:sldId id="288" r:id="rId11"/>
    <p:sldId id="282" r:id="rId12"/>
    <p:sldId id="292" r:id="rId13"/>
    <p:sldId id="290" r:id="rId14"/>
    <p:sldId id="295" r:id="rId15"/>
    <p:sldId id="294" r:id="rId16"/>
    <p:sldId id="296" r:id="rId17"/>
    <p:sldId id="297" r:id="rId18"/>
    <p:sldId id="291" r:id="rId19"/>
    <p:sldId id="274" r:id="rId20"/>
    <p:sldId id="27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62" autoAdjust="0"/>
    <p:restoredTop sz="94660"/>
  </p:normalViewPr>
  <p:slideViewPr>
    <p:cSldViewPr snapToGrid="0">
      <p:cViewPr varScale="1">
        <p:scale>
          <a:sx n="91" d="100"/>
          <a:sy n="91" d="100"/>
        </p:scale>
        <p:origin x="37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0173D9-2C2F-4A8C-9DF2-E4ACD3A9479F}" type="datetimeFigureOut">
              <a:rPr lang="en-IN" smtClean="0"/>
              <a:t>27-04-2023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3FE8E1-3207-4AAD-A5CC-DCD612B30244}" type="slidenum">
              <a:rPr lang="en-IN" smtClean="0"/>
              <a:t>‹#›</a:t>
            </a:fld>
            <a:endParaRPr lang="en-IN"/>
          </a:p>
        </p:txBody>
      </p:sp>
    </p:spTree>
    <p:extLst>
      <p:ext uri="{BB962C8B-B14F-4D97-AF65-F5344CB8AC3E}">
        <p14:creationId xmlns:p14="http://schemas.microsoft.com/office/powerpoint/2010/main" val="3346742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127c7c7d41a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127c7c7d41a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4757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127c7c7d41a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127c7c7d41a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4141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A30A2A-F02A-43F4-9B03-8E7B0374FC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F192B764-7858-42AE-83F3-1B05E7A264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1255E01C-BD52-4F22-AC00-0603B343C1C2}"/>
              </a:ext>
            </a:extLst>
          </p:cNvPr>
          <p:cNvSpPr>
            <a:spLocks noGrp="1"/>
          </p:cNvSpPr>
          <p:nvPr>
            <p:ph type="dt" sz="half" idx="10"/>
          </p:nvPr>
        </p:nvSpPr>
        <p:spPr/>
        <p:txBody>
          <a:bodyPr/>
          <a:lstStyle/>
          <a:p>
            <a:fld id="{397E0307-B85C-446A-8EF0-0407D435D787}" type="datetimeFigureOut">
              <a:rPr lang="en-US" smtClean="0"/>
              <a:t>4/27/2023</a:t>
            </a:fld>
            <a:endParaRPr lang="en-US" dirty="0"/>
          </a:p>
        </p:txBody>
      </p:sp>
      <p:sp>
        <p:nvSpPr>
          <p:cNvPr id="5" name="Footer Placeholder 4">
            <a:extLst>
              <a:ext uri="{FF2B5EF4-FFF2-40B4-BE49-F238E27FC236}">
                <a16:creationId xmlns:a16="http://schemas.microsoft.com/office/drawing/2014/main" xmlns="" id="{A1153ED6-309D-40AA-9BD0-094B6E6B0B7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FB0704F5-647F-4902-8CD8-E2376A8F6B5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84265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43826D-0985-4B09-BE12-3252A7E3C2F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03EA4612-F79B-4FCF-8002-4778E46AE3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5158AA5-3883-4129-A948-296A658FD3B2}"/>
              </a:ext>
            </a:extLst>
          </p:cNvPr>
          <p:cNvSpPr>
            <a:spLocks noGrp="1"/>
          </p:cNvSpPr>
          <p:nvPr>
            <p:ph type="dt" sz="half" idx="10"/>
          </p:nvPr>
        </p:nvSpPr>
        <p:spPr/>
        <p:txBody>
          <a:bodyPr/>
          <a:lstStyle/>
          <a:p>
            <a:fld id="{B3CFE2CC-454D-4466-AC55-B86DA0A87BAE}" type="datetimeFigureOut">
              <a:rPr lang="en-US" smtClean="0"/>
              <a:t>4/27/2023</a:t>
            </a:fld>
            <a:endParaRPr lang="en-US" dirty="0"/>
          </a:p>
        </p:txBody>
      </p:sp>
      <p:sp>
        <p:nvSpPr>
          <p:cNvPr id="5" name="Footer Placeholder 4">
            <a:extLst>
              <a:ext uri="{FF2B5EF4-FFF2-40B4-BE49-F238E27FC236}">
                <a16:creationId xmlns:a16="http://schemas.microsoft.com/office/drawing/2014/main" xmlns="" id="{D402CBCD-AD4D-4D39-9094-C189217F7F9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812DB9EC-EC1F-4C1D-93C3-8EA77CFD365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65254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3A8C4322-7BF6-4CBD-8132-0823EC9C96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C6B1454F-2648-457B-BC4F-BAD747EDE1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6918732-11CE-4FED-9D48-C894B876F8CB}"/>
              </a:ext>
            </a:extLst>
          </p:cNvPr>
          <p:cNvSpPr>
            <a:spLocks noGrp="1"/>
          </p:cNvSpPr>
          <p:nvPr>
            <p:ph type="dt" sz="half" idx="10"/>
          </p:nvPr>
        </p:nvSpPr>
        <p:spPr/>
        <p:txBody>
          <a:bodyPr/>
          <a:lstStyle/>
          <a:p>
            <a:fld id="{B647B1BF-4039-460D-A637-65428CBD720E}" type="datetimeFigureOut">
              <a:rPr lang="en-US" smtClean="0"/>
              <a:t>4/27/2023</a:t>
            </a:fld>
            <a:endParaRPr lang="en-US" dirty="0"/>
          </a:p>
        </p:txBody>
      </p:sp>
      <p:sp>
        <p:nvSpPr>
          <p:cNvPr id="5" name="Footer Placeholder 4">
            <a:extLst>
              <a:ext uri="{FF2B5EF4-FFF2-40B4-BE49-F238E27FC236}">
                <a16:creationId xmlns:a16="http://schemas.microsoft.com/office/drawing/2014/main" xmlns="" id="{B31BDCB5-D409-4017-811E-B284A0B2379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AFE0005D-7C56-4075-9773-64890442DFF4}"/>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86958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291933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27027A-753A-4899-8E73-2D40AE58C3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7DED169D-594C-48F6-BFEC-E50A812B32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BD2F150-2A2A-423A-AF0C-17C54EB4118D}"/>
              </a:ext>
            </a:extLst>
          </p:cNvPr>
          <p:cNvSpPr>
            <a:spLocks noGrp="1"/>
          </p:cNvSpPr>
          <p:nvPr>
            <p:ph type="dt" sz="half" idx="10"/>
          </p:nvPr>
        </p:nvSpPr>
        <p:spPr/>
        <p:txBody>
          <a:bodyPr/>
          <a:lstStyle/>
          <a:p>
            <a:fld id="{AAA39ACE-9343-4EBE-B5CA-AEA240A1DC53}" type="datetimeFigureOut">
              <a:rPr lang="en-US" smtClean="0"/>
              <a:t>4/27/2023</a:t>
            </a:fld>
            <a:endParaRPr lang="en-US" dirty="0"/>
          </a:p>
        </p:txBody>
      </p:sp>
      <p:sp>
        <p:nvSpPr>
          <p:cNvPr id="5" name="Footer Placeholder 4">
            <a:extLst>
              <a:ext uri="{FF2B5EF4-FFF2-40B4-BE49-F238E27FC236}">
                <a16:creationId xmlns:a16="http://schemas.microsoft.com/office/drawing/2014/main" xmlns="" id="{BEC3EB36-0CCA-4150-A120-414B70922BB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E57EB5AD-87EE-4491-B282-175729D7531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77234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3B0C5E-B466-462B-99DC-CBA4414F63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800D570F-D9D5-4CE7-B50C-26466D4F16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2BACC328-C93B-4511-9348-58A6ABFB18DE}"/>
              </a:ext>
            </a:extLst>
          </p:cNvPr>
          <p:cNvSpPr>
            <a:spLocks noGrp="1"/>
          </p:cNvSpPr>
          <p:nvPr>
            <p:ph type="dt" sz="half" idx="10"/>
          </p:nvPr>
        </p:nvSpPr>
        <p:spPr/>
        <p:txBody>
          <a:bodyPr/>
          <a:lstStyle/>
          <a:p>
            <a:fld id="{C9A00F7B-89C5-4DF7-A309-6263220147D4}" type="datetimeFigureOut">
              <a:rPr lang="en-US" smtClean="0"/>
              <a:t>4/27/2023</a:t>
            </a:fld>
            <a:endParaRPr lang="en-US" dirty="0"/>
          </a:p>
        </p:txBody>
      </p:sp>
      <p:sp>
        <p:nvSpPr>
          <p:cNvPr id="5" name="Footer Placeholder 4">
            <a:extLst>
              <a:ext uri="{FF2B5EF4-FFF2-40B4-BE49-F238E27FC236}">
                <a16:creationId xmlns:a16="http://schemas.microsoft.com/office/drawing/2014/main" xmlns="" id="{B5965900-CFD3-459E-B00C-1CB37835321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4AAFA58A-15E9-4445-99F9-465971BCC179}"/>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41407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87AC23-94DA-469B-9AF5-132F9EDDDF7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8181CD1E-66F3-4086-A96B-137CB4E950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79D115B6-4F90-4FF9-9ECE-21D63778B4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32449A3F-EC82-4ACB-B1FA-045847A246F7}"/>
              </a:ext>
            </a:extLst>
          </p:cNvPr>
          <p:cNvSpPr>
            <a:spLocks noGrp="1"/>
          </p:cNvSpPr>
          <p:nvPr>
            <p:ph type="dt" sz="half" idx="10"/>
          </p:nvPr>
        </p:nvSpPr>
        <p:spPr/>
        <p:txBody>
          <a:bodyPr/>
          <a:lstStyle/>
          <a:p>
            <a:fld id="{449C95DE-FD64-4606-AE61-EC1136867CC6}" type="datetimeFigureOut">
              <a:rPr lang="en-US" smtClean="0"/>
              <a:t>4/27/2023</a:t>
            </a:fld>
            <a:endParaRPr lang="en-US" dirty="0"/>
          </a:p>
        </p:txBody>
      </p:sp>
      <p:sp>
        <p:nvSpPr>
          <p:cNvPr id="6" name="Footer Placeholder 5">
            <a:extLst>
              <a:ext uri="{FF2B5EF4-FFF2-40B4-BE49-F238E27FC236}">
                <a16:creationId xmlns:a16="http://schemas.microsoft.com/office/drawing/2014/main" xmlns="" id="{DEFE1817-4CE5-4D0C-8652-F5C3453A2B4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BCB53E41-1429-4AAF-9C23-6E3FD36EF005}"/>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82998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07EB36-3467-4276-854C-A51F5CC77AA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5E2A74BF-7987-4860-BA57-BF8047B47B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1E2C003D-E81B-468A-91C2-0BCF4C5F25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DD8BB3E7-D2B5-4875-9DDD-38B7B01900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DD98154C-1D1A-4B73-A046-500A999A39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DC681095-ADF3-4BCC-984C-3DE530788646}"/>
              </a:ext>
            </a:extLst>
          </p:cNvPr>
          <p:cNvSpPr>
            <a:spLocks noGrp="1"/>
          </p:cNvSpPr>
          <p:nvPr>
            <p:ph type="dt" sz="half" idx="10"/>
          </p:nvPr>
        </p:nvSpPr>
        <p:spPr/>
        <p:txBody>
          <a:bodyPr/>
          <a:lstStyle/>
          <a:p>
            <a:fld id="{5DEB0BBD-30FE-4CF1-900A-0C45149F8AF8}" type="datetimeFigureOut">
              <a:rPr lang="en-US" smtClean="0"/>
              <a:t>4/27/2023</a:t>
            </a:fld>
            <a:endParaRPr lang="en-US" dirty="0"/>
          </a:p>
        </p:txBody>
      </p:sp>
      <p:sp>
        <p:nvSpPr>
          <p:cNvPr id="8" name="Footer Placeholder 7">
            <a:extLst>
              <a:ext uri="{FF2B5EF4-FFF2-40B4-BE49-F238E27FC236}">
                <a16:creationId xmlns:a16="http://schemas.microsoft.com/office/drawing/2014/main" xmlns="" id="{2194EB04-A2EB-46B2-BE26-F885CF345C5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980818C1-C3FA-453C-AE10-42AE8BE9F3EF}"/>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65348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ADE875-0823-4792-A468-999CB6E1CBE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16F5A6A9-B00E-4A19-AA7F-22BDC24594A8}"/>
              </a:ext>
            </a:extLst>
          </p:cNvPr>
          <p:cNvSpPr>
            <a:spLocks noGrp="1"/>
          </p:cNvSpPr>
          <p:nvPr>
            <p:ph type="dt" sz="half" idx="10"/>
          </p:nvPr>
        </p:nvSpPr>
        <p:spPr/>
        <p:txBody>
          <a:bodyPr/>
          <a:lstStyle/>
          <a:p>
            <a:fld id="{B91A5F7F-3E81-4C65-A4D1-CB62D5B9DB91}" type="datetimeFigureOut">
              <a:rPr lang="en-US" smtClean="0"/>
              <a:t>4/27/2023</a:t>
            </a:fld>
            <a:endParaRPr lang="en-US" dirty="0"/>
          </a:p>
        </p:txBody>
      </p:sp>
      <p:sp>
        <p:nvSpPr>
          <p:cNvPr id="4" name="Footer Placeholder 3">
            <a:extLst>
              <a:ext uri="{FF2B5EF4-FFF2-40B4-BE49-F238E27FC236}">
                <a16:creationId xmlns:a16="http://schemas.microsoft.com/office/drawing/2014/main" xmlns="" id="{AFF4800A-1844-4370-90A5-63C7276CEA1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1C6B78AA-7B8C-4E9E-ADF1-5F1FD6E98CD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62061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CEC9CAA-4741-449D-9148-4F0A815A720A}"/>
              </a:ext>
            </a:extLst>
          </p:cNvPr>
          <p:cNvSpPr>
            <a:spLocks noGrp="1"/>
          </p:cNvSpPr>
          <p:nvPr>
            <p:ph type="dt" sz="half" idx="10"/>
          </p:nvPr>
        </p:nvSpPr>
        <p:spPr/>
        <p:txBody>
          <a:bodyPr/>
          <a:lstStyle/>
          <a:p>
            <a:fld id="{377ECC86-1672-4627-AEFE-EC5485C73905}" type="datetimeFigureOut">
              <a:rPr lang="en-US" smtClean="0"/>
              <a:t>4/27/2023</a:t>
            </a:fld>
            <a:endParaRPr lang="en-US" dirty="0"/>
          </a:p>
        </p:txBody>
      </p:sp>
      <p:sp>
        <p:nvSpPr>
          <p:cNvPr id="3" name="Footer Placeholder 2">
            <a:extLst>
              <a:ext uri="{FF2B5EF4-FFF2-40B4-BE49-F238E27FC236}">
                <a16:creationId xmlns:a16="http://schemas.microsoft.com/office/drawing/2014/main" xmlns="" id="{67716E90-DBD2-4220-840B-579BDB72E8DD}"/>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8356970D-9B1B-45A3-AF28-6D4932ADE02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74605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E2BD00-7E76-45C4-8E5B-E58CA66C60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7E587059-04DE-4F55-ADC4-E35F924451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089D468B-4180-472D-8105-904D16D52D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F208E2A-6FFB-4C0F-8433-9C204E527315}"/>
              </a:ext>
            </a:extLst>
          </p:cNvPr>
          <p:cNvSpPr>
            <a:spLocks noGrp="1"/>
          </p:cNvSpPr>
          <p:nvPr>
            <p:ph type="dt" sz="half" idx="10"/>
          </p:nvPr>
        </p:nvSpPr>
        <p:spPr/>
        <p:txBody>
          <a:bodyPr/>
          <a:lstStyle/>
          <a:p>
            <a:fld id="{3CDCB01F-D966-4C62-B900-0BE008A90C98}" type="datetimeFigureOut">
              <a:rPr lang="en-US" smtClean="0"/>
              <a:t>4/27/2023</a:t>
            </a:fld>
            <a:endParaRPr lang="en-US" dirty="0"/>
          </a:p>
        </p:txBody>
      </p:sp>
      <p:sp>
        <p:nvSpPr>
          <p:cNvPr id="6" name="Footer Placeholder 5">
            <a:extLst>
              <a:ext uri="{FF2B5EF4-FFF2-40B4-BE49-F238E27FC236}">
                <a16:creationId xmlns:a16="http://schemas.microsoft.com/office/drawing/2014/main" xmlns="" id="{B596CB79-833F-47F6-80C9-EF7A59EA35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72A702F0-FF55-4E6C-A58B-3B10B94CEEBF}"/>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02797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CC5954-55FD-418F-8A9D-FDC358B231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1A498FF4-800F-4A03-BC15-648DC29AFC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1B54069B-F8F8-423B-BC96-35CC793268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75EB02A7-88EE-4701-B5C7-DD7A7A6BF992}"/>
              </a:ext>
            </a:extLst>
          </p:cNvPr>
          <p:cNvSpPr>
            <a:spLocks noGrp="1"/>
          </p:cNvSpPr>
          <p:nvPr>
            <p:ph type="dt" sz="half" idx="10"/>
          </p:nvPr>
        </p:nvSpPr>
        <p:spPr/>
        <p:txBody>
          <a:bodyPr/>
          <a:lstStyle/>
          <a:p>
            <a:fld id="{5E73A0EA-7DC7-4964-BB97-B173EF3B859A}" type="datetimeFigureOut">
              <a:rPr lang="en-US" smtClean="0"/>
              <a:t>4/27/2023</a:t>
            </a:fld>
            <a:endParaRPr lang="en-US" dirty="0"/>
          </a:p>
        </p:txBody>
      </p:sp>
      <p:sp>
        <p:nvSpPr>
          <p:cNvPr id="6" name="Footer Placeholder 5">
            <a:extLst>
              <a:ext uri="{FF2B5EF4-FFF2-40B4-BE49-F238E27FC236}">
                <a16:creationId xmlns:a16="http://schemas.microsoft.com/office/drawing/2014/main" xmlns="" id="{2291D294-95B1-45EF-8753-F37CC09001F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6F894840-BC80-4F98-AE03-BC47D3656F1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75519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7C8B0D7-70B7-4999-88C3-EA165B727A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9AF2DEB6-E90B-468C-9CD6-72C08ACA04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BDC18CF-6C3D-46B6-A4CC-8EA8B2F8D0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EF52CC-F3D9-41D4-BCE4-C208E61A3F31}" type="datetimeFigureOut">
              <a:rPr lang="en-US" smtClean="0"/>
              <a:t>4/27/2023</a:t>
            </a:fld>
            <a:endParaRPr lang="en-US" dirty="0"/>
          </a:p>
        </p:txBody>
      </p:sp>
      <p:sp>
        <p:nvSpPr>
          <p:cNvPr id="5" name="Footer Placeholder 4">
            <a:extLst>
              <a:ext uri="{FF2B5EF4-FFF2-40B4-BE49-F238E27FC236}">
                <a16:creationId xmlns:a16="http://schemas.microsoft.com/office/drawing/2014/main" xmlns="" id="{7F5341E0-EB67-452E-B34F-4CD8334528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C6F32FDB-99B4-41D7-87ED-0D653C58B0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9131922"/>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A9209A-4089-4A4C-8E70-E6CA99207D3D}"/>
              </a:ext>
            </a:extLst>
          </p:cNvPr>
          <p:cNvSpPr>
            <a:spLocks noGrp="1"/>
          </p:cNvSpPr>
          <p:nvPr>
            <p:ph type="ctrTitle"/>
          </p:nvPr>
        </p:nvSpPr>
        <p:spPr>
          <a:xfrm>
            <a:off x="728870" y="2078790"/>
            <a:ext cx="10943507" cy="1232013"/>
          </a:xfrm>
        </p:spPr>
        <p:txBody>
          <a:bodyPr>
            <a:normAutofit/>
          </a:bodyPr>
          <a:lstStyle/>
          <a:p>
            <a:pPr>
              <a:lnSpc>
                <a:spcPct val="100000"/>
              </a:lnSpc>
            </a:pPr>
            <a:r>
              <a:rPr lang="en-US" sz="3200" b="1" dirty="0">
                <a:solidFill>
                  <a:schemeClr val="tx1">
                    <a:lumMod val="95000"/>
                  </a:schemeClr>
                </a:solidFill>
                <a:latin typeface="Times New Roman" panose="02020603050405020304" pitchFamily="18" charset="0"/>
                <a:ea typeface="Lato"/>
                <a:cs typeface="Times New Roman" panose="02020603050405020304" pitchFamily="18" charset="0"/>
                <a:sym typeface="Lato"/>
              </a:rPr>
              <a:t>Hyperspectral Remote Sensing Image Classification Based on</a:t>
            </a:r>
            <a:br>
              <a:rPr lang="en-US" sz="3200" b="1" dirty="0">
                <a:solidFill>
                  <a:schemeClr val="tx1">
                    <a:lumMod val="95000"/>
                  </a:schemeClr>
                </a:solidFill>
                <a:latin typeface="Times New Roman" panose="02020603050405020304" pitchFamily="18" charset="0"/>
                <a:ea typeface="Lato"/>
                <a:cs typeface="Times New Roman" panose="02020603050405020304" pitchFamily="18" charset="0"/>
                <a:sym typeface="Lato"/>
              </a:rPr>
            </a:br>
            <a:r>
              <a:rPr lang="en-US" sz="3200" b="1" dirty="0">
                <a:solidFill>
                  <a:schemeClr val="tx1">
                    <a:lumMod val="95000"/>
                  </a:schemeClr>
                </a:solidFill>
                <a:latin typeface="Times New Roman" panose="02020603050405020304" pitchFamily="18" charset="0"/>
                <a:ea typeface="Lato"/>
                <a:cs typeface="Times New Roman" panose="02020603050405020304" pitchFamily="18" charset="0"/>
                <a:sym typeface="Lato"/>
              </a:rPr>
              <a:t>Convolutional Neural Network</a:t>
            </a:r>
            <a:endParaRPr lang="en-IN" sz="3200" b="1"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0259C566-F103-4C79-A70A-DB798C8DAACC}"/>
              </a:ext>
            </a:extLst>
          </p:cNvPr>
          <p:cNvSpPr>
            <a:spLocks noGrp="1"/>
          </p:cNvSpPr>
          <p:nvPr>
            <p:ph type="subTitle" idx="1"/>
          </p:nvPr>
        </p:nvSpPr>
        <p:spPr>
          <a:xfrm>
            <a:off x="7824105" y="4750002"/>
            <a:ext cx="3848272" cy="1503178"/>
          </a:xfrm>
        </p:spPr>
        <p:txBody>
          <a:bodyPr>
            <a:normAutofit/>
          </a:bodyPr>
          <a:lstStyle/>
          <a:p>
            <a:pPr algn="r"/>
            <a:r>
              <a:rPr lang="en-IN" sz="1800" dirty="0">
                <a:latin typeface="Bookman Old Style" panose="02050604050505020204" pitchFamily="18" charset="0"/>
                <a:cs typeface="Arial" panose="020B0604020202020204" pitchFamily="34" charset="0"/>
              </a:rPr>
              <a:t>Submitted by :</a:t>
            </a:r>
          </a:p>
          <a:p>
            <a:pPr algn="r"/>
            <a:r>
              <a:rPr lang="en-IN" sz="1800" dirty="0">
                <a:latin typeface="Bookman Old Style" panose="02050604050505020204" pitchFamily="18" charset="0"/>
                <a:cs typeface="Arial" panose="020B0604020202020204" pitchFamily="34" charset="0"/>
              </a:rPr>
              <a:t>Shiva Teja (22M0304)</a:t>
            </a:r>
          </a:p>
          <a:p>
            <a:pPr algn="r"/>
            <a:r>
              <a:rPr lang="en-IN" sz="1800" dirty="0">
                <a:latin typeface="Bookman Old Style" panose="02050604050505020204" pitchFamily="18" charset="0"/>
                <a:cs typeface="Arial" panose="020B0604020202020204" pitchFamily="34" charset="0"/>
              </a:rPr>
              <a:t>Mohit </a:t>
            </a:r>
            <a:r>
              <a:rPr lang="en-IN" sz="1800" dirty="0" err="1">
                <a:latin typeface="Bookman Old Style" panose="02050604050505020204" pitchFamily="18" charset="0"/>
                <a:cs typeface="Arial" panose="020B0604020202020204" pitchFamily="34" charset="0"/>
              </a:rPr>
              <a:t>Mandloi</a:t>
            </a:r>
            <a:r>
              <a:rPr lang="en-IN" sz="1800" dirty="0">
                <a:latin typeface="Bookman Old Style" panose="02050604050505020204" pitchFamily="18" charset="0"/>
                <a:cs typeface="Arial" panose="020B0604020202020204" pitchFamily="34" charset="0"/>
              </a:rPr>
              <a:t> (22M0310)</a:t>
            </a:r>
          </a:p>
          <a:p>
            <a:pPr algn="r"/>
            <a:r>
              <a:rPr lang="en-IN" sz="1800" dirty="0">
                <a:latin typeface="Bookman Old Style" panose="02050604050505020204" pitchFamily="18" charset="0"/>
                <a:cs typeface="Arial" panose="020B0604020202020204" pitchFamily="34" charset="0"/>
              </a:rPr>
              <a:t>Amit Kumar (22M0330)</a:t>
            </a:r>
            <a:endParaRPr lang="en-IN" sz="1200" dirty="0">
              <a:latin typeface="Bookman Old Style" panose="02050604050505020204" pitchFamily="18" charset="0"/>
              <a:cs typeface="Arial" panose="020B0604020202020204" pitchFamily="34" charset="0"/>
            </a:endParaRPr>
          </a:p>
        </p:txBody>
      </p:sp>
      <p:pic>
        <p:nvPicPr>
          <p:cNvPr id="5" name="Picture 4">
            <a:extLst>
              <a:ext uri="{FF2B5EF4-FFF2-40B4-BE49-F238E27FC236}">
                <a16:creationId xmlns:a16="http://schemas.microsoft.com/office/drawing/2014/main" xmlns="" id="{45B34A3E-377C-4221-9100-A0B583E52D89}"/>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01" b="98649" l="881" r="99119">
                        <a14:foregroundMark x1="65708" y1="61712" x2="64758" y2="61261"/>
                        <a14:foregroundMark x1="66998" y1="62324" x2="65708" y2="61712"/>
                        <a14:foregroundMark x1="38262" y1="50906" x2="37936" y2="50827"/>
                        <a14:foregroundMark x1="39080" y1="51106" x2="38826" y2="51044"/>
                        <a14:foregroundMark x1="95073" y1="94917" x2="95053" y2="94772"/>
                        <a14:foregroundMark x1="55947" y1="84234" x2="52423" y2="81532"/>
                        <a14:foregroundMark x1="46696" y1="33784" x2="46696" y2="33784"/>
                        <a14:foregroundMark x1="1322" y1="45495" x2="1322" y2="45495"/>
                        <a14:foregroundMark x1="99119" y1="47748" x2="99119" y2="47748"/>
                        <a14:foregroundMark x1="50661" y1="901" x2="50661" y2="901"/>
                        <a14:foregroundMark x1="29075" y1="5405" x2="29075" y2="5405"/>
                        <a14:foregroundMark x1="29515" y1="6306" x2="29515" y2="6306"/>
                        <a14:foregroundMark x1="27753" y1="6306" x2="27753" y2="6306"/>
                        <a14:foregroundMark x1="29515" y1="5856" x2="29515" y2="5856"/>
                        <a14:foregroundMark x1="30396" y1="5405" x2="30396" y2="5405"/>
                        <a14:foregroundMark x1="31278" y1="4955" x2="30837" y2="5405"/>
                        <a14:foregroundMark x1="29956" y1="5405" x2="34802" y2="5405"/>
                        <a14:foregroundMark x1="29075" y1="5405" x2="29075" y2="5856"/>
                        <a14:foregroundMark x1="28634" y1="5856" x2="28634" y2="5856"/>
                        <a14:foregroundMark x1="27753" y1="6306" x2="27753" y2="6306"/>
                        <a14:foregroundMark x1="27753" y1="6757" x2="27753" y2="6757"/>
                        <a14:foregroundMark x1="26432" y1="6757" x2="27313" y2="6757"/>
                        <a14:foregroundMark x1="28194" y1="5856" x2="28194" y2="5856"/>
                        <a14:foregroundMark x1="28194" y1="5856" x2="28194" y2="5856"/>
                        <a14:foregroundMark x1="27313" y1="6306" x2="27313" y2="6306"/>
                        <a14:foregroundMark x1="27313" y1="6306" x2="27313" y2="6306"/>
                        <a14:foregroundMark x1="28194" y1="5856" x2="28194" y2="5856"/>
                        <a14:foregroundMark x1="28194" y1="6306" x2="28194" y2="6306"/>
                        <a14:foregroundMark x1="28194" y1="6306" x2="28194" y2="6306"/>
                        <a14:foregroundMark x1="28194" y1="6306" x2="28194" y2="6306"/>
                        <a14:foregroundMark x1="28634" y1="6757" x2="28634" y2="6757"/>
                        <a14:foregroundMark x1="881" y1="28378" x2="881" y2="28378"/>
                        <a14:foregroundMark x1="441" y1="27928" x2="441" y2="27928"/>
                        <a14:foregroundMark x1="881" y1="27928" x2="881" y2="27928"/>
                        <a14:foregroundMark x1="881" y1="27928" x2="881" y2="27928"/>
                        <a14:foregroundMark x1="7489" y1="27477" x2="7489" y2="27477"/>
                        <a14:foregroundMark x1="7048" y1="27027" x2="7048" y2="27027"/>
                        <a14:foregroundMark x1="7489" y1="27027" x2="7489" y2="27477"/>
                        <a14:foregroundMark x1="7048" y1="27027" x2="6608" y2="27477"/>
                        <a14:foregroundMark x1="7489" y1="27027" x2="7489" y2="27027"/>
                        <a14:foregroundMark x1="7048" y1="27027" x2="6167" y2="27477"/>
                        <a14:foregroundMark x1="7489" y1="26577" x2="6167" y2="26577"/>
                        <a14:foregroundMark x1="6608" y1="26577" x2="6608" y2="26577"/>
                        <a14:foregroundMark x1="6608" y1="26126" x2="6608" y2="26126"/>
                        <a14:foregroundMark x1="1322" y1="48649" x2="1322" y2="48649"/>
                        <a14:foregroundMark x1="28194" y1="6757" x2="28194" y2="6757"/>
                        <a14:foregroundMark x1="28634" y1="6306" x2="28634" y2="6306"/>
                        <a14:foregroundMark x1="26872" y1="6757" x2="26872" y2="6757"/>
                        <a14:foregroundMark x1="28194" y1="6757" x2="28194" y2="6757"/>
                        <a14:foregroundMark x1="28194" y1="5856" x2="28194" y2="5856"/>
                        <a14:foregroundMark x1="29075" y1="6306" x2="29075" y2="6306"/>
                        <a14:foregroundMark x1="26872" y1="7207" x2="30837" y2="4955"/>
                        <a14:foregroundMark x1="29956" y1="4505" x2="24670" y2="8108"/>
                        <a14:foregroundMark x1="29515" y1="5856" x2="23789" y2="8559"/>
                        <a14:backgroundMark x1="11013" y1="9459" x2="10573" y2="5856"/>
                        <a14:backgroundMark x1="92952" y1="10360" x2="96916" y2="7658"/>
                        <a14:backgroundMark x1="95154" y1="85135" x2="93833" y2="94595"/>
                        <a14:backgroundMark x1="73568" y1="45495" x2="73568" y2="56757"/>
                        <a14:backgroundMark x1="14978" y1="9459" x2="11013" y2="11712"/>
                        <a14:backgroundMark x1="96035" y1="13514" x2="87665" y2="3604"/>
                        <a14:backgroundMark x1="96916" y1="11712" x2="97797" y2="31982"/>
                        <a14:backgroundMark x1="99119" y1="10360" x2="91189" y2="4054"/>
                        <a14:backgroundMark x1="22803" y1="7412" x2="9692" y2="10811"/>
                        <a14:backgroundMark x1="40969" y1="2703" x2="35621" y2="4090"/>
                        <a14:backgroundMark x1="4975" y1="28378" x2="3524" y2="33784"/>
                        <a14:backgroundMark x1="5096" y1="27928" x2="4975" y2="28378"/>
                        <a14:backgroundMark x1="5217" y1="27477" x2="5096" y2="27928"/>
                        <a14:backgroundMark x1="5439" y1="26653" x2="5338" y2="27027"/>
                        <a14:backgroundMark x1="9692" y1="10811" x2="6070" y2="24298"/>
                        <a14:backgroundMark x1="11894" y1="6757" x2="8811" y2="4955"/>
                        <a14:backgroundMark x1="10573" y1="89640" x2="10573" y2="99550"/>
                        <a14:backgroundMark x1="52423" y1="95495" x2="47137" y2="98649"/>
                        <a14:backgroundMark x1="11013" y1="84685" x2="4846" y2="81982"/>
                        <a14:backgroundMark x1="4405" y1="35586" x2="1322" y2="35586"/>
                        <a14:backgroundMark x1="7930" y1="9459" x2="2643" y2="6757"/>
                        <a14:backgroundMark x1="14537" y1="8559" x2="9692" y2="9459"/>
                        <a14:backgroundMark x1="96916" y1="9459" x2="99119" y2="10811"/>
                        <a14:backgroundMark x1="51982" y1="22072" x2="50661" y2="22072"/>
                        <a14:backgroundMark x1="45374" y1="22523" x2="42731" y2="22523"/>
                        <a14:backgroundMark x1="38326" y1="25225" x2="37004" y2="25676"/>
                        <a14:backgroundMark x1="32159" y1="28829" x2="25551" y2="56757"/>
                        <a14:backgroundMark x1="38326" y1="51802" x2="36123" y2="49099"/>
                        <a14:backgroundMark x1="40529" y1="51802" x2="39207" y2="51351"/>
                        <a14:backgroundMark x1="36123" y1="50901" x2="35683" y2="50901"/>
                        <a14:backgroundMark x1="38767" y1="50901" x2="37885" y2="50000"/>
                        <a14:backgroundMark x1="36123" y1="50901" x2="34802" y2="50450"/>
                        <a14:backgroundMark x1="1762" y1="37387" x2="0" y2="38739"/>
                        <a14:backgroundMark x1="9692" y1="9910" x2="6608" y2="7207"/>
                        <a14:backgroundMark x1="3524" y1="37387" x2="1762" y2="36937"/>
                        <a14:backgroundMark x1="37445" y1="51802" x2="35242" y2="51351"/>
                        <a14:backgroundMark x1="51542" y1="73874" x2="68722" y2="75225"/>
                        <a14:backgroundMark x1="70485" y1="69369" x2="70925" y2="59009"/>
                        <a14:backgroundMark x1="72687" y1="68468" x2="74009" y2="62162"/>
                        <a14:backgroundMark x1="68722" y1="65315" x2="66960" y2="59910"/>
                        <a14:backgroundMark x1="68282" y1="64414" x2="65639" y2="58559"/>
                        <a14:backgroundMark x1="70485" y1="63514" x2="69604" y2="63964"/>
                        <a14:backgroundMark x1="72247" y1="65315" x2="72247" y2="65315"/>
                        <a14:backgroundMark x1="75330" y1="64865" x2="74449" y2="66667"/>
                        <a14:backgroundMark x1="65639" y1="62613" x2="65639" y2="62613"/>
                        <a14:backgroundMark x1="65639" y1="61712" x2="65639" y2="61712"/>
                        <a14:backgroundMark x1="65639" y1="60811" x2="65639" y2="60811"/>
                        <a14:backgroundMark x1="66960" y1="63964" x2="66960" y2="63964"/>
                        <a14:backgroundMark x1="66520" y1="62613" x2="66520" y2="62613"/>
                        <a14:backgroundMark x1="6167" y1="88288" x2="6167" y2="88288"/>
                        <a14:backgroundMark x1="6608" y1="88739" x2="6608" y2="88739"/>
                        <a14:backgroundMark x1="7489" y1="88739" x2="7489" y2="88739"/>
                        <a14:backgroundMark x1="6608" y1="88288" x2="7048" y2="87838"/>
                        <a14:backgroundMark x1="7489" y1="87387" x2="7930" y2="88288"/>
                        <a14:backgroundMark x1="94714" y1="95045" x2="95154" y2="94595"/>
                        <a14:backgroundMark x1="96035" y1="95495" x2="95154" y2="96847"/>
                        <a14:backgroundMark x1="99559" y1="6306" x2="99119" y2="4955"/>
                        <a14:backgroundMark x1="98238" y1="4955" x2="99119" y2="11261"/>
                        <a14:backgroundMark x1="65198" y1="61261" x2="65198" y2="61261"/>
                        <a14:backgroundMark x1="65198" y1="61712" x2="65198" y2="61712"/>
                        <a14:backgroundMark x1="34802" y1="6306" x2="34802" y2="6306"/>
                        <a14:backgroundMark x1="33921" y1="5405" x2="33921" y2="5405"/>
                        <a14:backgroundMark x1="34361" y1="4955" x2="34361" y2="4955"/>
                        <a14:backgroundMark x1="34802" y1="5856" x2="34802" y2="5856"/>
                        <a14:backgroundMark x1="35242" y1="5405" x2="35242" y2="5405"/>
                        <a14:backgroundMark x1="33040" y1="4955" x2="33040" y2="4955"/>
                        <a14:backgroundMark x1="881" y1="28829" x2="441" y2="27477"/>
                        <a14:backgroundMark x1="6167" y1="25676" x2="6167" y2="25676"/>
                      </a14:backgroundRemoval>
                    </a14:imgEffect>
                  </a14:imgLayer>
                </a14:imgProps>
              </a:ext>
              <a:ext uri="{28A0092B-C50C-407E-A947-70E740481C1C}">
                <a14:useLocalDpi xmlns:a14="http://schemas.microsoft.com/office/drawing/2010/main" val="0"/>
              </a:ext>
            </a:extLst>
          </a:blip>
          <a:stretch>
            <a:fillRect/>
          </a:stretch>
        </p:blipFill>
        <p:spPr>
          <a:xfrm>
            <a:off x="172279" y="126942"/>
            <a:ext cx="1113182" cy="1025299"/>
          </a:xfrm>
          <a:prstGeom prst="rect">
            <a:avLst/>
          </a:prstGeom>
        </p:spPr>
      </p:pic>
      <p:sp>
        <p:nvSpPr>
          <p:cNvPr id="6" name="Subtitle 2">
            <a:extLst>
              <a:ext uri="{FF2B5EF4-FFF2-40B4-BE49-F238E27FC236}">
                <a16:creationId xmlns:a16="http://schemas.microsoft.com/office/drawing/2014/main" xmlns="" id="{68FA1FA0-987B-497A-8253-5A98722051E2}"/>
              </a:ext>
            </a:extLst>
          </p:cNvPr>
          <p:cNvSpPr txBox="1">
            <a:spLocks/>
          </p:cNvSpPr>
          <p:nvPr/>
        </p:nvSpPr>
        <p:spPr>
          <a:xfrm>
            <a:off x="728870" y="4750002"/>
            <a:ext cx="2650435" cy="1503178"/>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1800" dirty="0">
                <a:latin typeface="Bookman Old Style" panose="02050604050505020204" pitchFamily="18" charset="0"/>
                <a:cs typeface="Arial" panose="020B0604020202020204" pitchFamily="34" charset="0"/>
              </a:rPr>
              <a:t>Submitted to :</a:t>
            </a:r>
          </a:p>
          <a:p>
            <a:pPr algn="l"/>
            <a:r>
              <a:rPr lang="en-IN" sz="1800" dirty="0">
                <a:latin typeface="Bookman Old Style" panose="02050604050505020204" pitchFamily="18" charset="0"/>
                <a:cs typeface="Arial" panose="020B0604020202020204" pitchFamily="34" charset="0"/>
              </a:rPr>
              <a:t>Prof. </a:t>
            </a:r>
            <a:r>
              <a:rPr lang="en-IN" sz="1800" dirty="0" err="1">
                <a:latin typeface="Bookman Old Style" panose="02050604050505020204" pitchFamily="18" charset="0"/>
                <a:cs typeface="Arial" panose="020B0604020202020204" pitchFamily="34" charset="0"/>
              </a:rPr>
              <a:t>Biplab</a:t>
            </a:r>
            <a:r>
              <a:rPr lang="en-IN" sz="1800" dirty="0">
                <a:latin typeface="Bookman Old Style" panose="02050604050505020204" pitchFamily="18" charset="0"/>
                <a:cs typeface="Arial" panose="020B0604020202020204" pitchFamily="34" charset="0"/>
              </a:rPr>
              <a:t> Banerjee</a:t>
            </a:r>
          </a:p>
          <a:p>
            <a:pPr algn="l"/>
            <a:r>
              <a:rPr lang="en-IN" sz="1800" dirty="0">
                <a:latin typeface="Bookman Old Style" panose="02050604050505020204" pitchFamily="18" charset="0"/>
                <a:cs typeface="Arial" panose="020B0604020202020204" pitchFamily="34" charset="0"/>
              </a:rPr>
              <a:t>CSRE, IIT Bombay</a:t>
            </a:r>
          </a:p>
        </p:txBody>
      </p:sp>
      <p:sp>
        <p:nvSpPr>
          <p:cNvPr id="7" name="Subtitle 2">
            <a:extLst>
              <a:ext uri="{FF2B5EF4-FFF2-40B4-BE49-F238E27FC236}">
                <a16:creationId xmlns:a16="http://schemas.microsoft.com/office/drawing/2014/main" xmlns="" id="{D73F56B9-88E5-4998-A205-1D644DF19781}"/>
              </a:ext>
            </a:extLst>
          </p:cNvPr>
          <p:cNvSpPr txBox="1">
            <a:spLocks/>
          </p:cNvSpPr>
          <p:nvPr/>
        </p:nvSpPr>
        <p:spPr>
          <a:xfrm>
            <a:off x="1643529" y="639591"/>
            <a:ext cx="8144134" cy="1503178"/>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IN" sz="2200" dirty="0">
                <a:latin typeface="Bookman Old Style" panose="02050604050505020204" pitchFamily="18" charset="0"/>
                <a:cs typeface="Arial" panose="020B0604020202020204" pitchFamily="34" charset="0"/>
              </a:rPr>
              <a:t>GNR 652, Machine Learning for Remote Sensing - 1</a:t>
            </a:r>
          </a:p>
        </p:txBody>
      </p:sp>
      <p:pic>
        <p:nvPicPr>
          <p:cNvPr id="14" name="Picture 2" descr="Centre of Studies in Resources Engineering, IIT Bombay | Mumbai">
            <a:extLst>
              <a:ext uri="{FF2B5EF4-FFF2-40B4-BE49-F238E27FC236}">
                <a16:creationId xmlns:a16="http://schemas.microsoft.com/office/drawing/2014/main" xmlns="" id="{2B8FEA77-F3B5-4CD2-800C-723D405A5CEE}"/>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923" b="93590" l="929" r="97214">
                        <a14:foregroundMark x1="84715" y1="20535" x2="84830" y2="20513"/>
                        <a14:foregroundMark x1="82767" y1="20902" x2="82896" y2="20878"/>
                        <a14:foregroundMark x1="82854" y1="20728" x2="82703" y2="20744"/>
                        <a14:foregroundMark x1="84830" y1="20513" x2="84711" y2="20526"/>
                        <a14:foregroundMark x1="7175" y1="31483" x2="6192" y2="33333"/>
                        <a14:foregroundMark x1="9598" y1="26923" x2="7403" y2="31054"/>
                        <a14:foregroundMark x1="1422" y1="53084" x2="1238" y2="53846"/>
                        <a14:foregroundMark x1="5071" y1="37973" x2="3362" y2="45049"/>
                        <a14:foregroundMark x1="6192" y1="33333" x2="5332" y2="36892"/>
                        <a14:foregroundMark x1="8669" y1="88462" x2="16718" y2="94872"/>
                        <a14:foregroundMark x1="16718" y1="94872" x2="21362" y2="94872"/>
                        <a14:foregroundMark x1="21362" y1="94872" x2="27864" y2="93590"/>
                        <a14:foregroundMark x1="27864" y1="93590" x2="30960" y2="87821"/>
                        <a14:foregroundMark x1="30960" y1="87821" x2="30960" y2="86538"/>
                        <a14:foregroundMark x1="9598" y1="35897" x2="9288" y2="35897"/>
                        <a14:foregroundMark x1="10217" y1="37821" x2="10217" y2="37821"/>
                        <a14:foregroundMark x1="10836" y1="39103" x2="10836" y2="39103"/>
                        <a14:foregroundMark x1="11630" y1="41108" x2="11765" y2="41667"/>
                        <a14:foregroundMark x1="12074" y1="42308" x2="12074" y2="42308"/>
                        <a14:foregroundMark x1="36533" y1="48718" x2="44272" y2="47436"/>
                        <a14:foregroundMark x1="44272" y1="47436" x2="50774" y2="47436"/>
                        <a14:foregroundMark x1="59443" y1="48077" x2="66563" y2="46795"/>
                        <a14:foregroundMark x1="66563" y1="46795" x2="73375" y2="48077"/>
                        <a14:foregroundMark x1="81115" y1="48718" x2="87616" y2="48718"/>
                        <a14:foregroundMark x1="87616" y1="48718" x2="95975" y2="48718"/>
                        <a14:foregroundMark x1="95975" y1="48718" x2="97523" y2="47436"/>
                        <a14:foregroundMark x1="81424" y1="59615" x2="91641" y2="60256"/>
                        <a14:foregroundMark x1="91641" y1="60256" x2="91641" y2="60256"/>
                        <a14:foregroundMark x1="82663" y1="73718" x2="91331" y2="74359"/>
                        <a14:foregroundMark x1="91331" y1="74359" x2="96594" y2="73718"/>
                        <a14:foregroundMark x1="16409" y1="44231" x2="16409" y2="44231"/>
                        <a14:foregroundMark x1="16409" y1="44231" x2="16409" y2="44231"/>
                        <a14:foregroundMark x1="16409" y1="44231" x2="16409" y2="44231"/>
                        <a14:foregroundMark x1="16099" y1="44231" x2="16099" y2="44231"/>
                        <a14:foregroundMark x1="16718" y1="45513" x2="16718" y2="45513"/>
                        <a14:foregroundMark x1="9907" y1="62821" x2="9907" y2="62821"/>
                        <a14:foregroundMark x1="23839" y1="40385" x2="23839" y2="40385"/>
                        <a14:foregroundMark x1="29102" y1="51923" x2="29102" y2="51923"/>
                        <a14:foregroundMark x1="22910" y1="74359" x2="22910" y2="74359"/>
                        <a14:foregroundMark x1="20124" y1="89103" x2="20124" y2="89103"/>
                        <a14:foregroundMark x1="33437" y1="14103" x2="33437" y2="14103"/>
                        <a14:foregroundMark x1="32817" y1="14744" x2="32817" y2="14744"/>
                        <a14:foregroundMark x1="33127" y1="13462" x2="33127" y2="13462"/>
                        <a14:foregroundMark x1="33127" y1="12179" x2="33127" y2="12179"/>
                        <a14:foregroundMark x1="31579" y1="12821" x2="31579" y2="12821"/>
                        <a14:foregroundMark x1="30960" y1="12179" x2="30960" y2="12179"/>
                        <a14:foregroundMark x1="31579" y1="10256" x2="31579" y2="10256"/>
                        <a14:foregroundMark x1="30960" y1="7692" x2="30960" y2="7692"/>
                        <a14:foregroundMark x1="30031" y1="6410" x2="30031" y2="6410"/>
                        <a14:foregroundMark x1="30031" y1="7051" x2="30031" y2="7051"/>
                        <a14:foregroundMark x1="29412" y1="7692" x2="29412" y2="7692"/>
                        <a14:foregroundMark x1="28793" y1="8974" x2="28793" y2="8974"/>
                        <a14:foregroundMark x1="28483" y1="10256" x2="28483" y2="10256"/>
                        <a14:foregroundMark x1="28793" y1="12179" x2="28793" y2="12179"/>
                        <a14:foregroundMark x1="29412" y1="12821" x2="29412" y2="12821"/>
                        <a14:foregroundMark x1="27554" y1="10256" x2="27554" y2="10256"/>
                        <a14:foregroundMark x1="26935" y1="7692" x2="26935" y2="7692"/>
                        <a14:foregroundMark x1="26006" y1="6410" x2="26006" y2="6410"/>
                        <a14:foregroundMark x1="25697" y1="3846" x2="25697" y2="3846"/>
                        <a14:foregroundMark x1="25387" y1="5128" x2="25387" y2="5128"/>
                        <a14:foregroundMark x1="26625" y1="1923" x2="26625" y2="1923"/>
                        <a14:foregroundMark x1="28173" y1="3846" x2="28173" y2="3846"/>
                        <a14:foregroundMark x1="27554" y1="3205" x2="27554" y2="3205"/>
                        <a14:foregroundMark x1="28793" y1="5128" x2="28793" y2="5128"/>
                        <a14:foregroundMark x1="29102" y1="5769" x2="29102" y2="5769"/>
                        <a14:foregroundMark x1="39628" y1="23077" x2="39628" y2="23077"/>
                        <a14:foregroundMark x1="19505" y1="29487" x2="19505" y2="29487"/>
                        <a14:foregroundMark x1="28793" y1="41026" x2="28793" y2="41026"/>
                        <a14:foregroundMark x1="22910" y1="39103" x2="22910" y2="39103"/>
                        <a14:foregroundMark x1="23839" y1="50000" x2="23839" y2="50000"/>
                        <a14:foregroundMark x1="21053" y1="56410" x2="21053" y2="56410"/>
                        <a14:foregroundMark x1="19505" y1="58974" x2="19505" y2="58974"/>
                        <a14:foregroundMark x1="13622" y1="70513" x2="13622" y2="70513"/>
                        <a14:foregroundMark x1="11146" y1="67949" x2="11146" y2="67949"/>
                        <a14:foregroundMark x1="22910" y1="66667" x2="22910" y2="66667"/>
                        <a14:foregroundMark x1="27245" y1="75641" x2="27245" y2="75641"/>
                        <a14:foregroundMark x1="31579" y1="66026" x2="31579" y2="66026"/>
                        <a14:foregroundMark x1="30960" y1="58974" x2="30960" y2="58974"/>
                        <a14:foregroundMark x1="31579" y1="75641" x2="31579" y2="75641"/>
                        <a14:foregroundMark x1="21053" y1="82051" x2="21053" y2="82051"/>
                        <a14:foregroundMark x1="17647" y1="79487" x2="17647" y2="79487"/>
                        <a14:foregroundMark x1="26006" y1="83333" x2="26006" y2="83333"/>
                        <a14:foregroundMark x1="8050" y1="47436" x2="8106" y2="48718"/>
                        <a14:foregroundMark x1="8309" y1="41444" x2="8050" y2="43590"/>
                        <a14:foregroundMark x1="8669" y1="38462" x2="8312" y2="41423"/>
                        <a14:foregroundMark x1="12853" y1="52167" x2="13622" y2="51282"/>
                        <a14:foregroundMark x1="10836" y1="54487" x2="11938" y2="53219"/>
                        <a14:foregroundMark x1="5342" y1="58595" x2="7568" y2="57757"/>
                        <a14:foregroundMark x1="18266" y1="37821" x2="18266" y2="37821"/>
                        <a14:foregroundMark x1="13622" y1="33974" x2="13622" y2="33974"/>
                        <a14:foregroundMark x1="15170" y1="33974" x2="15170" y2="33974"/>
                        <a14:backgroundMark x1="69040" y1="8333" x2="68731" y2="17949"/>
                        <a14:backgroundMark x1="68731" y1="17949" x2="66563" y2="26923"/>
                        <a14:backgroundMark x1="66563" y1="26923" x2="74613" y2="25641"/>
                        <a14:backgroundMark x1="74613" y1="25641" x2="70588" y2="32051"/>
                        <a14:backgroundMark x1="70588" y1="32051" x2="79567" y2="26282"/>
                        <a14:backgroundMark x1="79567" y1="26282" x2="82353" y2="19872"/>
                        <a14:backgroundMark x1="82353" y1="19872" x2="72755" y2="27564"/>
                        <a14:backgroundMark x1="72755" y1="27564" x2="72755" y2="27564"/>
                        <a14:backgroundMark x1="72755" y1="26282" x2="55108" y2="24359"/>
                        <a14:backgroundMark x1="55108" y1="24359" x2="51084" y2="17308"/>
                        <a14:backgroundMark x1="51703" y1="18590" x2="58204" y2="20513"/>
                        <a14:backgroundMark x1="84830" y1="21154" x2="85139" y2="20513"/>
                        <a14:backgroundMark x1="17957" y1="29487" x2="13313" y2="32051"/>
                        <a14:backgroundMark x1="13313" y1="32051" x2="13932" y2="31410"/>
                        <a14:backgroundMark x1="10969" y1="46888" x2="10526" y2="45513"/>
                        <a14:backgroundMark x1="11765" y1="48718" x2="11765" y2="48718"/>
                        <a14:backgroundMark x1="6811" y1="50000" x2="6502" y2="44231"/>
                        <a14:backgroundMark x1="6502" y1="47436" x2="4954" y2="55769"/>
                        <a14:backgroundMark x1="4954" y1="55769" x2="6502" y2="53205"/>
                        <a14:backgroundMark x1="9907" y1="41026" x2="9288" y2="40385"/>
                        <a14:backgroundMark x1="12384" y1="50641" x2="11146" y2="50641"/>
                        <a14:backgroundMark x1="48916" y1="20513" x2="54180" y2="22436"/>
                        <a14:backgroundMark x1="84830" y1="21795" x2="82972" y2="21154"/>
                        <a14:backgroundMark x1="84211" y1="19231" x2="83282" y2="19872"/>
                        <a14:backgroundMark x1="84520" y1="20513" x2="82972" y2="20513"/>
                        <a14:backgroundMark x1="29102" y1="42308" x2="29412" y2="41667"/>
                      </a14:backgroundRemoval>
                    </a14:imgEffect>
                  </a14:imgLayer>
                </a14:imgProps>
              </a:ext>
              <a:ext uri="{28A0092B-C50C-407E-A947-70E740481C1C}">
                <a14:useLocalDpi xmlns:a14="http://schemas.microsoft.com/office/drawing/2010/main" val="0"/>
              </a:ext>
            </a:extLst>
          </a:blip>
          <a:srcRect/>
          <a:stretch>
            <a:fillRect/>
          </a:stretch>
        </p:blipFill>
        <p:spPr bwMode="auto">
          <a:xfrm>
            <a:off x="9916909" y="126942"/>
            <a:ext cx="1996535" cy="964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48750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8173DD97-50A0-4832-8D4C-05B992EB574D}"/>
              </a:ext>
            </a:extLst>
          </p:cNvPr>
          <p:cNvGrpSpPr/>
          <p:nvPr/>
        </p:nvGrpSpPr>
        <p:grpSpPr>
          <a:xfrm>
            <a:off x="7887582" y="234770"/>
            <a:ext cx="3630774" cy="6029863"/>
            <a:chOff x="0" y="0"/>
            <a:chExt cx="1420835" cy="2800173"/>
          </a:xfrm>
        </p:grpSpPr>
        <p:sp>
          <p:nvSpPr>
            <p:cNvPr id="5" name="Shape 480">
              <a:extLst>
                <a:ext uri="{FF2B5EF4-FFF2-40B4-BE49-F238E27FC236}">
                  <a16:creationId xmlns:a16="http://schemas.microsoft.com/office/drawing/2014/main" xmlns="" id="{DD4EC461-7FFD-4C87-8B71-E6A958721A6F}"/>
                </a:ext>
              </a:extLst>
            </p:cNvPr>
            <p:cNvSpPr/>
            <p:nvPr/>
          </p:nvSpPr>
          <p:spPr>
            <a:xfrm>
              <a:off x="171399" y="0"/>
              <a:ext cx="915607" cy="234620"/>
            </a:xfrm>
            <a:custGeom>
              <a:avLst/>
              <a:gdLst/>
              <a:ahLst/>
              <a:cxnLst/>
              <a:rect l="0" t="0" r="0" b="0"/>
              <a:pathLst>
                <a:path w="915607" h="234620">
                  <a:moveTo>
                    <a:pt x="0" y="234620"/>
                  </a:moveTo>
                  <a:lnTo>
                    <a:pt x="915607" y="234620"/>
                  </a:lnTo>
                  <a:lnTo>
                    <a:pt x="915607" y="0"/>
                  </a:lnTo>
                  <a:lnTo>
                    <a:pt x="0" y="0"/>
                  </a:lnTo>
                  <a:close/>
                </a:path>
              </a:pathLst>
            </a:custGeom>
            <a:ln w="2096" cap="rnd">
              <a:round/>
            </a:ln>
          </p:spPr>
          <p:style>
            <a:lnRef idx="1">
              <a:srgbClr val="010101"/>
            </a:lnRef>
            <a:fillRef idx="0">
              <a:srgbClr val="000000">
                <a:alpha val="0"/>
              </a:srgbClr>
            </a:fillRef>
            <a:effectRef idx="0">
              <a:scrgbClr r="0" g="0" b="0"/>
            </a:effectRef>
            <a:fontRef idx="none"/>
          </p:style>
          <p:txBody>
            <a:bodyPr/>
            <a:lstStyle/>
            <a:p>
              <a:endParaRPr lang="en-IN"/>
            </a:p>
          </p:txBody>
        </p:sp>
        <p:sp>
          <p:nvSpPr>
            <p:cNvPr id="6" name="Rectangle 5">
              <a:extLst>
                <a:ext uri="{FF2B5EF4-FFF2-40B4-BE49-F238E27FC236}">
                  <a16:creationId xmlns:a16="http://schemas.microsoft.com/office/drawing/2014/main" xmlns="" id="{7F55C6E7-AEDC-46E6-94E9-13272B3AF0C4}"/>
                </a:ext>
              </a:extLst>
            </p:cNvPr>
            <p:cNvSpPr/>
            <p:nvPr/>
          </p:nvSpPr>
          <p:spPr>
            <a:xfrm>
              <a:off x="180640" y="81167"/>
              <a:ext cx="915607" cy="92338"/>
            </a:xfrm>
            <a:prstGeom prst="rect">
              <a:avLst/>
            </a:prstGeom>
            <a:ln>
              <a:noFill/>
            </a:ln>
          </p:spPr>
          <p:txBody>
            <a:bodyPr vert="horz" lIns="0" tIns="0" rIns="0" bIns="0" rtlCol="0">
              <a:noAutofit/>
            </a:bodyPr>
            <a:lstStyle/>
            <a:p>
              <a:pPr indent="120650" algn="l">
                <a:lnSpc>
                  <a:spcPct val="107000"/>
                </a:lnSpc>
                <a:spcAft>
                  <a:spcPts val="800"/>
                </a:spcAft>
              </a:pPr>
              <a:r>
                <a:rPr lang="en-IN" sz="1600" dirty="0">
                  <a:solidFill>
                    <a:srgbClr val="231916"/>
                  </a:solidFill>
                  <a:effectLst/>
                  <a:latin typeface="Times New Roman" panose="02020603050405020304" pitchFamily="18" charset="0"/>
                  <a:ea typeface="Times New Roman" panose="02020603050405020304" pitchFamily="18" charset="0"/>
                </a:rPr>
                <a:t>     Hyperspectral Images </a:t>
              </a:r>
              <a:endParaRPr lang="en-IN" sz="2000" dirty="0">
                <a:solidFill>
                  <a:srgbClr val="231916"/>
                </a:solidFill>
                <a:effectLst/>
                <a:latin typeface="Times New Roman" panose="02020603050405020304" pitchFamily="18" charset="0"/>
                <a:ea typeface="Times New Roman" panose="02020603050405020304" pitchFamily="18" charset="0"/>
              </a:endParaRPr>
            </a:p>
          </p:txBody>
        </p:sp>
        <p:sp>
          <p:nvSpPr>
            <p:cNvPr id="8" name="Shape 483">
              <a:extLst>
                <a:ext uri="{FF2B5EF4-FFF2-40B4-BE49-F238E27FC236}">
                  <a16:creationId xmlns:a16="http://schemas.microsoft.com/office/drawing/2014/main" xmlns="" id="{BC54B6EF-EFC1-411F-BA2C-32A4E5A9D80F}"/>
                </a:ext>
              </a:extLst>
            </p:cNvPr>
            <p:cNvSpPr/>
            <p:nvPr/>
          </p:nvSpPr>
          <p:spPr>
            <a:xfrm>
              <a:off x="171399" y="351930"/>
              <a:ext cx="915607" cy="234620"/>
            </a:xfrm>
            <a:custGeom>
              <a:avLst/>
              <a:gdLst/>
              <a:ahLst/>
              <a:cxnLst/>
              <a:rect l="0" t="0" r="0" b="0"/>
              <a:pathLst>
                <a:path w="915607" h="234620">
                  <a:moveTo>
                    <a:pt x="0" y="234620"/>
                  </a:moveTo>
                  <a:lnTo>
                    <a:pt x="915607" y="234620"/>
                  </a:lnTo>
                  <a:lnTo>
                    <a:pt x="915607" y="0"/>
                  </a:lnTo>
                  <a:lnTo>
                    <a:pt x="0" y="0"/>
                  </a:lnTo>
                  <a:close/>
                </a:path>
              </a:pathLst>
            </a:custGeom>
            <a:ln w="2096" cap="rnd">
              <a:round/>
            </a:ln>
          </p:spPr>
          <p:style>
            <a:lnRef idx="1">
              <a:srgbClr val="010101"/>
            </a:lnRef>
            <a:fillRef idx="0">
              <a:srgbClr val="000000">
                <a:alpha val="0"/>
              </a:srgbClr>
            </a:fillRef>
            <a:effectRef idx="0">
              <a:scrgbClr r="0" g="0" b="0"/>
            </a:effectRef>
            <a:fontRef idx="none"/>
          </p:style>
          <p:txBody>
            <a:bodyPr/>
            <a:lstStyle/>
            <a:p>
              <a:endParaRPr lang="en-IN"/>
            </a:p>
          </p:txBody>
        </p:sp>
        <p:sp>
          <p:nvSpPr>
            <p:cNvPr id="9" name="Rectangle 8">
              <a:extLst>
                <a:ext uri="{FF2B5EF4-FFF2-40B4-BE49-F238E27FC236}">
                  <a16:creationId xmlns:a16="http://schemas.microsoft.com/office/drawing/2014/main" xmlns="" id="{C63A51E0-57F0-4555-9404-3B2C736F0BC7}"/>
                </a:ext>
              </a:extLst>
            </p:cNvPr>
            <p:cNvSpPr/>
            <p:nvPr/>
          </p:nvSpPr>
          <p:spPr>
            <a:xfrm>
              <a:off x="288802" y="384605"/>
              <a:ext cx="770166" cy="109076"/>
            </a:xfrm>
            <a:prstGeom prst="rect">
              <a:avLst/>
            </a:prstGeom>
            <a:ln>
              <a:noFill/>
            </a:ln>
          </p:spPr>
          <p:txBody>
            <a:bodyPr vert="horz" lIns="0" tIns="0" rIns="0" bIns="0" rtlCol="0">
              <a:noAutofit/>
            </a:bodyPr>
            <a:lstStyle/>
            <a:p>
              <a:pPr indent="120650" algn="l">
                <a:lnSpc>
                  <a:spcPct val="107000"/>
                </a:lnSpc>
                <a:spcAft>
                  <a:spcPts val="800"/>
                </a:spcAft>
              </a:pPr>
              <a:r>
                <a:rPr lang="en-IN" sz="1600" dirty="0">
                  <a:solidFill>
                    <a:srgbClr val="231916"/>
                  </a:solidFill>
                  <a:effectLst/>
                  <a:latin typeface="Times New Roman" panose="02020603050405020304" pitchFamily="18" charset="0"/>
                  <a:ea typeface="Times New Roman" panose="02020603050405020304" pitchFamily="18" charset="0"/>
                </a:rPr>
                <a:t>Three-dimensional </a:t>
              </a:r>
              <a:endParaRPr lang="en-IN" sz="2000" dirty="0">
                <a:solidFill>
                  <a:srgbClr val="231916"/>
                </a:solidFill>
                <a:effectLst/>
                <a:latin typeface="Times New Roman" panose="02020603050405020304" pitchFamily="18" charset="0"/>
                <a:ea typeface="Times New Roman" panose="02020603050405020304" pitchFamily="18" charset="0"/>
              </a:endParaRPr>
            </a:p>
          </p:txBody>
        </p:sp>
        <p:sp>
          <p:nvSpPr>
            <p:cNvPr id="10" name="Rectangle 9">
              <a:extLst>
                <a:ext uri="{FF2B5EF4-FFF2-40B4-BE49-F238E27FC236}">
                  <a16:creationId xmlns:a16="http://schemas.microsoft.com/office/drawing/2014/main" xmlns="" id="{1962E46B-1BCB-4590-8884-344F60D317E4}"/>
                </a:ext>
              </a:extLst>
            </p:cNvPr>
            <p:cNvSpPr/>
            <p:nvPr/>
          </p:nvSpPr>
          <p:spPr>
            <a:xfrm>
              <a:off x="378426" y="469317"/>
              <a:ext cx="741293" cy="119987"/>
            </a:xfrm>
            <a:prstGeom prst="rect">
              <a:avLst/>
            </a:prstGeom>
            <a:ln>
              <a:noFill/>
            </a:ln>
          </p:spPr>
          <p:txBody>
            <a:bodyPr vert="horz" lIns="0" tIns="0" rIns="0" bIns="0" rtlCol="0">
              <a:noAutofit/>
            </a:bodyPr>
            <a:lstStyle/>
            <a:p>
              <a:pPr indent="120650" algn="l">
                <a:lnSpc>
                  <a:spcPct val="107000"/>
                </a:lnSpc>
                <a:spcAft>
                  <a:spcPts val="800"/>
                </a:spcAft>
              </a:pPr>
              <a:r>
                <a:rPr lang="en-IN" sz="1600" dirty="0">
                  <a:solidFill>
                    <a:srgbClr val="231916"/>
                  </a:solidFill>
                  <a:effectLst/>
                  <a:latin typeface="Times New Roman" panose="02020603050405020304" pitchFamily="18" charset="0"/>
                  <a:ea typeface="Times New Roman" panose="02020603050405020304" pitchFamily="18" charset="0"/>
                </a:rPr>
                <a:t>image blocks</a:t>
              </a:r>
              <a:endParaRPr lang="en-IN" sz="2000" dirty="0">
                <a:solidFill>
                  <a:srgbClr val="231916"/>
                </a:solidFill>
                <a:effectLst/>
                <a:latin typeface="Times New Roman" panose="02020603050405020304" pitchFamily="18" charset="0"/>
                <a:ea typeface="Times New Roman" panose="02020603050405020304" pitchFamily="18" charset="0"/>
              </a:endParaRPr>
            </a:p>
          </p:txBody>
        </p:sp>
        <p:sp>
          <p:nvSpPr>
            <p:cNvPr id="11" name="Shape 486">
              <a:extLst>
                <a:ext uri="{FF2B5EF4-FFF2-40B4-BE49-F238E27FC236}">
                  <a16:creationId xmlns:a16="http://schemas.microsoft.com/office/drawing/2014/main" xmlns="" id="{1EB67F9F-98CE-47CA-BEE0-CAF471C62C40}"/>
                </a:ext>
              </a:extLst>
            </p:cNvPr>
            <p:cNvSpPr/>
            <p:nvPr/>
          </p:nvSpPr>
          <p:spPr>
            <a:xfrm>
              <a:off x="171399" y="1510538"/>
              <a:ext cx="915607" cy="234620"/>
            </a:xfrm>
            <a:custGeom>
              <a:avLst/>
              <a:gdLst/>
              <a:ahLst/>
              <a:cxnLst/>
              <a:rect l="0" t="0" r="0" b="0"/>
              <a:pathLst>
                <a:path w="915607" h="234620">
                  <a:moveTo>
                    <a:pt x="0" y="234620"/>
                  </a:moveTo>
                  <a:lnTo>
                    <a:pt x="915607" y="234620"/>
                  </a:lnTo>
                  <a:lnTo>
                    <a:pt x="915607" y="0"/>
                  </a:lnTo>
                  <a:lnTo>
                    <a:pt x="0" y="0"/>
                  </a:lnTo>
                  <a:close/>
                </a:path>
              </a:pathLst>
            </a:custGeom>
            <a:ln w="2096" cap="rnd">
              <a:round/>
            </a:ln>
          </p:spPr>
          <p:style>
            <a:lnRef idx="1">
              <a:srgbClr val="010101"/>
            </a:lnRef>
            <a:fillRef idx="0">
              <a:srgbClr val="000000">
                <a:alpha val="0"/>
              </a:srgbClr>
            </a:fillRef>
            <a:effectRef idx="0">
              <a:scrgbClr r="0" g="0" b="0"/>
            </a:effectRef>
            <a:fontRef idx="none"/>
          </p:style>
          <p:txBody>
            <a:bodyPr/>
            <a:lstStyle/>
            <a:p>
              <a:endParaRPr lang="en-IN"/>
            </a:p>
          </p:txBody>
        </p:sp>
        <p:sp>
          <p:nvSpPr>
            <p:cNvPr id="12" name="Rectangle 11">
              <a:extLst>
                <a:ext uri="{FF2B5EF4-FFF2-40B4-BE49-F238E27FC236}">
                  <a16:creationId xmlns:a16="http://schemas.microsoft.com/office/drawing/2014/main" xmlns="" id="{795E387C-F551-4300-AE51-02E7F8829D39}"/>
                </a:ext>
              </a:extLst>
            </p:cNvPr>
            <p:cNvSpPr/>
            <p:nvPr/>
          </p:nvSpPr>
          <p:spPr>
            <a:xfrm>
              <a:off x="344314" y="1532300"/>
              <a:ext cx="1076521" cy="119987"/>
            </a:xfrm>
            <a:prstGeom prst="rect">
              <a:avLst/>
            </a:prstGeom>
            <a:ln>
              <a:noFill/>
            </a:ln>
          </p:spPr>
          <p:txBody>
            <a:bodyPr vert="horz" lIns="0" tIns="0" rIns="0" bIns="0" rtlCol="0">
              <a:noAutofit/>
            </a:bodyPr>
            <a:lstStyle/>
            <a:p>
              <a:pPr indent="120650" algn="l">
                <a:lnSpc>
                  <a:spcPct val="107000"/>
                </a:lnSpc>
                <a:spcAft>
                  <a:spcPts val="800"/>
                </a:spcAft>
              </a:pPr>
              <a:r>
                <a:rPr lang="en-IN" sz="1600" dirty="0">
                  <a:solidFill>
                    <a:srgbClr val="231916"/>
                  </a:solidFill>
                  <a:effectLst/>
                  <a:latin typeface="Times New Roman" panose="02020603050405020304" pitchFamily="18" charset="0"/>
                  <a:ea typeface="Times New Roman" panose="02020603050405020304" pitchFamily="18" charset="0"/>
                </a:rPr>
                <a:t>Maximum pooling </a:t>
              </a:r>
              <a:endParaRPr lang="en-IN" sz="2000" dirty="0">
                <a:solidFill>
                  <a:srgbClr val="231916"/>
                </a:solidFill>
                <a:effectLst/>
                <a:latin typeface="Times New Roman" panose="02020603050405020304" pitchFamily="18" charset="0"/>
                <a:ea typeface="Times New Roman" panose="02020603050405020304" pitchFamily="18" charset="0"/>
              </a:endParaRPr>
            </a:p>
          </p:txBody>
        </p:sp>
        <p:sp>
          <p:nvSpPr>
            <p:cNvPr id="13" name="Rectangle 12">
              <a:extLst>
                <a:ext uri="{FF2B5EF4-FFF2-40B4-BE49-F238E27FC236}">
                  <a16:creationId xmlns:a16="http://schemas.microsoft.com/office/drawing/2014/main" xmlns="" id="{8435431C-4918-4711-9DA7-4ACB4FBF34FA}"/>
                </a:ext>
              </a:extLst>
            </p:cNvPr>
            <p:cNvSpPr/>
            <p:nvPr/>
          </p:nvSpPr>
          <p:spPr>
            <a:xfrm>
              <a:off x="527922" y="1652288"/>
              <a:ext cx="281484" cy="118798"/>
            </a:xfrm>
            <a:prstGeom prst="rect">
              <a:avLst/>
            </a:prstGeom>
            <a:ln>
              <a:noFill/>
            </a:ln>
          </p:spPr>
          <p:txBody>
            <a:bodyPr vert="horz" lIns="0" tIns="0" rIns="0" bIns="0" rtlCol="0">
              <a:noAutofit/>
            </a:bodyPr>
            <a:lstStyle/>
            <a:p>
              <a:pPr indent="120650" algn="l">
                <a:lnSpc>
                  <a:spcPct val="107000"/>
                </a:lnSpc>
                <a:spcAft>
                  <a:spcPts val="800"/>
                </a:spcAft>
              </a:pPr>
              <a:r>
                <a:rPr lang="en-IN" sz="1600" dirty="0">
                  <a:solidFill>
                    <a:srgbClr val="231916"/>
                  </a:solidFill>
                  <a:effectLst/>
                  <a:latin typeface="Times New Roman" panose="02020603050405020304" pitchFamily="18" charset="0"/>
                  <a:ea typeface="Times New Roman" panose="02020603050405020304" pitchFamily="18" charset="0"/>
                </a:rPr>
                <a:t>layer</a:t>
              </a:r>
              <a:endParaRPr lang="en-IN" sz="2000" dirty="0">
                <a:solidFill>
                  <a:srgbClr val="231916"/>
                </a:solidFill>
                <a:effectLst/>
                <a:latin typeface="Times New Roman" panose="02020603050405020304" pitchFamily="18" charset="0"/>
                <a:ea typeface="Times New Roman" panose="02020603050405020304" pitchFamily="18" charset="0"/>
              </a:endParaRPr>
            </a:p>
          </p:txBody>
        </p:sp>
        <p:sp>
          <p:nvSpPr>
            <p:cNvPr id="14" name="Shape 489">
              <a:extLst>
                <a:ext uri="{FF2B5EF4-FFF2-40B4-BE49-F238E27FC236}">
                  <a16:creationId xmlns:a16="http://schemas.microsoft.com/office/drawing/2014/main" xmlns="" id="{5EC65C3C-3440-4EE8-966D-391C689B1131}"/>
                </a:ext>
              </a:extLst>
            </p:cNvPr>
            <p:cNvSpPr/>
            <p:nvPr/>
          </p:nvSpPr>
          <p:spPr>
            <a:xfrm>
              <a:off x="171399" y="1862468"/>
              <a:ext cx="915607" cy="233858"/>
            </a:xfrm>
            <a:custGeom>
              <a:avLst/>
              <a:gdLst/>
              <a:ahLst/>
              <a:cxnLst/>
              <a:rect l="0" t="0" r="0" b="0"/>
              <a:pathLst>
                <a:path w="915607" h="233858">
                  <a:moveTo>
                    <a:pt x="0" y="233858"/>
                  </a:moveTo>
                  <a:lnTo>
                    <a:pt x="915607" y="233858"/>
                  </a:lnTo>
                  <a:lnTo>
                    <a:pt x="915607" y="0"/>
                  </a:lnTo>
                  <a:lnTo>
                    <a:pt x="0" y="0"/>
                  </a:lnTo>
                  <a:close/>
                </a:path>
              </a:pathLst>
            </a:custGeom>
            <a:ln w="2096" cap="rnd">
              <a:round/>
            </a:ln>
          </p:spPr>
          <p:style>
            <a:lnRef idx="1">
              <a:srgbClr val="010101"/>
            </a:lnRef>
            <a:fillRef idx="0">
              <a:srgbClr val="000000">
                <a:alpha val="0"/>
              </a:srgbClr>
            </a:fillRef>
            <a:effectRef idx="0">
              <a:scrgbClr r="0" g="0" b="0"/>
            </a:effectRef>
            <a:fontRef idx="none"/>
          </p:style>
          <p:txBody>
            <a:bodyPr/>
            <a:lstStyle/>
            <a:p>
              <a:endParaRPr lang="en-IN"/>
            </a:p>
          </p:txBody>
        </p:sp>
        <p:sp>
          <p:nvSpPr>
            <p:cNvPr id="15" name="Rectangle 14">
              <a:extLst>
                <a:ext uri="{FF2B5EF4-FFF2-40B4-BE49-F238E27FC236}">
                  <a16:creationId xmlns:a16="http://schemas.microsoft.com/office/drawing/2014/main" xmlns="" id="{26D15233-4AF0-467E-9BFC-93A5B302FAED}"/>
                </a:ext>
              </a:extLst>
            </p:cNvPr>
            <p:cNvSpPr/>
            <p:nvPr/>
          </p:nvSpPr>
          <p:spPr>
            <a:xfrm>
              <a:off x="364239" y="1883261"/>
              <a:ext cx="931280" cy="119987"/>
            </a:xfrm>
            <a:prstGeom prst="rect">
              <a:avLst/>
            </a:prstGeom>
            <a:ln>
              <a:noFill/>
            </a:ln>
          </p:spPr>
          <p:txBody>
            <a:bodyPr vert="horz" lIns="0" tIns="0" rIns="0" bIns="0" rtlCol="0">
              <a:noAutofit/>
            </a:bodyPr>
            <a:lstStyle/>
            <a:p>
              <a:pPr indent="120650" algn="l">
                <a:lnSpc>
                  <a:spcPct val="107000"/>
                </a:lnSpc>
                <a:spcAft>
                  <a:spcPts val="800"/>
                </a:spcAft>
              </a:pPr>
              <a:r>
                <a:rPr lang="en-IN" sz="1600" dirty="0">
                  <a:solidFill>
                    <a:srgbClr val="231916"/>
                  </a:solidFill>
                  <a:effectLst/>
                  <a:latin typeface="Times New Roman" panose="02020603050405020304" pitchFamily="18" charset="0"/>
                  <a:ea typeface="Times New Roman" panose="02020603050405020304" pitchFamily="18" charset="0"/>
                </a:rPr>
                <a:t>Fully connected </a:t>
              </a:r>
              <a:endParaRPr lang="en-IN" sz="2000" dirty="0">
                <a:solidFill>
                  <a:srgbClr val="231916"/>
                </a:solidFill>
                <a:effectLst/>
                <a:latin typeface="Times New Roman" panose="02020603050405020304" pitchFamily="18" charset="0"/>
                <a:ea typeface="Times New Roman" panose="02020603050405020304" pitchFamily="18" charset="0"/>
              </a:endParaRPr>
            </a:p>
          </p:txBody>
        </p:sp>
        <p:sp>
          <p:nvSpPr>
            <p:cNvPr id="16" name="Rectangle 15">
              <a:extLst>
                <a:ext uri="{FF2B5EF4-FFF2-40B4-BE49-F238E27FC236}">
                  <a16:creationId xmlns:a16="http://schemas.microsoft.com/office/drawing/2014/main" xmlns="" id="{A0666DDD-4B4F-4F67-BD57-D2D933D1B120}"/>
                </a:ext>
              </a:extLst>
            </p:cNvPr>
            <p:cNvSpPr/>
            <p:nvPr/>
          </p:nvSpPr>
          <p:spPr>
            <a:xfrm>
              <a:off x="527922" y="1977678"/>
              <a:ext cx="281484" cy="119987"/>
            </a:xfrm>
            <a:prstGeom prst="rect">
              <a:avLst/>
            </a:prstGeom>
            <a:ln>
              <a:noFill/>
            </a:ln>
          </p:spPr>
          <p:txBody>
            <a:bodyPr vert="horz" lIns="0" tIns="0" rIns="0" bIns="0" rtlCol="0">
              <a:noAutofit/>
            </a:bodyPr>
            <a:lstStyle/>
            <a:p>
              <a:pPr indent="120650" algn="l">
                <a:lnSpc>
                  <a:spcPct val="107000"/>
                </a:lnSpc>
                <a:spcAft>
                  <a:spcPts val="800"/>
                </a:spcAft>
              </a:pPr>
              <a:r>
                <a:rPr lang="en-IN" sz="1600" dirty="0">
                  <a:solidFill>
                    <a:srgbClr val="231916"/>
                  </a:solidFill>
                  <a:effectLst/>
                  <a:latin typeface="Times New Roman" panose="02020603050405020304" pitchFamily="18" charset="0"/>
                  <a:ea typeface="Times New Roman" panose="02020603050405020304" pitchFamily="18" charset="0"/>
                </a:rPr>
                <a:t>layer</a:t>
              </a:r>
              <a:endParaRPr lang="en-IN" sz="2000" dirty="0">
                <a:solidFill>
                  <a:srgbClr val="231916"/>
                </a:solidFill>
                <a:effectLst/>
                <a:latin typeface="Times New Roman" panose="02020603050405020304" pitchFamily="18" charset="0"/>
                <a:ea typeface="Times New Roman" panose="02020603050405020304" pitchFamily="18" charset="0"/>
              </a:endParaRPr>
            </a:p>
          </p:txBody>
        </p:sp>
        <p:sp>
          <p:nvSpPr>
            <p:cNvPr id="17" name="Shape 492">
              <a:extLst>
                <a:ext uri="{FF2B5EF4-FFF2-40B4-BE49-F238E27FC236}">
                  <a16:creationId xmlns:a16="http://schemas.microsoft.com/office/drawing/2014/main" xmlns="" id="{1ADC383A-02CC-47C1-9AB8-3203660E58C8}"/>
                </a:ext>
              </a:extLst>
            </p:cNvPr>
            <p:cNvSpPr/>
            <p:nvPr/>
          </p:nvSpPr>
          <p:spPr>
            <a:xfrm>
              <a:off x="171399" y="2213636"/>
              <a:ext cx="915607" cy="234607"/>
            </a:xfrm>
            <a:custGeom>
              <a:avLst/>
              <a:gdLst/>
              <a:ahLst/>
              <a:cxnLst/>
              <a:rect l="0" t="0" r="0" b="0"/>
              <a:pathLst>
                <a:path w="915607" h="234607">
                  <a:moveTo>
                    <a:pt x="0" y="234607"/>
                  </a:moveTo>
                  <a:lnTo>
                    <a:pt x="915607" y="234607"/>
                  </a:lnTo>
                  <a:lnTo>
                    <a:pt x="915607" y="0"/>
                  </a:lnTo>
                  <a:lnTo>
                    <a:pt x="0" y="0"/>
                  </a:lnTo>
                  <a:close/>
                </a:path>
              </a:pathLst>
            </a:custGeom>
            <a:ln w="2096" cap="rnd">
              <a:round/>
            </a:ln>
          </p:spPr>
          <p:style>
            <a:lnRef idx="1">
              <a:srgbClr val="010101"/>
            </a:lnRef>
            <a:fillRef idx="0">
              <a:srgbClr val="000000">
                <a:alpha val="0"/>
              </a:srgbClr>
            </a:fillRef>
            <a:effectRef idx="0">
              <a:scrgbClr r="0" g="0" b="0"/>
            </a:effectRef>
            <a:fontRef idx="none"/>
          </p:style>
          <p:txBody>
            <a:bodyPr/>
            <a:lstStyle/>
            <a:p>
              <a:endParaRPr lang="en-IN"/>
            </a:p>
          </p:txBody>
        </p:sp>
        <p:sp>
          <p:nvSpPr>
            <p:cNvPr id="18" name="Rectangle 17">
              <a:extLst>
                <a:ext uri="{FF2B5EF4-FFF2-40B4-BE49-F238E27FC236}">
                  <a16:creationId xmlns:a16="http://schemas.microsoft.com/office/drawing/2014/main" xmlns="" id="{0FC7D46F-CB7C-49AA-825F-41DD5B0F9421}"/>
                </a:ext>
              </a:extLst>
            </p:cNvPr>
            <p:cNvSpPr/>
            <p:nvPr/>
          </p:nvSpPr>
          <p:spPr>
            <a:xfrm>
              <a:off x="369447" y="2294811"/>
              <a:ext cx="699223" cy="119987"/>
            </a:xfrm>
            <a:prstGeom prst="rect">
              <a:avLst/>
            </a:prstGeom>
            <a:ln>
              <a:noFill/>
            </a:ln>
          </p:spPr>
          <p:txBody>
            <a:bodyPr vert="horz" lIns="0" tIns="0" rIns="0" bIns="0" rtlCol="0">
              <a:noAutofit/>
            </a:bodyPr>
            <a:lstStyle/>
            <a:p>
              <a:pPr indent="120650" algn="l">
                <a:lnSpc>
                  <a:spcPct val="107000"/>
                </a:lnSpc>
                <a:spcAft>
                  <a:spcPts val="800"/>
                </a:spcAft>
              </a:pPr>
              <a:r>
                <a:rPr lang="en-IN" sz="1600" dirty="0">
                  <a:solidFill>
                    <a:srgbClr val="231916"/>
                  </a:solidFill>
                  <a:effectLst/>
                  <a:latin typeface="Times New Roman" panose="02020603050405020304" pitchFamily="18" charset="0"/>
                  <a:ea typeface="Times New Roman" panose="02020603050405020304" pitchFamily="18" charset="0"/>
                </a:rPr>
                <a:t>Output layer</a:t>
              </a:r>
              <a:endParaRPr lang="en-IN" sz="2000" dirty="0">
                <a:solidFill>
                  <a:srgbClr val="231916"/>
                </a:solidFill>
                <a:effectLst/>
                <a:latin typeface="Times New Roman" panose="02020603050405020304" pitchFamily="18" charset="0"/>
                <a:ea typeface="Times New Roman" panose="02020603050405020304" pitchFamily="18" charset="0"/>
              </a:endParaRPr>
            </a:p>
          </p:txBody>
        </p:sp>
        <p:sp>
          <p:nvSpPr>
            <p:cNvPr id="19" name="Shape 494">
              <a:extLst>
                <a:ext uri="{FF2B5EF4-FFF2-40B4-BE49-F238E27FC236}">
                  <a16:creationId xmlns:a16="http://schemas.microsoft.com/office/drawing/2014/main" xmlns="" id="{F6C259F4-2208-42A1-8A7A-C71C9E0CED77}"/>
                </a:ext>
              </a:extLst>
            </p:cNvPr>
            <p:cNvSpPr/>
            <p:nvPr/>
          </p:nvSpPr>
          <p:spPr>
            <a:xfrm>
              <a:off x="629196" y="1745158"/>
              <a:ext cx="0" cy="54089"/>
            </a:xfrm>
            <a:custGeom>
              <a:avLst/>
              <a:gdLst/>
              <a:ahLst/>
              <a:cxnLst/>
              <a:rect l="0" t="0" r="0" b="0"/>
              <a:pathLst>
                <a:path h="54089">
                  <a:moveTo>
                    <a:pt x="0" y="0"/>
                  </a:moveTo>
                  <a:lnTo>
                    <a:pt x="0" y="54089"/>
                  </a:lnTo>
                </a:path>
              </a:pathLst>
            </a:custGeom>
            <a:ln w="1981" cap="rnd">
              <a:round/>
            </a:ln>
          </p:spPr>
          <p:style>
            <a:lnRef idx="1">
              <a:srgbClr val="010101"/>
            </a:lnRef>
            <a:fillRef idx="0">
              <a:srgbClr val="000000">
                <a:alpha val="0"/>
              </a:srgbClr>
            </a:fillRef>
            <a:effectRef idx="0">
              <a:scrgbClr r="0" g="0" b="0"/>
            </a:effectRef>
            <a:fontRef idx="none"/>
          </p:style>
          <p:txBody>
            <a:bodyPr/>
            <a:lstStyle/>
            <a:p>
              <a:endParaRPr lang="en-IN"/>
            </a:p>
          </p:txBody>
        </p:sp>
        <p:sp>
          <p:nvSpPr>
            <p:cNvPr id="20" name="Shape 495">
              <a:extLst>
                <a:ext uri="{FF2B5EF4-FFF2-40B4-BE49-F238E27FC236}">
                  <a16:creationId xmlns:a16="http://schemas.microsoft.com/office/drawing/2014/main" xmlns="" id="{9B33759F-6369-4831-B4BE-DB592C38EFB7}"/>
                </a:ext>
              </a:extLst>
            </p:cNvPr>
            <p:cNvSpPr/>
            <p:nvPr/>
          </p:nvSpPr>
          <p:spPr>
            <a:xfrm>
              <a:off x="604825" y="1793914"/>
              <a:ext cx="47993" cy="68555"/>
            </a:xfrm>
            <a:custGeom>
              <a:avLst/>
              <a:gdLst/>
              <a:ahLst/>
              <a:cxnLst/>
              <a:rect l="0" t="0" r="0" b="0"/>
              <a:pathLst>
                <a:path w="47993" h="68555">
                  <a:moveTo>
                    <a:pt x="0" y="0"/>
                  </a:moveTo>
                  <a:lnTo>
                    <a:pt x="47993" y="0"/>
                  </a:lnTo>
                  <a:lnTo>
                    <a:pt x="24371" y="68555"/>
                  </a:lnTo>
                  <a:lnTo>
                    <a:pt x="0" y="0"/>
                  </a:lnTo>
                  <a:close/>
                </a:path>
              </a:pathLst>
            </a:custGeom>
            <a:ln w="0" cap="rnd">
              <a:round/>
            </a:ln>
          </p:spPr>
          <p:style>
            <a:lnRef idx="0">
              <a:srgbClr val="000000">
                <a:alpha val="0"/>
              </a:srgbClr>
            </a:lnRef>
            <a:fillRef idx="1">
              <a:srgbClr val="010101"/>
            </a:fillRef>
            <a:effectRef idx="0">
              <a:scrgbClr r="0" g="0" b="0"/>
            </a:effectRef>
            <a:fontRef idx="none"/>
          </p:style>
          <p:txBody>
            <a:bodyPr/>
            <a:lstStyle/>
            <a:p>
              <a:endParaRPr lang="en-IN"/>
            </a:p>
          </p:txBody>
        </p:sp>
        <p:sp>
          <p:nvSpPr>
            <p:cNvPr id="21" name="Shape 496">
              <a:extLst>
                <a:ext uri="{FF2B5EF4-FFF2-40B4-BE49-F238E27FC236}">
                  <a16:creationId xmlns:a16="http://schemas.microsoft.com/office/drawing/2014/main" xmlns="" id="{F77F31E1-1EA9-4FC2-8A50-FE123FFBC924}"/>
                </a:ext>
              </a:extLst>
            </p:cNvPr>
            <p:cNvSpPr/>
            <p:nvPr/>
          </p:nvSpPr>
          <p:spPr>
            <a:xfrm>
              <a:off x="629196" y="2096326"/>
              <a:ext cx="0" cy="54839"/>
            </a:xfrm>
            <a:custGeom>
              <a:avLst/>
              <a:gdLst/>
              <a:ahLst/>
              <a:cxnLst/>
              <a:rect l="0" t="0" r="0" b="0"/>
              <a:pathLst>
                <a:path h="54839">
                  <a:moveTo>
                    <a:pt x="0" y="0"/>
                  </a:moveTo>
                  <a:lnTo>
                    <a:pt x="0" y="54839"/>
                  </a:lnTo>
                </a:path>
              </a:pathLst>
            </a:custGeom>
            <a:ln w="1981" cap="rnd">
              <a:round/>
            </a:ln>
          </p:spPr>
          <p:style>
            <a:lnRef idx="1">
              <a:srgbClr val="010101"/>
            </a:lnRef>
            <a:fillRef idx="0">
              <a:srgbClr val="000000">
                <a:alpha val="0"/>
              </a:srgbClr>
            </a:fillRef>
            <a:effectRef idx="0">
              <a:scrgbClr r="0" g="0" b="0"/>
            </a:effectRef>
            <a:fontRef idx="none"/>
          </p:style>
          <p:txBody>
            <a:bodyPr/>
            <a:lstStyle/>
            <a:p>
              <a:endParaRPr lang="en-IN"/>
            </a:p>
          </p:txBody>
        </p:sp>
        <p:sp>
          <p:nvSpPr>
            <p:cNvPr id="22" name="Shape 497">
              <a:extLst>
                <a:ext uri="{FF2B5EF4-FFF2-40B4-BE49-F238E27FC236}">
                  <a16:creationId xmlns:a16="http://schemas.microsoft.com/office/drawing/2014/main" xmlns="" id="{9F328EAF-37C8-452B-A61B-C357BC066039}"/>
                </a:ext>
              </a:extLst>
            </p:cNvPr>
            <p:cNvSpPr/>
            <p:nvPr/>
          </p:nvSpPr>
          <p:spPr>
            <a:xfrm>
              <a:off x="604825" y="2145068"/>
              <a:ext cx="47993" cy="68567"/>
            </a:xfrm>
            <a:custGeom>
              <a:avLst/>
              <a:gdLst/>
              <a:ahLst/>
              <a:cxnLst/>
              <a:rect l="0" t="0" r="0" b="0"/>
              <a:pathLst>
                <a:path w="47993" h="68567">
                  <a:moveTo>
                    <a:pt x="0" y="0"/>
                  </a:moveTo>
                  <a:lnTo>
                    <a:pt x="47993" y="0"/>
                  </a:lnTo>
                  <a:lnTo>
                    <a:pt x="24371" y="68567"/>
                  </a:lnTo>
                  <a:lnTo>
                    <a:pt x="0" y="0"/>
                  </a:lnTo>
                  <a:close/>
                </a:path>
              </a:pathLst>
            </a:custGeom>
            <a:ln w="0" cap="rnd">
              <a:round/>
            </a:ln>
          </p:spPr>
          <p:style>
            <a:lnRef idx="0">
              <a:srgbClr val="000000">
                <a:alpha val="0"/>
              </a:srgbClr>
            </a:lnRef>
            <a:fillRef idx="1">
              <a:srgbClr val="010101"/>
            </a:fillRef>
            <a:effectRef idx="0">
              <a:scrgbClr r="0" g="0" b="0"/>
            </a:effectRef>
            <a:fontRef idx="none"/>
          </p:style>
          <p:txBody>
            <a:bodyPr/>
            <a:lstStyle/>
            <a:p>
              <a:endParaRPr lang="en-IN"/>
            </a:p>
          </p:txBody>
        </p:sp>
        <p:sp>
          <p:nvSpPr>
            <p:cNvPr id="23" name="Shape 498">
              <a:extLst>
                <a:ext uri="{FF2B5EF4-FFF2-40B4-BE49-F238E27FC236}">
                  <a16:creationId xmlns:a16="http://schemas.microsoft.com/office/drawing/2014/main" xmlns="" id="{3FC4DE6F-EE64-40BD-8ED0-DF8A22CA004E}"/>
                </a:ext>
              </a:extLst>
            </p:cNvPr>
            <p:cNvSpPr/>
            <p:nvPr/>
          </p:nvSpPr>
          <p:spPr>
            <a:xfrm>
              <a:off x="171399" y="807454"/>
              <a:ext cx="915607" cy="233858"/>
            </a:xfrm>
            <a:custGeom>
              <a:avLst/>
              <a:gdLst/>
              <a:ahLst/>
              <a:cxnLst/>
              <a:rect l="0" t="0" r="0" b="0"/>
              <a:pathLst>
                <a:path w="915607" h="233858">
                  <a:moveTo>
                    <a:pt x="0" y="233858"/>
                  </a:moveTo>
                  <a:lnTo>
                    <a:pt x="915607" y="233858"/>
                  </a:lnTo>
                  <a:lnTo>
                    <a:pt x="915607" y="0"/>
                  </a:lnTo>
                  <a:lnTo>
                    <a:pt x="0" y="0"/>
                  </a:lnTo>
                  <a:close/>
                </a:path>
              </a:pathLst>
            </a:custGeom>
            <a:ln w="2096" cap="rnd">
              <a:round/>
            </a:ln>
          </p:spPr>
          <p:style>
            <a:lnRef idx="1">
              <a:srgbClr val="010101"/>
            </a:lnRef>
            <a:fillRef idx="0">
              <a:srgbClr val="000000">
                <a:alpha val="0"/>
              </a:srgbClr>
            </a:fillRef>
            <a:effectRef idx="0">
              <a:scrgbClr r="0" g="0" b="0"/>
            </a:effectRef>
            <a:fontRef idx="none"/>
          </p:style>
          <p:txBody>
            <a:bodyPr/>
            <a:lstStyle/>
            <a:p>
              <a:endParaRPr lang="en-IN"/>
            </a:p>
          </p:txBody>
        </p:sp>
        <p:sp>
          <p:nvSpPr>
            <p:cNvPr id="24" name="Rectangle 23">
              <a:extLst>
                <a:ext uri="{FF2B5EF4-FFF2-40B4-BE49-F238E27FC236}">
                  <a16:creationId xmlns:a16="http://schemas.microsoft.com/office/drawing/2014/main" xmlns="" id="{336377AF-05B8-4292-AE50-714842CC47F5}"/>
                </a:ext>
              </a:extLst>
            </p:cNvPr>
            <p:cNvSpPr/>
            <p:nvPr/>
          </p:nvSpPr>
          <p:spPr>
            <a:xfrm>
              <a:off x="403723" y="869911"/>
              <a:ext cx="603352" cy="119987"/>
            </a:xfrm>
            <a:prstGeom prst="rect">
              <a:avLst/>
            </a:prstGeom>
            <a:ln>
              <a:noFill/>
            </a:ln>
          </p:spPr>
          <p:txBody>
            <a:bodyPr vert="horz" lIns="0" tIns="0" rIns="0" bIns="0" rtlCol="0">
              <a:noAutofit/>
            </a:bodyPr>
            <a:lstStyle/>
            <a:p>
              <a:pPr indent="120650" algn="l">
                <a:lnSpc>
                  <a:spcPct val="107000"/>
                </a:lnSpc>
                <a:spcAft>
                  <a:spcPts val="800"/>
                </a:spcAft>
              </a:pPr>
              <a:r>
                <a:rPr lang="en-IN" sz="1600" dirty="0">
                  <a:solidFill>
                    <a:srgbClr val="231916"/>
                  </a:solidFill>
                  <a:effectLst/>
                  <a:latin typeface="Times New Roman" panose="02020603050405020304" pitchFamily="18" charset="0"/>
                  <a:ea typeface="Times New Roman" panose="02020603050405020304" pitchFamily="18" charset="0"/>
                </a:rPr>
                <a:t>Input layer</a:t>
              </a:r>
              <a:endParaRPr lang="en-IN" sz="2000" dirty="0">
                <a:solidFill>
                  <a:srgbClr val="231916"/>
                </a:solidFill>
                <a:effectLst/>
                <a:latin typeface="Times New Roman" panose="02020603050405020304" pitchFamily="18" charset="0"/>
                <a:ea typeface="Times New Roman" panose="02020603050405020304" pitchFamily="18" charset="0"/>
              </a:endParaRPr>
            </a:p>
          </p:txBody>
        </p:sp>
        <p:sp>
          <p:nvSpPr>
            <p:cNvPr id="25" name="Shape 500">
              <a:extLst>
                <a:ext uri="{FF2B5EF4-FFF2-40B4-BE49-F238E27FC236}">
                  <a16:creationId xmlns:a16="http://schemas.microsoft.com/office/drawing/2014/main" xmlns="" id="{E43E2236-CD08-4AAA-B10F-759796F898E7}"/>
                </a:ext>
              </a:extLst>
            </p:cNvPr>
            <p:cNvSpPr/>
            <p:nvPr/>
          </p:nvSpPr>
          <p:spPr>
            <a:xfrm>
              <a:off x="171399" y="1158608"/>
              <a:ext cx="915607" cy="234620"/>
            </a:xfrm>
            <a:custGeom>
              <a:avLst/>
              <a:gdLst/>
              <a:ahLst/>
              <a:cxnLst/>
              <a:rect l="0" t="0" r="0" b="0"/>
              <a:pathLst>
                <a:path w="915607" h="234620">
                  <a:moveTo>
                    <a:pt x="0" y="234620"/>
                  </a:moveTo>
                  <a:lnTo>
                    <a:pt x="915607" y="234620"/>
                  </a:lnTo>
                  <a:lnTo>
                    <a:pt x="915607" y="0"/>
                  </a:lnTo>
                  <a:lnTo>
                    <a:pt x="0" y="0"/>
                  </a:lnTo>
                  <a:close/>
                </a:path>
              </a:pathLst>
            </a:custGeom>
            <a:ln w="2096" cap="rnd">
              <a:round/>
            </a:ln>
          </p:spPr>
          <p:style>
            <a:lnRef idx="1">
              <a:srgbClr val="010101"/>
            </a:lnRef>
            <a:fillRef idx="0">
              <a:srgbClr val="000000">
                <a:alpha val="0"/>
              </a:srgbClr>
            </a:fillRef>
            <a:effectRef idx="0">
              <a:scrgbClr r="0" g="0" b="0"/>
            </a:effectRef>
            <a:fontRef idx="none"/>
          </p:style>
          <p:txBody>
            <a:bodyPr/>
            <a:lstStyle/>
            <a:p>
              <a:endParaRPr lang="en-IN"/>
            </a:p>
          </p:txBody>
        </p:sp>
        <p:sp>
          <p:nvSpPr>
            <p:cNvPr id="26" name="Rectangle 25">
              <a:extLst>
                <a:ext uri="{FF2B5EF4-FFF2-40B4-BE49-F238E27FC236}">
                  <a16:creationId xmlns:a16="http://schemas.microsoft.com/office/drawing/2014/main" xmlns="" id="{1CFC0A6D-B027-4147-AB89-A61C4F3ACA7B}"/>
                </a:ext>
              </a:extLst>
            </p:cNvPr>
            <p:cNvSpPr/>
            <p:nvPr/>
          </p:nvSpPr>
          <p:spPr>
            <a:xfrm>
              <a:off x="344314" y="1221066"/>
              <a:ext cx="1013666" cy="119987"/>
            </a:xfrm>
            <a:prstGeom prst="rect">
              <a:avLst/>
            </a:prstGeom>
            <a:ln>
              <a:noFill/>
            </a:ln>
          </p:spPr>
          <p:txBody>
            <a:bodyPr vert="horz" lIns="0" tIns="0" rIns="0" bIns="0" rtlCol="0">
              <a:noAutofit/>
            </a:bodyPr>
            <a:lstStyle/>
            <a:p>
              <a:pPr indent="120650" algn="l">
                <a:lnSpc>
                  <a:spcPct val="107000"/>
                </a:lnSpc>
                <a:spcAft>
                  <a:spcPts val="800"/>
                </a:spcAft>
              </a:pPr>
              <a:r>
                <a:rPr lang="en-IN" sz="1600" dirty="0">
                  <a:solidFill>
                    <a:srgbClr val="231916"/>
                  </a:solidFill>
                  <a:effectLst/>
                  <a:latin typeface="Times New Roman" panose="02020603050405020304" pitchFamily="18" charset="0"/>
                  <a:ea typeface="Times New Roman" panose="02020603050405020304" pitchFamily="18" charset="0"/>
                </a:rPr>
                <a:t>Convolution layer</a:t>
              </a:r>
              <a:endParaRPr lang="en-IN" sz="2000" dirty="0">
                <a:solidFill>
                  <a:srgbClr val="231916"/>
                </a:solidFill>
                <a:effectLst/>
                <a:latin typeface="Times New Roman" panose="02020603050405020304" pitchFamily="18" charset="0"/>
                <a:ea typeface="Times New Roman" panose="02020603050405020304" pitchFamily="18" charset="0"/>
              </a:endParaRPr>
            </a:p>
          </p:txBody>
        </p:sp>
        <p:sp>
          <p:nvSpPr>
            <p:cNvPr id="27" name="Shape 502">
              <a:extLst>
                <a:ext uri="{FF2B5EF4-FFF2-40B4-BE49-F238E27FC236}">
                  <a16:creationId xmlns:a16="http://schemas.microsoft.com/office/drawing/2014/main" xmlns="" id="{43AD0571-99D6-4BC1-92D3-CD9CF563BD69}"/>
                </a:ext>
              </a:extLst>
            </p:cNvPr>
            <p:cNvSpPr/>
            <p:nvPr/>
          </p:nvSpPr>
          <p:spPr>
            <a:xfrm>
              <a:off x="171399" y="2565553"/>
              <a:ext cx="915607" cy="234620"/>
            </a:xfrm>
            <a:custGeom>
              <a:avLst/>
              <a:gdLst/>
              <a:ahLst/>
              <a:cxnLst/>
              <a:rect l="0" t="0" r="0" b="0"/>
              <a:pathLst>
                <a:path w="915607" h="234620">
                  <a:moveTo>
                    <a:pt x="0" y="234620"/>
                  </a:moveTo>
                  <a:lnTo>
                    <a:pt x="915607" y="234620"/>
                  </a:lnTo>
                  <a:lnTo>
                    <a:pt x="915607" y="0"/>
                  </a:lnTo>
                  <a:lnTo>
                    <a:pt x="0" y="0"/>
                  </a:lnTo>
                  <a:close/>
                </a:path>
              </a:pathLst>
            </a:custGeom>
            <a:ln w="2096" cap="rnd">
              <a:round/>
            </a:ln>
          </p:spPr>
          <p:style>
            <a:lnRef idx="1">
              <a:srgbClr val="010101"/>
            </a:lnRef>
            <a:fillRef idx="0">
              <a:srgbClr val="000000">
                <a:alpha val="0"/>
              </a:srgbClr>
            </a:fillRef>
            <a:effectRef idx="0">
              <a:scrgbClr r="0" g="0" b="0"/>
            </a:effectRef>
            <a:fontRef idx="none"/>
          </p:style>
          <p:txBody>
            <a:bodyPr/>
            <a:lstStyle/>
            <a:p>
              <a:endParaRPr lang="en-IN"/>
            </a:p>
          </p:txBody>
        </p:sp>
        <p:sp>
          <p:nvSpPr>
            <p:cNvPr id="28" name="Rectangle 27">
              <a:extLst>
                <a:ext uri="{FF2B5EF4-FFF2-40B4-BE49-F238E27FC236}">
                  <a16:creationId xmlns:a16="http://schemas.microsoft.com/office/drawing/2014/main" xmlns="" id="{D09FCF87-BCA3-4178-B920-A0B3E01274FA}"/>
                </a:ext>
              </a:extLst>
            </p:cNvPr>
            <p:cNvSpPr/>
            <p:nvPr/>
          </p:nvSpPr>
          <p:spPr>
            <a:xfrm>
              <a:off x="318398" y="2628925"/>
              <a:ext cx="801321" cy="119987"/>
            </a:xfrm>
            <a:prstGeom prst="rect">
              <a:avLst/>
            </a:prstGeom>
            <a:ln>
              <a:noFill/>
            </a:ln>
          </p:spPr>
          <p:txBody>
            <a:bodyPr vert="horz" lIns="0" tIns="0" rIns="0" bIns="0" rtlCol="0">
              <a:noAutofit/>
            </a:bodyPr>
            <a:lstStyle/>
            <a:p>
              <a:pPr indent="120650" algn="l">
                <a:lnSpc>
                  <a:spcPct val="107000"/>
                </a:lnSpc>
                <a:spcAft>
                  <a:spcPts val="800"/>
                </a:spcAft>
              </a:pPr>
              <a:r>
                <a:rPr lang="en-IN" sz="1600" dirty="0">
                  <a:solidFill>
                    <a:srgbClr val="231916"/>
                  </a:solidFill>
                  <a:effectLst/>
                  <a:latin typeface="Times New Roman" panose="02020603050405020304" pitchFamily="18" charset="0"/>
                  <a:ea typeface="Times New Roman" panose="02020603050405020304" pitchFamily="18" charset="0"/>
                </a:rPr>
                <a:t>Classification results </a:t>
              </a:r>
              <a:endParaRPr lang="en-IN" sz="2000" dirty="0">
                <a:solidFill>
                  <a:srgbClr val="231916"/>
                </a:solidFill>
                <a:effectLst/>
                <a:latin typeface="Times New Roman" panose="02020603050405020304" pitchFamily="18" charset="0"/>
                <a:ea typeface="Times New Roman" panose="02020603050405020304" pitchFamily="18" charset="0"/>
              </a:endParaRPr>
            </a:p>
          </p:txBody>
        </p:sp>
        <p:sp>
          <p:nvSpPr>
            <p:cNvPr id="30" name="Shape 505">
              <a:extLst>
                <a:ext uri="{FF2B5EF4-FFF2-40B4-BE49-F238E27FC236}">
                  <a16:creationId xmlns:a16="http://schemas.microsoft.com/office/drawing/2014/main" xmlns="" id="{FD0B5A06-ED63-4722-BBA3-75E8822143D1}"/>
                </a:ext>
              </a:extLst>
            </p:cNvPr>
            <p:cNvSpPr/>
            <p:nvPr/>
          </p:nvSpPr>
          <p:spPr>
            <a:xfrm>
              <a:off x="629196" y="2448243"/>
              <a:ext cx="0" cy="54089"/>
            </a:xfrm>
            <a:custGeom>
              <a:avLst/>
              <a:gdLst/>
              <a:ahLst/>
              <a:cxnLst/>
              <a:rect l="0" t="0" r="0" b="0"/>
              <a:pathLst>
                <a:path h="54089">
                  <a:moveTo>
                    <a:pt x="0" y="0"/>
                  </a:moveTo>
                  <a:lnTo>
                    <a:pt x="0" y="54089"/>
                  </a:lnTo>
                </a:path>
              </a:pathLst>
            </a:custGeom>
            <a:ln w="1981" cap="rnd">
              <a:round/>
            </a:ln>
          </p:spPr>
          <p:style>
            <a:lnRef idx="1">
              <a:srgbClr val="010101"/>
            </a:lnRef>
            <a:fillRef idx="0">
              <a:srgbClr val="000000">
                <a:alpha val="0"/>
              </a:srgbClr>
            </a:fillRef>
            <a:effectRef idx="0">
              <a:scrgbClr r="0" g="0" b="0"/>
            </a:effectRef>
            <a:fontRef idx="none"/>
          </p:style>
          <p:txBody>
            <a:bodyPr/>
            <a:lstStyle/>
            <a:p>
              <a:endParaRPr lang="en-IN"/>
            </a:p>
          </p:txBody>
        </p:sp>
        <p:sp>
          <p:nvSpPr>
            <p:cNvPr id="31" name="Shape 506">
              <a:extLst>
                <a:ext uri="{FF2B5EF4-FFF2-40B4-BE49-F238E27FC236}">
                  <a16:creationId xmlns:a16="http://schemas.microsoft.com/office/drawing/2014/main" xmlns="" id="{1948FBB6-14DF-4E2A-AFB2-A8B646CDCF4C}"/>
                </a:ext>
              </a:extLst>
            </p:cNvPr>
            <p:cNvSpPr/>
            <p:nvPr/>
          </p:nvSpPr>
          <p:spPr>
            <a:xfrm>
              <a:off x="604825" y="2496998"/>
              <a:ext cx="47993" cy="68555"/>
            </a:xfrm>
            <a:custGeom>
              <a:avLst/>
              <a:gdLst/>
              <a:ahLst/>
              <a:cxnLst/>
              <a:rect l="0" t="0" r="0" b="0"/>
              <a:pathLst>
                <a:path w="47993" h="68555">
                  <a:moveTo>
                    <a:pt x="0" y="0"/>
                  </a:moveTo>
                  <a:lnTo>
                    <a:pt x="47993" y="0"/>
                  </a:lnTo>
                  <a:lnTo>
                    <a:pt x="24371" y="68555"/>
                  </a:lnTo>
                  <a:lnTo>
                    <a:pt x="0" y="0"/>
                  </a:lnTo>
                  <a:close/>
                </a:path>
              </a:pathLst>
            </a:custGeom>
            <a:ln w="0" cap="rnd">
              <a:round/>
            </a:ln>
          </p:spPr>
          <p:style>
            <a:lnRef idx="0">
              <a:srgbClr val="000000">
                <a:alpha val="0"/>
              </a:srgbClr>
            </a:lnRef>
            <a:fillRef idx="1">
              <a:srgbClr val="010101"/>
            </a:fillRef>
            <a:effectRef idx="0">
              <a:scrgbClr r="0" g="0" b="0"/>
            </a:effectRef>
            <a:fontRef idx="none"/>
          </p:style>
          <p:txBody>
            <a:bodyPr/>
            <a:lstStyle/>
            <a:p>
              <a:endParaRPr lang="en-IN"/>
            </a:p>
          </p:txBody>
        </p:sp>
        <p:sp>
          <p:nvSpPr>
            <p:cNvPr id="32" name="Shape 507">
              <a:extLst>
                <a:ext uri="{FF2B5EF4-FFF2-40B4-BE49-F238E27FC236}">
                  <a16:creationId xmlns:a16="http://schemas.microsoft.com/office/drawing/2014/main" xmlns="" id="{D7504DDC-2A05-4E33-B963-5E297FC26ABF}"/>
                </a:ext>
              </a:extLst>
            </p:cNvPr>
            <p:cNvSpPr/>
            <p:nvPr/>
          </p:nvSpPr>
          <p:spPr>
            <a:xfrm>
              <a:off x="629196" y="1393228"/>
              <a:ext cx="0" cy="54089"/>
            </a:xfrm>
            <a:custGeom>
              <a:avLst/>
              <a:gdLst/>
              <a:ahLst/>
              <a:cxnLst/>
              <a:rect l="0" t="0" r="0" b="0"/>
              <a:pathLst>
                <a:path h="54089">
                  <a:moveTo>
                    <a:pt x="0" y="0"/>
                  </a:moveTo>
                  <a:lnTo>
                    <a:pt x="0" y="54089"/>
                  </a:lnTo>
                </a:path>
              </a:pathLst>
            </a:custGeom>
            <a:ln w="1981" cap="rnd">
              <a:round/>
            </a:ln>
          </p:spPr>
          <p:style>
            <a:lnRef idx="1">
              <a:srgbClr val="010101"/>
            </a:lnRef>
            <a:fillRef idx="0">
              <a:srgbClr val="000000">
                <a:alpha val="0"/>
              </a:srgbClr>
            </a:fillRef>
            <a:effectRef idx="0">
              <a:scrgbClr r="0" g="0" b="0"/>
            </a:effectRef>
            <a:fontRef idx="none"/>
          </p:style>
          <p:txBody>
            <a:bodyPr/>
            <a:lstStyle/>
            <a:p>
              <a:endParaRPr lang="en-IN"/>
            </a:p>
          </p:txBody>
        </p:sp>
        <p:sp>
          <p:nvSpPr>
            <p:cNvPr id="33" name="Shape 508">
              <a:extLst>
                <a:ext uri="{FF2B5EF4-FFF2-40B4-BE49-F238E27FC236}">
                  <a16:creationId xmlns:a16="http://schemas.microsoft.com/office/drawing/2014/main" xmlns="" id="{F81AE58F-B538-4B7E-A84C-F946EC84C585}"/>
                </a:ext>
              </a:extLst>
            </p:cNvPr>
            <p:cNvSpPr/>
            <p:nvPr/>
          </p:nvSpPr>
          <p:spPr>
            <a:xfrm>
              <a:off x="604825" y="1441983"/>
              <a:ext cx="47993" cy="68555"/>
            </a:xfrm>
            <a:custGeom>
              <a:avLst/>
              <a:gdLst/>
              <a:ahLst/>
              <a:cxnLst/>
              <a:rect l="0" t="0" r="0" b="0"/>
              <a:pathLst>
                <a:path w="47993" h="68555">
                  <a:moveTo>
                    <a:pt x="0" y="0"/>
                  </a:moveTo>
                  <a:lnTo>
                    <a:pt x="47993" y="0"/>
                  </a:lnTo>
                  <a:lnTo>
                    <a:pt x="24371" y="68555"/>
                  </a:lnTo>
                  <a:lnTo>
                    <a:pt x="0" y="0"/>
                  </a:lnTo>
                  <a:close/>
                </a:path>
              </a:pathLst>
            </a:custGeom>
            <a:ln w="0" cap="rnd">
              <a:round/>
            </a:ln>
          </p:spPr>
          <p:style>
            <a:lnRef idx="0">
              <a:srgbClr val="000000">
                <a:alpha val="0"/>
              </a:srgbClr>
            </a:lnRef>
            <a:fillRef idx="1">
              <a:srgbClr val="010101"/>
            </a:fillRef>
            <a:effectRef idx="0">
              <a:scrgbClr r="0" g="0" b="0"/>
            </a:effectRef>
            <a:fontRef idx="none"/>
          </p:style>
          <p:txBody>
            <a:bodyPr/>
            <a:lstStyle/>
            <a:p>
              <a:endParaRPr lang="en-IN"/>
            </a:p>
          </p:txBody>
        </p:sp>
        <p:sp>
          <p:nvSpPr>
            <p:cNvPr id="34" name="Shape 509">
              <a:extLst>
                <a:ext uri="{FF2B5EF4-FFF2-40B4-BE49-F238E27FC236}">
                  <a16:creationId xmlns:a16="http://schemas.microsoft.com/office/drawing/2014/main" xmlns="" id="{D3B9A5E5-AAFC-4749-9117-17E0FBC2D10A}"/>
                </a:ext>
              </a:extLst>
            </p:cNvPr>
            <p:cNvSpPr/>
            <p:nvPr/>
          </p:nvSpPr>
          <p:spPr>
            <a:xfrm>
              <a:off x="0" y="643674"/>
              <a:ext cx="1237069" cy="1839608"/>
            </a:xfrm>
            <a:custGeom>
              <a:avLst/>
              <a:gdLst/>
              <a:ahLst/>
              <a:cxnLst/>
              <a:rect l="0" t="0" r="0" b="0"/>
              <a:pathLst>
                <a:path w="1237069" h="1839608">
                  <a:moveTo>
                    <a:pt x="0" y="1839608"/>
                  </a:moveTo>
                  <a:lnTo>
                    <a:pt x="1237069" y="1839608"/>
                  </a:lnTo>
                  <a:lnTo>
                    <a:pt x="1237069" y="0"/>
                  </a:lnTo>
                  <a:lnTo>
                    <a:pt x="0" y="0"/>
                  </a:lnTo>
                  <a:lnTo>
                    <a:pt x="0" y="1839608"/>
                  </a:lnTo>
                  <a:close/>
                </a:path>
              </a:pathLst>
            </a:custGeom>
            <a:ln w="2096" cap="rnd">
              <a:custDash>
                <a:ds d="115500" sp="82500"/>
              </a:custDash>
              <a:round/>
            </a:ln>
          </p:spPr>
          <p:style>
            <a:lnRef idx="1">
              <a:srgbClr val="010101"/>
            </a:lnRef>
            <a:fillRef idx="0">
              <a:srgbClr val="000000">
                <a:alpha val="0"/>
              </a:srgbClr>
            </a:fillRef>
            <a:effectRef idx="0">
              <a:scrgbClr r="0" g="0" b="0"/>
            </a:effectRef>
            <a:fontRef idx="none"/>
          </p:style>
          <p:txBody>
            <a:bodyPr/>
            <a:lstStyle/>
            <a:p>
              <a:endParaRPr lang="en-IN"/>
            </a:p>
          </p:txBody>
        </p:sp>
        <p:sp>
          <p:nvSpPr>
            <p:cNvPr id="36" name="Rectangle 35">
              <a:extLst>
                <a:ext uri="{FF2B5EF4-FFF2-40B4-BE49-F238E27FC236}">
                  <a16:creationId xmlns:a16="http://schemas.microsoft.com/office/drawing/2014/main" xmlns="" id="{372F444F-A851-4C3E-87D8-B2A0A936A5E1}"/>
                </a:ext>
              </a:extLst>
            </p:cNvPr>
            <p:cNvSpPr/>
            <p:nvPr/>
          </p:nvSpPr>
          <p:spPr>
            <a:xfrm>
              <a:off x="670602" y="669043"/>
              <a:ext cx="438900" cy="119987"/>
            </a:xfrm>
            <a:prstGeom prst="rect">
              <a:avLst/>
            </a:prstGeom>
            <a:ln>
              <a:noFill/>
            </a:ln>
          </p:spPr>
          <p:txBody>
            <a:bodyPr vert="horz" lIns="0" tIns="0" rIns="0" bIns="0" rtlCol="0">
              <a:noAutofit/>
            </a:bodyPr>
            <a:lstStyle/>
            <a:p>
              <a:pPr indent="120650" algn="l">
                <a:lnSpc>
                  <a:spcPct val="107000"/>
                </a:lnSpc>
                <a:spcAft>
                  <a:spcPts val="800"/>
                </a:spcAft>
              </a:pPr>
              <a:r>
                <a:rPr lang="en-IN" sz="1600" dirty="0">
                  <a:solidFill>
                    <a:srgbClr val="231916"/>
                  </a:solidFill>
                  <a:effectLst/>
                  <a:latin typeface="Times New Roman" panose="02020603050405020304" pitchFamily="18" charset="0"/>
                  <a:ea typeface="Times New Roman" panose="02020603050405020304" pitchFamily="18" charset="0"/>
                </a:rPr>
                <a:t>3D-CNN</a:t>
              </a:r>
              <a:endParaRPr lang="en-IN" sz="2000" dirty="0">
                <a:solidFill>
                  <a:srgbClr val="231916"/>
                </a:solidFill>
                <a:effectLst/>
                <a:latin typeface="Times New Roman" panose="02020603050405020304" pitchFamily="18" charset="0"/>
                <a:ea typeface="Times New Roman" panose="02020603050405020304" pitchFamily="18" charset="0"/>
              </a:endParaRPr>
            </a:p>
          </p:txBody>
        </p:sp>
        <p:sp>
          <p:nvSpPr>
            <p:cNvPr id="37" name="Shape 511">
              <a:extLst>
                <a:ext uri="{FF2B5EF4-FFF2-40B4-BE49-F238E27FC236}">
                  <a16:creationId xmlns:a16="http://schemas.microsoft.com/office/drawing/2014/main" xmlns="" id="{203F9ABD-9E03-4ECA-B2DB-6AA58E4D6D07}"/>
                </a:ext>
              </a:extLst>
            </p:cNvPr>
            <p:cNvSpPr/>
            <p:nvPr/>
          </p:nvSpPr>
          <p:spPr>
            <a:xfrm>
              <a:off x="629196" y="1041312"/>
              <a:ext cx="0" cy="54839"/>
            </a:xfrm>
            <a:custGeom>
              <a:avLst/>
              <a:gdLst/>
              <a:ahLst/>
              <a:cxnLst/>
              <a:rect l="0" t="0" r="0" b="0"/>
              <a:pathLst>
                <a:path h="54839">
                  <a:moveTo>
                    <a:pt x="0" y="0"/>
                  </a:moveTo>
                  <a:lnTo>
                    <a:pt x="0" y="54839"/>
                  </a:lnTo>
                </a:path>
              </a:pathLst>
            </a:custGeom>
            <a:ln w="1981" cap="rnd">
              <a:round/>
            </a:ln>
          </p:spPr>
          <p:style>
            <a:lnRef idx="1">
              <a:srgbClr val="010101"/>
            </a:lnRef>
            <a:fillRef idx="0">
              <a:srgbClr val="000000">
                <a:alpha val="0"/>
              </a:srgbClr>
            </a:fillRef>
            <a:effectRef idx="0">
              <a:scrgbClr r="0" g="0" b="0"/>
            </a:effectRef>
            <a:fontRef idx="none"/>
          </p:style>
          <p:txBody>
            <a:bodyPr/>
            <a:lstStyle/>
            <a:p>
              <a:endParaRPr lang="en-IN"/>
            </a:p>
          </p:txBody>
        </p:sp>
        <p:sp>
          <p:nvSpPr>
            <p:cNvPr id="38" name="Shape 512">
              <a:extLst>
                <a:ext uri="{FF2B5EF4-FFF2-40B4-BE49-F238E27FC236}">
                  <a16:creationId xmlns:a16="http://schemas.microsoft.com/office/drawing/2014/main" xmlns="" id="{81F93252-B26D-4C36-8B09-B3227B525339}"/>
                </a:ext>
              </a:extLst>
            </p:cNvPr>
            <p:cNvSpPr/>
            <p:nvPr/>
          </p:nvSpPr>
          <p:spPr>
            <a:xfrm>
              <a:off x="604825" y="1090054"/>
              <a:ext cx="47993" cy="68555"/>
            </a:xfrm>
            <a:custGeom>
              <a:avLst/>
              <a:gdLst/>
              <a:ahLst/>
              <a:cxnLst/>
              <a:rect l="0" t="0" r="0" b="0"/>
              <a:pathLst>
                <a:path w="47993" h="68555">
                  <a:moveTo>
                    <a:pt x="0" y="0"/>
                  </a:moveTo>
                  <a:lnTo>
                    <a:pt x="47993" y="0"/>
                  </a:lnTo>
                  <a:lnTo>
                    <a:pt x="24371" y="68555"/>
                  </a:lnTo>
                  <a:lnTo>
                    <a:pt x="0" y="0"/>
                  </a:lnTo>
                  <a:close/>
                </a:path>
              </a:pathLst>
            </a:custGeom>
            <a:ln w="0" cap="rnd">
              <a:custDash>
                <a:ds d="115500" sp="82500"/>
              </a:custDash>
              <a:round/>
            </a:ln>
          </p:spPr>
          <p:style>
            <a:lnRef idx="0">
              <a:srgbClr val="000000">
                <a:alpha val="0"/>
              </a:srgbClr>
            </a:lnRef>
            <a:fillRef idx="1">
              <a:srgbClr val="010101"/>
            </a:fillRef>
            <a:effectRef idx="0">
              <a:scrgbClr r="0" g="0" b="0"/>
            </a:effectRef>
            <a:fontRef idx="none"/>
          </p:style>
          <p:txBody>
            <a:bodyPr/>
            <a:lstStyle/>
            <a:p>
              <a:endParaRPr lang="en-IN"/>
            </a:p>
          </p:txBody>
        </p:sp>
        <p:sp>
          <p:nvSpPr>
            <p:cNvPr id="39" name="Shape 513">
              <a:extLst>
                <a:ext uri="{FF2B5EF4-FFF2-40B4-BE49-F238E27FC236}">
                  <a16:creationId xmlns:a16="http://schemas.microsoft.com/office/drawing/2014/main" xmlns="" id="{D947A3B4-4231-4BE4-9D08-4C38306B2618}"/>
                </a:ext>
              </a:extLst>
            </p:cNvPr>
            <p:cNvSpPr/>
            <p:nvPr/>
          </p:nvSpPr>
          <p:spPr>
            <a:xfrm>
              <a:off x="629196" y="234620"/>
              <a:ext cx="0" cy="54851"/>
            </a:xfrm>
            <a:custGeom>
              <a:avLst/>
              <a:gdLst/>
              <a:ahLst/>
              <a:cxnLst/>
              <a:rect l="0" t="0" r="0" b="0"/>
              <a:pathLst>
                <a:path h="54851">
                  <a:moveTo>
                    <a:pt x="0" y="0"/>
                  </a:moveTo>
                  <a:lnTo>
                    <a:pt x="0" y="54851"/>
                  </a:lnTo>
                </a:path>
              </a:pathLst>
            </a:custGeom>
            <a:ln w="1981" cap="rnd">
              <a:round/>
            </a:ln>
          </p:spPr>
          <p:style>
            <a:lnRef idx="1">
              <a:srgbClr val="010101"/>
            </a:lnRef>
            <a:fillRef idx="0">
              <a:srgbClr val="000000">
                <a:alpha val="0"/>
              </a:srgbClr>
            </a:fillRef>
            <a:effectRef idx="0">
              <a:scrgbClr r="0" g="0" b="0"/>
            </a:effectRef>
            <a:fontRef idx="none"/>
          </p:style>
          <p:txBody>
            <a:bodyPr/>
            <a:lstStyle/>
            <a:p>
              <a:endParaRPr lang="en-IN"/>
            </a:p>
          </p:txBody>
        </p:sp>
        <p:sp>
          <p:nvSpPr>
            <p:cNvPr id="40" name="Shape 514">
              <a:extLst>
                <a:ext uri="{FF2B5EF4-FFF2-40B4-BE49-F238E27FC236}">
                  <a16:creationId xmlns:a16="http://schemas.microsoft.com/office/drawing/2014/main" xmlns="" id="{2CF089B5-0792-4EEE-9CDB-E8F4DC6E06C3}"/>
                </a:ext>
              </a:extLst>
            </p:cNvPr>
            <p:cNvSpPr/>
            <p:nvPr/>
          </p:nvSpPr>
          <p:spPr>
            <a:xfrm>
              <a:off x="604825" y="283363"/>
              <a:ext cx="47993" cy="68555"/>
            </a:xfrm>
            <a:custGeom>
              <a:avLst/>
              <a:gdLst/>
              <a:ahLst/>
              <a:cxnLst/>
              <a:rect l="0" t="0" r="0" b="0"/>
              <a:pathLst>
                <a:path w="47993" h="68555">
                  <a:moveTo>
                    <a:pt x="0" y="0"/>
                  </a:moveTo>
                  <a:lnTo>
                    <a:pt x="47993" y="0"/>
                  </a:lnTo>
                  <a:lnTo>
                    <a:pt x="24371" y="68555"/>
                  </a:lnTo>
                  <a:lnTo>
                    <a:pt x="0" y="0"/>
                  </a:lnTo>
                  <a:close/>
                </a:path>
              </a:pathLst>
            </a:custGeom>
            <a:ln w="0" cap="rnd">
              <a:custDash>
                <a:ds d="115500" sp="82500"/>
              </a:custDash>
              <a:round/>
            </a:ln>
          </p:spPr>
          <p:style>
            <a:lnRef idx="0">
              <a:srgbClr val="000000">
                <a:alpha val="0"/>
              </a:srgbClr>
            </a:lnRef>
            <a:fillRef idx="1">
              <a:srgbClr val="010101"/>
            </a:fillRef>
            <a:effectRef idx="0">
              <a:scrgbClr r="0" g="0" b="0"/>
            </a:effectRef>
            <a:fontRef idx="none"/>
          </p:style>
          <p:txBody>
            <a:bodyPr/>
            <a:lstStyle/>
            <a:p>
              <a:endParaRPr lang="en-IN"/>
            </a:p>
          </p:txBody>
        </p:sp>
        <p:sp>
          <p:nvSpPr>
            <p:cNvPr id="41" name="Shape 515">
              <a:extLst>
                <a:ext uri="{FF2B5EF4-FFF2-40B4-BE49-F238E27FC236}">
                  <a16:creationId xmlns:a16="http://schemas.microsoft.com/office/drawing/2014/main" xmlns="" id="{2FAA9FDE-A23E-4035-BF19-0A7EE25232F4}"/>
                </a:ext>
              </a:extLst>
            </p:cNvPr>
            <p:cNvSpPr/>
            <p:nvPr/>
          </p:nvSpPr>
          <p:spPr>
            <a:xfrm>
              <a:off x="629196" y="586550"/>
              <a:ext cx="0" cy="157671"/>
            </a:xfrm>
            <a:custGeom>
              <a:avLst/>
              <a:gdLst/>
              <a:ahLst/>
              <a:cxnLst/>
              <a:rect l="0" t="0" r="0" b="0"/>
              <a:pathLst>
                <a:path h="157671">
                  <a:moveTo>
                    <a:pt x="0" y="0"/>
                  </a:moveTo>
                  <a:lnTo>
                    <a:pt x="0" y="157671"/>
                  </a:lnTo>
                </a:path>
              </a:pathLst>
            </a:custGeom>
            <a:ln w="1981" cap="rnd">
              <a:round/>
            </a:ln>
          </p:spPr>
          <p:style>
            <a:lnRef idx="1">
              <a:srgbClr val="010101"/>
            </a:lnRef>
            <a:fillRef idx="0">
              <a:srgbClr val="000000">
                <a:alpha val="0"/>
              </a:srgbClr>
            </a:fillRef>
            <a:effectRef idx="0">
              <a:scrgbClr r="0" g="0" b="0"/>
            </a:effectRef>
            <a:fontRef idx="none"/>
          </p:style>
          <p:txBody>
            <a:bodyPr/>
            <a:lstStyle/>
            <a:p>
              <a:endParaRPr lang="en-IN"/>
            </a:p>
          </p:txBody>
        </p:sp>
        <p:sp>
          <p:nvSpPr>
            <p:cNvPr id="42" name="Shape 516">
              <a:extLst>
                <a:ext uri="{FF2B5EF4-FFF2-40B4-BE49-F238E27FC236}">
                  <a16:creationId xmlns:a16="http://schemas.microsoft.com/office/drawing/2014/main" xmlns="" id="{AEC46418-5E3D-4502-936E-1DB0D0411E6E}"/>
                </a:ext>
              </a:extLst>
            </p:cNvPr>
            <p:cNvSpPr/>
            <p:nvPr/>
          </p:nvSpPr>
          <p:spPr>
            <a:xfrm>
              <a:off x="604825" y="738899"/>
              <a:ext cx="47993" cy="68555"/>
            </a:xfrm>
            <a:custGeom>
              <a:avLst/>
              <a:gdLst/>
              <a:ahLst/>
              <a:cxnLst/>
              <a:rect l="0" t="0" r="0" b="0"/>
              <a:pathLst>
                <a:path w="47993" h="68555">
                  <a:moveTo>
                    <a:pt x="0" y="0"/>
                  </a:moveTo>
                  <a:lnTo>
                    <a:pt x="47993" y="0"/>
                  </a:lnTo>
                  <a:lnTo>
                    <a:pt x="24371" y="68555"/>
                  </a:lnTo>
                  <a:lnTo>
                    <a:pt x="0" y="0"/>
                  </a:lnTo>
                  <a:close/>
                </a:path>
              </a:pathLst>
            </a:custGeom>
            <a:ln w="0" cap="rnd">
              <a:custDash>
                <a:ds d="115500" sp="82500"/>
              </a:custDash>
              <a:round/>
            </a:ln>
          </p:spPr>
          <p:style>
            <a:lnRef idx="0">
              <a:srgbClr val="000000">
                <a:alpha val="0"/>
              </a:srgbClr>
            </a:lnRef>
            <a:fillRef idx="1">
              <a:srgbClr val="010101"/>
            </a:fillRef>
            <a:effectRef idx="0">
              <a:scrgbClr r="0" g="0" b="0"/>
            </a:effectRef>
            <a:fontRef idx="none"/>
          </p:style>
          <p:txBody>
            <a:bodyPr/>
            <a:lstStyle/>
            <a:p>
              <a:endParaRPr lang="en-IN"/>
            </a:p>
          </p:txBody>
        </p:sp>
      </p:grpSp>
      <p:sp>
        <p:nvSpPr>
          <p:cNvPr id="44" name="TextBox 43">
            <a:extLst>
              <a:ext uri="{FF2B5EF4-FFF2-40B4-BE49-F238E27FC236}">
                <a16:creationId xmlns:a16="http://schemas.microsoft.com/office/drawing/2014/main" xmlns="" id="{D534B20D-8273-4C25-82C0-47261F9C6467}"/>
              </a:ext>
            </a:extLst>
          </p:cNvPr>
          <p:cNvSpPr txBox="1"/>
          <p:nvPr/>
        </p:nvSpPr>
        <p:spPr>
          <a:xfrm>
            <a:off x="7338291" y="6467874"/>
            <a:ext cx="4773518" cy="369332"/>
          </a:xfrm>
          <a:prstGeom prst="rect">
            <a:avLst/>
          </a:prstGeom>
          <a:noFill/>
        </p:spPr>
        <p:txBody>
          <a:bodyPr wrap="square">
            <a:spAutoFit/>
          </a:bodyPr>
          <a:lstStyle/>
          <a:p>
            <a:r>
              <a:rPr lang="en-IN" sz="1800" dirty="0">
                <a:solidFill>
                  <a:srgbClr val="231916"/>
                </a:solidFill>
                <a:effectLst/>
                <a:latin typeface="Times New Roman" panose="02020603050405020304" pitchFamily="18" charset="0"/>
                <a:ea typeface="Times New Roman" panose="02020603050405020304" pitchFamily="18" charset="0"/>
              </a:rPr>
              <a:t>Fig. 3D-CNN classification structure diagram</a:t>
            </a:r>
            <a:endParaRPr lang="en-IN" dirty="0"/>
          </a:p>
        </p:txBody>
      </p:sp>
      <p:sp>
        <p:nvSpPr>
          <p:cNvPr id="43" name="TextBox 42">
            <a:extLst>
              <a:ext uri="{FF2B5EF4-FFF2-40B4-BE49-F238E27FC236}">
                <a16:creationId xmlns:a16="http://schemas.microsoft.com/office/drawing/2014/main" xmlns="" id="{EF7CA81F-D24C-4512-87BC-697F323C336D}"/>
              </a:ext>
            </a:extLst>
          </p:cNvPr>
          <p:cNvSpPr txBox="1"/>
          <p:nvPr/>
        </p:nvSpPr>
        <p:spPr>
          <a:xfrm>
            <a:off x="580749" y="2469215"/>
            <a:ext cx="6371828" cy="2062103"/>
          </a:xfrm>
          <a:prstGeom prst="rect">
            <a:avLst/>
          </a:prstGeom>
          <a:noFill/>
        </p:spPr>
        <p:txBody>
          <a:bodyPr wrap="square">
            <a:spAutoFit/>
          </a:bodyPr>
          <a:lstStyle/>
          <a:p>
            <a:pPr>
              <a:lnSpc>
                <a:spcPct val="100000"/>
              </a:lnSpc>
            </a:pPr>
            <a:r>
              <a:rPr lang="en-US" sz="3200" dirty="0"/>
              <a:t>The method consists of five layers: Input layer, convolution layer, maximum pooling layer, full connection layer and output layer.</a:t>
            </a:r>
          </a:p>
        </p:txBody>
      </p:sp>
      <p:sp>
        <p:nvSpPr>
          <p:cNvPr id="45" name="Title 1">
            <a:extLst>
              <a:ext uri="{FF2B5EF4-FFF2-40B4-BE49-F238E27FC236}">
                <a16:creationId xmlns:a16="http://schemas.microsoft.com/office/drawing/2014/main" xmlns="" id="{7DB70C3C-A823-415B-9B32-B897D3E69C33}"/>
              </a:ext>
            </a:extLst>
          </p:cNvPr>
          <p:cNvSpPr>
            <a:spLocks noGrp="1"/>
          </p:cNvSpPr>
          <p:nvPr>
            <p:ph type="title"/>
          </p:nvPr>
        </p:nvSpPr>
        <p:spPr>
          <a:xfrm>
            <a:off x="415600" y="593367"/>
            <a:ext cx="7471982" cy="763600"/>
          </a:xfrm>
        </p:spPr>
        <p:txBody>
          <a:bodyPr>
            <a:normAutofit fontScale="90000"/>
          </a:bodyPr>
          <a:lstStyle/>
          <a:p>
            <a:r>
              <a:rPr lang="en-IN" sz="4400" dirty="0">
                <a:solidFill>
                  <a:srgbClr val="231916"/>
                </a:solidFill>
                <a:effectLst/>
                <a:latin typeface="Times New Roman" panose="02020603050405020304" pitchFamily="18" charset="0"/>
                <a:ea typeface="Times New Roman" panose="02020603050405020304" pitchFamily="18" charset="0"/>
              </a:rPr>
              <a:t>3D-CNN classification structure</a:t>
            </a:r>
            <a:endParaRPr lang="en-IN" dirty="0"/>
          </a:p>
        </p:txBody>
      </p:sp>
    </p:spTree>
    <p:extLst>
      <p:ext uri="{BB962C8B-B14F-4D97-AF65-F5344CB8AC3E}">
        <p14:creationId xmlns:p14="http://schemas.microsoft.com/office/powerpoint/2010/main" val="4724169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831D86-7965-4794-8A87-C6D64B5BB8A8}"/>
              </a:ext>
            </a:extLst>
          </p:cNvPr>
          <p:cNvSpPr>
            <a:spLocks noGrp="1"/>
          </p:cNvSpPr>
          <p:nvPr>
            <p:ph type="title"/>
          </p:nvPr>
        </p:nvSpPr>
        <p:spPr/>
        <p:txBody>
          <a:bodyPr>
            <a:normAutofit fontScale="90000"/>
          </a:bodyPr>
          <a:lstStyle/>
          <a:p>
            <a:r>
              <a:rPr lang="en-IN" dirty="0"/>
              <a:t>Support Vector Machines (SVM) </a:t>
            </a:r>
          </a:p>
        </p:txBody>
      </p:sp>
      <p:sp>
        <p:nvSpPr>
          <p:cNvPr id="3" name="Text Placeholder 2">
            <a:extLst>
              <a:ext uri="{FF2B5EF4-FFF2-40B4-BE49-F238E27FC236}">
                <a16:creationId xmlns:a16="http://schemas.microsoft.com/office/drawing/2014/main" xmlns="" id="{5150CD49-6663-4005-B41D-B17214E796D9}"/>
              </a:ext>
            </a:extLst>
          </p:cNvPr>
          <p:cNvSpPr>
            <a:spLocks noGrp="1"/>
          </p:cNvSpPr>
          <p:nvPr>
            <p:ph type="body" idx="1"/>
          </p:nvPr>
        </p:nvSpPr>
        <p:spPr>
          <a:xfrm>
            <a:off x="415600" y="1536632"/>
            <a:ext cx="11360800" cy="4877419"/>
          </a:xfrm>
        </p:spPr>
        <p:txBody>
          <a:bodyPr>
            <a:normAutofit lnSpcReduction="10000"/>
          </a:bodyPr>
          <a:lstStyle/>
          <a:p>
            <a:pPr>
              <a:lnSpc>
                <a:spcPct val="100000"/>
              </a:lnSpc>
              <a:buFont typeface="Arial" panose="020B0604020202020204" pitchFamily="34" charset="0"/>
              <a:buChar char="•"/>
            </a:pPr>
            <a:r>
              <a:rPr lang="en-US" dirty="0"/>
              <a:t>SVM stands for Support Vector Machine, which is a machine learning algorithm used for classification and regression analysis. It is a supervised learning method that uses a discriminative model to predict the class.</a:t>
            </a:r>
          </a:p>
          <a:p>
            <a:pPr>
              <a:lnSpc>
                <a:spcPct val="100000"/>
              </a:lnSpc>
              <a:buFont typeface="Arial" panose="020B0604020202020204" pitchFamily="34" charset="0"/>
              <a:buChar char="•"/>
            </a:pPr>
            <a:r>
              <a:rPr lang="en-US" b="0" i="0" dirty="0">
                <a:effectLst/>
                <a:latin typeface="Söhne"/>
              </a:rPr>
              <a:t>The algorithm tries to find a hyperplane that separates the data points of different classes with the maximum margin. The margin is the distance between the hyperplane and the closest data points of each class. </a:t>
            </a:r>
          </a:p>
          <a:p>
            <a:pPr>
              <a:lnSpc>
                <a:spcPct val="100000"/>
              </a:lnSpc>
              <a:buFont typeface="Arial" panose="020B0604020202020204" pitchFamily="34" charset="0"/>
              <a:buChar char="•"/>
            </a:pPr>
            <a:r>
              <a:rPr lang="en-US" b="0" i="0" dirty="0">
                <a:effectLst/>
                <a:latin typeface="Söhne"/>
              </a:rPr>
              <a:t>The hyperplane that maximizes the margin is the optimal solution and is used to classify new data points.</a:t>
            </a:r>
            <a:endParaRPr lang="en-US" dirty="0"/>
          </a:p>
          <a:p>
            <a:pPr>
              <a:lnSpc>
                <a:spcPct val="100000"/>
              </a:lnSpc>
              <a:buFont typeface="Arial" panose="020B0604020202020204" pitchFamily="34" charset="0"/>
              <a:buChar char="•"/>
            </a:pPr>
            <a:r>
              <a:rPr lang="en-US" dirty="0"/>
              <a:t>A new statistical learning technique called Support Vector Machines (SVM) has the benefits of high precision, quick computation, and strong generalizability. </a:t>
            </a:r>
          </a:p>
        </p:txBody>
      </p:sp>
    </p:spTree>
    <p:extLst>
      <p:ext uri="{BB962C8B-B14F-4D97-AF65-F5344CB8AC3E}">
        <p14:creationId xmlns:p14="http://schemas.microsoft.com/office/powerpoint/2010/main" val="23478039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96C246-5B34-4449-9110-6C21E459113B}"/>
              </a:ext>
            </a:extLst>
          </p:cNvPr>
          <p:cNvSpPr>
            <a:spLocks noGrp="1"/>
          </p:cNvSpPr>
          <p:nvPr>
            <p:ph type="title"/>
          </p:nvPr>
        </p:nvSpPr>
        <p:spPr/>
        <p:txBody>
          <a:bodyPr>
            <a:normAutofit fontScale="90000"/>
          </a:bodyPr>
          <a:lstStyle/>
          <a:p>
            <a:r>
              <a:rPr lang="en-IN" dirty="0"/>
              <a:t>Support Vector Machines </a:t>
            </a:r>
          </a:p>
        </p:txBody>
      </p:sp>
      <p:sp>
        <p:nvSpPr>
          <p:cNvPr id="3" name="Text Placeholder 2">
            <a:extLst>
              <a:ext uri="{FF2B5EF4-FFF2-40B4-BE49-F238E27FC236}">
                <a16:creationId xmlns:a16="http://schemas.microsoft.com/office/drawing/2014/main" xmlns="" id="{27CE41BB-AA49-4F3F-8DCE-9FB014EC8F08}"/>
              </a:ext>
            </a:extLst>
          </p:cNvPr>
          <p:cNvSpPr>
            <a:spLocks noGrp="1"/>
          </p:cNvSpPr>
          <p:nvPr>
            <p:ph type="body" idx="1"/>
          </p:nvPr>
        </p:nvSpPr>
        <p:spPr/>
        <p:txBody>
          <a:bodyPr/>
          <a:lstStyle/>
          <a:p>
            <a:pPr>
              <a:lnSpc>
                <a:spcPct val="100000"/>
              </a:lnSpc>
              <a:buFont typeface="Arial" panose="020B0604020202020204" pitchFamily="34" charset="0"/>
              <a:buChar char="•"/>
            </a:pPr>
            <a:r>
              <a:rPr lang="en-US" dirty="0"/>
              <a:t>The basic goal of SVM is to accurately classify data by converting a low-dimensional, linearly indivisible problem into a high-dimensional one.</a:t>
            </a:r>
          </a:p>
          <a:p>
            <a:pPr>
              <a:lnSpc>
                <a:spcPct val="100000"/>
              </a:lnSpc>
              <a:buFont typeface="Arial" panose="020B0604020202020204" pitchFamily="34" charset="0"/>
              <a:buChar char="•"/>
            </a:pPr>
            <a:r>
              <a:rPr lang="en-US" dirty="0"/>
              <a:t>Although the kernel transformation approach produces a respectable level of classification accuracy, selecting the right kernel function and appropriate parameters remains challenging.</a:t>
            </a:r>
            <a:endParaRPr lang="en-IN" dirty="0"/>
          </a:p>
          <a:p>
            <a:endParaRPr lang="en-IN" dirty="0"/>
          </a:p>
        </p:txBody>
      </p:sp>
    </p:spTree>
    <p:extLst>
      <p:ext uri="{BB962C8B-B14F-4D97-AF65-F5344CB8AC3E}">
        <p14:creationId xmlns:p14="http://schemas.microsoft.com/office/powerpoint/2010/main" val="2981573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614A48-5482-444F-B6F7-62C257D54AC2}"/>
              </a:ext>
            </a:extLst>
          </p:cNvPr>
          <p:cNvSpPr>
            <a:spLocks noGrp="1"/>
          </p:cNvSpPr>
          <p:nvPr>
            <p:ph type="title"/>
          </p:nvPr>
        </p:nvSpPr>
        <p:spPr/>
        <p:txBody>
          <a:bodyPr>
            <a:normAutofit fontScale="90000"/>
          </a:bodyPr>
          <a:lstStyle/>
          <a:p>
            <a:r>
              <a:rPr lang="en-IN" dirty="0"/>
              <a:t>Comparison of 3D-CNN with SVM Method</a:t>
            </a:r>
          </a:p>
        </p:txBody>
      </p:sp>
      <p:sp>
        <p:nvSpPr>
          <p:cNvPr id="3" name="Text Placeholder 2">
            <a:extLst>
              <a:ext uri="{FF2B5EF4-FFF2-40B4-BE49-F238E27FC236}">
                <a16:creationId xmlns:a16="http://schemas.microsoft.com/office/drawing/2014/main" xmlns="" id="{4E39A7F8-5268-45E2-BCCC-998EA5964ACC}"/>
              </a:ext>
            </a:extLst>
          </p:cNvPr>
          <p:cNvSpPr>
            <a:spLocks noGrp="1"/>
          </p:cNvSpPr>
          <p:nvPr>
            <p:ph type="body" idx="1"/>
          </p:nvPr>
        </p:nvSpPr>
        <p:spPr/>
        <p:txBody>
          <a:bodyPr/>
          <a:lstStyle/>
          <a:p>
            <a:endParaRPr lang="en-US" dirty="0"/>
          </a:p>
          <a:p>
            <a:r>
              <a:rPr lang="en-US" dirty="0"/>
              <a:t>Compared to SVM, 3D-CNN can attain superior and more consistent classification accuracy. While 3D-CNN may require more time for training, it can exhibit faster convergence when working with a small training dataset and high-quality experimental equipment</a:t>
            </a:r>
          </a:p>
        </p:txBody>
      </p:sp>
    </p:spTree>
    <p:extLst>
      <p:ext uri="{BB962C8B-B14F-4D97-AF65-F5344CB8AC3E}">
        <p14:creationId xmlns:p14="http://schemas.microsoft.com/office/powerpoint/2010/main" val="41188037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C95853-CE10-42CF-BB2C-ADB4F1D48DC2}"/>
              </a:ext>
            </a:extLst>
          </p:cNvPr>
          <p:cNvSpPr>
            <a:spLocks noGrp="1"/>
          </p:cNvSpPr>
          <p:nvPr>
            <p:ph type="title"/>
          </p:nvPr>
        </p:nvSpPr>
        <p:spPr/>
        <p:txBody>
          <a:bodyPr>
            <a:normAutofit fontScale="90000"/>
          </a:bodyPr>
          <a:lstStyle/>
          <a:p>
            <a:r>
              <a:rPr lang="en-IN" dirty="0"/>
              <a:t>Results: Classification Report Comparison</a:t>
            </a:r>
          </a:p>
        </p:txBody>
      </p:sp>
      <p:sp>
        <p:nvSpPr>
          <p:cNvPr id="3" name="Text Placeholder 2">
            <a:extLst>
              <a:ext uri="{FF2B5EF4-FFF2-40B4-BE49-F238E27FC236}">
                <a16:creationId xmlns:a16="http://schemas.microsoft.com/office/drawing/2014/main" xmlns="" id="{0ED6B641-A93C-43CA-9619-B4C821B6ACC8}"/>
              </a:ext>
            </a:extLst>
          </p:cNvPr>
          <p:cNvSpPr>
            <a:spLocks noGrp="1"/>
          </p:cNvSpPr>
          <p:nvPr>
            <p:ph type="body" idx="1"/>
          </p:nvPr>
        </p:nvSpPr>
        <p:spPr>
          <a:xfrm>
            <a:off x="1895062" y="6136278"/>
            <a:ext cx="3766098" cy="499416"/>
          </a:xfrm>
        </p:spPr>
        <p:txBody>
          <a:bodyPr>
            <a:normAutofit/>
          </a:bodyPr>
          <a:lstStyle/>
          <a:p>
            <a:pPr marL="152396" indent="0">
              <a:buNone/>
            </a:pPr>
            <a:r>
              <a:rPr lang="en-IN" sz="2000" dirty="0">
                <a:latin typeface="+mj-lt"/>
              </a:rPr>
              <a:t>Fig. : </a:t>
            </a:r>
            <a:r>
              <a:rPr lang="en-IN" sz="2000" dirty="0"/>
              <a:t>CNN classification report</a:t>
            </a:r>
          </a:p>
        </p:txBody>
      </p:sp>
      <p:pic>
        <p:nvPicPr>
          <p:cNvPr id="5" name="Picture 4">
            <a:extLst>
              <a:ext uri="{FF2B5EF4-FFF2-40B4-BE49-F238E27FC236}">
                <a16:creationId xmlns:a16="http://schemas.microsoft.com/office/drawing/2014/main" xmlns="" id="{FB95050B-1168-478D-9B06-6342E5B1DC24}"/>
              </a:ext>
            </a:extLst>
          </p:cNvPr>
          <p:cNvPicPr>
            <a:picLocks noChangeAspect="1"/>
          </p:cNvPicPr>
          <p:nvPr/>
        </p:nvPicPr>
        <p:blipFill>
          <a:blip r:embed="rId2"/>
          <a:stretch>
            <a:fillRect/>
          </a:stretch>
        </p:blipFill>
        <p:spPr>
          <a:xfrm>
            <a:off x="203565" y="1536633"/>
            <a:ext cx="6480492" cy="4228584"/>
          </a:xfrm>
          <a:prstGeom prst="rect">
            <a:avLst/>
          </a:prstGeom>
        </p:spPr>
      </p:pic>
      <p:pic>
        <p:nvPicPr>
          <p:cNvPr id="7" name="Picture 6">
            <a:extLst>
              <a:ext uri="{FF2B5EF4-FFF2-40B4-BE49-F238E27FC236}">
                <a16:creationId xmlns:a16="http://schemas.microsoft.com/office/drawing/2014/main" xmlns="" id="{BF14AF8C-3526-4A23-91F3-09494313AD67}"/>
              </a:ext>
            </a:extLst>
          </p:cNvPr>
          <p:cNvPicPr>
            <a:picLocks noChangeAspect="1"/>
          </p:cNvPicPr>
          <p:nvPr/>
        </p:nvPicPr>
        <p:blipFill>
          <a:blip r:embed="rId3"/>
          <a:stretch>
            <a:fillRect/>
          </a:stretch>
        </p:blipFill>
        <p:spPr>
          <a:xfrm>
            <a:off x="6427304" y="1305799"/>
            <a:ext cx="5376310" cy="4459418"/>
          </a:xfrm>
          <a:prstGeom prst="rect">
            <a:avLst/>
          </a:prstGeom>
        </p:spPr>
      </p:pic>
      <p:sp>
        <p:nvSpPr>
          <p:cNvPr id="8" name="Text Placeholder 2">
            <a:extLst>
              <a:ext uri="{FF2B5EF4-FFF2-40B4-BE49-F238E27FC236}">
                <a16:creationId xmlns:a16="http://schemas.microsoft.com/office/drawing/2014/main" xmlns="" id="{E16B8867-FCF3-4EFF-90CC-ABC7B0FE1851}"/>
              </a:ext>
            </a:extLst>
          </p:cNvPr>
          <p:cNvSpPr txBox="1">
            <a:spLocks/>
          </p:cNvSpPr>
          <p:nvPr/>
        </p:nvSpPr>
        <p:spPr>
          <a:xfrm>
            <a:off x="7654974" y="6136278"/>
            <a:ext cx="3639565" cy="499416"/>
          </a:xfrm>
          <a:prstGeom prst="rect">
            <a:avLst/>
          </a:prstGeom>
        </p:spPr>
        <p:txBody>
          <a:bodyPr spcFirstLastPara="1" vert="horz" wrap="square" lIns="91425" tIns="91425" rIns="91425" bIns="91425" rtlCol="0" anchor="t" anchorCtr="0">
            <a:normAutofit fontScale="70000" lnSpcReduction="20000"/>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9pPr>
          </a:lstStyle>
          <a:p>
            <a:pPr marL="152396" indent="0">
              <a:buFont typeface="Arial" panose="020B0604020202020204" pitchFamily="34" charset="0"/>
              <a:buNone/>
            </a:pPr>
            <a:r>
              <a:rPr lang="en-IN" sz="2800" dirty="0">
                <a:latin typeface="+mj-lt"/>
              </a:rPr>
              <a:t>Fig. : </a:t>
            </a:r>
            <a:r>
              <a:rPr lang="en-IN" dirty="0"/>
              <a:t>SVM classification report</a:t>
            </a:r>
          </a:p>
        </p:txBody>
      </p:sp>
    </p:spTree>
    <p:extLst>
      <p:ext uri="{BB962C8B-B14F-4D97-AF65-F5344CB8AC3E}">
        <p14:creationId xmlns:p14="http://schemas.microsoft.com/office/powerpoint/2010/main" val="14339297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AE5691-670C-4409-A79E-B2EC794F2E1C}"/>
              </a:ext>
            </a:extLst>
          </p:cNvPr>
          <p:cNvSpPr>
            <a:spLocks noGrp="1"/>
          </p:cNvSpPr>
          <p:nvPr>
            <p:ph type="title"/>
          </p:nvPr>
        </p:nvSpPr>
        <p:spPr/>
        <p:txBody>
          <a:bodyPr>
            <a:normAutofit fontScale="90000"/>
          </a:bodyPr>
          <a:lstStyle/>
          <a:p>
            <a:r>
              <a:rPr lang="en-IN" dirty="0"/>
              <a:t>Results: </a:t>
            </a:r>
            <a:r>
              <a:rPr lang="en-IN" sz="4400" dirty="0"/>
              <a:t>Confusion Matrix Comparison</a:t>
            </a:r>
            <a:endParaRPr lang="en-IN" dirty="0"/>
          </a:p>
        </p:txBody>
      </p:sp>
      <p:pic>
        <p:nvPicPr>
          <p:cNvPr id="5" name="Picture 4">
            <a:extLst>
              <a:ext uri="{FF2B5EF4-FFF2-40B4-BE49-F238E27FC236}">
                <a16:creationId xmlns:a16="http://schemas.microsoft.com/office/drawing/2014/main" xmlns="" id="{00BDD116-7105-4059-95C0-2E38DC1EF8E4}"/>
              </a:ext>
            </a:extLst>
          </p:cNvPr>
          <p:cNvPicPr>
            <a:picLocks noChangeAspect="1"/>
          </p:cNvPicPr>
          <p:nvPr/>
        </p:nvPicPr>
        <p:blipFill>
          <a:blip r:embed="rId2"/>
          <a:stretch>
            <a:fillRect/>
          </a:stretch>
        </p:blipFill>
        <p:spPr>
          <a:xfrm>
            <a:off x="253545" y="1356967"/>
            <a:ext cx="5727573" cy="4431907"/>
          </a:xfrm>
          <a:prstGeom prst="rect">
            <a:avLst/>
          </a:prstGeom>
        </p:spPr>
      </p:pic>
      <p:sp>
        <p:nvSpPr>
          <p:cNvPr id="6" name="Title 1">
            <a:extLst>
              <a:ext uri="{FF2B5EF4-FFF2-40B4-BE49-F238E27FC236}">
                <a16:creationId xmlns:a16="http://schemas.microsoft.com/office/drawing/2014/main" xmlns="" id="{68FD32CC-000B-4F2A-961B-5BCF72862204}"/>
              </a:ext>
            </a:extLst>
          </p:cNvPr>
          <p:cNvSpPr txBox="1">
            <a:spLocks/>
          </p:cNvSpPr>
          <p:nvPr/>
        </p:nvSpPr>
        <p:spPr>
          <a:xfrm>
            <a:off x="2027583" y="6003071"/>
            <a:ext cx="4452730" cy="622082"/>
          </a:xfrm>
          <a:prstGeom prst="rect">
            <a:avLst/>
          </a:prstGeom>
        </p:spPr>
        <p:txBody>
          <a:bodyPr spcFirstLastPara="1" vert="horz" wrap="square" lIns="91425" tIns="91425" rIns="91425" bIns="91425" rtlCol="0" anchor="t" anchorCtr="0">
            <a:normAutofit fontScale="97500"/>
          </a:bodyPr>
          <a:lstStyle>
            <a:lvl1pPr lvl="0" algn="l" defTabSz="914400" rtl="0" eaLnBrk="1" latinLnBrk="0" hangingPunct="1">
              <a:lnSpc>
                <a:spcPct val="90000"/>
              </a:lnSpc>
              <a:spcBef>
                <a:spcPts val="0"/>
              </a:spcBef>
              <a:spcAft>
                <a:spcPts val="0"/>
              </a:spcAft>
              <a:buSzPts val="3000"/>
              <a:buNone/>
              <a:defRPr sz="4400" kern="1200">
                <a:solidFill>
                  <a:schemeClr val="tx1"/>
                </a:solidFill>
                <a:latin typeface="+mj-lt"/>
                <a:ea typeface="+mj-ea"/>
                <a:cs typeface="+mj-cs"/>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IN" sz="2000" dirty="0">
                <a:latin typeface="+mj-lt"/>
              </a:rPr>
              <a:t>Fig. : </a:t>
            </a:r>
            <a:r>
              <a:rPr lang="en-IN" sz="2000" dirty="0"/>
              <a:t>CNN Confusion Matrix</a:t>
            </a:r>
            <a:endParaRPr lang="en-IN" sz="2800" dirty="0"/>
          </a:p>
        </p:txBody>
      </p:sp>
      <p:pic>
        <p:nvPicPr>
          <p:cNvPr id="8" name="Picture 7">
            <a:extLst>
              <a:ext uri="{FF2B5EF4-FFF2-40B4-BE49-F238E27FC236}">
                <a16:creationId xmlns:a16="http://schemas.microsoft.com/office/drawing/2014/main" xmlns="" id="{55207D4F-D8C4-4798-BE8E-6202E92BE513}"/>
              </a:ext>
            </a:extLst>
          </p:cNvPr>
          <p:cNvPicPr>
            <a:picLocks noChangeAspect="1"/>
          </p:cNvPicPr>
          <p:nvPr/>
        </p:nvPicPr>
        <p:blipFill>
          <a:blip r:embed="rId3"/>
          <a:stretch>
            <a:fillRect/>
          </a:stretch>
        </p:blipFill>
        <p:spPr>
          <a:xfrm>
            <a:off x="5981118" y="1356965"/>
            <a:ext cx="6218461" cy="4499239"/>
          </a:xfrm>
          <a:prstGeom prst="rect">
            <a:avLst/>
          </a:prstGeom>
        </p:spPr>
      </p:pic>
      <p:sp>
        <p:nvSpPr>
          <p:cNvPr id="9" name="Title 1">
            <a:extLst>
              <a:ext uri="{FF2B5EF4-FFF2-40B4-BE49-F238E27FC236}">
                <a16:creationId xmlns:a16="http://schemas.microsoft.com/office/drawing/2014/main" xmlns="" id="{64EB2DA1-9491-4E39-8768-74F7C9372337}"/>
              </a:ext>
            </a:extLst>
          </p:cNvPr>
          <p:cNvSpPr txBox="1">
            <a:spLocks/>
          </p:cNvSpPr>
          <p:nvPr/>
        </p:nvSpPr>
        <p:spPr>
          <a:xfrm>
            <a:off x="8030819" y="6003071"/>
            <a:ext cx="4341930" cy="622082"/>
          </a:xfrm>
          <a:prstGeom prst="rect">
            <a:avLst/>
          </a:prstGeom>
        </p:spPr>
        <p:txBody>
          <a:bodyPr spcFirstLastPara="1" vert="horz" wrap="square" lIns="91425" tIns="91425" rIns="91425" bIns="91425" rtlCol="0" anchor="t" anchorCtr="0">
            <a:normAutofit fontScale="97500"/>
          </a:bodyPr>
          <a:lstStyle>
            <a:lvl1pPr lvl="0" algn="l" defTabSz="914400" rtl="0" eaLnBrk="1" latinLnBrk="0" hangingPunct="1">
              <a:lnSpc>
                <a:spcPct val="90000"/>
              </a:lnSpc>
              <a:spcBef>
                <a:spcPts val="0"/>
              </a:spcBef>
              <a:spcAft>
                <a:spcPts val="0"/>
              </a:spcAft>
              <a:buSzPts val="3000"/>
              <a:buNone/>
              <a:defRPr sz="4400" kern="1200">
                <a:solidFill>
                  <a:schemeClr val="tx1"/>
                </a:solidFill>
                <a:latin typeface="+mj-lt"/>
                <a:ea typeface="+mj-ea"/>
                <a:cs typeface="+mj-cs"/>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IN" sz="2000" dirty="0">
                <a:latin typeface="+mj-lt"/>
              </a:rPr>
              <a:t>Fig. : </a:t>
            </a:r>
            <a:r>
              <a:rPr lang="en-IN" sz="2000" dirty="0"/>
              <a:t>SVM Confusion Matrix</a:t>
            </a:r>
          </a:p>
        </p:txBody>
      </p:sp>
    </p:spTree>
    <p:extLst>
      <p:ext uri="{BB962C8B-B14F-4D97-AF65-F5344CB8AC3E}">
        <p14:creationId xmlns:p14="http://schemas.microsoft.com/office/powerpoint/2010/main" val="40912338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80DAE6-BBF9-4550-9B9B-6780EAC328A6}"/>
              </a:ext>
            </a:extLst>
          </p:cNvPr>
          <p:cNvSpPr>
            <a:spLocks noGrp="1"/>
          </p:cNvSpPr>
          <p:nvPr>
            <p:ph type="title"/>
          </p:nvPr>
        </p:nvSpPr>
        <p:spPr/>
        <p:txBody>
          <a:bodyPr>
            <a:normAutofit fontScale="90000"/>
          </a:bodyPr>
          <a:lstStyle/>
          <a:p>
            <a:r>
              <a:rPr lang="en-IN" dirty="0"/>
              <a:t>Results: CNN Accuracy and Report </a:t>
            </a:r>
          </a:p>
        </p:txBody>
      </p:sp>
      <p:sp>
        <p:nvSpPr>
          <p:cNvPr id="3" name="Text Placeholder 2">
            <a:extLst>
              <a:ext uri="{FF2B5EF4-FFF2-40B4-BE49-F238E27FC236}">
                <a16:creationId xmlns:a16="http://schemas.microsoft.com/office/drawing/2014/main" xmlns="" id="{E53E76B6-988F-4E28-A956-90E3F45EE126}"/>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xmlns="" id="{512906E7-BE49-425F-A65E-B5BA22993936}"/>
              </a:ext>
            </a:extLst>
          </p:cNvPr>
          <p:cNvPicPr>
            <a:picLocks noChangeAspect="1"/>
          </p:cNvPicPr>
          <p:nvPr/>
        </p:nvPicPr>
        <p:blipFill>
          <a:blip r:embed="rId2"/>
          <a:stretch>
            <a:fillRect/>
          </a:stretch>
        </p:blipFill>
        <p:spPr>
          <a:xfrm>
            <a:off x="965959" y="1536633"/>
            <a:ext cx="10525125" cy="4457700"/>
          </a:xfrm>
          <a:prstGeom prst="rect">
            <a:avLst/>
          </a:prstGeom>
        </p:spPr>
      </p:pic>
      <p:sp>
        <p:nvSpPr>
          <p:cNvPr id="6" name="Text Placeholder 2">
            <a:extLst>
              <a:ext uri="{FF2B5EF4-FFF2-40B4-BE49-F238E27FC236}">
                <a16:creationId xmlns:a16="http://schemas.microsoft.com/office/drawing/2014/main" xmlns="" id="{D82F4E17-1899-49E4-961C-3B85296735BE}"/>
              </a:ext>
            </a:extLst>
          </p:cNvPr>
          <p:cNvSpPr txBox="1">
            <a:spLocks/>
          </p:cNvSpPr>
          <p:nvPr/>
        </p:nvSpPr>
        <p:spPr>
          <a:xfrm>
            <a:off x="1820412" y="6173998"/>
            <a:ext cx="8539992" cy="684001"/>
          </a:xfrm>
          <a:prstGeom prst="rect">
            <a:avLst/>
          </a:prstGeom>
        </p:spPr>
        <p:txBody>
          <a:bodyPr spcFirstLastPara="1" vert="horz" wrap="square" lIns="91425" tIns="91425" rIns="91425" bIns="91425" rtlCol="0" anchor="t" anchorCtr="0">
            <a:norm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9pPr>
          </a:lstStyle>
          <a:p>
            <a:pPr marL="152396" indent="0">
              <a:buFont typeface="Arial" panose="020B0604020202020204" pitchFamily="34" charset="0"/>
              <a:buNone/>
            </a:pPr>
            <a:r>
              <a:rPr lang="en-IN" sz="2000" dirty="0">
                <a:latin typeface="+mj-lt"/>
              </a:rPr>
              <a:t>Fig. : </a:t>
            </a:r>
            <a:r>
              <a:rPr lang="en-IN" sz="2000" dirty="0"/>
              <a:t>CNN Accuracy and Loss </a:t>
            </a:r>
            <a:r>
              <a:rPr lang="en-IN" sz="2000" dirty="0" smtClean="0"/>
              <a:t>graph of training data and validation data</a:t>
            </a:r>
            <a:endParaRPr lang="en-IN" sz="2000" dirty="0"/>
          </a:p>
        </p:txBody>
      </p:sp>
    </p:spTree>
    <p:extLst>
      <p:ext uri="{BB962C8B-B14F-4D97-AF65-F5344CB8AC3E}">
        <p14:creationId xmlns:p14="http://schemas.microsoft.com/office/powerpoint/2010/main" val="3289144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1781B6-7364-4766-A2A2-3F5768BB8846}"/>
              </a:ext>
            </a:extLst>
          </p:cNvPr>
          <p:cNvSpPr>
            <a:spLocks noGrp="1"/>
          </p:cNvSpPr>
          <p:nvPr>
            <p:ph type="title"/>
          </p:nvPr>
        </p:nvSpPr>
        <p:spPr/>
        <p:txBody>
          <a:bodyPr>
            <a:normAutofit fontScale="90000"/>
          </a:bodyPr>
          <a:lstStyle/>
          <a:p>
            <a:r>
              <a:rPr lang="en-IN" dirty="0"/>
              <a:t>Results: SVM Accuracy</a:t>
            </a:r>
          </a:p>
        </p:txBody>
      </p:sp>
      <p:pic>
        <p:nvPicPr>
          <p:cNvPr id="5" name="Picture 4">
            <a:extLst>
              <a:ext uri="{FF2B5EF4-FFF2-40B4-BE49-F238E27FC236}">
                <a16:creationId xmlns:a16="http://schemas.microsoft.com/office/drawing/2014/main" xmlns="" id="{15044EDE-F184-4464-BB44-82E6699CCE39}"/>
              </a:ext>
            </a:extLst>
          </p:cNvPr>
          <p:cNvPicPr>
            <a:picLocks noChangeAspect="1"/>
          </p:cNvPicPr>
          <p:nvPr/>
        </p:nvPicPr>
        <p:blipFill>
          <a:blip r:embed="rId2"/>
          <a:stretch>
            <a:fillRect/>
          </a:stretch>
        </p:blipFill>
        <p:spPr>
          <a:xfrm>
            <a:off x="1643062" y="1439501"/>
            <a:ext cx="7970845" cy="4825132"/>
          </a:xfrm>
          <a:prstGeom prst="rect">
            <a:avLst/>
          </a:prstGeom>
        </p:spPr>
      </p:pic>
      <p:sp>
        <p:nvSpPr>
          <p:cNvPr id="6" name="Text Placeholder 2">
            <a:extLst>
              <a:ext uri="{FF2B5EF4-FFF2-40B4-BE49-F238E27FC236}">
                <a16:creationId xmlns:a16="http://schemas.microsoft.com/office/drawing/2014/main" xmlns="" id="{16C99DF3-9BDD-4FB8-BE4D-F0556384A5EA}"/>
              </a:ext>
            </a:extLst>
          </p:cNvPr>
          <p:cNvSpPr txBox="1">
            <a:spLocks/>
          </p:cNvSpPr>
          <p:nvPr/>
        </p:nvSpPr>
        <p:spPr>
          <a:xfrm>
            <a:off x="3258793" y="6347167"/>
            <a:ext cx="6097241" cy="499416"/>
          </a:xfrm>
          <a:prstGeom prst="rect">
            <a:avLst/>
          </a:prstGeom>
        </p:spPr>
        <p:txBody>
          <a:bodyPr spcFirstLastPara="1" vert="horz" wrap="square" lIns="91425" tIns="91425" rIns="91425" bIns="91425" rtlCol="0" anchor="t" anchorCtr="0">
            <a:norm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9pPr>
          </a:lstStyle>
          <a:p>
            <a:pPr marL="152396" indent="0">
              <a:buFont typeface="Arial" panose="020B0604020202020204" pitchFamily="34" charset="0"/>
              <a:buNone/>
            </a:pPr>
            <a:r>
              <a:rPr lang="en-IN" sz="2000" dirty="0">
                <a:latin typeface="+mj-lt"/>
              </a:rPr>
              <a:t>Fig. : SVM</a:t>
            </a:r>
            <a:r>
              <a:rPr lang="en-IN" sz="2000" dirty="0"/>
              <a:t> accuracy vs. No. of PCA components</a:t>
            </a:r>
          </a:p>
        </p:txBody>
      </p:sp>
    </p:spTree>
    <p:extLst>
      <p:ext uri="{BB962C8B-B14F-4D97-AF65-F5344CB8AC3E}">
        <p14:creationId xmlns:p14="http://schemas.microsoft.com/office/powerpoint/2010/main" val="30607294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1D33C7-C742-486B-958F-A4E5A8A87A51}"/>
              </a:ext>
            </a:extLst>
          </p:cNvPr>
          <p:cNvSpPr>
            <a:spLocks noGrp="1"/>
          </p:cNvSpPr>
          <p:nvPr>
            <p:ph type="title"/>
          </p:nvPr>
        </p:nvSpPr>
        <p:spPr/>
        <p:txBody>
          <a:bodyPr>
            <a:normAutofit fontScale="90000"/>
          </a:bodyPr>
          <a:lstStyle/>
          <a:p>
            <a:r>
              <a:rPr lang="en-IN" dirty="0"/>
              <a:t>Conclusion</a:t>
            </a:r>
          </a:p>
        </p:txBody>
      </p:sp>
      <p:sp>
        <p:nvSpPr>
          <p:cNvPr id="3" name="Text Placeholder 2">
            <a:extLst>
              <a:ext uri="{FF2B5EF4-FFF2-40B4-BE49-F238E27FC236}">
                <a16:creationId xmlns:a16="http://schemas.microsoft.com/office/drawing/2014/main" xmlns="" id="{3E57883C-3B58-405E-8220-101069D4D4CB}"/>
              </a:ext>
            </a:extLst>
          </p:cNvPr>
          <p:cNvSpPr>
            <a:spLocks noGrp="1"/>
          </p:cNvSpPr>
          <p:nvPr>
            <p:ph type="body" idx="1"/>
          </p:nvPr>
        </p:nvSpPr>
        <p:spPr/>
        <p:txBody>
          <a:bodyPr>
            <a:normAutofit/>
          </a:bodyPr>
          <a:lstStyle/>
          <a:p>
            <a:pPr>
              <a:lnSpc>
                <a:spcPct val="100000"/>
              </a:lnSpc>
              <a:buFont typeface="Arial" panose="020B0604020202020204" pitchFamily="34" charset="0"/>
              <a:buChar char="•"/>
            </a:pPr>
            <a:r>
              <a:rPr lang="en-US" dirty="0"/>
              <a:t>The paper proposes a 3D-CNN-based method for hyperspectral image classification. The method increases the weight of the network to improve the classification accuracy of small sample data by increasing its attention to these samples. The experimental results show that the proposed method outperforms traditional SVM classifiers </a:t>
            </a:r>
            <a:r>
              <a:rPr lang="en-US" dirty="0" smtClean="0"/>
              <a:t>also with different PC components. </a:t>
            </a:r>
            <a:endParaRPr lang="en-IN" dirty="0"/>
          </a:p>
        </p:txBody>
      </p:sp>
    </p:spTree>
    <p:extLst>
      <p:ext uri="{BB962C8B-B14F-4D97-AF65-F5344CB8AC3E}">
        <p14:creationId xmlns:p14="http://schemas.microsoft.com/office/powerpoint/2010/main" val="23214508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2A99DC-B08B-4990-88D9-7F2DC4D7DE65}"/>
              </a:ext>
            </a:extLst>
          </p:cNvPr>
          <p:cNvSpPr>
            <a:spLocks noGrp="1"/>
          </p:cNvSpPr>
          <p:nvPr>
            <p:ph type="title"/>
          </p:nvPr>
        </p:nvSpPr>
        <p:spPr/>
        <p:txBody>
          <a:bodyPr>
            <a:normAutofit fontScale="90000"/>
          </a:bodyPr>
          <a:lstStyle/>
          <a:p>
            <a:r>
              <a:rPr lang="en-IN" dirty="0"/>
              <a:t>References</a:t>
            </a:r>
          </a:p>
        </p:txBody>
      </p:sp>
      <p:sp>
        <p:nvSpPr>
          <p:cNvPr id="3" name="Text Placeholder 2">
            <a:extLst>
              <a:ext uri="{FF2B5EF4-FFF2-40B4-BE49-F238E27FC236}">
                <a16:creationId xmlns:a16="http://schemas.microsoft.com/office/drawing/2014/main" xmlns="" id="{F844B97F-6BCE-4D7A-BCB8-B08C23053BB9}"/>
              </a:ext>
            </a:extLst>
          </p:cNvPr>
          <p:cNvSpPr>
            <a:spLocks noGrp="1"/>
          </p:cNvSpPr>
          <p:nvPr>
            <p:ph type="body" idx="1"/>
          </p:nvPr>
        </p:nvSpPr>
        <p:spPr/>
        <p:txBody>
          <a:bodyPr>
            <a:normAutofit/>
          </a:bodyPr>
          <a:lstStyle/>
          <a:p>
            <a:r>
              <a:rPr lang="en-IN" sz="1800" dirty="0"/>
              <a:t>[1] M. Chao and G. Meng-Yuan, "Hyperspectral Image Classification Based on Convolutional Neural Network," 2018 5th International Conference on Information, Cybernetics, and Computational Social Systems (ICCSS), Hangzhou, China, 2018, pp. 117-121, </a:t>
            </a:r>
            <a:r>
              <a:rPr lang="en-IN" sz="1800" dirty="0" err="1"/>
              <a:t>doi</a:t>
            </a:r>
            <a:r>
              <a:rPr lang="en-IN" sz="1800" dirty="0"/>
              <a:t>: 10.1109/ICCSS.2018.8572435.</a:t>
            </a:r>
          </a:p>
        </p:txBody>
      </p:sp>
    </p:spTree>
    <p:extLst>
      <p:ext uri="{BB962C8B-B14F-4D97-AF65-F5344CB8AC3E}">
        <p14:creationId xmlns:p14="http://schemas.microsoft.com/office/powerpoint/2010/main" val="1479740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323172-25EF-408C-9B5C-FC56A48462F7}"/>
              </a:ext>
            </a:extLst>
          </p:cNvPr>
          <p:cNvSpPr>
            <a:spLocks noGrp="1"/>
          </p:cNvSpPr>
          <p:nvPr>
            <p:ph type="title"/>
          </p:nvPr>
        </p:nvSpPr>
        <p:spPr/>
        <p:txBody>
          <a:bodyPr>
            <a:normAutofit fontScale="90000"/>
          </a:bodyPr>
          <a:lstStyle/>
          <a:p>
            <a:r>
              <a:rPr lang="en-IN" dirty="0">
                <a:latin typeface="Times New Roman" panose="02020603050405020304" pitchFamily="18" charset="0"/>
                <a:cs typeface="Times New Roman" panose="02020603050405020304" pitchFamily="18" charset="0"/>
              </a:rPr>
              <a:t>Motivation</a:t>
            </a:r>
          </a:p>
        </p:txBody>
      </p:sp>
      <p:sp>
        <p:nvSpPr>
          <p:cNvPr id="3" name="Text Placeholder 2">
            <a:extLst>
              <a:ext uri="{FF2B5EF4-FFF2-40B4-BE49-F238E27FC236}">
                <a16:creationId xmlns:a16="http://schemas.microsoft.com/office/drawing/2014/main" xmlns="" id="{0459DDE7-5A6D-4ECF-BF5D-0B354D5DF781}"/>
              </a:ext>
            </a:extLst>
          </p:cNvPr>
          <p:cNvSpPr>
            <a:spLocks noGrp="1"/>
          </p:cNvSpPr>
          <p:nvPr>
            <p:ph type="body" idx="1"/>
          </p:nvPr>
        </p:nvSpPr>
        <p:spPr>
          <a:xfrm>
            <a:off x="415600" y="1356967"/>
            <a:ext cx="11360800" cy="5501033"/>
          </a:xfrm>
        </p:spPr>
        <p:txBody>
          <a:bodyPr>
            <a:normAutofit fontScale="92500" lnSpcReduction="10000"/>
          </a:bodyPr>
          <a:lstStyle/>
          <a:p>
            <a:pPr>
              <a:lnSpc>
                <a:spcPct val="120000"/>
              </a:lnSpc>
              <a:buFont typeface="Arial" panose="020B0604020202020204" pitchFamily="34" charset="0"/>
              <a:buChar char="•"/>
            </a:pPr>
            <a:r>
              <a:rPr lang="en-US" dirty="0">
                <a:latin typeface="Calibri" panose="020F0502020204030204" pitchFamily="34" charset="0"/>
                <a:cs typeface="Calibri" panose="020F0502020204030204" pitchFamily="34" charset="0"/>
              </a:rPr>
              <a:t>Hyperspectral imaging provides rich spectral information for distinguishing objects that are indistinguishable with traditional remote sensing.</a:t>
            </a:r>
          </a:p>
          <a:p>
            <a:pPr>
              <a:lnSpc>
                <a:spcPct val="120000"/>
              </a:lnSpc>
              <a:buFont typeface="Arial" panose="020B0604020202020204" pitchFamily="34" charset="0"/>
              <a:buChar char="•"/>
            </a:pPr>
            <a:r>
              <a:rPr lang="en-US" dirty="0">
                <a:latin typeface="Calibri" panose="020F0502020204030204" pitchFamily="34" charset="0"/>
                <a:cs typeface="Calibri" panose="020F0502020204030204" pitchFamily="34" charset="0"/>
              </a:rPr>
              <a:t>However, current feature extraction algorithms rely heavily on prior knowledge, making it difficult to fully understand all the information in hyperspectral data and resulting in poor model generalization. </a:t>
            </a:r>
          </a:p>
          <a:p>
            <a:pPr>
              <a:lnSpc>
                <a:spcPct val="120000"/>
              </a:lnSpc>
              <a:buFont typeface="Arial" panose="020B0604020202020204" pitchFamily="34" charset="0"/>
              <a:buChar char="•"/>
            </a:pPr>
            <a:r>
              <a:rPr lang="en-US" dirty="0">
                <a:latin typeface="Calibri" panose="020F0502020204030204" pitchFamily="34" charset="0"/>
                <a:cs typeface="Calibri" panose="020F0502020204030204" pitchFamily="34" charset="0"/>
              </a:rPr>
              <a:t>Additionally, classification of hyperspectral data is challenging due to a high number of spectral channels, limited training samples, and large spatial variability. </a:t>
            </a:r>
          </a:p>
          <a:p>
            <a:pPr>
              <a:lnSpc>
                <a:spcPct val="120000"/>
              </a:lnSpc>
              <a:buFont typeface="Arial" panose="020B0604020202020204" pitchFamily="34" charset="0"/>
              <a:buChar char="•"/>
            </a:pPr>
            <a:r>
              <a:rPr lang="en-US" dirty="0">
                <a:latin typeface="Calibri" panose="020F0502020204030204" pitchFamily="34" charset="0"/>
                <a:cs typeface="Calibri" panose="020F0502020204030204" pitchFamily="34" charset="0"/>
              </a:rPr>
              <a:t>Combining spatial and spectral information is crucial for accurate classification of three-dimensional hyperspectral image data. Utilizing both types of information leads to more accurate classification and is in line with the unique characteristics of hyperspectral data.</a:t>
            </a:r>
          </a:p>
        </p:txBody>
      </p:sp>
    </p:spTree>
    <p:extLst>
      <p:ext uri="{BB962C8B-B14F-4D97-AF65-F5344CB8AC3E}">
        <p14:creationId xmlns:p14="http://schemas.microsoft.com/office/powerpoint/2010/main" val="35315337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8"/>
          <p:cNvSpPr txBox="1"/>
          <p:nvPr/>
        </p:nvSpPr>
        <p:spPr>
          <a:xfrm>
            <a:off x="2911400" y="2328901"/>
            <a:ext cx="6369200" cy="1600398"/>
          </a:xfrm>
          <a:prstGeom prst="rect">
            <a:avLst/>
          </a:prstGeom>
          <a:noFill/>
          <a:ln>
            <a:noFill/>
          </a:ln>
        </p:spPr>
        <p:txBody>
          <a:bodyPr spcFirstLastPara="1" wrap="square" lIns="121900" tIns="121900" rIns="121900" bIns="121900" anchor="t" anchorCtr="0">
            <a:spAutoFit/>
          </a:bodyPr>
          <a:lstStyle/>
          <a:p>
            <a:r>
              <a:rPr lang="en" sz="8800" b="1" dirty="0">
                <a:latin typeface="Pristina" panose="03060402040406080204" pitchFamily="66" charset="0"/>
                <a:ea typeface="Proxima Nova"/>
                <a:cs typeface="Proxima Nova"/>
                <a:sym typeface="Proxima Nova"/>
              </a:rPr>
              <a:t>Thank you… </a:t>
            </a:r>
            <a:endParaRPr sz="8800" b="1" dirty="0">
              <a:latin typeface="Pristina" panose="03060402040406080204" pitchFamily="66" charset="0"/>
              <a:ea typeface="Proxima Nova"/>
              <a:cs typeface="Proxima Nova"/>
              <a:sym typeface="Proxima Nov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r>
              <a:rPr lang="en-IN" dirty="0">
                <a:latin typeface="Times New Roman" panose="02020603050405020304" pitchFamily="18" charset="0"/>
                <a:cs typeface="Times New Roman" panose="02020603050405020304" pitchFamily="18" charset="0"/>
              </a:rPr>
              <a:t>Introduction</a:t>
            </a:r>
            <a:endParaRPr dirty="0">
              <a:latin typeface="Times New Roman" panose="02020603050405020304" pitchFamily="18" charset="0"/>
              <a:cs typeface="Times New Roman" panose="02020603050405020304" pitchFamily="18" charset="0"/>
            </a:endParaRPr>
          </a:p>
        </p:txBody>
      </p:sp>
      <p:sp>
        <p:nvSpPr>
          <p:cNvPr id="64" name="Google Shape;64;p14"/>
          <p:cNvSpPr txBox="1">
            <a:spLocks noGrp="1"/>
          </p:cNvSpPr>
          <p:nvPr>
            <p:ph type="body" idx="1"/>
          </p:nvPr>
        </p:nvSpPr>
        <p:spPr>
          <a:xfrm>
            <a:off x="415600" y="1356967"/>
            <a:ext cx="11471600" cy="5009941"/>
          </a:xfrm>
          <a:prstGeom prst="rect">
            <a:avLst/>
          </a:prstGeom>
        </p:spPr>
        <p:txBody>
          <a:bodyPr spcFirstLastPara="1" vert="horz" wrap="square" lIns="121900" tIns="121900" rIns="121900" bIns="121900" rtlCol="0" anchor="t" anchorCtr="0">
            <a:normAutofit lnSpcReduction="10000"/>
          </a:bodyPr>
          <a:lstStyle/>
          <a:p>
            <a:pPr marL="342900" indent="-342900">
              <a:lnSpc>
                <a:spcPct val="100000"/>
              </a:lnSpc>
              <a:spcBef>
                <a:spcPts val="1600"/>
              </a:spcBef>
              <a:buFont typeface="Arial" panose="020B0604020202020204" pitchFamily="34" charset="0"/>
              <a:buChar char="•"/>
            </a:pPr>
            <a:r>
              <a:rPr lang="en-US" dirty="0"/>
              <a:t>As hyperspectral imagers continue to advance, the amount of information within hyperspectral images will increase, expanding their potential for diverse applications.</a:t>
            </a:r>
          </a:p>
          <a:p>
            <a:pPr marL="342900" indent="-342900">
              <a:lnSpc>
                <a:spcPct val="100000"/>
              </a:lnSpc>
              <a:spcBef>
                <a:spcPts val="1600"/>
              </a:spcBef>
              <a:buFont typeface="Arial" panose="020B0604020202020204" pitchFamily="34" charset="0"/>
              <a:buChar char="•"/>
            </a:pPr>
            <a:r>
              <a:rPr lang="en-US" dirty="0"/>
              <a:t>Hyperspectral image classification method only used the rich spectral information in hyperspectral images and did not dig deeper into the intrinsic information of the data. For example, distance classifier , K nearest neighbor classifier, maximum likelihood classifier.</a:t>
            </a:r>
          </a:p>
          <a:p>
            <a:pPr marL="342900" indent="-342900">
              <a:lnSpc>
                <a:spcPct val="100000"/>
              </a:lnSpc>
              <a:spcBef>
                <a:spcPts val="1600"/>
              </a:spcBef>
              <a:buFont typeface="Arial" panose="020B0604020202020204" pitchFamily="34" charset="0"/>
              <a:buChar char="•"/>
            </a:pPr>
            <a:r>
              <a:rPr lang="en-US" dirty="0"/>
              <a:t>Compared with the traditional methods, deep learning technology such as Convolutional Neural Network (CNN) has good performance in image classification and pattern recognition.</a:t>
            </a:r>
          </a:p>
          <a:p>
            <a:pPr marL="342900" indent="-342900">
              <a:lnSpc>
                <a:spcPct val="100000"/>
              </a:lnSpc>
              <a:spcBef>
                <a:spcPts val="1600"/>
              </a:spcBef>
              <a:buFont typeface="Arial" panose="020B0604020202020204" pitchFamily="34" charset="0"/>
              <a:buChar char="•"/>
            </a:pPr>
            <a:endParaRPr lang="en" b="1" dirty="0">
              <a:cs typeface="Arial" panose="020B060402020202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8BDA86-FE30-4DD7-B869-BA24CE53C7DC}"/>
              </a:ext>
            </a:extLst>
          </p:cNvPr>
          <p:cNvSpPr>
            <a:spLocks noGrp="1"/>
          </p:cNvSpPr>
          <p:nvPr>
            <p:ph type="title"/>
          </p:nvPr>
        </p:nvSpPr>
        <p:spPr/>
        <p:txBody>
          <a:bodyPr>
            <a:normAutofit fontScale="90000"/>
          </a:bodyPr>
          <a:lstStyle/>
          <a:p>
            <a:r>
              <a:rPr lang="en-IN" dirty="0">
                <a:latin typeface="Times New Roman" panose="02020603050405020304" pitchFamily="18" charset="0"/>
                <a:cs typeface="Times New Roman" panose="02020603050405020304" pitchFamily="18" charset="0"/>
              </a:rPr>
              <a:t>Introduction</a:t>
            </a:r>
            <a:endParaRPr lang="en-IN" dirty="0"/>
          </a:p>
        </p:txBody>
      </p:sp>
      <p:sp>
        <p:nvSpPr>
          <p:cNvPr id="3" name="Text Placeholder 2">
            <a:extLst>
              <a:ext uri="{FF2B5EF4-FFF2-40B4-BE49-F238E27FC236}">
                <a16:creationId xmlns:a16="http://schemas.microsoft.com/office/drawing/2014/main" xmlns="" id="{1F9D21AE-30B4-4CCD-AD85-5E8CC0AB7C25}"/>
              </a:ext>
            </a:extLst>
          </p:cNvPr>
          <p:cNvSpPr>
            <a:spLocks noGrp="1"/>
          </p:cNvSpPr>
          <p:nvPr>
            <p:ph type="body" idx="1"/>
          </p:nvPr>
        </p:nvSpPr>
        <p:spPr>
          <a:xfrm>
            <a:off x="318052" y="1696181"/>
            <a:ext cx="11458348" cy="4555200"/>
          </a:xfrm>
        </p:spPr>
        <p:txBody>
          <a:bodyPr/>
          <a:lstStyle/>
          <a:p>
            <a:pPr>
              <a:lnSpc>
                <a:spcPct val="100000"/>
              </a:lnSpc>
              <a:buFont typeface="Arial" panose="020B0604020202020204" pitchFamily="34" charset="0"/>
              <a:buChar char="•"/>
            </a:pPr>
            <a:r>
              <a:rPr lang="en-US" dirty="0"/>
              <a:t>In recent years, with the development of Neural Network (NN), CNN is more and more widely applied to the classification of remote sensing data, such as Multilayer Perceptron (MLP) and Radial Basis Function (RBF).</a:t>
            </a:r>
          </a:p>
          <a:p>
            <a:pPr>
              <a:lnSpc>
                <a:spcPct val="100000"/>
              </a:lnSpc>
              <a:buFont typeface="Arial" panose="020B0604020202020204" pitchFamily="34" charset="0"/>
              <a:buChar char="•"/>
            </a:pPr>
            <a:r>
              <a:rPr lang="en-US" dirty="0"/>
              <a:t>Experimental results show that the proposed network structure can promote the classification of hyperspectral images and provide higher classification accuracy.</a:t>
            </a:r>
            <a:endParaRPr lang="en-IN" dirty="0"/>
          </a:p>
        </p:txBody>
      </p:sp>
    </p:spTree>
    <p:extLst>
      <p:ext uri="{BB962C8B-B14F-4D97-AF65-F5344CB8AC3E}">
        <p14:creationId xmlns:p14="http://schemas.microsoft.com/office/powerpoint/2010/main" val="39123682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09D25A-ECE4-4ED0-8860-461DB783C32B}"/>
              </a:ext>
            </a:extLst>
          </p:cNvPr>
          <p:cNvSpPr>
            <a:spLocks noGrp="1"/>
          </p:cNvSpPr>
          <p:nvPr>
            <p:ph type="title"/>
          </p:nvPr>
        </p:nvSpPr>
        <p:spPr/>
        <p:txBody>
          <a:bodyPr>
            <a:normAutofit fontScale="90000"/>
          </a:bodyPr>
          <a:lstStyle/>
          <a:p>
            <a:r>
              <a:rPr lang="en-IN" dirty="0">
                <a:latin typeface="Times New Roman" panose="02020603050405020304" pitchFamily="18" charset="0"/>
                <a:cs typeface="Times New Roman" panose="02020603050405020304" pitchFamily="18" charset="0"/>
              </a:rPr>
              <a:t>Research Gap</a:t>
            </a:r>
          </a:p>
        </p:txBody>
      </p:sp>
      <p:sp>
        <p:nvSpPr>
          <p:cNvPr id="3" name="Text Placeholder 2">
            <a:extLst>
              <a:ext uri="{FF2B5EF4-FFF2-40B4-BE49-F238E27FC236}">
                <a16:creationId xmlns:a16="http://schemas.microsoft.com/office/drawing/2014/main" xmlns="" id="{ACD21E37-BF33-40AA-9750-1D0B5F03A5C4}"/>
              </a:ext>
            </a:extLst>
          </p:cNvPr>
          <p:cNvSpPr>
            <a:spLocks noGrp="1"/>
          </p:cNvSpPr>
          <p:nvPr>
            <p:ph type="body" idx="1"/>
          </p:nvPr>
        </p:nvSpPr>
        <p:spPr/>
        <p:txBody>
          <a:bodyPr/>
          <a:lstStyle/>
          <a:p>
            <a:pPr>
              <a:lnSpc>
                <a:spcPct val="100000"/>
              </a:lnSpc>
              <a:buFont typeface="Arial" panose="020B0604020202020204" pitchFamily="34" charset="0"/>
              <a:buChar char="•"/>
            </a:pPr>
            <a:r>
              <a:rPr lang="en-US" dirty="0"/>
              <a:t>SVM aims to transform low-dimensional linearly inseparable problems into higher dimensions to enable accurate classification. Although kernel transformation achieves satisfactory accuracy, selecting the optimal combination of kernel function and parameters remains challenging.</a:t>
            </a:r>
            <a:endParaRPr lang="en-IN" dirty="0"/>
          </a:p>
        </p:txBody>
      </p:sp>
    </p:spTree>
    <p:extLst>
      <p:ext uri="{BB962C8B-B14F-4D97-AF65-F5344CB8AC3E}">
        <p14:creationId xmlns:p14="http://schemas.microsoft.com/office/powerpoint/2010/main" val="24110159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F8009F-3F5F-415E-B007-2366BD829165}"/>
              </a:ext>
            </a:extLst>
          </p:cNvPr>
          <p:cNvSpPr>
            <a:spLocks noGrp="1"/>
          </p:cNvSpPr>
          <p:nvPr>
            <p:ph type="title"/>
          </p:nvPr>
        </p:nvSpPr>
        <p:spPr/>
        <p:txBody>
          <a:bodyPr>
            <a:normAutofit fontScale="90000"/>
          </a:bodyPr>
          <a:lstStyle/>
          <a:p>
            <a:r>
              <a:rPr lang="en-IN" dirty="0"/>
              <a:t>Objective</a:t>
            </a:r>
          </a:p>
        </p:txBody>
      </p:sp>
      <p:sp>
        <p:nvSpPr>
          <p:cNvPr id="3" name="Text Placeholder 2">
            <a:extLst>
              <a:ext uri="{FF2B5EF4-FFF2-40B4-BE49-F238E27FC236}">
                <a16:creationId xmlns:a16="http://schemas.microsoft.com/office/drawing/2014/main" xmlns="" id="{ED56D119-B2E0-4461-8EEE-A8316CFC2635}"/>
              </a:ext>
            </a:extLst>
          </p:cNvPr>
          <p:cNvSpPr>
            <a:spLocks noGrp="1"/>
          </p:cNvSpPr>
          <p:nvPr>
            <p:ph type="body" idx="1"/>
          </p:nvPr>
        </p:nvSpPr>
        <p:spPr/>
        <p:txBody>
          <a:bodyPr/>
          <a:lstStyle/>
          <a:p>
            <a:pPr>
              <a:lnSpc>
                <a:spcPct val="100000"/>
              </a:lnSpc>
              <a:buFont typeface="Arial" panose="020B0604020202020204" pitchFamily="34" charset="0"/>
              <a:buChar char="•"/>
            </a:pPr>
            <a:r>
              <a:rPr lang="en-IN" dirty="0"/>
              <a:t>To improve the classification efficiency by using the 3D-CNN as compared to Support vector machine (SVM) in Hyperspectral images to get  the rich spatial and spectral information.</a:t>
            </a:r>
          </a:p>
        </p:txBody>
      </p:sp>
    </p:spTree>
    <p:extLst>
      <p:ext uri="{BB962C8B-B14F-4D97-AF65-F5344CB8AC3E}">
        <p14:creationId xmlns:p14="http://schemas.microsoft.com/office/powerpoint/2010/main" val="33846591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153A61-F60D-4DEC-85B6-C3BD95F117A8}"/>
              </a:ext>
            </a:extLst>
          </p:cNvPr>
          <p:cNvSpPr>
            <a:spLocks noGrp="1"/>
          </p:cNvSpPr>
          <p:nvPr>
            <p:ph type="title"/>
          </p:nvPr>
        </p:nvSpPr>
        <p:spPr/>
        <p:txBody>
          <a:bodyPr>
            <a:normAutofit fontScale="90000"/>
          </a:bodyPr>
          <a:lstStyle/>
          <a:p>
            <a:r>
              <a:rPr lang="en-IN" dirty="0"/>
              <a:t>Convolutional Neural Networks </a:t>
            </a:r>
          </a:p>
        </p:txBody>
      </p:sp>
      <p:sp>
        <p:nvSpPr>
          <p:cNvPr id="9" name="Text Placeholder 8">
            <a:extLst>
              <a:ext uri="{FF2B5EF4-FFF2-40B4-BE49-F238E27FC236}">
                <a16:creationId xmlns:a16="http://schemas.microsoft.com/office/drawing/2014/main" xmlns="" id="{A3CCE287-C1FA-4061-9B0D-E5442DA78921}"/>
              </a:ext>
            </a:extLst>
          </p:cNvPr>
          <p:cNvSpPr>
            <a:spLocks noGrp="1"/>
          </p:cNvSpPr>
          <p:nvPr>
            <p:ph type="body" idx="1"/>
          </p:nvPr>
        </p:nvSpPr>
        <p:spPr>
          <a:xfrm>
            <a:off x="391417" y="1392280"/>
            <a:ext cx="11206556" cy="4475067"/>
          </a:xfrm>
        </p:spPr>
        <p:txBody>
          <a:bodyPr/>
          <a:lstStyle/>
          <a:p>
            <a:pPr marL="152396" indent="0">
              <a:buNone/>
            </a:pPr>
            <a:r>
              <a:rPr lang="en-US" dirty="0"/>
              <a:t>The four basic features of CNN are:-</a:t>
            </a:r>
          </a:p>
          <a:p>
            <a:endParaRPr lang="en-US" dirty="0"/>
          </a:p>
          <a:p>
            <a:pPr marL="666746" indent="-514350">
              <a:buFont typeface="+mj-lt"/>
              <a:buAutoNum type="arabicPeriod"/>
            </a:pPr>
            <a:r>
              <a:rPr lang="en-US" dirty="0"/>
              <a:t>Local interconnection</a:t>
            </a:r>
          </a:p>
          <a:p>
            <a:pPr marL="666746" indent="-514350">
              <a:buFont typeface="+mj-lt"/>
              <a:buAutoNum type="arabicPeriod"/>
            </a:pPr>
            <a:r>
              <a:rPr lang="en-US" dirty="0"/>
              <a:t>Weight sharing </a:t>
            </a:r>
          </a:p>
          <a:p>
            <a:pPr marL="666746" indent="-514350">
              <a:buFont typeface="+mj-lt"/>
              <a:buAutoNum type="arabicPeriod"/>
            </a:pPr>
            <a:r>
              <a:rPr lang="en-US" dirty="0"/>
              <a:t>Down sampling</a:t>
            </a:r>
          </a:p>
          <a:p>
            <a:pPr marL="666746" indent="-514350">
              <a:buFont typeface="+mj-lt"/>
              <a:buAutoNum type="arabicPeriod"/>
            </a:pPr>
            <a:r>
              <a:rPr lang="en-US" dirty="0"/>
              <a:t>Multiple convolutional layers</a:t>
            </a:r>
            <a:endParaRPr lang="en-IN" dirty="0"/>
          </a:p>
        </p:txBody>
      </p:sp>
      <p:grpSp>
        <p:nvGrpSpPr>
          <p:cNvPr id="10" name="Group 9">
            <a:extLst>
              <a:ext uri="{FF2B5EF4-FFF2-40B4-BE49-F238E27FC236}">
                <a16:creationId xmlns:a16="http://schemas.microsoft.com/office/drawing/2014/main" xmlns="" id="{0F4AFF6F-6716-4DBF-A74F-CE416EBEFE79}"/>
              </a:ext>
            </a:extLst>
          </p:cNvPr>
          <p:cNvGrpSpPr/>
          <p:nvPr/>
        </p:nvGrpSpPr>
        <p:grpSpPr>
          <a:xfrm>
            <a:off x="1669774" y="4479235"/>
            <a:ext cx="8946854" cy="1254450"/>
            <a:chOff x="0" y="0"/>
            <a:chExt cx="3110192" cy="268897"/>
          </a:xfrm>
        </p:grpSpPr>
        <p:sp>
          <p:nvSpPr>
            <p:cNvPr id="11" name="Shape 172">
              <a:extLst>
                <a:ext uri="{FF2B5EF4-FFF2-40B4-BE49-F238E27FC236}">
                  <a16:creationId xmlns:a16="http://schemas.microsoft.com/office/drawing/2014/main" xmlns="" id="{9C43D31C-6CB2-418A-99DF-7D8B4C7CB103}"/>
                </a:ext>
              </a:extLst>
            </p:cNvPr>
            <p:cNvSpPr/>
            <p:nvPr/>
          </p:nvSpPr>
          <p:spPr>
            <a:xfrm>
              <a:off x="0" y="0"/>
              <a:ext cx="460858" cy="268897"/>
            </a:xfrm>
            <a:custGeom>
              <a:avLst/>
              <a:gdLst/>
              <a:ahLst/>
              <a:cxnLst/>
              <a:rect l="0" t="0" r="0" b="0"/>
              <a:pathLst>
                <a:path w="460858" h="268897">
                  <a:moveTo>
                    <a:pt x="0" y="268897"/>
                  </a:moveTo>
                  <a:lnTo>
                    <a:pt x="460858" y="268897"/>
                  </a:lnTo>
                  <a:lnTo>
                    <a:pt x="460858" y="0"/>
                  </a:lnTo>
                  <a:lnTo>
                    <a:pt x="0" y="0"/>
                  </a:lnTo>
                  <a:close/>
                </a:path>
              </a:pathLst>
            </a:custGeom>
            <a:ln w="1956" cap="rnd">
              <a:round/>
            </a:ln>
          </p:spPr>
          <p:style>
            <a:lnRef idx="1">
              <a:srgbClr val="010101"/>
            </a:lnRef>
            <a:fillRef idx="0">
              <a:srgbClr val="000000">
                <a:alpha val="0"/>
              </a:srgbClr>
            </a:fillRef>
            <a:effectRef idx="0">
              <a:scrgbClr r="0" g="0" b="0"/>
            </a:effectRef>
            <a:fontRef idx="none"/>
          </p:style>
          <p:txBody>
            <a:bodyPr/>
            <a:lstStyle/>
            <a:p>
              <a:endParaRPr lang="en-IN"/>
            </a:p>
          </p:txBody>
        </p:sp>
        <p:sp>
          <p:nvSpPr>
            <p:cNvPr id="12" name="Rectangle 11">
              <a:extLst>
                <a:ext uri="{FF2B5EF4-FFF2-40B4-BE49-F238E27FC236}">
                  <a16:creationId xmlns:a16="http://schemas.microsoft.com/office/drawing/2014/main" xmlns="" id="{864EF6F7-D19D-4758-9A8D-783DB5E79A7A}"/>
                </a:ext>
              </a:extLst>
            </p:cNvPr>
            <p:cNvSpPr/>
            <p:nvPr/>
          </p:nvSpPr>
          <p:spPr>
            <a:xfrm>
              <a:off x="33069" y="108165"/>
              <a:ext cx="421521" cy="103072"/>
            </a:xfrm>
            <a:prstGeom prst="rect">
              <a:avLst/>
            </a:prstGeom>
            <a:ln>
              <a:noFill/>
            </a:ln>
          </p:spPr>
          <p:txBody>
            <a:bodyPr vert="horz" lIns="0" tIns="0" rIns="0" bIns="0" rtlCol="0">
              <a:noAutofit/>
            </a:bodyPr>
            <a:lstStyle/>
            <a:p>
              <a:pPr indent="120650" algn="l">
                <a:lnSpc>
                  <a:spcPct val="107000"/>
                </a:lnSpc>
                <a:spcAft>
                  <a:spcPts val="800"/>
                </a:spcAft>
              </a:pPr>
              <a:r>
                <a:rPr lang="en-IN" sz="1600" dirty="0">
                  <a:solidFill>
                    <a:srgbClr val="231916"/>
                  </a:solidFill>
                  <a:effectLst/>
                  <a:latin typeface="Times New Roman" panose="02020603050405020304" pitchFamily="18" charset="0"/>
                  <a:ea typeface="Times New Roman" panose="02020603050405020304" pitchFamily="18" charset="0"/>
                </a:rPr>
                <a:t>Input layer</a:t>
              </a:r>
              <a:endParaRPr lang="en-IN" sz="2400" dirty="0">
                <a:solidFill>
                  <a:srgbClr val="231916"/>
                </a:solidFill>
                <a:effectLst/>
                <a:latin typeface="Times New Roman" panose="02020603050405020304" pitchFamily="18" charset="0"/>
                <a:ea typeface="Times New Roman" panose="02020603050405020304" pitchFamily="18" charset="0"/>
              </a:endParaRPr>
            </a:p>
          </p:txBody>
        </p:sp>
        <p:sp>
          <p:nvSpPr>
            <p:cNvPr id="13" name="Shape 174">
              <a:extLst>
                <a:ext uri="{FF2B5EF4-FFF2-40B4-BE49-F238E27FC236}">
                  <a16:creationId xmlns:a16="http://schemas.microsoft.com/office/drawing/2014/main" xmlns="" id="{240FAF35-3F85-41B3-8966-D54EFD9A167E}"/>
                </a:ext>
              </a:extLst>
            </p:cNvPr>
            <p:cNvSpPr/>
            <p:nvPr/>
          </p:nvSpPr>
          <p:spPr>
            <a:xfrm>
              <a:off x="575882" y="0"/>
              <a:ext cx="460858" cy="268897"/>
            </a:xfrm>
            <a:custGeom>
              <a:avLst/>
              <a:gdLst/>
              <a:ahLst/>
              <a:cxnLst/>
              <a:rect l="0" t="0" r="0" b="0"/>
              <a:pathLst>
                <a:path w="460858" h="268897">
                  <a:moveTo>
                    <a:pt x="0" y="268897"/>
                  </a:moveTo>
                  <a:lnTo>
                    <a:pt x="460858" y="268897"/>
                  </a:lnTo>
                  <a:lnTo>
                    <a:pt x="460858" y="0"/>
                  </a:lnTo>
                  <a:lnTo>
                    <a:pt x="0" y="0"/>
                  </a:lnTo>
                  <a:close/>
                </a:path>
              </a:pathLst>
            </a:custGeom>
            <a:ln w="1956" cap="rnd">
              <a:round/>
            </a:ln>
          </p:spPr>
          <p:style>
            <a:lnRef idx="1">
              <a:srgbClr val="010101"/>
            </a:lnRef>
            <a:fillRef idx="0">
              <a:srgbClr val="000000">
                <a:alpha val="0"/>
              </a:srgbClr>
            </a:fillRef>
            <a:effectRef idx="0">
              <a:scrgbClr r="0" g="0" b="0"/>
            </a:effectRef>
            <a:fontRef idx="none"/>
          </p:style>
          <p:txBody>
            <a:bodyPr/>
            <a:lstStyle/>
            <a:p>
              <a:endParaRPr lang="en-IN"/>
            </a:p>
          </p:txBody>
        </p:sp>
        <p:sp>
          <p:nvSpPr>
            <p:cNvPr id="14" name="Rectangle 13">
              <a:extLst>
                <a:ext uri="{FF2B5EF4-FFF2-40B4-BE49-F238E27FC236}">
                  <a16:creationId xmlns:a16="http://schemas.microsoft.com/office/drawing/2014/main" xmlns="" id="{7169BD58-B5AD-4806-A4D9-B00B12E95400}"/>
                </a:ext>
              </a:extLst>
            </p:cNvPr>
            <p:cNvSpPr/>
            <p:nvPr/>
          </p:nvSpPr>
          <p:spPr>
            <a:xfrm>
              <a:off x="594142" y="93850"/>
              <a:ext cx="510729" cy="103073"/>
            </a:xfrm>
            <a:prstGeom prst="rect">
              <a:avLst/>
            </a:prstGeom>
            <a:ln>
              <a:noFill/>
            </a:ln>
          </p:spPr>
          <p:txBody>
            <a:bodyPr vert="horz" lIns="0" tIns="0" rIns="0" bIns="0" rtlCol="0">
              <a:noAutofit/>
            </a:bodyPr>
            <a:lstStyle/>
            <a:p>
              <a:pPr indent="120650" algn="l">
                <a:lnSpc>
                  <a:spcPct val="107000"/>
                </a:lnSpc>
                <a:spcAft>
                  <a:spcPts val="800"/>
                </a:spcAft>
              </a:pPr>
              <a:r>
                <a:rPr lang="en-IN" sz="1600" dirty="0">
                  <a:solidFill>
                    <a:srgbClr val="231916"/>
                  </a:solidFill>
                  <a:effectLst/>
                  <a:latin typeface="Times New Roman" panose="02020603050405020304" pitchFamily="18" charset="0"/>
                  <a:ea typeface="Times New Roman" panose="02020603050405020304" pitchFamily="18" charset="0"/>
                </a:rPr>
                <a:t>Convolution </a:t>
              </a:r>
              <a:endParaRPr lang="en-IN" sz="2400" dirty="0">
                <a:solidFill>
                  <a:srgbClr val="231916"/>
                </a:solidFill>
                <a:effectLst/>
                <a:latin typeface="Times New Roman" panose="02020603050405020304" pitchFamily="18" charset="0"/>
                <a:ea typeface="Times New Roman" panose="02020603050405020304" pitchFamily="18" charset="0"/>
              </a:endParaRPr>
            </a:p>
          </p:txBody>
        </p:sp>
        <p:sp>
          <p:nvSpPr>
            <p:cNvPr id="15" name="Rectangle 14">
              <a:extLst>
                <a:ext uri="{FF2B5EF4-FFF2-40B4-BE49-F238E27FC236}">
                  <a16:creationId xmlns:a16="http://schemas.microsoft.com/office/drawing/2014/main" xmlns="" id="{4378F1C9-885A-4B2B-93F8-27A34F609C0B}"/>
                </a:ext>
              </a:extLst>
            </p:cNvPr>
            <p:cNvSpPr/>
            <p:nvPr/>
          </p:nvSpPr>
          <p:spPr>
            <a:xfrm>
              <a:off x="709036" y="148058"/>
              <a:ext cx="194550" cy="103073"/>
            </a:xfrm>
            <a:prstGeom prst="rect">
              <a:avLst/>
            </a:prstGeom>
            <a:ln>
              <a:noFill/>
            </a:ln>
          </p:spPr>
          <p:txBody>
            <a:bodyPr vert="horz" lIns="0" tIns="0" rIns="0" bIns="0" rtlCol="0">
              <a:noAutofit/>
            </a:bodyPr>
            <a:lstStyle/>
            <a:p>
              <a:pPr indent="120650" algn="l">
                <a:lnSpc>
                  <a:spcPct val="107000"/>
                </a:lnSpc>
                <a:spcAft>
                  <a:spcPts val="800"/>
                </a:spcAft>
              </a:pPr>
              <a:r>
                <a:rPr lang="en-IN" sz="1600" dirty="0">
                  <a:solidFill>
                    <a:srgbClr val="231916"/>
                  </a:solidFill>
                  <a:effectLst/>
                  <a:latin typeface="Times New Roman" panose="02020603050405020304" pitchFamily="18" charset="0"/>
                  <a:ea typeface="Times New Roman" panose="02020603050405020304" pitchFamily="18" charset="0"/>
                </a:rPr>
                <a:t>layer</a:t>
              </a:r>
              <a:endParaRPr lang="en-IN" sz="2400" dirty="0">
                <a:solidFill>
                  <a:srgbClr val="231916"/>
                </a:solidFill>
                <a:effectLst/>
                <a:latin typeface="Times New Roman" panose="02020603050405020304" pitchFamily="18" charset="0"/>
                <a:ea typeface="Times New Roman" panose="02020603050405020304" pitchFamily="18" charset="0"/>
              </a:endParaRPr>
            </a:p>
          </p:txBody>
        </p:sp>
        <p:sp>
          <p:nvSpPr>
            <p:cNvPr id="16" name="Shape 177">
              <a:extLst>
                <a:ext uri="{FF2B5EF4-FFF2-40B4-BE49-F238E27FC236}">
                  <a16:creationId xmlns:a16="http://schemas.microsoft.com/office/drawing/2014/main" xmlns="" id="{20BCDDAE-3595-43EC-A3B8-B892F11C3E80}"/>
                </a:ext>
              </a:extLst>
            </p:cNvPr>
            <p:cNvSpPr/>
            <p:nvPr/>
          </p:nvSpPr>
          <p:spPr>
            <a:xfrm>
              <a:off x="1151750" y="0"/>
              <a:ext cx="575882" cy="268897"/>
            </a:xfrm>
            <a:custGeom>
              <a:avLst/>
              <a:gdLst/>
              <a:ahLst/>
              <a:cxnLst/>
              <a:rect l="0" t="0" r="0" b="0"/>
              <a:pathLst>
                <a:path w="575882" h="268897">
                  <a:moveTo>
                    <a:pt x="0" y="268897"/>
                  </a:moveTo>
                  <a:lnTo>
                    <a:pt x="575882" y="268897"/>
                  </a:lnTo>
                  <a:lnTo>
                    <a:pt x="575882" y="0"/>
                  </a:lnTo>
                  <a:lnTo>
                    <a:pt x="0" y="0"/>
                  </a:lnTo>
                  <a:close/>
                </a:path>
              </a:pathLst>
            </a:custGeom>
            <a:ln w="1956" cap="rnd">
              <a:round/>
            </a:ln>
          </p:spPr>
          <p:style>
            <a:lnRef idx="1">
              <a:srgbClr val="010101"/>
            </a:lnRef>
            <a:fillRef idx="0">
              <a:srgbClr val="000000">
                <a:alpha val="0"/>
              </a:srgbClr>
            </a:fillRef>
            <a:effectRef idx="0">
              <a:scrgbClr r="0" g="0" b="0"/>
            </a:effectRef>
            <a:fontRef idx="none"/>
          </p:style>
          <p:txBody>
            <a:bodyPr/>
            <a:lstStyle/>
            <a:p>
              <a:endParaRPr lang="en-IN"/>
            </a:p>
          </p:txBody>
        </p:sp>
        <p:sp>
          <p:nvSpPr>
            <p:cNvPr id="17" name="Rectangle 16">
              <a:extLst>
                <a:ext uri="{FF2B5EF4-FFF2-40B4-BE49-F238E27FC236}">
                  <a16:creationId xmlns:a16="http://schemas.microsoft.com/office/drawing/2014/main" xmlns="" id="{6B0188BC-A9E1-4C60-B660-D78D45A75C57}"/>
                </a:ext>
              </a:extLst>
            </p:cNvPr>
            <p:cNvSpPr/>
            <p:nvPr/>
          </p:nvSpPr>
          <p:spPr>
            <a:xfrm>
              <a:off x="1183365" y="86677"/>
              <a:ext cx="640212" cy="103073"/>
            </a:xfrm>
            <a:prstGeom prst="rect">
              <a:avLst/>
            </a:prstGeom>
            <a:ln>
              <a:noFill/>
            </a:ln>
          </p:spPr>
          <p:txBody>
            <a:bodyPr vert="horz" lIns="0" tIns="0" rIns="0" bIns="0" rtlCol="0">
              <a:noAutofit/>
            </a:bodyPr>
            <a:lstStyle/>
            <a:p>
              <a:pPr indent="120650" algn="l">
                <a:lnSpc>
                  <a:spcPct val="107000"/>
                </a:lnSpc>
                <a:spcAft>
                  <a:spcPts val="800"/>
                </a:spcAft>
              </a:pPr>
              <a:r>
                <a:rPr lang="en-IN" sz="1600" dirty="0">
                  <a:solidFill>
                    <a:srgbClr val="231916"/>
                  </a:solidFill>
                  <a:effectLst/>
                  <a:latin typeface="Times New Roman" panose="02020603050405020304" pitchFamily="18" charset="0"/>
                  <a:ea typeface="Times New Roman" panose="02020603050405020304" pitchFamily="18" charset="0"/>
                </a:rPr>
                <a:t>Down sampling </a:t>
              </a:r>
              <a:endParaRPr lang="en-IN" sz="2400" dirty="0">
                <a:solidFill>
                  <a:srgbClr val="231916"/>
                </a:solidFill>
                <a:effectLst/>
                <a:latin typeface="Times New Roman" panose="02020603050405020304" pitchFamily="18" charset="0"/>
                <a:ea typeface="Times New Roman" panose="02020603050405020304" pitchFamily="18" charset="0"/>
              </a:endParaRPr>
            </a:p>
          </p:txBody>
        </p:sp>
        <p:sp>
          <p:nvSpPr>
            <p:cNvPr id="18" name="Rectangle 17">
              <a:extLst>
                <a:ext uri="{FF2B5EF4-FFF2-40B4-BE49-F238E27FC236}">
                  <a16:creationId xmlns:a16="http://schemas.microsoft.com/office/drawing/2014/main" xmlns="" id="{1F2277FF-35C6-4F97-9ED4-9A67AE88201E}"/>
                </a:ext>
              </a:extLst>
            </p:cNvPr>
            <p:cNvSpPr/>
            <p:nvPr/>
          </p:nvSpPr>
          <p:spPr>
            <a:xfrm>
              <a:off x="1330365" y="138214"/>
              <a:ext cx="194550" cy="103073"/>
            </a:xfrm>
            <a:prstGeom prst="rect">
              <a:avLst/>
            </a:prstGeom>
            <a:ln>
              <a:noFill/>
            </a:ln>
          </p:spPr>
          <p:txBody>
            <a:bodyPr vert="horz" lIns="0" tIns="0" rIns="0" bIns="0" rtlCol="0">
              <a:noAutofit/>
            </a:bodyPr>
            <a:lstStyle/>
            <a:p>
              <a:pPr indent="120650" algn="l">
                <a:lnSpc>
                  <a:spcPct val="107000"/>
                </a:lnSpc>
                <a:spcAft>
                  <a:spcPts val="800"/>
                </a:spcAft>
              </a:pPr>
              <a:r>
                <a:rPr lang="en-IN" sz="1600" dirty="0">
                  <a:solidFill>
                    <a:srgbClr val="231916"/>
                  </a:solidFill>
                  <a:effectLst/>
                  <a:latin typeface="Times New Roman" panose="02020603050405020304" pitchFamily="18" charset="0"/>
                  <a:ea typeface="Times New Roman" panose="02020603050405020304" pitchFamily="18" charset="0"/>
                </a:rPr>
                <a:t>layer</a:t>
              </a:r>
              <a:endParaRPr lang="en-IN" sz="2400" dirty="0">
                <a:solidFill>
                  <a:srgbClr val="231916"/>
                </a:solidFill>
                <a:effectLst/>
                <a:latin typeface="Times New Roman" panose="02020603050405020304" pitchFamily="18" charset="0"/>
                <a:ea typeface="Times New Roman" panose="02020603050405020304" pitchFamily="18" charset="0"/>
              </a:endParaRPr>
            </a:p>
          </p:txBody>
        </p:sp>
        <p:sp>
          <p:nvSpPr>
            <p:cNvPr id="19" name="Shape 180">
              <a:extLst>
                <a:ext uri="{FF2B5EF4-FFF2-40B4-BE49-F238E27FC236}">
                  <a16:creationId xmlns:a16="http://schemas.microsoft.com/office/drawing/2014/main" xmlns="" id="{F8C76552-4DB0-4478-A9D3-69B0A884C3F1}"/>
                </a:ext>
              </a:extLst>
            </p:cNvPr>
            <p:cNvSpPr/>
            <p:nvPr/>
          </p:nvSpPr>
          <p:spPr>
            <a:xfrm>
              <a:off x="1843418" y="0"/>
              <a:ext cx="575882" cy="268897"/>
            </a:xfrm>
            <a:custGeom>
              <a:avLst/>
              <a:gdLst/>
              <a:ahLst/>
              <a:cxnLst/>
              <a:rect l="0" t="0" r="0" b="0"/>
              <a:pathLst>
                <a:path w="575882" h="268897">
                  <a:moveTo>
                    <a:pt x="0" y="268897"/>
                  </a:moveTo>
                  <a:lnTo>
                    <a:pt x="575882" y="268897"/>
                  </a:lnTo>
                  <a:lnTo>
                    <a:pt x="575882" y="0"/>
                  </a:lnTo>
                  <a:lnTo>
                    <a:pt x="0" y="0"/>
                  </a:lnTo>
                  <a:close/>
                </a:path>
              </a:pathLst>
            </a:custGeom>
            <a:ln w="1956" cap="rnd">
              <a:round/>
            </a:ln>
          </p:spPr>
          <p:style>
            <a:lnRef idx="1">
              <a:srgbClr val="010101"/>
            </a:lnRef>
            <a:fillRef idx="0">
              <a:srgbClr val="000000">
                <a:alpha val="0"/>
              </a:srgbClr>
            </a:fillRef>
            <a:effectRef idx="0">
              <a:scrgbClr r="0" g="0" b="0"/>
            </a:effectRef>
            <a:fontRef idx="none"/>
          </p:style>
          <p:txBody>
            <a:bodyPr/>
            <a:lstStyle/>
            <a:p>
              <a:endParaRPr lang="en-IN"/>
            </a:p>
          </p:txBody>
        </p:sp>
        <p:sp>
          <p:nvSpPr>
            <p:cNvPr id="20" name="Rectangle 19">
              <a:extLst>
                <a:ext uri="{FF2B5EF4-FFF2-40B4-BE49-F238E27FC236}">
                  <a16:creationId xmlns:a16="http://schemas.microsoft.com/office/drawing/2014/main" xmlns="" id="{BB44453B-C736-4B84-9656-B8BE15136123}"/>
                </a:ext>
              </a:extLst>
            </p:cNvPr>
            <p:cNvSpPr/>
            <p:nvPr/>
          </p:nvSpPr>
          <p:spPr>
            <a:xfrm>
              <a:off x="1896732" y="84273"/>
              <a:ext cx="648191" cy="103073"/>
            </a:xfrm>
            <a:prstGeom prst="rect">
              <a:avLst/>
            </a:prstGeom>
            <a:ln>
              <a:noFill/>
            </a:ln>
          </p:spPr>
          <p:txBody>
            <a:bodyPr vert="horz" lIns="0" tIns="0" rIns="0" bIns="0" rtlCol="0">
              <a:noAutofit/>
            </a:bodyPr>
            <a:lstStyle/>
            <a:p>
              <a:pPr indent="120650" algn="l">
                <a:lnSpc>
                  <a:spcPct val="107000"/>
                </a:lnSpc>
                <a:spcAft>
                  <a:spcPts val="800"/>
                </a:spcAft>
              </a:pPr>
              <a:r>
                <a:rPr lang="en-IN" sz="1600" dirty="0">
                  <a:solidFill>
                    <a:srgbClr val="231916"/>
                  </a:solidFill>
                  <a:effectLst/>
                  <a:latin typeface="Times New Roman" panose="02020603050405020304" pitchFamily="18" charset="0"/>
                  <a:ea typeface="Times New Roman" panose="02020603050405020304" pitchFamily="18" charset="0"/>
                </a:rPr>
                <a:t>Fully connected </a:t>
              </a:r>
              <a:endParaRPr lang="en-IN" sz="2400" dirty="0">
                <a:solidFill>
                  <a:srgbClr val="231916"/>
                </a:solidFill>
                <a:effectLst/>
                <a:latin typeface="Times New Roman" panose="02020603050405020304" pitchFamily="18" charset="0"/>
                <a:ea typeface="Times New Roman" panose="02020603050405020304" pitchFamily="18" charset="0"/>
              </a:endParaRPr>
            </a:p>
          </p:txBody>
        </p:sp>
        <p:sp>
          <p:nvSpPr>
            <p:cNvPr id="21" name="Rectangle 20">
              <a:extLst>
                <a:ext uri="{FF2B5EF4-FFF2-40B4-BE49-F238E27FC236}">
                  <a16:creationId xmlns:a16="http://schemas.microsoft.com/office/drawing/2014/main" xmlns="" id="{9C5B4F0D-60CF-4195-853D-FE72694C0635}"/>
                </a:ext>
              </a:extLst>
            </p:cNvPr>
            <p:cNvSpPr/>
            <p:nvPr/>
          </p:nvSpPr>
          <p:spPr>
            <a:xfrm>
              <a:off x="2038508" y="138214"/>
              <a:ext cx="194550" cy="103073"/>
            </a:xfrm>
            <a:prstGeom prst="rect">
              <a:avLst/>
            </a:prstGeom>
            <a:ln>
              <a:noFill/>
            </a:ln>
          </p:spPr>
          <p:txBody>
            <a:bodyPr vert="horz" lIns="0" tIns="0" rIns="0" bIns="0" rtlCol="0">
              <a:noAutofit/>
            </a:bodyPr>
            <a:lstStyle/>
            <a:p>
              <a:pPr indent="120650" algn="l">
                <a:lnSpc>
                  <a:spcPct val="107000"/>
                </a:lnSpc>
                <a:spcAft>
                  <a:spcPts val="800"/>
                </a:spcAft>
              </a:pPr>
              <a:r>
                <a:rPr lang="en-IN" sz="1600" dirty="0">
                  <a:solidFill>
                    <a:srgbClr val="231916"/>
                  </a:solidFill>
                  <a:effectLst/>
                  <a:latin typeface="Times New Roman" panose="02020603050405020304" pitchFamily="18" charset="0"/>
                  <a:ea typeface="Times New Roman" panose="02020603050405020304" pitchFamily="18" charset="0"/>
                </a:rPr>
                <a:t>layer</a:t>
              </a:r>
              <a:endParaRPr lang="en-IN" sz="2400" dirty="0">
                <a:solidFill>
                  <a:srgbClr val="231916"/>
                </a:solidFill>
                <a:effectLst/>
                <a:latin typeface="Times New Roman" panose="02020603050405020304" pitchFamily="18" charset="0"/>
                <a:ea typeface="Times New Roman" panose="02020603050405020304" pitchFamily="18" charset="0"/>
              </a:endParaRPr>
            </a:p>
          </p:txBody>
        </p:sp>
        <p:sp>
          <p:nvSpPr>
            <p:cNvPr id="22" name="Shape 183">
              <a:extLst>
                <a:ext uri="{FF2B5EF4-FFF2-40B4-BE49-F238E27FC236}">
                  <a16:creationId xmlns:a16="http://schemas.microsoft.com/office/drawing/2014/main" xmlns="" id="{E9882CC0-0CA5-49AC-AF19-ADB612366E8D}"/>
                </a:ext>
              </a:extLst>
            </p:cNvPr>
            <p:cNvSpPr/>
            <p:nvPr/>
          </p:nvSpPr>
          <p:spPr>
            <a:xfrm>
              <a:off x="2534323" y="0"/>
              <a:ext cx="575869" cy="268897"/>
            </a:xfrm>
            <a:custGeom>
              <a:avLst/>
              <a:gdLst/>
              <a:ahLst/>
              <a:cxnLst/>
              <a:rect l="0" t="0" r="0" b="0"/>
              <a:pathLst>
                <a:path w="575869" h="268897">
                  <a:moveTo>
                    <a:pt x="0" y="268897"/>
                  </a:moveTo>
                  <a:lnTo>
                    <a:pt x="575869" y="268897"/>
                  </a:lnTo>
                  <a:lnTo>
                    <a:pt x="575869" y="0"/>
                  </a:lnTo>
                  <a:lnTo>
                    <a:pt x="0" y="0"/>
                  </a:lnTo>
                  <a:close/>
                </a:path>
              </a:pathLst>
            </a:custGeom>
            <a:ln w="1956" cap="rnd">
              <a:round/>
            </a:ln>
          </p:spPr>
          <p:style>
            <a:lnRef idx="1">
              <a:srgbClr val="010101"/>
            </a:lnRef>
            <a:fillRef idx="0">
              <a:srgbClr val="000000">
                <a:alpha val="0"/>
              </a:srgbClr>
            </a:fillRef>
            <a:effectRef idx="0">
              <a:scrgbClr r="0" g="0" b="0"/>
            </a:effectRef>
            <a:fontRef idx="none"/>
          </p:style>
          <p:txBody>
            <a:bodyPr/>
            <a:lstStyle/>
            <a:p>
              <a:endParaRPr lang="en-IN"/>
            </a:p>
          </p:txBody>
        </p:sp>
        <p:sp>
          <p:nvSpPr>
            <p:cNvPr id="23" name="Rectangle 22">
              <a:extLst>
                <a:ext uri="{FF2B5EF4-FFF2-40B4-BE49-F238E27FC236}">
                  <a16:creationId xmlns:a16="http://schemas.microsoft.com/office/drawing/2014/main" xmlns="" id="{7EB42619-B23C-4C35-9308-09905CEFB971}"/>
                </a:ext>
              </a:extLst>
            </p:cNvPr>
            <p:cNvSpPr/>
            <p:nvPr/>
          </p:nvSpPr>
          <p:spPr>
            <a:xfrm>
              <a:off x="2621694" y="93850"/>
              <a:ext cx="486316" cy="103072"/>
            </a:xfrm>
            <a:prstGeom prst="rect">
              <a:avLst/>
            </a:prstGeom>
            <a:ln>
              <a:noFill/>
            </a:ln>
          </p:spPr>
          <p:txBody>
            <a:bodyPr vert="horz" lIns="0" tIns="0" rIns="0" bIns="0" rtlCol="0">
              <a:noAutofit/>
            </a:bodyPr>
            <a:lstStyle/>
            <a:p>
              <a:pPr indent="120650" algn="l">
                <a:lnSpc>
                  <a:spcPct val="107000"/>
                </a:lnSpc>
                <a:spcAft>
                  <a:spcPts val="800"/>
                </a:spcAft>
              </a:pPr>
              <a:r>
                <a:rPr lang="en-IN" sz="1600" dirty="0">
                  <a:solidFill>
                    <a:srgbClr val="231916"/>
                  </a:solidFill>
                  <a:effectLst/>
                  <a:latin typeface="Times New Roman" panose="02020603050405020304" pitchFamily="18" charset="0"/>
                  <a:ea typeface="Times New Roman" panose="02020603050405020304" pitchFamily="18" charset="0"/>
                </a:rPr>
                <a:t>Output layer</a:t>
              </a:r>
              <a:endParaRPr lang="en-IN" sz="2400" dirty="0">
                <a:solidFill>
                  <a:srgbClr val="231916"/>
                </a:solidFill>
                <a:effectLst/>
                <a:latin typeface="Times New Roman" panose="02020603050405020304" pitchFamily="18" charset="0"/>
                <a:ea typeface="Times New Roman" panose="02020603050405020304" pitchFamily="18" charset="0"/>
              </a:endParaRPr>
            </a:p>
          </p:txBody>
        </p:sp>
        <p:sp>
          <p:nvSpPr>
            <p:cNvPr id="24" name="Shape 185">
              <a:extLst>
                <a:ext uri="{FF2B5EF4-FFF2-40B4-BE49-F238E27FC236}">
                  <a16:creationId xmlns:a16="http://schemas.microsoft.com/office/drawing/2014/main" xmlns="" id="{9EB3A03E-9E8F-4577-A2D0-5D8E8C237626}"/>
                </a:ext>
              </a:extLst>
            </p:cNvPr>
            <p:cNvSpPr/>
            <p:nvPr/>
          </p:nvSpPr>
          <p:spPr>
            <a:xfrm>
              <a:off x="460858" y="134062"/>
              <a:ext cx="53327" cy="0"/>
            </a:xfrm>
            <a:custGeom>
              <a:avLst/>
              <a:gdLst/>
              <a:ahLst/>
              <a:cxnLst/>
              <a:rect l="0" t="0" r="0" b="0"/>
              <a:pathLst>
                <a:path w="53327">
                  <a:moveTo>
                    <a:pt x="0" y="0"/>
                  </a:moveTo>
                  <a:lnTo>
                    <a:pt x="53327" y="0"/>
                  </a:lnTo>
                </a:path>
              </a:pathLst>
            </a:custGeom>
            <a:ln w="1956" cap="rnd">
              <a:round/>
            </a:ln>
          </p:spPr>
          <p:style>
            <a:lnRef idx="1">
              <a:srgbClr val="010101"/>
            </a:lnRef>
            <a:fillRef idx="0">
              <a:srgbClr val="000000">
                <a:alpha val="0"/>
              </a:srgbClr>
            </a:fillRef>
            <a:effectRef idx="0">
              <a:scrgbClr r="0" g="0" b="0"/>
            </a:effectRef>
            <a:fontRef idx="none"/>
          </p:style>
          <p:txBody>
            <a:bodyPr/>
            <a:lstStyle/>
            <a:p>
              <a:endParaRPr lang="en-IN"/>
            </a:p>
          </p:txBody>
        </p:sp>
        <p:sp>
          <p:nvSpPr>
            <p:cNvPr id="25" name="Shape 186">
              <a:extLst>
                <a:ext uri="{FF2B5EF4-FFF2-40B4-BE49-F238E27FC236}">
                  <a16:creationId xmlns:a16="http://schemas.microsoft.com/office/drawing/2014/main" xmlns="" id="{79766129-5BE7-42AF-AE83-44575726E885}"/>
                </a:ext>
              </a:extLst>
            </p:cNvPr>
            <p:cNvSpPr/>
            <p:nvPr/>
          </p:nvSpPr>
          <p:spPr>
            <a:xfrm>
              <a:off x="508076" y="108165"/>
              <a:ext cx="67793" cy="52553"/>
            </a:xfrm>
            <a:custGeom>
              <a:avLst/>
              <a:gdLst/>
              <a:ahLst/>
              <a:cxnLst/>
              <a:rect l="0" t="0" r="0" b="0"/>
              <a:pathLst>
                <a:path w="67793" h="52553">
                  <a:moveTo>
                    <a:pt x="0" y="0"/>
                  </a:moveTo>
                  <a:lnTo>
                    <a:pt x="67793" y="25895"/>
                  </a:lnTo>
                  <a:lnTo>
                    <a:pt x="0" y="52553"/>
                  </a:lnTo>
                  <a:lnTo>
                    <a:pt x="0" y="0"/>
                  </a:lnTo>
                  <a:close/>
                </a:path>
              </a:pathLst>
            </a:custGeom>
            <a:ln w="0" cap="rnd">
              <a:round/>
            </a:ln>
          </p:spPr>
          <p:style>
            <a:lnRef idx="0">
              <a:srgbClr val="000000">
                <a:alpha val="0"/>
              </a:srgbClr>
            </a:lnRef>
            <a:fillRef idx="1">
              <a:srgbClr val="010101"/>
            </a:fillRef>
            <a:effectRef idx="0">
              <a:scrgbClr r="0" g="0" b="0"/>
            </a:effectRef>
            <a:fontRef idx="none"/>
          </p:style>
          <p:txBody>
            <a:bodyPr/>
            <a:lstStyle/>
            <a:p>
              <a:endParaRPr lang="en-IN"/>
            </a:p>
          </p:txBody>
        </p:sp>
        <p:sp>
          <p:nvSpPr>
            <p:cNvPr id="26" name="Shape 187">
              <a:extLst>
                <a:ext uri="{FF2B5EF4-FFF2-40B4-BE49-F238E27FC236}">
                  <a16:creationId xmlns:a16="http://schemas.microsoft.com/office/drawing/2014/main" xmlns="" id="{356483D3-BC05-4FFC-9640-DD9464C17538}"/>
                </a:ext>
              </a:extLst>
            </p:cNvPr>
            <p:cNvSpPr/>
            <p:nvPr/>
          </p:nvSpPr>
          <p:spPr>
            <a:xfrm>
              <a:off x="1036726" y="134062"/>
              <a:ext cx="53327" cy="0"/>
            </a:xfrm>
            <a:custGeom>
              <a:avLst/>
              <a:gdLst/>
              <a:ahLst/>
              <a:cxnLst/>
              <a:rect l="0" t="0" r="0" b="0"/>
              <a:pathLst>
                <a:path w="53327">
                  <a:moveTo>
                    <a:pt x="0" y="0"/>
                  </a:moveTo>
                  <a:lnTo>
                    <a:pt x="53327" y="0"/>
                  </a:lnTo>
                </a:path>
              </a:pathLst>
            </a:custGeom>
            <a:ln w="1956" cap="rnd">
              <a:round/>
            </a:ln>
          </p:spPr>
          <p:style>
            <a:lnRef idx="1">
              <a:srgbClr val="010101"/>
            </a:lnRef>
            <a:fillRef idx="0">
              <a:srgbClr val="000000">
                <a:alpha val="0"/>
              </a:srgbClr>
            </a:fillRef>
            <a:effectRef idx="0">
              <a:scrgbClr r="0" g="0" b="0"/>
            </a:effectRef>
            <a:fontRef idx="none"/>
          </p:style>
          <p:txBody>
            <a:bodyPr/>
            <a:lstStyle/>
            <a:p>
              <a:endParaRPr lang="en-IN"/>
            </a:p>
          </p:txBody>
        </p:sp>
        <p:sp>
          <p:nvSpPr>
            <p:cNvPr id="27" name="Shape 188">
              <a:extLst>
                <a:ext uri="{FF2B5EF4-FFF2-40B4-BE49-F238E27FC236}">
                  <a16:creationId xmlns:a16="http://schemas.microsoft.com/office/drawing/2014/main" xmlns="" id="{27F02343-5A0D-4B50-8CB7-75DFDCC4DDA2}"/>
                </a:ext>
              </a:extLst>
            </p:cNvPr>
            <p:cNvSpPr/>
            <p:nvPr/>
          </p:nvSpPr>
          <p:spPr>
            <a:xfrm>
              <a:off x="1084720" y="108165"/>
              <a:ext cx="67031" cy="52553"/>
            </a:xfrm>
            <a:custGeom>
              <a:avLst/>
              <a:gdLst/>
              <a:ahLst/>
              <a:cxnLst/>
              <a:rect l="0" t="0" r="0" b="0"/>
              <a:pathLst>
                <a:path w="67031" h="52553">
                  <a:moveTo>
                    <a:pt x="0" y="0"/>
                  </a:moveTo>
                  <a:lnTo>
                    <a:pt x="67031" y="25895"/>
                  </a:lnTo>
                  <a:lnTo>
                    <a:pt x="0" y="52553"/>
                  </a:lnTo>
                  <a:lnTo>
                    <a:pt x="0" y="0"/>
                  </a:lnTo>
                  <a:close/>
                </a:path>
              </a:pathLst>
            </a:custGeom>
            <a:ln w="0" cap="rnd">
              <a:round/>
            </a:ln>
          </p:spPr>
          <p:style>
            <a:lnRef idx="0">
              <a:srgbClr val="000000">
                <a:alpha val="0"/>
              </a:srgbClr>
            </a:lnRef>
            <a:fillRef idx="1">
              <a:srgbClr val="010101"/>
            </a:fillRef>
            <a:effectRef idx="0">
              <a:scrgbClr r="0" g="0" b="0"/>
            </a:effectRef>
            <a:fontRef idx="none"/>
          </p:style>
          <p:txBody>
            <a:bodyPr/>
            <a:lstStyle/>
            <a:p>
              <a:endParaRPr lang="en-IN"/>
            </a:p>
          </p:txBody>
        </p:sp>
        <p:sp>
          <p:nvSpPr>
            <p:cNvPr id="28" name="Shape 189">
              <a:extLst>
                <a:ext uri="{FF2B5EF4-FFF2-40B4-BE49-F238E27FC236}">
                  <a16:creationId xmlns:a16="http://schemas.microsoft.com/office/drawing/2014/main" xmlns="" id="{1E164E39-8659-4B63-A4A5-49E50D55C184}"/>
                </a:ext>
              </a:extLst>
            </p:cNvPr>
            <p:cNvSpPr/>
            <p:nvPr/>
          </p:nvSpPr>
          <p:spPr>
            <a:xfrm>
              <a:off x="1727632" y="134062"/>
              <a:ext cx="54077" cy="0"/>
            </a:xfrm>
            <a:custGeom>
              <a:avLst/>
              <a:gdLst/>
              <a:ahLst/>
              <a:cxnLst/>
              <a:rect l="0" t="0" r="0" b="0"/>
              <a:pathLst>
                <a:path w="54077">
                  <a:moveTo>
                    <a:pt x="0" y="0"/>
                  </a:moveTo>
                  <a:lnTo>
                    <a:pt x="54077" y="0"/>
                  </a:lnTo>
                </a:path>
              </a:pathLst>
            </a:custGeom>
            <a:ln w="1956" cap="rnd">
              <a:round/>
            </a:ln>
          </p:spPr>
          <p:style>
            <a:lnRef idx="1">
              <a:srgbClr val="010101"/>
            </a:lnRef>
            <a:fillRef idx="0">
              <a:srgbClr val="000000">
                <a:alpha val="0"/>
              </a:srgbClr>
            </a:fillRef>
            <a:effectRef idx="0">
              <a:scrgbClr r="0" g="0" b="0"/>
            </a:effectRef>
            <a:fontRef idx="none"/>
          </p:style>
          <p:txBody>
            <a:bodyPr/>
            <a:lstStyle/>
            <a:p>
              <a:endParaRPr lang="en-IN"/>
            </a:p>
          </p:txBody>
        </p:sp>
        <p:sp>
          <p:nvSpPr>
            <p:cNvPr id="29" name="Shape 190">
              <a:extLst>
                <a:ext uri="{FF2B5EF4-FFF2-40B4-BE49-F238E27FC236}">
                  <a16:creationId xmlns:a16="http://schemas.microsoft.com/office/drawing/2014/main" xmlns="" id="{BB2FD449-2982-40CD-AE76-CF1FE724AEC9}"/>
                </a:ext>
              </a:extLst>
            </p:cNvPr>
            <p:cNvSpPr/>
            <p:nvPr/>
          </p:nvSpPr>
          <p:spPr>
            <a:xfrm>
              <a:off x="1775625" y="108165"/>
              <a:ext cx="67793" cy="52553"/>
            </a:xfrm>
            <a:custGeom>
              <a:avLst/>
              <a:gdLst/>
              <a:ahLst/>
              <a:cxnLst/>
              <a:rect l="0" t="0" r="0" b="0"/>
              <a:pathLst>
                <a:path w="67793" h="52553">
                  <a:moveTo>
                    <a:pt x="0" y="0"/>
                  </a:moveTo>
                  <a:lnTo>
                    <a:pt x="67793" y="25895"/>
                  </a:lnTo>
                  <a:lnTo>
                    <a:pt x="0" y="52553"/>
                  </a:lnTo>
                  <a:lnTo>
                    <a:pt x="0" y="0"/>
                  </a:lnTo>
                  <a:close/>
                </a:path>
              </a:pathLst>
            </a:custGeom>
            <a:ln w="0" cap="rnd">
              <a:round/>
            </a:ln>
          </p:spPr>
          <p:style>
            <a:lnRef idx="0">
              <a:srgbClr val="000000">
                <a:alpha val="0"/>
              </a:srgbClr>
            </a:lnRef>
            <a:fillRef idx="1">
              <a:srgbClr val="010101"/>
            </a:fillRef>
            <a:effectRef idx="0">
              <a:scrgbClr r="0" g="0" b="0"/>
            </a:effectRef>
            <a:fontRef idx="none"/>
          </p:style>
          <p:txBody>
            <a:bodyPr/>
            <a:lstStyle/>
            <a:p>
              <a:endParaRPr lang="en-IN"/>
            </a:p>
          </p:txBody>
        </p:sp>
        <p:sp>
          <p:nvSpPr>
            <p:cNvPr id="30" name="Shape 191">
              <a:extLst>
                <a:ext uri="{FF2B5EF4-FFF2-40B4-BE49-F238E27FC236}">
                  <a16:creationId xmlns:a16="http://schemas.microsoft.com/office/drawing/2014/main" xmlns="" id="{321B3EC7-7AE4-4CAC-BAE4-C55692F0C13D}"/>
                </a:ext>
              </a:extLst>
            </p:cNvPr>
            <p:cNvSpPr/>
            <p:nvPr/>
          </p:nvSpPr>
          <p:spPr>
            <a:xfrm>
              <a:off x="2419299" y="134062"/>
              <a:ext cx="53315" cy="0"/>
            </a:xfrm>
            <a:custGeom>
              <a:avLst/>
              <a:gdLst/>
              <a:ahLst/>
              <a:cxnLst/>
              <a:rect l="0" t="0" r="0" b="0"/>
              <a:pathLst>
                <a:path w="53315">
                  <a:moveTo>
                    <a:pt x="0" y="0"/>
                  </a:moveTo>
                  <a:lnTo>
                    <a:pt x="53315" y="0"/>
                  </a:lnTo>
                </a:path>
              </a:pathLst>
            </a:custGeom>
            <a:ln w="1956" cap="rnd">
              <a:round/>
            </a:ln>
          </p:spPr>
          <p:style>
            <a:lnRef idx="1">
              <a:srgbClr val="010101"/>
            </a:lnRef>
            <a:fillRef idx="0">
              <a:srgbClr val="000000">
                <a:alpha val="0"/>
              </a:srgbClr>
            </a:fillRef>
            <a:effectRef idx="0">
              <a:scrgbClr r="0" g="0" b="0"/>
            </a:effectRef>
            <a:fontRef idx="none"/>
          </p:style>
          <p:txBody>
            <a:bodyPr/>
            <a:lstStyle/>
            <a:p>
              <a:endParaRPr lang="en-IN"/>
            </a:p>
          </p:txBody>
        </p:sp>
        <p:sp>
          <p:nvSpPr>
            <p:cNvPr id="31" name="Shape 192">
              <a:extLst>
                <a:ext uri="{FF2B5EF4-FFF2-40B4-BE49-F238E27FC236}">
                  <a16:creationId xmlns:a16="http://schemas.microsoft.com/office/drawing/2014/main" xmlns="" id="{8958F8B8-7BCD-4515-A5AB-AA8AC8D48D7A}"/>
                </a:ext>
              </a:extLst>
            </p:cNvPr>
            <p:cNvSpPr/>
            <p:nvPr/>
          </p:nvSpPr>
          <p:spPr>
            <a:xfrm>
              <a:off x="2467280" y="108165"/>
              <a:ext cx="67043" cy="52553"/>
            </a:xfrm>
            <a:custGeom>
              <a:avLst/>
              <a:gdLst/>
              <a:ahLst/>
              <a:cxnLst/>
              <a:rect l="0" t="0" r="0" b="0"/>
              <a:pathLst>
                <a:path w="67043" h="52553">
                  <a:moveTo>
                    <a:pt x="0" y="0"/>
                  </a:moveTo>
                  <a:lnTo>
                    <a:pt x="67043" y="25895"/>
                  </a:lnTo>
                  <a:lnTo>
                    <a:pt x="0" y="52553"/>
                  </a:lnTo>
                  <a:lnTo>
                    <a:pt x="0" y="0"/>
                  </a:lnTo>
                  <a:close/>
                </a:path>
              </a:pathLst>
            </a:custGeom>
            <a:ln w="0" cap="rnd">
              <a:round/>
            </a:ln>
          </p:spPr>
          <p:style>
            <a:lnRef idx="0">
              <a:srgbClr val="000000">
                <a:alpha val="0"/>
              </a:srgbClr>
            </a:lnRef>
            <a:fillRef idx="1">
              <a:srgbClr val="010101"/>
            </a:fillRef>
            <a:effectRef idx="0">
              <a:scrgbClr r="0" g="0" b="0"/>
            </a:effectRef>
            <a:fontRef idx="none"/>
          </p:style>
          <p:txBody>
            <a:bodyPr/>
            <a:lstStyle/>
            <a:p>
              <a:endParaRPr lang="en-IN"/>
            </a:p>
          </p:txBody>
        </p:sp>
      </p:grpSp>
      <p:sp>
        <p:nvSpPr>
          <p:cNvPr id="33" name="TextBox 32">
            <a:extLst>
              <a:ext uri="{FF2B5EF4-FFF2-40B4-BE49-F238E27FC236}">
                <a16:creationId xmlns:a16="http://schemas.microsoft.com/office/drawing/2014/main" xmlns="" id="{3EC52E62-A3D9-4587-83A0-C233C081BB24}"/>
              </a:ext>
            </a:extLst>
          </p:cNvPr>
          <p:cNvSpPr txBox="1"/>
          <p:nvPr/>
        </p:nvSpPr>
        <p:spPr>
          <a:xfrm>
            <a:off x="4269051" y="5953382"/>
            <a:ext cx="6096000" cy="369332"/>
          </a:xfrm>
          <a:prstGeom prst="rect">
            <a:avLst/>
          </a:prstGeom>
          <a:noFill/>
        </p:spPr>
        <p:txBody>
          <a:bodyPr wrap="square">
            <a:spAutoFit/>
          </a:bodyPr>
          <a:lstStyle/>
          <a:p>
            <a:r>
              <a:rPr lang="en-IN" dirty="0">
                <a:latin typeface="+mj-lt"/>
              </a:rPr>
              <a:t>Fig. : Typical CNN structure</a:t>
            </a:r>
          </a:p>
        </p:txBody>
      </p:sp>
    </p:spTree>
    <p:extLst>
      <p:ext uri="{BB962C8B-B14F-4D97-AF65-F5344CB8AC3E}">
        <p14:creationId xmlns:p14="http://schemas.microsoft.com/office/powerpoint/2010/main" val="37953453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871785-6DBF-4A80-908D-82E3FDA533AB}"/>
              </a:ext>
            </a:extLst>
          </p:cNvPr>
          <p:cNvSpPr>
            <a:spLocks noGrp="1"/>
          </p:cNvSpPr>
          <p:nvPr>
            <p:ph type="title"/>
          </p:nvPr>
        </p:nvSpPr>
        <p:spPr/>
        <p:txBody>
          <a:bodyPr>
            <a:normAutofit fontScale="90000"/>
          </a:bodyPr>
          <a:lstStyle/>
          <a:p>
            <a:r>
              <a:rPr lang="en-IN" dirty="0"/>
              <a:t>Convolutional Neural Networks </a:t>
            </a:r>
          </a:p>
        </p:txBody>
      </p:sp>
      <p:pic>
        <p:nvPicPr>
          <p:cNvPr id="4" name="Picture 3">
            <a:extLst>
              <a:ext uri="{FF2B5EF4-FFF2-40B4-BE49-F238E27FC236}">
                <a16:creationId xmlns:a16="http://schemas.microsoft.com/office/drawing/2014/main" xmlns="" id="{6DF11F5E-0654-4B1D-9975-045D668E1FC4}"/>
              </a:ext>
            </a:extLst>
          </p:cNvPr>
          <p:cNvPicPr/>
          <p:nvPr/>
        </p:nvPicPr>
        <p:blipFill>
          <a:blip r:embed="rId2"/>
          <a:stretch>
            <a:fillRect/>
          </a:stretch>
        </p:blipFill>
        <p:spPr>
          <a:xfrm>
            <a:off x="2334764" y="1656522"/>
            <a:ext cx="7522472" cy="4234166"/>
          </a:xfrm>
          <a:prstGeom prst="rect">
            <a:avLst/>
          </a:prstGeom>
        </p:spPr>
      </p:pic>
    </p:spTree>
    <p:extLst>
      <p:ext uri="{BB962C8B-B14F-4D97-AF65-F5344CB8AC3E}">
        <p14:creationId xmlns:p14="http://schemas.microsoft.com/office/powerpoint/2010/main" val="7401305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FD3F15-4ED5-4AD7-9AAF-00817A7B0055}"/>
              </a:ext>
            </a:extLst>
          </p:cNvPr>
          <p:cNvSpPr>
            <a:spLocks noGrp="1"/>
          </p:cNvSpPr>
          <p:nvPr>
            <p:ph type="title"/>
          </p:nvPr>
        </p:nvSpPr>
        <p:spPr/>
        <p:txBody>
          <a:bodyPr>
            <a:normAutofit fontScale="90000"/>
          </a:bodyPr>
          <a:lstStyle/>
          <a:p>
            <a:r>
              <a:rPr lang="en-IN" dirty="0"/>
              <a:t>3D-Convolutional Neural Networks (CNN)</a:t>
            </a:r>
          </a:p>
        </p:txBody>
      </p:sp>
      <p:sp>
        <p:nvSpPr>
          <p:cNvPr id="3" name="Text Placeholder 2">
            <a:extLst>
              <a:ext uri="{FF2B5EF4-FFF2-40B4-BE49-F238E27FC236}">
                <a16:creationId xmlns:a16="http://schemas.microsoft.com/office/drawing/2014/main" xmlns="" id="{A71FA903-0CC6-46BB-BE5F-D86C04425445}"/>
              </a:ext>
            </a:extLst>
          </p:cNvPr>
          <p:cNvSpPr>
            <a:spLocks noGrp="1"/>
          </p:cNvSpPr>
          <p:nvPr>
            <p:ph type="body" idx="1"/>
          </p:nvPr>
        </p:nvSpPr>
        <p:spPr>
          <a:xfrm>
            <a:off x="415600" y="1536632"/>
            <a:ext cx="11484852" cy="5321368"/>
          </a:xfrm>
        </p:spPr>
        <p:txBody>
          <a:bodyPr>
            <a:normAutofit/>
          </a:bodyPr>
          <a:lstStyle/>
          <a:p>
            <a:pPr>
              <a:lnSpc>
                <a:spcPct val="100000"/>
              </a:lnSpc>
              <a:buFont typeface="Arial" panose="020B0604020202020204" pitchFamily="34" charset="0"/>
              <a:buChar char="•"/>
            </a:pPr>
            <a:r>
              <a:rPr lang="en-US" dirty="0"/>
              <a:t>In the processing of three-dimensional data, 2D-CNN can not meet the requirements and applied it to human motion recognition.</a:t>
            </a:r>
          </a:p>
          <a:p>
            <a:pPr>
              <a:lnSpc>
                <a:spcPct val="100000"/>
              </a:lnSpc>
              <a:buFont typeface="Arial" panose="020B0604020202020204" pitchFamily="34" charset="0"/>
              <a:buChar char="•"/>
            </a:pPr>
            <a:r>
              <a:rPr lang="en-US" dirty="0"/>
              <a:t>For such three-dimensional data, 3D-CNN is more suitable for the representation than 2D-CNN, hyperspectral image data can be considered as three-dimensional data when joint spectral-space information is classified, so it is feasible to classify it using 3D-CNN. </a:t>
            </a:r>
          </a:p>
          <a:p>
            <a:pPr>
              <a:lnSpc>
                <a:spcPct val="100000"/>
              </a:lnSpc>
              <a:buFont typeface="Arial" panose="020B0604020202020204" pitchFamily="34" charset="0"/>
              <a:buChar char="•"/>
            </a:pPr>
            <a:r>
              <a:rPr lang="en-US" dirty="0"/>
              <a:t>The basic structure of 3D-CNN is similar to that of 2D-CNN, except that both the convolution kernel and the feature map are three-dimensional.</a:t>
            </a:r>
          </a:p>
        </p:txBody>
      </p:sp>
    </p:spTree>
    <p:extLst>
      <p:ext uri="{BB962C8B-B14F-4D97-AF65-F5344CB8AC3E}">
        <p14:creationId xmlns:p14="http://schemas.microsoft.com/office/powerpoint/2010/main" val="35262224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6">
      <a:majorFont>
        <a:latin typeface="Times New Roman"/>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4494</TotalTime>
  <Words>971</Words>
  <Application>Microsoft Office PowerPoint</Application>
  <PresentationFormat>Widescreen</PresentationFormat>
  <Paragraphs>87</Paragraphs>
  <Slides>20</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Bookman Old Style</vt:lpstr>
      <vt:lpstr>Calibri</vt:lpstr>
      <vt:lpstr>Lato</vt:lpstr>
      <vt:lpstr>Pristina</vt:lpstr>
      <vt:lpstr>Proxima Nova</vt:lpstr>
      <vt:lpstr>Söhne</vt:lpstr>
      <vt:lpstr>Times New Roman</vt:lpstr>
      <vt:lpstr>Office Theme</vt:lpstr>
      <vt:lpstr>Hyperspectral Remote Sensing Image Classification Based on Convolutional Neural Network</vt:lpstr>
      <vt:lpstr>Motivation</vt:lpstr>
      <vt:lpstr>Introduction</vt:lpstr>
      <vt:lpstr>Introduction</vt:lpstr>
      <vt:lpstr>Research Gap</vt:lpstr>
      <vt:lpstr>Objective</vt:lpstr>
      <vt:lpstr>Convolutional Neural Networks </vt:lpstr>
      <vt:lpstr>Convolutional Neural Networks </vt:lpstr>
      <vt:lpstr>3D-Convolutional Neural Networks (CNN)</vt:lpstr>
      <vt:lpstr>3D-CNN classification structure</vt:lpstr>
      <vt:lpstr>Support Vector Machines (SVM) </vt:lpstr>
      <vt:lpstr>Support Vector Machines </vt:lpstr>
      <vt:lpstr>Comparison of 3D-CNN with SVM Method</vt:lpstr>
      <vt:lpstr>Results: Classification Report Comparison</vt:lpstr>
      <vt:lpstr>Results: Confusion Matrix Comparison</vt:lpstr>
      <vt:lpstr>Results: CNN Accuracy and Report </vt:lpstr>
      <vt:lpstr>Results: SVM Accuracy</vt:lpstr>
      <vt:lpstr>Conclusion</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Genetic Algorithm for initialization of Weights in a MLP (without Backpropagation)</dc:title>
  <dc:creator>amit kumar</dc:creator>
  <cp:lastModifiedBy>Microsoft account</cp:lastModifiedBy>
  <cp:revision>72</cp:revision>
  <dcterms:created xsi:type="dcterms:W3CDTF">2023-04-19T15:53:50Z</dcterms:created>
  <dcterms:modified xsi:type="dcterms:W3CDTF">2023-04-27T18:19:54Z</dcterms:modified>
</cp:coreProperties>
</file>