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4"/>
  </p:sldMasterIdLst>
  <p:notesMasterIdLst>
    <p:notesMasterId r:id="rId16"/>
  </p:notesMasterIdLst>
  <p:sldIdLst>
    <p:sldId id="257" r:id="rId5"/>
    <p:sldId id="258" r:id="rId6"/>
    <p:sldId id="259" r:id="rId7"/>
    <p:sldId id="260" r:id="rId8"/>
    <p:sldId id="261" r:id="rId9"/>
    <p:sldId id="263" r:id="rId10"/>
    <p:sldId id="264" r:id="rId11"/>
    <p:sldId id="265" r:id="rId12"/>
    <p:sldId id="266"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1DD031-03D9-4E52-8F76-830CD0F4E3D3}" v="172" dt="2023-10-09T15:53:05.2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2" d="100"/>
          <a:sy n="92" d="100"/>
        </p:scale>
        <p:origin x="28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9D4C7B-DBF7-4DA9-B892-12635524B7EE}" type="datetimeFigureOut">
              <a:rPr lang="en-IN" smtClean="0"/>
              <a:t>09-10-2023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CC3BAC-F107-48C9-966A-81EA4C8F66DB}" type="slidenum">
              <a:rPr lang="en-IN" smtClean="0"/>
              <a:t>‹#›</a:t>
            </a:fld>
            <a:endParaRPr lang="en-IN"/>
          </a:p>
        </p:txBody>
      </p:sp>
    </p:spTree>
    <p:extLst>
      <p:ext uri="{BB962C8B-B14F-4D97-AF65-F5344CB8AC3E}">
        <p14:creationId xmlns:p14="http://schemas.microsoft.com/office/powerpoint/2010/main" val="2618781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E1FAEF-8965-4A74-B811-C9B79622EED5}"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38E2C7-52F2-499D-802E-3509AB0582E3}" type="slidenum">
              <a:rPr lang="en-IN" smtClean="0"/>
              <a:t>‹#›</a:t>
            </a:fld>
            <a:endParaRPr lang="en-IN"/>
          </a:p>
        </p:txBody>
      </p:sp>
    </p:spTree>
    <p:extLst>
      <p:ext uri="{BB962C8B-B14F-4D97-AF65-F5344CB8AC3E}">
        <p14:creationId xmlns:p14="http://schemas.microsoft.com/office/powerpoint/2010/main" val="2216827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E1FAEF-8965-4A74-B811-C9B79622EED5}"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38E2C7-52F2-499D-802E-3509AB0582E3}" type="slidenum">
              <a:rPr lang="en-IN" smtClean="0"/>
              <a:t>‹#›</a:t>
            </a:fld>
            <a:endParaRPr lang="en-IN"/>
          </a:p>
        </p:txBody>
      </p:sp>
    </p:spTree>
    <p:extLst>
      <p:ext uri="{BB962C8B-B14F-4D97-AF65-F5344CB8AC3E}">
        <p14:creationId xmlns:p14="http://schemas.microsoft.com/office/powerpoint/2010/main" val="638702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E1FAEF-8965-4A74-B811-C9B79622EED5}"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38E2C7-52F2-499D-802E-3509AB0582E3}" type="slidenum">
              <a:rPr lang="en-IN" smtClean="0"/>
              <a:t>‹#›</a:t>
            </a:fld>
            <a:endParaRPr lang="en-IN"/>
          </a:p>
        </p:txBody>
      </p:sp>
    </p:spTree>
    <p:extLst>
      <p:ext uri="{BB962C8B-B14F-4D97-AF65-F5344CB8AC3E}">
        <p14:creationId xmlns:p14="http://schemas.microsoft.com/office/powerpoint/2010/main" val="3251636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E1FAEF-8965-4A74-B811-C9B79622EED5}"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38E2C7-52F2-499D-802E-3509AB0582E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96514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E1FAEF-8965-4A74-B811-C9B79622EED5}"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38E2C7-52F2-499D-802E-3509AB0582E3}" type="slidenum">
              <a:rPr lang="en-IN" smtClean="0"/>
              <a:t>‹#›</a:t>
            </a:fld>
            <a:endParaRPr lang="en-IN"/>
          </a:p>
        </p:txBody>
      </p:sp>
    </p:spTree>
    <p:extLst>
      <p:ext uri="{BB962C8B-B14F-4D97-AF65-F5344CB8AC3E}">
        <p14:creationId xmlns:p14="http://schemas.microsoft.com/office/powerpoint/2010/main" val="31169968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E1FAEF-8965-4A74-B811-C9B79622EED5}" type="datetimeFigureOut">
              <a:rPr lang="en-IN" smtClean="0"/>
              <a:t>09-10-2023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38E2C7-52F2-499D-802E-3509AB0582E3}" type="slidenum">
              <a:rPr lang="en-IN" smtClean="0"/>
              <a:t>‹#›</a:t>
            </a:fld>
            <a:endParaRPr lang="en-IN"/>
          </a:p>
        </p:txBody>
      </p:sp>
    </p:spTree>
    <p:extLst>
      <p:ext uri="{BB962C8B-B14F-4D97-AF65-F5344CB8AC3E}">
        <p14:creationId xmlns:p14="http://schemas.microsoft.com/office/powerpoint/2010/main" val="38650844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E1FAEF-8965-4A74-B811-C9B79622EED5}" type="datetimeFigureOut">
              <a:rPr lang="en-IN" smtClean="0"/>
              <a:t>09-10-2023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38E2C7-52F2-499D-802E-3509AB0582E3}" type="slidenum">
              <a:rPr lang="en-IN" smtClean="0"/>
              <a:t>‹#›</a:t>
            </a:fld>
            <a:endParaRPr lang="en-IN"/>
          </a:p>
        </p:txBody>
      </p:sp>
    </p:spTree>
    <p:extLst>
      <p:ext uri="{BB962C8B-B14F-4D97-AF65-F5344CB8AC3E}">
        <p14:creationId xmlns:p14="http://schemas.microsoft.com/office/powerpoint/2010/main" val="31607288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E1FAEF-8965-4A74-B811-C9B79622EED5}"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38E2C7-52F2-499D-802E-3509AB0582E3}" type="slidenum">
              <a:rPr lang="en-IN" smtClean="0"/>
              <a:t>‹#›</a:t>
            </a:fld>
            <a:endParaRPr lang="en-IN"/>
          </a:p>
        </p:txBody>
      </p:sp>
    </p:spTree>
    <p:extLst>
      <p:ext uri="{BB962C8B-B14F-4D97-AF65-F5344CB8AC3E}">
        <p14:creationId xmlns:p14="http://schemas.microsoft.com/office/powerpoint/2010/main" val="3144245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E1FAEF-8965-4A74-B811-C9B79622EED5}"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38E2C7-52F2-499D-802E-3509AB0582E3}" type="slidenum">
              <a:rPr lang="en-IN" smtClean="0"/>
              <a:t>‹#›</a:t>
            </a:fld>
            <a:endParaRPr lang="en-IN"/>
          </a:p>
        </p:txBody>
      </p:sp>
    </p:spTree>
    <p:extLst>
      <p:ext uri="{BB962C8B-B14F-4D97-AF65-F5344CB8AC3E}">
        <p14:creationId xmlns:p14="http://schemas.microsoft.com/office/powerpoint/2010/main" val="1924747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E1FAEF-8965-4A74-B811-C9B79622EED5}"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38E2C7-52F2-499D-802E-3509AB0582E3}" type="slidenum">
              <a:rPr lang="en-IN" smtClean="0"/>
              <a:t>‹#›</a:t>
            </a:fld>
            <a:endParaRPr lang="en-IN"/>
          </a:p>
        </p:txBody>
      </p:sp>
    </p:spTree>
    <p:extLst>
      <p:ext uri="{BB962C8B-B14F-4D97-AF65-F5344CB8AC3E}">
        <p14:creationId xmlns:p14="http://schemas.microsoft.com/office/powerpoint/2010/main" val="1697112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E1FAEF-8965-4A74-B811-C9B79622EED5}"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38E2C7-52F2-499D-802E-3509AB0582E3}" type="slidenum">
              <a:rPr lang="en-IN" smtClean="0"/>
              <a:t>‹#›</a:t>
            </a:fld>
            <a:endParaRPr lang="en-IN"/>
          </a:p>
        </p:txBody>
      </p:sp>
    </p:spTree>
    <p:extLst>
      <p:ext uri="{BB962C8B-B14F-4D97-AF65-F5344CB8AC3E}">
        <p14:creationId xmlns:p14="http://schemas.microsoft.com/office/powerpoint/2010/main" val="2999747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E1FAEF-8965-4A74-B811-C9B79622EED5}"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38E2C7-52F2-499D-802E-3509AB0582E3}" type="slidenum">
              <a:rPr lang="en-IN" smtClean="0"/>
              <a:t>‹#›</a:t>
            </a:fld>
            <a:endParaRPr lang="en-IN"/>
          </a:p>
        </p:txBody>
      </p:sp>
    </p:spTree>
    <p:extLst>
      <p:ext uri="{BB962C8B-B14F-4D97-AF65-F5344CB8AC3E}">
        <p14:creationId xmlns:p14="http://schemas.microsoft.com/office/powerpoint/2010/main" val="3563977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E1FAEF-8965-4A74-B811-C9B79622EED5}" type="datetimeFigureOut">
              <a:rPr lang="en-IN" smtClean="0"/>
              <a:t>09-10-2023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38E2C7-52F2-499D-802E-3509AB0582E3}" type="slidenum">
              <a:rPr lang="en-IN" smtClean="0"/>
              <a:t>‹#›</a:t>
            </a:fld>
            <a:endParaRPr lang="en-IN"/>
          </a:p>
        </p:txBody>
      </p:sp>
    </p:spTree>
    <p:extLst>
      <p:ext uri="{BB962C8B-B14F-4D97-AF65-F5344CB8AC3E}">
        <p14:creationId xmlns:p14="http://schemas.microsoft.com/office/powerpoint/2010/main" val="3370678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E1FAEF-8965-4A74-B811-C9B79622EED5}" type="datetimeFigureOut">
              <a:rPr lang="en-IN" smtClean="0"/>
              <a:t>09-10-2023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C38E2C7-52F2-499D-802E-3509AB0582E3}" type="slidenum">
              <a:rPr lang="en-IN" smtClean="0"/>
              <a:t>‹#›</a:t>
            </a:fld>
            <a:endParaRPr lang="en-IN"/>
          </a:p>
        </p:txBody>
      </p:sp>
    </p:spTree>
    <p:extLst>
      <p:ext uri="{BB962C8B-B14F-4D97-AF65-F5344CB8AC3E}">
        <p14:creationId xmlns:p14="http://schemas.microsoft.com/office/powerpoint/2010/main" val="474018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E1FAEF-8965-4A74-B811-C9B79622EED5}" type="datetimeFigureOut">
              <a:rPr lang="en-IN" smtClean="0"/>
              <a:t>09-10-2023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C38E2C7-52F2-499D-802E-3509AB0582E3}" type="slidenum">
              <a:rPr lang="en-IN" smtClean="0"/>
              <a:t>‹#›</a:t>
            </a:fld>
            <a:endParaRPr lang="en-IN"/>
          </a:p>
        </p:txBody>
      </p:sp>
    </p:spTree>
    <p:extLst>
      <p:ext uri="{BB962C8B-B14F-4D97-AF65-F5344CB8AC3E}">
        <p14:creationId xmlns:p14="http://schemas.microsoft.com/office/powerpoint/2010/main" val="3050752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E1FAEF-8965-4A74-B811-C9B79622EED5}" type="datetimeFigureOut">
              <a:rPr lang="en-IN" smtClean="0"/>
              <a:t>09-10-2023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C38E2C7-52F2-499D-802E-3509AB0582E3}" type="slidenum">
              <a:rPr lang="en-IN" smtClean="0"/>
              <a:t>‹#›</a:t>
            </a:fld>
            <a:endParaRPr lang="en-IN"/>
          </a:p>
        </p:txBody>
      </p:sp>
    </p:spTree>
    <p:extLst>
      <p:ext uri="{BB962C8B-B14F-4D97-AF65-F5344CB8AC3E}">
        <p14:creationId xmlns:p14="http://schemas.microsoft.com/office/powerpoint/2010/main" val="2465583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E1FAEF-8965-4A74-B811-C9B79622EED5}"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38E2C7-52F2-499D-802E-3509AB0582E3}" type="slidenum">
              <a:rPr lang="en-IN" smtClean="0"/>
              <a:t>‹#›</a:t>
            </a:fld>
            <a:endParaRPr lang="en-IN"/>
          </a:p>
        </p:txBody>
      </p:sp>
    </p:spTree>
    <p:extLst>
      <p:ext uri="{BB962C8B-B14F-4D97-AF65-F5344CB8AC3E}">
        <p14:creationId xmlns:p14="http://schemas.microsoft.com/office/powerpoint/2010/main" val="2519503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E1FAEF-8965-4A74-B811-C9B79622EED5}" type="datetimeFigureOut">
              <a:rPr lang="en-IN" smtClean="0"/>
              <a:t>09-10-2023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C38E2C7-52F2-499D-802E-3509AB0582E3}" type="slidenum">
              <a:rPr lang="en-IN" smtClean="0"/>
              <a:t>‹#›</a:t>
            </a:fld>
            <a:endParaRPr lang="en-IN"/>
          </a:p>
        </p:txBody>
      </p:sp>
    </p:spTree>
    <p:extLst>
      <p:ext uri="{BB962C8B-B14F-4D97-AF65-F5344CB8AC3E}">
        <p14:creationId xmlns:p14="http://schemas.microsoft.com/office/powerpoint/2010/main" val="3719608519"/>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9000" t="-2000" r="-7000" b="-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0569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2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6361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64" name="Rectangle 63">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3" name="Picture 2" descr="A white text on a white background&#10;&#10;Description automatically generated">
            <a:extLst>
              <a:ext uri="{FF2B5EF4-FFF2-40B4-BE49-F238E27FC236}">
                <a16:creationId xmlns:a16="http://schemas.microsoft.com/office/drawing/2014/main" id="{4E247903-63AF-3F8A-96C8-7F04DD3EDEA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5458" y="640081"/>
            <a:ext cx="7397401" cy="3291844"/>
          </a:xfrm>
          <a:prstGeom prst="rect">
            <a:avLst/>
          </a:prstGeom>
          <a:effectLst/>
        </p:spPr>
      </p:pic>
      <p:sp>
        <p:nvSpPr>
          <p:cNvPr id="28" name="Freeform: Shape 27">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A23E4B1-0DB0-C2E9-54E7-9B0AD3F3E7BF}"/>
              </a:ext>
            </a:extLst>
          </p:cNvPr>
          <p:cNvSpPr txBox="1"/>
          <p:nvPr/>
        </p:nvSpPr>
        <p:spPr>
          <a:xfrm>
            <a:off x="636916" y="4854346"/>
            <a:ext cx="9149350" cy="868026"/>
          </a:xfrm>
          <a:prstGeom prst="rect">
            <a:avLst/>
          </a:prstGeom>
        </p:spPr>
        <p:txBody>
          <a:bodyPr vert="horz" lIns="91440" tIns="45720" rIns="91440" bIns="45720" rtlCol="0" anchor="b">
            <a:normAutofit/>
          </a:bodyPr>
          <a:lstStyle/>
          <a:p>
            <a:pPr>
              <a:spcBef>
                <a:spcPct val="0"/>
              </a:spcBef>
              <a:spcAft>
                <a:spcPts val="600"/>
              </a:spcAft>
            </a:pPr>
            <a:r>
              <a:rPr lang="en-US" sz="4800" b="0" i="0" kern="1200" dirty="0">
                <a:solidFill>
                  <a:srgbClr val="EBEBEB"/>
                </a:solidFill>
                <a:latin typeface="+mj-lt"/>
                <a:ea typeface="+mj-ea"/>
                <a:cs typeface="+mj-cs"/>
              </a:rPr>
              <a:t>Java file class method</a:t>
            </a:r>
          </a:p>
        </p:txBody>
      </p:sp>
    </p:spTree>
    <p:extLst>
      <p:ext uri="{BB962C8B-B14F-4D97-AF65-F5344CB8AC3E}">
        <p14:creationId xmlns:p14="http://schemas.microsoft.com/office/powerpoint/2010/main" val="63096224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6000" t="-17000" r="1000" b="2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011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3471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2000" b="-3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4341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2000" t="3000" b="4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4589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4" name="Picture 3">
            <a:extLst>
              <a:ext uri="{FF2B5EF4-FFF2-40B4-BE49-F238E27FC236}">
                <a16:creationId xmlns:a16="http://schemas.microsoft.com/office/drawing/2014/main" id="{3A828AEE-606B-0A3D-B7ED-CCDF4D8238E0}"/>
              </a:ext>
            </a:extLst>
          </p:cNvPr>
          <p:cNvPicPr>
            <a:picLocks noChangeAspect="1"/>
          </p:cNvPicPr>
          <p:nvPr/>
        </p:nvPicPr>
        <p:blipFill rotWithShape="1">
          <a:blip r:embed="rId7">
            <a:extLst>
              <a:ext uri="{28A0092B-C50C-407E-A947-70E740481C1C}">
                <a14:useLocalDpi xmlns:a14="http://schemas.microsoft.com/office/drawing/2010/main" val="0"/>
              </a:ext>
            </a:extLst>
          </a:blip>
          <a:srcRect r="7896"/>
          <a:stretch/>
        </p:blipFill>
        <p:spPr>
          <a:xfrm>
            <a:off x="4619544" y="609601"/>
            <a:ext cx="6924756" cy="5638797"/>
          </a:xfrm>
          <a:prstGeom prst="rect">
            <a:avLst/>
          </a:prstGeom>
          <a:effectLst>
            <a:outerShdw blurRad="50800" dist="38100" dir="5400000" algn="t" rotWithShape="0">
              <a:prstClr val="black">
                <a:alpha val="43000"/>
              </a:prstClr>
            </a:outerShdw>
          </a:effectLst>
        </p:spPr>
      </p:pic>
      <p:sp>
        <p:nvSpPr>
          <p:cNvPr id="21" name="Rectangle 20">
            <a:extLst>
              <a:ext uri="{FF2B5EF4-FFF2-40B4-BE49-F238E27FC236}">
                <a16:creationId xmlns:a16="http://schemas.microsoft.com/office/drawing/2014/main" id="{A93A089E-0A16-452C-B341-0F769780D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extBox 1">
            <a:extLst>
              <a:ext uri="{FF2B5EF4-FFF2-40B4-BE49-F238E27FC236}">
                <a16:creationId xmlns:a16="http://schemas.microsoft.com/office/drawing/2014/main" id="{560DB393-63F4-CE12-05AB-70FC0A2A655C}"/>
              </a:ext>
            </a:extLst>
          </p:cNvPr>
          <p:cNvSpPr txBox="1"/>
          <p:nvPr/>
        </p:nvSpPr>
        <p:spPr>
          <a:xfrm>
            <a:off x="647701" y="2438401"/>
            <a:ext cx="3324141" cy="3809998"/>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u="sng">
                <a:latin typeface="+mj-lt"/>
                <a:ea typeface="+mj-ea"/>
                <a:cs typeface="+mj-cs"/>
              </a:rPr>
              <a:t>Inheritence:-</a:t>
            </a:r>
            <a:r>
              <a:rPr lang="en-US">
                <a:effectLst/>
                <a:latin typeface="+mj-lt"/>
                <a:ea typeface="+mj-ea"/>
                <a:cs typeface="+mj-cs"/>
              </a:rPr>
              <a:t>Inheritance is a fundamental concept of Object-Oriented Programming (OOP). It is a mechanism by which an object acquires the properties and behaviors of another object. The object that acquires the properties is called the subclass and the object whose properties are acquired is called the superclass. </a:t>
            </a:r>
          </a:p>
          <a:p>
            <a:pPr>
              <a:spcBef>
                <a:spcPts val="1000"/>
              </a:spcBef>
              <a:buClr>
                <a:schemeClr val="bg2">
                  <a:lumMod val="40000"/>
                  <a:lumOff val="60000"/>
                </a:schemeClr>
              </a:buClr>
              <a:buSzPct val="80000"/>
              <a:buFont typeface="Wingdings 3" charset="2"/>
              <a:buChar char=""/>
            </a:pPr>
            <a:endParaRPr lang="en-US" u="sng">
              <a:latin typeface="+mj-lt"/>
              <a:ea typeface="+mj-ea"/>
              <a:cs typeface="+mj-cs"/>
            </a:endParaRPr>
          </a:p>
        </p:txBody>
      </p:sp>
    </p:spTree>
    <p:extLst>
      <p:ext uri="{BB962C8B-B14F-4D97-AF65-F5344CB8AC3E}">
        <p14:creationId xmlns:p14="http://schemas.microsoft.com/office/powerpoint/2010/main" val="2530394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2" name="Picture 5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3" name="Picture 5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4" name="Oval 5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5" name="Picture 5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6" name="Picture 5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7" name="Rectangle 56">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8" name="Rectangle 57">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9"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60" name="Freeform: Shape 59">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IN"/>
          </a:p>
        </p:txBody>
      </p:sp>
      <p:pic>
        <p:nvPicPr>
          <p:cNvPr id="4" name="Picture 3" descr="A diagram of a person and person&#10;&#10;Description automatically generated">
            <a:extLst>
              <a:ext uri="{FF2B5EF4-FFF2-40B4-BE49-F238E27FC236}">
                <a16:creationId xmlns:a16="http://schemas.microsoft.com/office/drawing/2014/main" id="{15E062FE-77C6-3B53-A66E-4E12B2A636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3992" y="2005215"/>
            <a:ext cx="5449889" cy="2847566"/>
          </a:xfrm>
          <a:prstGeom prst="rect">
            <a:avLst/>
          </a:prstGeom>
          <a:effectLst/>
        </p:spPr>
      </p:pic>
      <p:sp>
        <p:nvSpPr>
          <p:cNvPr id="61" name="Rectangle 60">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extBox 1">
            <a:extLst>
              <a:ext uri="{FF2B5EF4-FFF2-40B4-BE49-F238E27FC236}">
                <a16:creationId xmlns:a16="http://schemas.microsoft.com/office/drawing/2014/main" id="{CB76EF96-2822-4617-A159-72F0731283E5}"/>
              </a:ext>
            </a:extLst>
          </p:cNvPr>
          <p:cNvSpPr txBox="1"/>
          <p:nvPr/>
        </p:nvSpPr>
        <p:spPr>
          <a:xfrm>
            <a:off x="648931" y="2438400"/>
            <a:ext cx="4166509" cy="3785419"/>
          </a:xfrm>
          <a:prstGeom prst="rect">
            <a:avLst/>
          </a:prstGeom>
        </p:spPr>
        <p:txBody>
          <a:bodyPr vert="horz" lIns="91440" tIns="45720" rIns="91440" bIns="45720" rtlCol="0">
            <a:normAutofit/>
          </a:bodyPr>
          <a:lstStyle/>
          <a:p>
            <a:pPr marL="571500" indent="-571500">
              <a:lnSpc>
                <a:spcPct val="90000"/>
              </a:lnSpc>
              <a:spcBef>
                <a:spcPts val="1000"/>
              </a:spcBef>
              <a:buClr>
                <a:schemeClr val="bg2">
                  <a:lumMod val="40000"/>
                  <a:lumOff val="60000"/>
                </a:schemeClr>
              </a:buClr>
              <a:buSzPct val="80000"/>
              <a:buFont typeface="Wingdings 3" charset="2"/>
              <a:buChar char=""/>
            </a:pPr>
            <a:r>
              <a:rPr lang="en-US" sz="1700">
                <a:solidFill>
                  <a:srgbClr val="EBEBEB"/>
                </a:solidFill>
                <a:effectLst/>
                <a:latin typeface="+mj-lt"/>
                <a:ea typeface="+mj-ea"/>
                <a:cs typeface="+mj-cs"/>
              </a:rPr>
              <a:t>Class</a:t>
            </a:r>
          </a:p>
          <a:p>
            <a:pPr>
              <a:lnSpc>
                <a:spcPct val="90000"/>
              </a:lnSpc>
              <a:spcBef>
                <a:spcPts val="1000"/>
              </a:spcBef>
              <a:buClr>
                <a:schemeClr val="bg2">
                  <a:lumMod val="40000"/>
                  <a:lumOff val="60000"/>
                </a:schemeClr>
              </a:buClr>
              <a:buSzPct val="80000"/>
              <a:buFont typeface="Wingdings 3" charset="2"/>
              <a:buChar char=""/>
            </a:pPr>
            <a:r>
              <a:rPr lang="en-US" sz="1700">
                <a:solidFill>
                  <a:srgbClr val="EBEBEB"/>
                </a:solidFill>
                <a:effectLst/>
                <a:latin typeface="+mj-lt"/>
                <a:ea typeface="+mj-ea"/>
                <a:cs typeface="+mj-cs"/>
              </a:rPr>
              <a:t>Collection of objects is called class. It is a logical entity.</a:t>
            </a:r>
          </a:p>
          <a:p>
            <a:pPr>
              <a:lnSpc>
                <a:spcPct val="90000"/>
              </a:lnSpc>
              <a:spcBef>
                <a:spcPts val="1000"/>
              </a:spcBef>
              <a:buClr>
                <a:schemeClr val="bg2">
                  <a:lumMod val="40000"/>
                  <a:lumOff val="60000"/>
                </a:schemeClr>
              </a:buClr>
              <a:buSzPct val="80000"/>
              <a:buFont typeface="Wingdings 3" charset="2"/>
              <a:buChar char=""/>
            </a:pPr>
            <a:r>
              <a:rPr lang="en-US" sz="1700">
                <a:solidFill>
                  <a:srgbClr val="EBEBEB"/>
                </a:solidFill>
                <a:effectLst/>
                <a:latin typeface="+mj-lt"/>
                <a:ea typeface="+mj-ea"/>
                <a:cs typeface="+mj-cs"/>
              </a:rPr>
              <a:t>A class can also be defined as a blueprint from which you can create an individual object. Class doesn't consume any space.</a:t>
            </a:r>
          </a:p>
          <a:p>
            <a:pPr marL="571500" indent="-571500">
              <a:lnSpc>
                <a:spcPct val="90000"/>
              </a:lnSpc>
              <a:spcBef>
                <a:spcPts val="1000"/>
              </a:spcBef>
              <a:buClr>
                <a:schemeClr val="bg2">
                  <a:lumMod val="40000"/>
                  <a:lumOff val="60000"/>
                </a:schemeClr>
              </a:buClr>
              <a:buSzPct val="80000"/>
              <a:buFont typeface="Wingdings 3" charset="2"/>
              <a:buChar char=""/>
            </a:pPr>
            <a:r>
              <a:rPr lang="en-US" sz="1700">
                <a:solidFill>
                  <a:srgbClr val="EBEBEB"/>
                </a:solidFill>
                <a:effectLst/>
                <a:latin typeface="+mj-lt"/>
                <a:ea typeface="+mj-ea"/>
                <a:cs typeface="+mj-cs"/>
              </a:rPr>
              <a:t>Object</a:t>
            </a:r>
          </a:p>
          <a:p>
            <a:pPr>
              <a:lnSpc>
                <a:spcPct val="90000"/>
              </a:lnSpc>
              <a:spcBef>
                <a:spcPts val="1000"/>
              </a:spcBef>
              <a:buClr>
                <a:schemeClr val="bg2">
                  <a:lumMod val="40000"/>
                  <a:lumOff val="60000"/>
                </a:schemeClr>
              </a:buClr>
              <a:buSzPct val="80000"/>
              <a:buFont typeface="Wingdings 3" charset="2"/>
              <a:buChar char=""/>
            </a:pPr>
            <a:r>
              <a:rPr lang="en-US" sz="1700">
                <a:solidFill>
                  <a:srgbClr val="EBEBEB"/>
                </a:solidFill>
                <a:effectLst/>
                <a:latin typeface="+mj-lt"/>
                <a:ea typeface="+mj-ea"/>
                <a:cs typeface="+mj-cs"/>
              </a:rPr>
              <a:t>Any entity that has state and behavior is known as an object. For example, a chair, pen, table, keyboard, bike, etc. It can be physical or logical.</a:t>
            </a:r>
          </a:p>
          <a:p>
            <a:pPr>
              <a:lnSpc>
                <a:spcPct val="90000"/>
              </a:lnSpc>
              <a:spcBef>
                <a:spcPts val="1000"/>
              </a:spcBef>
              <a:buClr>
                <a:schemeClr val="bg2">
                  <a:lumMod val="40000"/>
                  <a:lumOff val="60000"/>
                </a:schemeClr>
              </a:buClr>
              <a:buSzPct val="80000"/>
              <a:buFont typeface="Wingdings 3" charset="2"/>
              <a:buChar char=""/>
            </a:pPr>
            <a:endParaRPr lang="en-US" sz="1700">
              <a:solidFill>
                <a:srgbClr val="EBEBEB"/>
              </a:solidFill>
              <a:effectLst/>
              <a:latin typeface="+mj-lt"/>
              <a:ea typeface="+mj-ea"/>
              <a:cs typeface="+mj-cs"/>
            </a:endParaRPr>
          </a:p>
          <a:p>
            <a:pPr>
              <a:lnSpc>
                <a:spcPct val="90000"/>
              </a:lnSpc>
              <a:spcBef>
                <a:spcPts val="1000"/>
              </a:spcBef>
              <a:buClr>
                <a:schemeClr val="bg2">
                  <a:lumMod val="40000"/>
                  <a:lumOff val="60000"/>
                </a:schemeClr>
              </a:buClr>
              <a:buSzPct val="80000"/>
              <a:buFont typeface="Wingdings 3" charset="2"/>
              <a:buChar char=""/>
            </a:pPr>
            <a:endParaRPr lang="en-US" sz="1700">
              <a:solidFill>
                <a:srgbClr val="EBEBEB"/>
              </a:solidFill>
              <a:latin typeface="+mj-lt"/>
              <a:ea typeface="+mj-ea"/>
              <a:cs typeface="+mj-cs"/>
            </a:endParaRPr>
          </a:p>
        </p:txBody>
      </p:sp>
    </p:spTree>
    <p:extLst>
      <p:ext uri="{BB962C8B-B14F-4D97-AF65-F5344CB8AC3E}">
        <p14:creationId xmlns:p14="http://schemas.microsoft.com/office/powerpoint/2010/main" val="139595516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000" b="-4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3066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4"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IN"/>
          </a:p>
        </p:txBody>
      </p:sp>
      <p:sp>
        <p:nvSpPr>
          <p:cNvPr id="28" name="Rectangle 27">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extBox 1">
            <a:extLst>
              <a:ext uri="{FF2B5EF4-FFF2-40B4-BE49-F238E27FC236}">
                <a16:creationId xmlns:a16="http://schemas.microsoft.com/office/drawing/2014/main" id="{C836AAED-AB11-3B60-1D84-2727B14DFD3C}"/>
              </a:ext>
            </a:extLst>
          </p:cNvPr>
          <p:cNvSpPr txBox="1"/>
          <p:nvPr/>
        </p:nvSpPr>
        <p:spPr>
          <a:xfrm>
            <a:off x="643855" y="3072385"/>
            <a:ext cx="3108057" cy="2947415"/>
          </a:xfrm>
          <a:prstGeom prst="rect">
            <a:avLst/>
          </a:prstGeom>
        </p:spPr>
        <p:txBody>
          <a:bodyPr vert="horz" lIns="91440" tIns="45720" rIns="91440" bIns="45720" rtlCol="0">
            <a:normAutofit/>
          </a:bodyPr>
          <a:lstStyle/>
          <a:p>
            <a:pPr lvl="6">
              <a:lnSpc>
                <a:spcPct val="90000"/>
              </a:lnSpc>
              <a:spcBef>
                <a:spcPts val="1000"/>
              </a:spcBef>
              <a:buClr>
                <a:schemeClr val="bg2">
                  <a:lumMod val="40000"/>
                  <a:lumOff val="60000"/>
                </a:schemeClr>
              </a:buClr>
              <a:buSzPct val="80000"/>
              <a:buFont typeface="Wingdings 3" charset="2"/>
              <a:buChar char=""/>
            </a:pPr>
            <a:r>
              <a:rPr lang="en-US" sz="900" dirty="0">
                <a:solidFill>
                  <a:srgbClr val="FFFFFF"/>
                </a:solidFill>
                <a:effectLst/>
                <a:latin typeface="+mj-lt"/>
                <a:ea typeface="+mj-ea"/>
                <a:cs typeface="+mj-cs"/>
              </a:rPr>
              <a:t>What is File Handling in Java?</a:t>
            </a:r>
            <a:endParaRPr lang="en-US" sz="900" dirty="0">
              <a:solidFill>
                <a:srgbClr val="FFFFFF"/>
              </a:solidFill>
              <a:latin typeface="+mj-lt"/>
              <a:ea typeface="+mj-ea"/>
              <a:cs typeface="+mj-cs"/>
            </a:endParaRPr>
          </a:p>
          <a:p>
            <a:pPr marL="342900" indent="-342900">
              <a:lnSpc>
                <a:spcPct val="90000"/>
              </a:lnSpc>
              <a:spcBef>
                <a:spcPts val="1000"/>
              </a:spcBef>
              <a:buClr>
                <a:schemeClr val="bg2">
                  <a:lumMod val="40000"/>
                  <a:lumOff val="60000"/>
                </a:schemeClr>
              </a:buClr>
              <a:buSzPct val="80000"/>
              <a:buFont typeface="Wingdings 3" charset="2"/>
              <a:buChar char=""/>
            </a:pPr>
            <a:r>
              <a:rPr lang="en-US" sz="900" dirty="0">
                <a:solidFill>
                  <a:srgbClr val="FFFFFF"/>
                </a:solidFill>
                <a:effectLst/>
                <a:latin typeface="+mj-lt"/>
                <a:ea typeface="+mj-ea"/>
                <a:cs typeface="+mj-cs"/>
              </a:rPr>
              <a:t>Java programming language is very popular among programming languages. It gives strong support to different functionalities such as databases, sockets, etc. File Handling concept is very important in java to do different tasks on documents like write, read, etc.</a:t>
            </a:r>
          </a:p>
          <a:p>
            <a:pPr marL="571500" indent="-571500">
              <a:lnSpc>
                <a:spcPct val="90000"/>
              </a:lnSpc>
              <a:spcBef>
                <a:spcPts val="1000"/>
              </a:spcBef>
              <a:buClr>
                <a:schemeClr val="bg2">
                  <a:lumMod val="40000"/>
                  <a:lumOff val="60000"/>
                </a:schemeClr>
              </a:buClr>
              <a:buSzPct val="80000"/>
              <a:buFont typeface="Wingdings 3" charset="2"/>
              <a:buChar char=""/>
            </a:pPr>
            <a:br>
              <a:rPr lang="en-US" sz="900" dirty="0">
                <a:solidFill>
                  <a:srgbClr val="FFFFFF"/>
                </a:solidFill>
                <a:latin typeface="+mj-lt"/>
                <a:ea typeface="+mj-ea"/>
                <a:cs typeface="+mj-cs"/>
              </a:rPr>
            </a:br>
            <a:endParaRPr lang="en-US" sz="900" dirty="0">
              <a:solidFill>
                <a:srgbClr val="FFFFFF"/>
              </a:solidFill>
              <a:effectLst/>
              <a:latin typeface="+mj-lt"/>
              <a:ea typeface="+mj-ea"/>
              <a:cs typeface="+mj-cs"/>
            </a:endParaRPr>
          </a:p>
          <a:p>
            <a:pPr>
              <a:lnSpc>
                <a:spcPct val="90000"/>
              </a:lnSpc>
              <a:spcBef>
                <a:spcPts val="1000"/>
              </a:spcBef>
              <a:buClr>
                <a:schemeClr val="bg2">
                  <a:lumMod val="40000"/>
                  <a:lumOff val="60000"/>
                </a:schemeClr>
              </a:buClr>
              <a:buSzPct val="80000"/>
              <a:buFont typeface="Wingdings 3" charset="2"/>
              <a:buChar char=""/>
            </a:pPr>
            <a:endParaRPr lang="en-US" sz="900" dirty="0">
              <a:solidFill>
                <a:srgbClr val="FFFFFF"/>
              </a:solidFill>
              <a:latin typeface="+mj-lt"/>
              <a:ea typeface="+mj-ea"/>
              <a:cs typeface="+mj-cs"/>
            </a:endParaRPr>
          </a:p>
        </p:txBody>
      </p:sp>
      <p:pic>
        <p:nvPicPr>
          <p:cNvPr id="4" name="Picture 3">
            <a:extLst>
              <a:ext uri="{FF2B5EF4-FFF2-40B4-BE49-F238E27FC236}">
                <a16:creationId xmlns:a16="http://schemas.microsoft.com/office/drawing/2014/main" id="{C8F25605-4560-D71B-F489-8198F42FA6E1}"/>
              </a:ext>
            </a:extLst>
          </p:cNvPr>
          <p:cNvPicPr>
            <a:picLocks noChangeAspect="1"/>
          </p:cNvPicPr>
          <p:nvPr/>
        </p:nvPicPr>
        <p:blipFill>
          <a:blip r:embed="rId6"/>
          <a:stretch>
            <a:fillRect/>
          </a:stretch>
        </p:blipFill>
        <p:spPr>
          <a:xfrm>
            <a:off x="6324373" y="2501106"/>
            <a:ext cx="3814338" cy="1287080"/>
          </a:xfrm>
          <a:prstGeom prst="rect">
            <a:avLst/>
          </a:prstGeom>
        </p:spPr>
      </p:pic>
      <p:sp>
        <p:nvSpPr>
          <p:cNvPr id="5" name="TextBox 4">
            <a:extLst>
              <a:ext uri="{FF2B5EF4-FFF2-40B4-BE49-F238E27FC236}">
                <a16:creationId xmlns:a16="http://schemas.microsoft.com/office/drawing/2014/main" id="{51BB2FBF-9004-FEC1-52C7-762E7B3A6C80}"/>
              </a:ext>
            </a:extLst>
          </p:cNvPr>
          <p:cNvSpPr txBox="1"/>
          <p:nvPr/>
        </p:nvSpPr>
        <p:spPr>
          <a:xfrm>
            <a:off x="5048451" y="3940047"/>
            <a:ext cx="6495847" cy="1134285"/>
          </a:xfrm>
          <a:prstGeom prst="rect">
            <a:avLst/>
          </a:prstGeom>
          <a:noFill/>
        </p:spPr>
        <p:txBody>
          <a:bodyPr wrap="square" rtlCol="0">
            <a:spAutoFit/>
          </a:bodyPr>
          <a:lstStyle/>
          <a:p>
            <a:pPr marL="162878" indent="-162878" defTabSz="260604">
              <a:spcAft>
                <a:spcPts val="600"/>
              </a:spcAft>
              <a:buFont typeface="Wingdings" panose="05000000000000000000" pitchFamily="2" charset="2"/>
              <a:buChar char="Ø"/>
            </a:pPr>
            <a:r>
              <a:rPr lang="en-US" sz="1254" kern="1200">
                <a:solidFill>
                  <a:srgbClr val="242424"/>
                </a:solidFill>
                <a:latin typeface="source-serif-pro"/>
                <a:ea typeface="+mn-ea"/>
                <a:cs typeface="+mn-cs"/>
              </a:rPr>
              <a:t>It is used for creating, updating, reading and removing the documents, that are saved in a document system. The file class is present in </a:t>
            </a:r>
            <a:r>
              <a:rPr lang="en-US" sz="1254" kern="1200" err="1">
                <a:solidFill>
                  <a:srgbClr val="242424"/>
                </a:solidFill>
                <a:latin typeface="source-serif-pro"/>
                <a:ea typeface="+mn-ea"/>
                <a:cs typeface="+mn-cs"/>
              </a:rPr>
              <a:t>java.io.package</a:t>
            </a:r>
            <a:r>
              <a:rPr lang="en-US" sz="1254" kern="1200">
                <a:solidFill>
                  <a:srgbClr val="242424"/>
                </a:solidFill>
                <a:latin typeface="source-serif-pro"/>
                <a:ea typeface="+mn-ea"/>
                <a:cs typeface="+mn-cs"/>
              </a:rPr>
              <a:t>. It allows working with various patterns of documents.</a:t>
            </a:r>
          </a:p>
          <a:p>
            <a:pPr marL="162878" indent="-162878" defTabSz="260604">
              <a:spcAft>
                <a:spcPts val="600"/>
              </a:spcAft>
              <a:buFont typeface="Wingdings" panose="05000000000000000000" pitchFamily="2" charset="2"/>
              <a:buChar char="Ø"/>
            </a:pPr>
            <a:r>
              <a:rPr lang="en-US" sz="1254" kern="1200">
                <a:solidFill>
                  <a:srgbClr val="242424"/>
                </a:solidFill>
                <a:latin typeface="source-serif-pro"/>
                <a:ea typeface="+mn-ea"/>
                <a:cs typeface="+mn-cs"/>
              </a:rPr>
              <a:t>To use this class, first, we have to create an object and mention the report name. To perform Input-output operation on a report, this programming language uses the stream concept.</a:t>
            </a:r>
            <a:endParaRPr lang="en-US" sz="2200" b="0" i="0">
              <a:solidFill>
                <a:srgbClr val="242424"/>
              </a:solidFill>
              <a:effectLst/>
              <a:latin typeface="source-serif-pro"/>
            </a:endParaRPr>
          </a:p>
        </p:txBody>
      </p:sp>
    </p:spTree>
    <p:extLst>
      <p:ext uri="{BB962C8B-B14F-4D97-AF65-F5344CB8AC3E}">
        <p14:creationId xmlns:p14="http://schemas.microsoft.com/office/powerpoint/2010/main" val="3743935070"/>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747DCA6A940645B10775716902F8B1" ma:contentTypeVersion="2" ma:contentTypeDescription="Create a new document." ma:contentTypeScope="" ma:versionID="c07b647511731267a1ecfc17356dfb72">
  <xsd:schema xmlns:xsd="http://www.w3.org/2001/XMLSchema" xmlns:xs="http://www.w3.org/2001/XMLSchema" xmlns:p="http://schemas.microsoft.com/office/2006/metadata/properties" xmlns:ns3="06aa5567-a935-4554-b14a-b86f72a1cdf3" targetNamespace="http://schemas.microsoft.com/office/2006/metadata/properties" ma:root="true" ma:fieldsID="44244846c7329c08a6dd873adba08f50" ns3:_="">
    <xsd:import namespace="06aa5567-a935-4554-b14a-b86f72a1cdf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aa5567-a935-4554-b14a-b86f72a1cd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3D045AD-F295-49FD-B0ED-6D873B546B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aa5567-a935-4554-b14a-b86f72a1cd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604479B-9840-4335-A1C5-451703CDF362}">
  <ds:schemaRefs>
    <ds:schemaRef ds:uri="http://schemas.microsoft.com/sharepoint/v3/contenttype/forms"/>
  </ds:schemaRefs>
</ds:datastoreItem>
</file>

<file path=customXml/itemProps3.xml><?xml version="1.0" encoding="utf-8"?>
<ds:datastoreItem xmlns:ds="http://schemas.openxmlformats.org/officeDocument/2006/customXml" ds:itemID="{C281197F-1AE1-4B8B-8B4D-C88DBB7F2426}">
  <ds:schemaRefs>
    <ds:schemaRef ds:uri="http://schemas.microsoft.com/office/2006/metadata/properties"/>
    <ds:schemaRef ds:uri="06aa5567-a935-4554-b14a-b86f72a1cdf3"/>
    <ds:schemaRef ds:uri="http://purl.org/dc/dcmitype/"/>
    <ds:schemaRef ds:uri="http://schemas.microsoft.com/office/2006/documentManagement/types"/>
    <ds:schemaRef ds:uri="http://schemas.microsoft.com/office/infopath/2007/PartnerControls"/>
    <ds:schemaRef ds:uri="http://www.w3.org/XML/1998/namespace"/>
    <ds:schemaRef ds:uri="http://schemas.openxmlformats.org/package/2006/metadata/core-properties"/>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TM02836342[[fn=Ion]]</Template>
  <TotalTime>100</TotalTime>
  <Words>263</Words>
  <Application>Microsoft Office PowerPoint</Application>
  <PresentationFormat>Widescreen</PresentationFormat>
  <Paragraphs>12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source-serif-pro</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kumar</dc:creator>
  <cp:lastModifiedBy>amit kumar</cp:lastModifiedBy>
  <cp:revision>4</cp:revision>
  <dcterms:created xsi:type="dcterms:W3CDTF">2023-10-08T16:09:09Z</dcterms:created>
  <dcterms:modified xsi:type="dcterms:W3CDTF">2023-10-09T16:59:04Z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2023-10-08T16:59:30Z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7e85f0c6-5534-4509-af62-179ba981d5a0</vt:lpwstr>
  </property>
  <property fmtid="{D5CDD505-2E9C-101B-9397-08002B2CF9AE}" pid="7" name="MSIP_Label_defa4170-0d19-0005-0004-bc88714345d2_ActionId">
    <vt:lpwstr>83dda2fa-d41c-439f-8636-dbb2c44bb3ec</vt:lpwstr>
  </property>
  <property fmtid="{D5CDD505-2E9C-101B-9397-08002B2CF9AE}" pid="8" name="MSIP_Label_defa4170-0d19-0005-0004-bc88714345d2_ContentBits">
    <vt:lpwstr>0</vt:lpwstr>
  </property>
  <property fmtid="{D5CDD505-2E9C-101B-9397-08002B2CF9AE}" pid="9" name="ContentTypeId">
    <vt:lpwstr>0x010100CD747DCA6A940645B10775716902F8B1</vt:lpwstr>
  </property>
</Properties>
</file>