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4630400" cy="8229600"/>
  <p:notesSz cx="8229600" cy="14630400"/>
  <p:embeddedFontLst>
    <p:embeddedFont>
      <p:font typeface="Montserrat Black"/>
      <p:regular r:id="rId20"/>
    </p:embeddedFont>
    <p:embeddedFont>
      <p:font typeface="Montserrat Black"/>
      <p:regular r:id="rId21"/>
    </p:embeddedFont>
    <p:embeddedFont>
      <p:font typeface="Inconsolata"/>
      <p:regular r:id="rId22"/>
    </p:embeddedFont>
    <p:embeddedFont>
      <p:font typeface="Inconsolata"/>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20" Type="http://schemas.openxmlformats.org/officeDocument/2006/relationships/font" Target="fonts/font1.fntdata"/><Relationship Id="rId21" Type="http://schemas.openxmlformats.org/officeDocument/2006/relationships/font" Target="fonts/font2.fntdata"/><Relationship Id="rId22" Type="http://schemas.openxmlformats.org/officeDocument/2006/relationships/font" Target="fonts/font3.fntdata"/><Relationship Id="rId23"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2-1.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3-1.png"/><Relationship Id="rId3"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4-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hyperlink" Target="https://youtu.be/DloqjP_g1IE" TargetMode="External"/><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hyperlink" Target="https://youtu.be/DloqjP_g1IE" TargetMode="External"/><Relationship Id="rId3" Type="http://schemas.openxmlformats.org/officeDocument/2006/relationships/hyperlink" Target="https://www.youtube.com/watch?v=DloqjP_g1IE" TargetMode="External"/><Relationship Id="rId2" Type="http://schemas.openxmlformats.org/officeDocument/2006/relationships/image" Target="../media/image-13-1.png"/><Relationship Id="rId4" Type="http://schemas.openxmlformats.org/officeDocument/2006/relationships/slideLayout" Target="../slideLayouts/slideLayout14.xml"/><Relationship Id="rId5"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6.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8.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751528"/>
            <a:ext cx="7556421" cy="2934653"/>
          </a:xfrm>
          <a:prstGeom prst="rect">
            <a:avLst/>
          </a:prstGeom>
          <a:noFill/>
          <a:ln/>
        </p:spPr>
        <p:txBody>
          <a:bodyPr wrap="square" lIns="0" tIns="0" rIns="0" bIns="0" rtlCol="0" anchor="t"/>
          <a:lstStyle/>
          <a:p>
            <a:pPr indent="0" marL="0">
              <a:lnSpc>
                <a:spcPts val="7700"/>
              </a:lnSpc>
              <a:buNone/>
            </a:pPr>
            <a:r>
              <a:rPr lang="en-US" sz="6150" b="1" dirty="0">
                <a:solidFill>
                  <a:srgbClr val="151617"/>
                </a:solidFill>
                <a:latin typeface="Montserrat Black" pitchFamily="34" charset="0"/>
                <a:ea typeface="Montserrat Black" pitchFamily="34" charset="-122"/>
                <a:cs typeface="Montserrat Black" pitchFamily="34" charset="-120"/>
              </a:rPr>
              <a:t>Classifying Liquids with LiDAR</a:t>
            </a:r>
            <a:endParaRPr lang="en-US" sz="6150" dirty="0"/>
          </a:p>
        </p:txBody>
      </p:sp>
      <p:sp>
        <p:nvSpPr>
          <p:cNvPr id="4" name="Text 1"/>
          <p:cNvSpPr/>
          <p:nvPr/>
        </p:nvSpPr>
        <p:spPr>
          <a:xfrm>
            <a:off x="6280190" y="5026343"/>
            <a:ext cx="7556421" cy="1451610"/>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Team Members: Amit Kumar (20CS30003), Rahul Mandal (20CS30039), Rohit Kumar Prajapati (20CS30041)</a:t>
            </a:r>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
</a:t>
            </a:r>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
</a:t>
            </a:r>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Group Lead: Aritra Hota</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378982"/>
            <a:ext cx="6542961" cy="708779"/>
          </a:xfrm>
          <a:prstGeom prst="rect">
            <a:avLst/>
          </a:prstGeom>
          <a:noFill/>
          <a:ln/>
        </p:spPr>
        <p:txBody>
          <a:bodyPr wrap="none" lIns="0" tIns="0" rIns="0" bIns="0" rtlCol="0" anchor="t"/>
          <a:lstStyle/>
          <a:p>
            <a:pPr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Potential Application</a:t>
            </a:r>
            <a:endParaRPr lang="en-US" sz="4450" dirty="0"/>
          </a:p>
        </p:txBody>
      </p:sp>
      <p:sp>
        <p:nvSpPr>
          <p:cNvPr id="3" name="Text 1"/>
          <p:cNvSpPr/>
          <p:nvPr/>
        </p:nvSpPr>
        <p:spPr>
          <a:xfrm>
            <a:off x="793790" y="2541389"/>
            <a:ext cx="13042821" cy="1088708"/>
          </a:xfrm>
          <a:prstGeom prst="rect">
            <a:avLst/>
          </a:prstGeom>
          <a:noFill/>
          <a:ln/>
        </p:spPr>
        <p:txBody>
          <a:bodyPr wrap="square" lIns="0" tIns="0" rIns="0" bIns="0" rtlCol="0" anchor="t"/>
          <a:lstStyle/>
          <a:p>
            <a:pPr algn="l" marL="342900" indent="-342900">
              <a:lnSpc>
                <a:spcPts val="2850"/>
              </a:lnSpc>
              <a:buSzPct val="100000"/>
              <a:buFont typeface="+mj-lt"/>
              <a:buAutoNum type="arabicPeriod" startAt="1"/>
            </a:pPr>
            <a:r>
              <a:rPr lang="en-US" sz="1750" dirty="0">
                <a:solidFill>
                  <a:srgbClr val="151617"/>
                </a:solidFill>
                <a:latin typeface="Inconsolata" pitchFamily="34" charset="0"/>
                <a:ea typeface="Inconsolata" pitchFamily="34" charset="-122"/>
                <a:cs typeface="Inconsolata" pitchFamily="34" charset="-120"/>
              </a:rPr>
              <a:t>Advanced liquid analysis technology enables precise, non-invasive, and real-time characterization of liquids across </a:t>
            </a:r>
            <a:pPr algn="l" indent="0" marL="0">
              <a:lnSpc>
                <a:spcPts val="2850"/>
              </a:lnSpc>
              <a:buNone/>
            </a:pPr>
            <a:r>
              <a:rPr lang="en-US" sz="1750" b="1" dirty="0">
                <a:solidFill>
                  <a:srgbClr val="151617"/>
                </a:solidFill>
                <a:latin typeface="Inconsolata" pitchFamily="34" charset="0"/>
                <a:ea typeface="Inconsolata" pitchFamily="34" charset="-122"/>
                <a:cs typeface="Inconsolata" pitchFamily="34" charset="-120"/>
              </a:rPr>
              <a:t>industries</a:t>
            </a:r>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 Example: Manufacturing process monitoring, Continuous monitoring of liquid processes, Quality assurance, etc.</a:t>
            </a:r>
            <a:endParaRPr lang="en-US" sz="1750" dirty="0"/>
          </a:p>
        </p:txBody>
      </p:sp>
      <p:sp>
        <p:nvSpPr>
          <p:cNvPr id="4" name="Text 2"/>
          <p:cNvSpPr/>
          <p:nvPr/>
        </p:nvSpPr>
        <p:spPr>
          <a:xfrm>
            <a:off x="793790" y="3709392"/>
            <a:ext cx="13042821" cy="725805"/>
          </a:xfrm>
          <a:prstGeom prst="rect">
            <a:avLst/>
          </a:prstGeom>
          <a:noFill/>
          <a:ln/>
        </p:spPr>
        <p:txBody>
          <a:bodyPr wrap="square" lIns="0" tIns="0" rIns="0" bIns="0" rtlCol="0" anchor="t"/>
          <a:lstStyle/>
          <a:p>
            <a:pPr algn="l" marL="342900" indent="-342900">
              <a:lnSpc>
                <a:spcPts val="2850"/>
              </a:lnSpc>
              <a:buSzPct val="100000"/>
              <a:buFont typeface="+mj-lt"/>
              <a:buAutoNum type="arabicPeriod" startAt="2"/>
            </a:pPr>
            <a:r>
              <a:rPr lang="en-US" sz="1750" dirty="0">
                <a:solidFill>
                  <a:srgbClr val="151617"/>
                </a:solidFill>
                <a:latin typeface="Inconsolata" pitchFamily="34" charset="0"/>
                <a:ea typeface="Inconsolata" pitchFamily="34" charset="-122"/>
                <a:cs typeface="Inconsolata" pitchFamily="34" charset="-120"/>
              </a:rPr>
              <a:t>Uses in </a:t>
            </a:r>
            <a:pPr algn="l" indent="0" marL="0">
              <a:lnSpc>
                <a:spcPts val="2850"/>
              </a:lnSpc>
              <a:buNone/>
            </a:pPr>
            <a:r>
              <a:rPr lang="en-US" sz="1750" b="1" dirty="0">
                <a:solidFill>
                  <a:srgbClr val="151617"/>
                </a:solidFill>
                <a:latin typeface="Inconsolata" pitchFamily="34" charset="0"/>
                <a:ea typeface="Inconsolata" pitchFamily="34" charset="-122"/>
                <a:cs typeface="Inconsolata" pitchFamily="34" charset="-120"/>
              </a:rPr>
              <a:t>Adulteration Detection </a:t>
            </a:r>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and</a:t>
            </a:r>
            <a:pPr algn="l" indent="0" marL="0">
              <a:lnSpc>
                <a:spcPts val="2850"/>
              </a:lnSpc>
              <a:buNone/>
            </a:pPr>
            <a:r>
              <a:rPr lang="en-US" sz="1750" b="1" dirty="0">
                <a:solidFill>
                  <a:srgbClr val="151617"/>
                </a:solidFill>
                <a:latin typeface="Inconsolata" pitchFamily="34" charset="0"/>
                <a:ea typeface="Inconsolata" pitchFamily="34" charset="-122"/>
                <a:cs typeface="Inconsolata" pitchFamily="34" charset="-120"/>
              </a:rPr>
              <a:t> Food and Beverage Industry</a:t>
            </a:r>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 Example: Identification of unauthorized additives, Detection of dilution or substitution.</a:t>
            </a:r>
            <a:endParaRPr lang="en-US" sz="1750" dirty="0"/>
          </a:p>
        </p:txBody>
      </p:sp>
      <p:sp>
        <p:nvSpPr>
          <p:cNvPr id="5" name="Text 3"/>
          <p:cNvSpPr/>
          <p:nvPr/>
        </p:nvSpPr>
        <p:spPr>
          <a:xfrm>
            <a:off x="793790" y="4514493"/>
            <a:ext cx="13042821" cy="725805"/>
          </a:xfrm>
          <a:prstGeom prst="rect">
            <a:avLst/>
          </a:prstGeom>
          <a:noFill/>
          <a:ln/>
        </p:spPr>
        <p:txBody>
          <a:bodyPr wrap="square" lIns="0" tIns="0" rIns="0" bIns="0" rtlCol="0" anchor="t"/>
          <a:lstStyle/>
          <a:p>
            <a:pPr algn="l" marL="342900" indent="-342900">
              <a:lnSpc>
                <a:spcPts val="2850"/>
              </a:lnSpc>
              <a:buSzPct val="100000"/>
              <a:buFont typeface="+mj-lt"/>
              <a:buAutoNum type="arabicPeriod" startAt="3"/>
            </a:pPr>
            <a:r>
              <a:rPr lang="en-US" sz="1750" dirty="0">
                <a:solidFill>
                  <a:srgbClr val="151617"/>
                </a:solidFill>
                <a:latin typeface="Inconsolata" pitchFamily="34" charset="0"/>
                <a:ea typeface="Inconsolata" pitchFamily="34" charset="-122"/>
                <a:cs typeface="Inconsolata" pitchFamily="34" charset="-120"/>
              </a:rPr>
              <a:t>Key applications include </a:t>
            </a:r>
            <a:pPr algn="l" indent="0" marL="0">
              <a:lnSpc>
                <a:spcPts val="2850"/>
              </a:lnSpc>
              <a:buNone/>
            </a:pPr>
            <a:r>
              <a:rPr lang="en-US" sz="1750" b="1" dirty="0">
                <a:solidFill>
                  <a:srgbClr val="151617"/>
                </a:solidFill>
                <a:latin typeface="Inconsolata" pitchFamily="34" charset="0"/>
                <a:ea typeface="Inconsolata" pitchFamily="34" charset="-122"/>
                <a:cs typeface="Inconsolata" pitchFamily="34" charset="-120"/>
              </a:rPr>
              <a:t>quality control in medical</a:t>
            </a:r>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 and </a:t>
            </a:r>
            <a:pPr algn="l" indent="0" marL="0">
              <a:lnSpc>
                <a:spcPts val="2850"/>
              </a:lnSpc>
              <a:buNone/>
            </a:pPr>
            <a:r>
              <a:rPr lang="en-US" sz="1750" b="1" dirty="0">
                <a:solidFill>
                  <a:srgbClr val="151617"/>
                </a:solidFill>
                <a:latin typeface="Inconsolata" pitchFamily="34" charset="0"/>
                <a:ea typeface="Inconsolata" pitchFamily="34" charset="-122"/>
                <a:cs typeface="Inconsolata" pitchFamily="34" charset="-120"/>
              </a:rPr>
              <a:t>healthcare</a:t>
            </a:r>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 Example: Nutrient composition analysis, Contaminant detection, Freshness monitoring, Blood Coagulation monitoring, Raw material verification.</a:t>
            </a:r>
            <a:endParaRPr lang="en-US" sz="1750" dirty="0"/>
          </a:p>
        </p:txBody>
      </p:sp>
      <p:sp>
        <p:nvSpPr>
          <p:cNvPr id="6" name="Text 4"/>
          <p:cNvSpPr/>
          <p:nvPr/>
        </p:nvSpPr>
        <p:spPr>
          <a:xfrm>
            <a:off x="793790" y="5319593"/>
            <a:ext cx="13042821" cy="1088708"/>
          </a:xfrm>
          <a:prstGeom prst="rect">
            <a:avLst/>
          </a:prstGeom>
          <a:noFill/>
          <a:ln/>
        </p:spPr>
        <p:txBody>
          <a:bodyPr wrap="square" lIns="0" tIns="0" rIns="0" bIns="0" rtlCol="0" anchor="t"/>
          <a:lstStyle/>
          <a:p>
            <a:pPr algn="l" marL="342900" indent="-342900">
              <a:lnSpc>
                <a:spcPts val="2850"/>
              </a:lnSpc>
              <a:buSzPct val="100000"/>
              <a:buFont typeface="+mj-lt"/>
              <a:buAutoNum type="arabicPeriod" startAt="4"/>
            </a:pPr>
            <a:r>
              <a:rPr lang="en-US" sz="1750" dirty="0">
                <a:solidFill>
                  <a:srgbClr val="151617"/>
                </a:solidFill>
                <a:latin typeface="Inconsolata" pitchFamily="34" charset="0"/>
                <a:ea typeface="Inconsolata" pitchFamily="34" charset="-122"/>
                <a:cs typeface="Inconsolata" pitchFamily="34" charset="-120"/>
              </a:rPr>
              <a:t>Emerging uses in </a:t>
            </a:r>
            <a:pPr algn="l" indent="0" marL="0">
              <a:lnSpc>
                <a:spcPts val="2850"/>
              </a:lnSpc>
              <a:buNone/>
            </a:pPr>
            <a:r>
              <a:rPr lang="en-US" sz="1750" b="1" dirty="0">
                <a:solidFill>
                  <a:srgbClr val="151617"/>
                </a:solidFill>
                <a:latin typeface="Inconsolata" pitchFamily="34" charset="0"/>
                <a:ea typeface="Inconsolata" pitchFamily="34" charset="-122"/>
                <a:cs typeface="Inconsolata" pitchFamily="34" charset="-120"/>
              </a:rPr>
              <a:t>agriculture</a:t>
            </a:r>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 </a:t>
            </a:r>
            <a:pPr algn="l" indent="0" marL="0">
              <a:lnSpc>
                <a:spcPts val="2850"/>
              </a:lnSpc>
              <a:buNone/>
            </a:pPr>
            <a:r>
              <a:rPr lang="en-US" sz="1750" b="1" dirty="0">
                <a:solidFill>
                  <a:srgbClr val="151617"/>
                </a:solidFill>
                <a:latin typeface="Inconsolata" pitchFamily="34" charset="0"/>
                <a:ea typeface="Inconsolata" pitchFamily="34" charset="-122"/>
                <a:cs typeface="Inconsolata" pitchFamily="34" charset="-120"/>
              </a:rPr>
              <a:t>and research</a:t>
            </a:r>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 showcase the technology’s versatility.</a:t>
            </a:r>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
</a:t>
            </a:r>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Example: Soil solution analysis, Fertilizer quality control, Irrigation water monitoring, Pesticide concentration verification, Crop nutrition optimization.</a:t>
            </a:r>
            <a:endParaRPr lang="en-US" sz="1750" dirty="0"/>
          </a:p>
        </p:txBody>
      </p:sp>
      <p:sp>
        <p:nvSpPr>
          <p:cNvPr id="7" name="Text 5"/>
          <p:cNvSpPr/>
          <p:nvPr/>
        </p:nvSpPr>
        <p:spPr>
          <a:xfrm>
            <a:off x="793790" y="6487597"/>
            <a:ext cx="13042821" cy="362903"/>
          </a:xfrm>
          <a:prstGeom prst="rect">
            <a:avLst/>
          </a:prstGeom>
          <a:noFill/>
          <a:ln/>
        </p:spPr>
        <p:txBody>
          <a:bodyPr wrap="none" lIns="0" tIns="0" rIns="0" bIns="0" rtlCol="0" anchor="t"/>
          <a:lstStyle/>
          <a:p>
            <a:pPr algn="l" marL="342900" indent="-342900">
              <a:lnSpc>
                <a:spcPts val="2850"/>
              </a:lnSpc>
              <a:buSzPct val="100000"/>
              <a:buFont typeface="+mj-lt"/>
              <a:buAutoNum type="arabicPeriod" startAt="5"/>
            </a:pPr>
            <a:r>
              <a:rPr lang="en-US" sz="1750" dirty="0">
                <a:solidFill>
                  <a:srgbClr val="151617"/>
                </a:solidFill>
                <a:latin typeface="Inconsolata" pitchFamily="34" charset="0"/>
                <a:ea typeface="Inconsolata" pitchFamily="34" charset="-122"/>
                <a:cs typeface="Inconsolata" pitchFamily="34" charset="-120"/>
              </a:rPr>
              <a:t>Emerging uses in </a:t>
            </a:r>
            <a:pPr algn="l" indent="0" marL="0">
              <a:lnSpc>
                <a:spcPts val="2850"/>
              </a:lnSpc>
              <a:buNone/>
            </a:pPr>
            <a:r>
              <a:rPr lang="en-US" sz="1750" b="1" dirty="0">
                <a:solidFill>
                  <a:srgbClr val="151617"/>
                </a:solidFill>
                <a:latin typeface="Inconsolata" pitchFamily="34" charset="0"/>
                <a:ea typeface="Inconsolata" pitchFamily="34" charset="-122"/>
                <a:cs typeface="Inconsolata" pitchFamily="34" charset="-120"/>
              </a:rPr>
              <a:t>Environmental Monitoring</a:t>
            </a:r>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 Example: Water quality analysis, Pollution detection, etc.</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2317313"/>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Conclusion </a:t>
            </a:r>
            <a:endParaRPr lang="en-US" sz="4450" dirty="0"/>
          </a:p>
        </p:txBody>
      </p:sp>
      <p:sp>
        <p:nvSpPr>
          <p:cNvPr id="3" name="Text 1"/>
          <p:cNvSpPr/>
          <p:nvPr/>
        </p:nvSpPr>
        <p:spPr>
          <a:xfrm>
            <a:off x="793790" y="3479721"/>
            <a:ext cx="13042821" cy="1451610"/>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This research presents a novel approach to liquid classification using LiDAR technology, demonstrating the potential of speckle pattern analysis for non-invasive liquid identification. Our methodology achieves significant results with classification accuracies of 96% for multi-class liquid identification and 89% for binary classification between similar liquids.</a:t>
            </a:r>
            <a:endParaRPr lang="en-US" sz="1750" dirty="0"/>
          </a:p>
        </p:txBody>
      </p:sp>
      <p:sp>
        <p:nvSpPr>
          <p:cNvPr id="4" name="Text 2"/>
          <p:cNvSpPr/>
          <p:nvPr/>
        </p:nvSpPr>
        <p:spPr>
          <a:xfrm>
            <a:off x="793790" y="5186482"/>
            <a:ext cx="13042821" cy="725805"/>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The system’s ability to achieve high precision and recall scores across different liquid types demonstrates its potential for practical applications in quality control, food safety, and liquid authentication scenarios.</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669250" y="525899"/>
            <a:ext cx="4780836" cy="597456"/>
          </a:xfrm>
          <a:prstGeom prst="rect">
            <a:avLst/>
          </a:prstGeom>
          <a:noFill/>
          <a:ln/>
        </p:spPr>
        <p:txBody>
          <a:bodyPr wrap="none" lIns="0" tIns="0" rIns="0" bIns="0" rtlCol="0" anchor="t"/>
          <a:lstStyle/>
          <a:p>
            <a:pPr indent="0" marL="0">
              <a:lnSpc>
                <a:spcPts val="4700"/>
              </a:lnSpc>
              <a:buNone/>
            </a:pPr>
            <a:r>
              <a:rPr lang="en-US" sz="3750" b="1" dirty="0">
                <a:solidFill>
                  <a:srgbClr val="151617"/>
                </a:solidFill>
                <a:latin typeface="Montserrat Black" pitchFamily="34" charset="0"/>
                <a:ea typeface="Montserrat Black" pitchFamily="34" charset="-122"/>
                <a:cs typeface="Montserrat Black" pitchFamily="34" charset="-120"/>
              </a:rPr>
              <a:t>Future Scope</a:t>
            </a:r>
            <a:endParaRPr lang="en-US" sz="3750" dirty="0"/>
          </a:p>
        </p:txBody>
      </p:sp>
      <p:sp>
        <p:nvSpPr>
          <p:cNvPr id="3" name="Text 1"/>
          <p:cNvSpPr/>
          <p:nvPr/>
        </p:nvSpPr>
        <p:spPr>
          <a:xfrm>
            <a:off x="669250" y="1505783"/>
            <a:ext cx="13291899" cy="305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1. </a:t>
            </a:r>
            <a:pPr indent="0" marL="0">
              <a:lnSpc>
                <a:spcPts val="2400"/>
              </a:lnSpc>
              <a:buNone/>
            </a:pPr>
            <a:r>
              <a:rPr lang="en-US" sz="1500" b="1" dirty="0">
                <a:solidFill>
                  <a:srgbClr val="151617"/>
                </a:solidFill>
                <a:latin typeface="Inconsolata" pitchFamily="34" charset="0"/>
                <a:ea typeface="Inconsolata" pitchFamily="34" charset="-122"/>
                <a:cs typeface="Inconsolata" pitchFamily="34" charset="-120"/>
              </a:rPr>
              <a:t>Application Extensions:</a:t>
            </a:r>
            <a:pPr indent="0" marL="0">
              <a:lnSpc>
                <a:spcPts val="2400"/>
              </a:lnSpc>
              <a:buNone/>
            </a:pPr>
            <a:r>
              <a:rPr lang="en-US" sz="1500" u="sng" dirty="0">
                <a:solidFill>
                  <a:srgbClr val="151617"/>
                </a:solidFill>
                <a:latin typeface="Inconsolata" pitchFamily="34" charset="0"/>
                <a:ea typeface="Inconsolata" pitchFamily="34" charset="-122"/>
                <a:cs typeface="Inconsolata" pitchFamily="34" charset="-120"/>
                <a:hlinkClick r:id="rId1" invalidUrl="" action="" tgtFrame="" tooltip="" history="1" highlightClick="0" endSnd="0">
                  <a:extLst>
                    <a:ext uri="{A12FA001-AC4F-418D-AE19-62706E023703}">
                      <ahyp:hlinkClr xmlns:ahyp="http://schemas.microsoft.com/office/drawing/2018/hyperlinkcolor" val="tx"/>
                    </a:ext>
                  </a:extLst>
                </a:hlinkClick>
              </a:rPr>
              <a:t>​</a:t>
            </a:r>
            <a:endParaRPr lang="en-US" sz="1500" dirty="0"/>
          </a:p>
        </p:txBody>
      </p:sp>
      <p:sp>
        <p:nvSpPr>
          <p:cNvPr id="4" name="Text 2"/>
          <p:cNvSpPr/>
          <p:nvPr/>
        </p:nvSpPr>
        <p:spPr>
          <a:xfrm>
            <a:off x="669250" y="2026682"/>
            <a:ext cx="13291899" cy="3058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Expansion of the liquid database to include a wider range of substances </a:t>
            </a:r>
            <a:endParaRPr lang="en-US" sz="1500" dirty="0"/>
          </a:p>
        </p:txBody>
      </p:sp>
      <p:sp>
        <p:nvSpPr>
          <p:cNvPr id="5" name="Text 3"/>
          <p:cNvSpPr/>
          <p:nvPr/>
        </p:nvSpPr>
        <p:spPr>
          <a:xfrm>
            <a:off x="669250" y="2399467"/>
            <a:ext cx="13291899" cy="3058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Development of mobile applications for easy deployment and use </a:t>
            </a:r>
            <a:endParaRPr lang="en-US" sz="1500" dirty="0"/>
          </a:p>
        </p:txBody>
      </p:sp>
      <p:sp>
        <p:nvSpPr>
          <p:cNvPr id="6" name="Text 4"/>
          <p:cNvSpPr/>
          <p:nvPr/>
        </p:nvSpPr>
        <p:spPr>
          <a:xfrm>
            <a:off x="669250" y="2772251"/>
            <a:ext cx="13291899" cy="3058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Integration with IoT systems for automated quality control </a:t>
            </a:r>
            <a:endParaRPr lang="en-US" sz="1500" dirty="0"/>
          </a:p>
        </p:txBody>
      </p:sp>
      <p:sp>
        <p:nvSpPr>
          <p:cNvPr id="7" name="Text 5"/>
          <p:cNvSpPr/>
          <p:nvPr/>
        </p:nvSpPr>
        <p:spPr>
          <a:xfrm>
            <a:off x="669250" y="3145036"/>
            <a:ext cx="13291899" cy="3058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Investigation of temporal changes in liquid properties over extended periods</a:t>
            </a:r>
            <a:endParaRPr lang="en-US" sz="1500" dirty="0"/>
          </a:p>
        </p:txBody>
      </p:sp>
      <p:sp>
        <p:nvSpPr>
          <p:cNvPr id="8" name="Text 6"/>
          <p:cNvSpPr/>
          <p:nvPr/>
        </p:nvSpPr>
        <p:spPr>
          <a:xfrm>
            <a:off x="669250" y="3665934"/>
            <a:ext cx="13291899" cy="305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2. </a:t>
            </a:r>
            <a:pPr indent="0" marL="0">
              <a:lnSpc>
                <a:spcPts val="2400"/>
              </a:lnSpc>
              <a:buNone/>
            </a:pPr>
            <a:r>
              <a:rPr lang="en-US" sz="1500" b="1" dirty="0">
                <a:solidFill>
                  <a:srgbClr val="151617"/>
                </a:solidFill>
                <a:latin typeface="Inconsolata" pitchFamily="34" charset="0"/>
                <a:ea typeface="Inconsolata" pitchFamily="34" charset="-122"/>
                <a:cs typeface="Inconsolata" pitchFamily="34" charset="-120"/>
              </a:rPr>
              <a:t>Research Areas</a:t>
            </a:r>
            <a:endParaRPr lang="en-US" sz="1500" dirty="0"/>
          </a:p>
        </p:txBody>
      </p:sp>
      <p:sp>
        <p:nvSpPr>
          <p:cNvPr id="9" name="Text 7"/>
          <p:cNvSpPr/>
          <p:nvPr/>
        </p:nvSpPr>
        <p:spPr>
          <a:xfrm>
            <a:off x="669250" y="4186833"/>
            <a:ext cx="13291899" cy="3058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Exploration of advanced deep learning architectures for pattern recognition </a:t>
            </a:r>
            <a:endParaRPr lang="en-US" sz="1500" dirty="0"/>
          </a:p>
        </p:txBody>
      </p:sp>
      <p:sp>
        <p:nvSpPr>
          <p:cNvPr id="10" name="Text 8"/>
          <p:cNvSpPr/>
          <p:nvPr/>
        </p:nvSpPr>
        <p:spPr>
          <a:xfrm>
            <a:off x="669250" y="4559618"/>
            <a:ext cx="13291899" cy="3058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Investigation of multi-modal sensing approaches combining LiDAR with other technologies </a:t>
            </a:r>
            <a:endParaRPr lang="en-US" sz="1500" dirty="0"/>
          </a:p>
        </p:txBody>
      </p:sp>
      <p:sp>
        <p:nvSpPr>
          <p:cNvPr id="11" name="Text 9"/>
          <p:cNvSpPr/>
          <p:nvPr/>
        </p:nvSpPr>
        <p:spPr>
          <a:xfrm>
            <a:off x="669250" y="4932402"/>
            <a:ext cx="13291899" cy="3058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Study of temperature and environmental effects on classification accuracy</a:t>
            </a:r>
            <a:endParaRPr lang="en-US" sz="1500" dirty="0"/>
          </a:p>
        </p:txBody>
      </p:sp>
      <p:sp>
        <p:nvSpPr>
          <p:cNvPr id="12" name="Text 10"/>
          <p:cNvSpPr/>
          <p:nvPr/>
        </p:nvSpPr>
        <p:spPr>
          <a:xfrm>
            <a:off x="669250" y="5305187"/>
            <a:ext cx="13291899" cy="3058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Analysis of micro-particle detection capabilities for contamination assessment</a:t>
            </a:r>
            <a:endParaRPr lang="en-US" sz="1500" dirty="0"/>
          </a:p>
        </p:txBody>
      </p:sp>
      <p:sp>
        <p:nvSpPr>
          <p:cNvPr id="13" name="Text 11"/>
          <p:cNvSpPr/>
          <p:nvPr/>
        </p:nvSpPr>
        <p:spPr>
          <a:xfrm>
            <a:off x="669250" y="5826085"/>
            <a:ext cx="13291899" cy="305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3. </a:t>
            </a:r>
            <a:pPr indent="0" marL="0">
              <a:lnSpc>
                <a:spcPts val="2400"/>
              </a:lnSpc>
              <a:buNone/>
            </a:pPr>
            <a:r>
              <a:rPr lang="en-US" sz="1500" b="1" dirty="0">
                <a:solidFill>
                  <a:srgbClr val="151617"/>
                </a:solidFill>
                <a:latin typeface="Inconsolata" pitchFamily="34" charset="0"/>
                <a:ea typeface="Inconsolata" pitchFamily="34" charset="-122"/>
                <a:cs typeface="Inconsolata" pitchFamily="34" charset="-120"/>
              </a:rPr>
              <a:t>Specific areas of improvement include: </a:t>
            </a:r>
            <a:endParaRPr lang="en-US" sz="1500" dirty="0"/>
          </a:p>
        </p:txBody>
      </p:sp>
      <p:sp>
        <p:nvSpPr>
          <p:cNvPr id="14" name="Text 12"/>
          <p:cNvSpPr/>
          <p:nvPr/>
        </p:nvSpPr>
        <p:spPr>
          <a:xfrm>
            <a:off x="669250" y="6346984"/>
            <a:ext cx="13291899" cy="3058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Development of more sophisticated preprocessing algorithms to handle varying environmental conditions</a:t>
            </a:r>
            <a:endParaRPr lang="en-US" sz="1500" dirty="0"/>
          </a:p>
        </p:txBody>
      </p:sp>
      <p:sp>
        <p:nvSpPr>
          <p:cNvPr id="15" name="Text 13"/>
          <p:cNvSpPr/>
          <p:nvPr/>
        </p:nvSpPr>
        <p:spPr>
          <a:xfrm>
            <a:off x="669250" y="6719768"/>
            <a:ext cx="13291899" cy="3058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Investigation of multi-parameter analysis beyond viscosity</a:t>
            </a:r>
            <a:endParaRPr lang="en-US" sz="1500" dirty="0"/>
          </a:p>
        </p:txBody>
      </p:sp>
      <p:sp>
        <p:nvSpPr>
          <p:cNvPr id="16" name="Text 14"/>
          <p:cNvSpPr/>
          <p:nvPr/>
        </p:nvSpPr>
        <p:spPr>
          <a:xfrm>
            <a:off x="669250" y="7092553"/>
            <a:ext cx="13291899" cy="611743"/>
          </a:xfrm>
          <a:prstGeom prst="rect">
            <a:avLst/>
          </a:prstGeom>
          <a:noFill/>
          <a:ln/>
        </p:spPr>
        <p:txBody>
          <a:bodyPr wrap="squar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Creation of standardized testing protocols for different liquid types</a:t>
            </a:r>
            <a:pPr algn="l"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
</a:t>
            </a:r>
            <a:endParaRPr lang="en-US" sz="1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1155740"/>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Video </a:t>
            </a:r>
            <a:endParaRPr lang="en-US" sz="4450" dirty="0"/>
          </a:p>
        </p:txBody>
      </p:sp>
      <p:sp>
        <p:nvSpPr>
          <p:cNvPr id="3" name="Text 1"/>
          <p:cNvSpPr/>
          <p:nvPr/>
        </p:nvSpPr>
        <p:spPr>
          <a:xfrm>
            <a:off x="793790" y="2318147"/>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LINK : </a:t>
            </a:r>
            <a:pPr indent="0" marL="0">
              <a:lnSpc>
                <a:spcPts val="2850"/>
              </a:lnSpc>
              <a:buNone/>
            </a:pPr>
            <a:r>
              <a:rPr lang="en-US" sz="1750" u="sng" dirty="0">
                <a:solidFill>
                  <a:srgbClr val="151617"/>
                </a:solidFill>
                <a:latin typeface="Inconsolata" pitchFamily="34" charset="0"/>
                <a:ea typeface="Inconsolata" pitchFamily="34" charset="-122"/>
                <a:cs typeface="Inconsolata" pitchFamily="34" charset="-120"/>
                <a:hlinkClick r:id="rId1" invalidUrl="" action="" tgtFrame="" tooltip="" history="1" highlightClick="0" endSnd="0">
                  <a:extLst>
                    <a:ext uri="{A12FA001-AC4F-418D-AE19-62706E023703}">
                      <ahyp:hlinkClr xmlns:ahyp="http://schemas.microsoft.com/office/drawing/2018/hyperlinkcolor" val="tx"/>
                    </a:ext>
                  </a:extLst>
                </a:hlinkClick>
              </a:rPr>
              <a:t>https://youtu.be/DloqjP_g1IE</a:t>
            </a:r>
            <a:endParaRPr lang="en-US" sz="1750" dirty="0"/>
          </a:p>
        </p:txBody>
      </p:sp>
      <p:pic>
        <p:nvPicPr>
          <p:cNvPr id="4" name="Image 0" descr="preencoded.png">
            <a:hlinkClick r:id="rId3" tooltip=""/>
          </p:cNvPr>
          <p:cNvPicPr>
            <a:picLocks noChangeAspect="1"/>
          </p:cNvPicPr>
          <p:nvPr/>
        </p:nvPicPr>
        <p:blipFill>
          <a:blip r:embed="rId2"/>
          <a:stretch>
            <a:fillRect/>
          </a:stretch>
        </p:blipFill>
        <p:spPr>
          <a:xfrm>
            <a:off x="793790" y="2936200"/>
            <a:ext cx="13042821" cy="2283500"/>
          </a:xfrm>
          <a:prstGeom prst="rect">
            <a:avLst/>
          </a:prstGeom>
        </p:spPr>
      </p:pic>
      <p:sp>
        <p:nvSpPr>
          <p:cNvPr id="5" name="Text 2"/>
          <p:cNvSpPr/>
          <p:nvPr/>
        </p:nvSpPr>
        <p:spPr>
          <a:xfrm>
            <a:off x="793790" y="5474851"/>
            <a:ext cx="13042821" cy="362903"/>
          </a:xfrm>
          <a:prstGeom prst="rect">
            <a:avLst/>
          </a:prstGeom>
          <a:noFill/>
          <a:ln/>
        </p:spPr>
        <p:txBody>
          <a:bodyPr wrap="none" lIns="0" tIns="0" rIns="0" bIns="0" rtlCol="0" anchor="t"/>
          <a:lstStyle/>
          <a:p>
            <a:pPr indent="0" marL="0">
              <a:lnSpc>
                <a:spcPts val="2850"/>
              </a:lnSpc>
              <a:buNone/>
            </a:pPr>
            <a:endParaRPr lang="en-US" sz="1750" dirty="0"/>
          </a:p>
        </p:txBody>
      </p:sp>
      <p:sp>
        <p:nvSpPr>
          <p:cNvPr id="6" name="Text 3"/>
          <p:cNvSpPr/>
          <p:nvPr/>
        </p:nvSpPr>
        <p:spPr>
          <a:xfrm>
            <a:off x="793790" y="6092904"/>
            <a:ext cx="13042821" cy="362903"/>
          </a:xfrm>
          <a:prstGeom prst="rect">
            <a:avLst/>
          </a:prstGeom>
          <a:noFill/>
          <a:ln/>
        </p:spPr>
        <p:txBody>
          <a:bodyPr wrap="none" lIns="0" tIns="0" rIns="0" bIns="0" rtlCol="0" anchor="t"/>
          <a:lstStyle/>
          <a:p>
            <a:pPr indent="0" marL="0">
              <a:lnSpc>
                <a:spcPts val="2850"/>
              </a:lnSpc>
              <a:buNone/>
            </a:pPr>
            <a:endParaRPr lang="en-US" sz="1750" dirty="0"/>
          </a:p>
        </p:txBody>
      </p:sp>
      <p:sp>
        <p:nvSpPr>
          <p:cNvPr id="7" name="Text 4"/>
          <p:cNvSpPr/>
          <p:nvPr/>
        </p:nvSpPr>
        <p:spPr>
          <a:xfrm>
            <a:off x="793790" y="6710958"/>
            <a:ext cx="13042821" cy="362903"/>
          </a:xfrm>
          <a:prstGeom prst="rect">
            <a:avLst/>
          </a:prstGeom>
          <a:noFill/>
          <a:ln/>
        </p:spPr>
        <p:txBody>
          <a:bodyPr wrap="none" lIns="0" tIns="0" rIns="0" bIns="0" rtlCol="0" anchor="t"/>
          <a:lstStyle/>
          <a:p>
            <a:pPr indent="0" marL="0">
              <a:lnSpc>
                <a:spcPts val="28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037273"/>
            <a:ext cx="5670590" cy="708779"/>
          </a:xfrm>
          <a:prstGeom prst="rect">
            <a:avLst/>
          </a:prstGeom>
          <a:noFill/>
          <a:ln/>
        </p:spPr>
        <p:txBody>
          <a:bodyPr wrap="none" lIns="0" tIns="0" rIns="0" bIns="0" rtlCol="0" anchor="t"/>
          <a:lstStyle/>
          <a:p>
            <a:pPr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Introduction</a:t>
            </a:r>
            <a:endParaRPr lang="en-US" sz="4450" dirty="0"/>
          </a:p>
        </p:txBody>
      </p:sp>
      <p:sp>
        <p:nvSpPr>
          <p:cNvPr id="3" name="Text 1"/>
          <p:cNvSpPr/>
          <p:nvPr/>
        </p:nvSpPr>
        <p:spPr>
          <a:xfrm>
            <a:off x="793790" y="2199680"/>
            <a:ext cx="13042821" cy="1814513"/>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The application of LiDAR for classifying liquids has gained traction due to its ability to perform contactless fluid analysis by capturing laser speckle patterns. When coherent laser light is directed at a liquid, light scattered by particles within it forms a speckle pattern whose fluctuations reflect key properties like viscosity. This phenomenon, known as laser speckle reflectometry, reveals differences in viscosity based on the rate of Brownian motion within the liquid, which is affected by particle size and density.</a:t>
            </a:r>
            <a:endParaRPr lang="en-US" sz="1750" dirty="0"/>
          </a:p>
        </p:txBody>
      </p:sp>
      <p:sp>
        <p:nvSpPr>
          <p:cNvPr id="4" name="Shape 2"/>
          <p:cNvSpPr/>
          <p:nvPr/>
        </p:nvSpPr>
        <p:spPr>
          <a:xfrm>
            <a:off x="793790" y="4524494"/>
            <a:ext cx="510302" cy="510302"/>
          </a:xfrm>
          <a:prstGeom prst="roundRect">
            <a:avLst>
              <a:gd name="adj" fmla="val 1792"/>
            </a:avLst>
          </a:prstGeom>
          <a:solidFill>
            <a:srgbClr val="F8ECE4"/>
          </a:solidFill>
          <a:ln w="7620">
            <a:solidFill>
              <a:srgbClr val="151617"/>
            </a:solidFill>
            <a:prstDash val="solid"/>
          </a:ln>
          <a:effectLst>
            <a:outerShdw sx="100000" sy="100000" kx="0" ky="0" algn="bl" rotWithShape="0" blurRad="0" dist="20320" dir="2700000">
              <a:srgbClr val="151617">
                <a:alpha val="100000"/>
              </a:srgbClr>
            </a:outerShdw>
          </a:effectLst>
        </p:spPr>
      </p:sp>
      <p:sp>
        <p:nvSpPr>
          <p:cNvPr id="5" name="Text 3"/>
          <p:cNvSpPr/>
          <p:nvPr/>
        </p:nvSpPr>
        <p:spPr>
          <a:xfrm>
            <a:off x="977741" y="4609505"/>
            <a:ext cx="142280" cy="340281"/>
          </a:xfrm>
          <a:prstGeom prst="rect">
            <a:avLst/>
          </a:prstGeom>
          <a:noFill/>
          <a:ln/>
        </p:spPr>
        <p:txBody>
          <a:bodyPr wrap="none" lIns="0" tIns="0" rIns="0" bIns="0" rtlCol="0" anchor="t"/>
          <a:lstStyle/>
          <a:p>
            <a:pPr algn="ctr" indent="0" marL="0">
              <a:lnSpc>
                <a:spcPts val="2650"/>
              </a:lnSpc>
              <a:buNone/>
            </a:pPr>
            <a:r>
              <a:rPr lang="en-US" sz="2650" b="1" dirty="0">
                <a:solidFill>
                  <a:srgbClr val="151617"/>
                </a:solidFill>
                <a:latin typeface="Montserrat Black" pitchFamily="34" charset="0"/>
                <a:ea typeface="Montserrat Black" pitchFamily="34" charset="-122"/>
                <a:cs typeface="Montserrat Black" pitchFamily="34" charset="-120"/>
              </a:rPr>
              <a:t>1</a:t>
            </a:r>
            <a:endParaRPr lang="en-US" sz="2650" dirty="0"/>
          </a:p>
        </p:txBody>
      </p:sp>
      <p:sp>
        <p:nvSpPr>
          <p:cNvPr id="6" name="Text 4"/>
          <p:cNvSpPr/>
          <p:nvPr/>
        </p:nvSpPr>
        <p:spPr>
          <a:xfrm>
            <a:off x="1530906" y="4524494"/>
            <a:ext cx="3459242" cy="708660"/>
          </a:xfrm>
          <a:prstGeom prst="rect">
            <a:avLst/>
          </a:prstGeom>
          <a:noFill/>
          <a:ln/>
        </p:spPr>
        <p:txBody>
          <a:bodyPr wrap="square" lIns="0" tIns="0" rIns="0" bIns="0" rtlCol="0" anchor="t"/>
          <a:lstStyle/>
          <a:p>
            <a:pPr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Stable Speckle Patterns</a:t>
            </a:r>
            <a:endParaRPr lang="en-US" sz="2200" dirty="0"/>
          </a:p>
        </p:txBody>
      </p:sp>
      <p:sp>
        <p:nvSpPr>
          <p:cNvPr id="7" name="Text 5"/>
          <p:cNvSpPr/>
          <p:nvPr/>
        </p:nvSpPr>
        <p:spPr>
          <a:xfrm>
            <a:off x="1530906" y="5369243"/>
            <a:ext cx="3459242" cy="1088708"/>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Higher-viscosity liquids tend to exhibit more stable speckle patterns.</a:t>
            </a:r>
            <a:endParaRPr lang="en-US" sz="1750" dirty="0"/>
          </a:p>
        </p:txBody>
      </p:sp>
      <p:sp>
        <p:nvSpPr>
          <p:cNvPr id="8" name="Shape 6"/>
          <p:cNvSpPr/>
          <p:nvPr/>
        </p:nvSpPr>
        <p:spPr>
          <a:xfrm>
            <a:off x="5216962" y="4524494"/>
            <a:ext cx="510302" cy="510302"/>
          </a:xfrm>
          <a:prstGeom prst="roundRect">
            <a:avLst>
              <a:gd name="adj" fmla="val 1792"/>
            </a:avLst>
          </a:prstGeom>
          <a:solidFill>
            <a:srgbClr val="F8ECE4"/>
          </a:solidFill>
          <a:ln w="7620">
            <a:solidFill>
              <a:srgbClr val="151617"/>
            </a:solidFill>
            <a:prstDash val="solid"/>
          </a:ln>
          <a:effectLst>
            <a:outerShdw sx="100000" sy="100000" kx="0" ky="0" algn="bl" rotWithShape="0" blurRad="0" dist="20320" dir="2700000">
              <a:srgbClr val="151617">
                <a:alpha val="100000"/>
              </a:srgbClr>
            </a:outerShdw>
          </a:effectLst>
        </p:spPr>
      </p:sp>
      <p:sp>
        <p:nvSpPr>
          <p:cNvPr id="9" name="Text 7"/>
          <p:cNvSpPr/>
          <p:nvPr/>
        </p:nvSpPr>
        <p:spPr>
          <a:xfrm>
            <a:off x="5368647" y="4609505"/>
            <a:ext cx="206931" cy="340281"/>
          </a:xfrm>
          <a:prstGeom prst="rect">
            <a:avLst/>
          </a:prstGeom>
          <a:noFill/>
          <a:ln/>
        </p:spPr>
        <p:txBody>
          <a:bodyPr wrap="none" lIns="0" tIns="0" rIns="0" bIns="0" rtlCol="0" anchor="t"/>
          <a:lstStyle/>
          <a:p>
            <a:pPr algn="ctr" indent="0" marL="0">
              <a:lnSpc>
                <a:spcPts val="2650"/>
              </a:lnSpc>
              <a:buNone/>
            </a:pPr>
            <a:r>
              <a:rPr lang="en-US" sz="2650" b="1" dirty="0">
                <a:solidFill>
                  <a:srgbClr val="151617"/>
                </a:solidFill>
                <a:latin typeface="Montserrat Black" pitchFamily="34" charset="0"/>
                <a:ea typeface="Montserrat Black" pitchFamily="34" charset="-122"/>
                <a:cs typeface="Montserrat Black" pitchFamily="34" charset="-120"/>
              </a:rPr>
              <a:t>2</a:t>
            </a:r>
            <a:endParaRPr lang="en-US" sz="2650" dirty="0"/>
          </a:p>
        </p:txBody>
      </p:sp>
      <p:sp>
        <p:nvSpPr>
          <p:cNvPr id="10" name="Text 8"/>
          <p:cNvSpPr/>
          <p:nvPr/>
        </p:nvSpPr>
        <p:spPr>
          <a:xfrm>
            <a:off x="5954078" y="4524494"/>
            <a:ext cx="2899172" cy="354330"/>
          </a:xfrm>
          <a:prstGeom prst="rect">
            <a:avLst/>
          </a:prstGeom>
          <a:noFill/>
          <a:ln/>
        </p:spPr>
        <p:txBody>
          <a:bodyPr wrap="none" lIns="0" tIns="0" rIns="0" bIns="0" rtlCol="0" anchor="t"/>
          <a:lstStyle/>
          <a:p>
            <a:pPr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Rapid Fluctuations</a:t>
            </a:r>
            <a:endParaRPr lang="en-US" sz="2200" dirty="0"/>
          </a:p>
        </p:txBody>
      </p:sp>
      <p:sp>
        <p:nvSpPr>
          <p:cNvPr id="11" name="Text 9"/>
          <p:cNvSpPr/>
          <p:nvPr/>
        </p:nvSpPr>
        <p:spPr>
          <a:xfrm>
            <a:off x="5954078" y="5014913"/>
            <a:ext cx="3459242" cy="1088708"/>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Lower-viscosity liquids produce patterns with more rapid fluctuations.</a:t>
            </a:r>
            <a:endParaRPr lang="en-US" sz="1750" dirty="0"/>
          </a:p>
        </p:txBody>
      </p:sp>
      <p:sp>
        <p:nvSpPr>
          <p:cNvPr id="12" name="Shape 10"/>
          <p:cNvSpPr/>
          <p:nvPr/>
        </p:nvSpPr>
        <p:spPr>
          <a:xfrm>
            <a:off x="9640133" y="4524494"/>
            <a:ext cx="510302" cy="510302"/>
          </a:xfrm>
          <a:prstGeom prst="roundRect">
            <a:avLst>
              <a:gd name="adj" fmla="val 1792"/>
            </a:avLst>
          </a:prstGeom>
          <a:solidFill>
            <a:srgbClr val="F8ECE4"/>
          </a:solidFill>
          <a:ln w="7620">
            <a:solidFill>
              <a:srgbClr val="151617"/>
            </a:solidFill>
            <a:prstDash val="solid"/>
          </a:ln>
          <a:effectLst>
            <a:outerShdw sx="100000" sy="100000" kx="0" ky="0" algn="bl" rotWithShape="0" blurRad="0" dist="20320" dir="2700000">
              <a:srgbClr val="151617">
                <a:alpha val="100000"/>
              </a:srgbClr>
            </a:outerShdw>
          </a:effectLst>
        </p:spPr>
      </p:sp>
      <p:sp>
        <p:nvSpPr>
          <p:cNvPr id="13" name="Text 11"/>
          <p:cNvSpPr/>
          <p:nvPr/>
        </p:nvSpPr>
        <p:spPr>
          <a:xfrm>
            <a:off x="9790748" y="4609505"/>
            <a:ext cx="208955" cy="340281"/>
          </a:xfrm>
          <a:prstGeom prst="rect">
            <a:avLst/>
          </a:prstGeom>
          <a:noFill/>
          <a:ln/>
        </p:spPr>
        <p:txBody>
          <a:bodyPr wrap="none" lIns="0" tIns="0" rIns="0" bIns="0" rtlCol="0" anchor="t"/>
          <a:lstStyle/>
          <a:p>
            <a:pPr algn="ctr" indent="0" marL="0">
              <a:lnSpc>
                <a:spcPts val="2650"/>
              </a:lnSpc>
              <a:buNone/>
            </a:pPr>
            <a:r>
              <a:rPr lang="en-US" sz="2650" b="1" dirty="0">
                <a:solidFill>
                  <a:srgbClr val="151617"/>
                </a:solidFill>
                <a:latin typeface="Montserrat Black" pitchFamily="34" charset="0"/>
                <a:ea typeface="Montserrat Black" pitchFamily="34" charset="-122"/>
                <a:cs typeface="Montserrat Black" pitchFamily="34" charset="-120"/>
              </a:rPr>
              <a:t>3</a:t>
            </a:r>
            <a:endParaRPr lang="en-US" sz="2650" dirty="0"/>
          </a:p>
        </p:txBody>
      </p:sp>
      <p:sp>
        <p:nvSpPr>
          <p:cNvPr id="14" name="Text 12"/>
          <p:cNvSpPr/>
          <p:nvPr/>
        </p:nvSpPr>
        <p:spPr>
          <a:xfrm>
            <a:off x="10377249" y="4524494"/>
            <a:ext cx="2927866" cy="354330"/>
          </a:xfrm>
          <a:prstGeom prst="rect">
            <a:avLst/>
          </a:prstGeom>
          <a:noFill/>
          <a:ln/>
        </p:spPr>
        <p:txBody>
          <a:bodyPr wrap="none" lIns="0" tIns="0" rIns="0" bIns="0" rtlCol="0" anchor="t"/>
          <a:lstStyle/>
          <a:p>
            <a:pPr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Smartphone LiDAR</a:t>
            </a:r>
            <a:endParaRPr lang="en-US" sz="2200" dirty="0"/>
          </a:p>
        </p:txBody>
      </p:sp>
      <p:sp>
        <p:nvSpPr>
          <p:cNvPr id="15" name="Text 13"/>
          <p:cNvSpPr/>
          <p:nvPr/>
        </p:nvSpPr>
        <p:spPr>
          <a:xfrm>
            <a:off x="10377249" y="5014913"/>
            <a:ext cx="3459242" cy="2177415"/>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Recent advancements have leveraged smartphone LiDAR technology for speckle pattern analysis, expanding the accessibility of liquid classification techniques.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18768" y="486489"/>
            <a:ext cx="4744998" cy="552569"/>
          </a:xfrm>
          <a:prstGeom prst="rect">
            <a:avLst/>
          </a:prstGeom>
          <a:noFill/>
          <a:ln/>
        </p:spPr>
        <p:txBody>
          <a:bodyPr wrap="none" lIns="0" tIns="0" rIns="0" bIns="0" rtlCol="0" anchor="t"/>
          <a:lstStyle/>
          <a:p>
            <a:pPr indent="0" marL="0">
              <a:lnSpc>
                <a:spcPts val="4350"/>
              </a:lnSpc>
              <a:buNone/>
            </a:pPr>
            <a:r>
              <a:rPr lang="en-US" sz="3450" b="1" dirty="0">
                <a:solidFill>
                  <a:srgbClr val="151617"/>
                </a:solidFill>
                <a:latin typeface="Montserrat Black" pitchFamily="34" charset="0"/>
                <a:ea typeface="Montserrat Black" pitchFamily="34" charset="-122"/>
                <a:cs typeface="Montserrat Black" pitchFamily="34" charset="-120"/>
              </a:rPr>
              <a:t>Experimental Setup</a:t>
            </a:r>
            <a:endParaRPr lang="en-US" sz="3450" dirty="0"/>
          </a:p>
        </p:txBody>
      </p:sp>
      <p:sp>
        <p:nvSpPr>
          <p:cNvPr id="3" name="Text 1"/>
          <p:cNvSpPr/>
          <p:nvPr/>
        </p:nvSpPr>
        <p:spPr>
          <a:xfrm>
            <a:off x="618768" y="1392674"/>
            <a:ext cx="13392864" cy="565785"/>
          </a:xfrm>
          <a:prstGeom prst="rect">
            <a:avLst/>
          </a:prstGeom>
          <a:noFill/>
          <a:ln/>
        </p:spPr>
        <p:txBody>
          <a:bodyPr wrap="square" lIns="0" tIns="0" rIns="0" bIns="0" rtlCol="0" anchor="t"/>
          <a:lstStyle/>
          <a:p>
            <a:pPr indent="0" marL="0">
              <a:lnSpc>
                <a:spcPts val="2200"/>
              </a:lnSpc>
              <a:buNone/>
            </a:pPr>
            <a:r>
              <a:rPr lang="en-US" sz="1350" dirty="0">
                <a:solidFill>
                  <a:srgbClr val="151617"/>
                </a:solidFill>
                <a:latin typeface="Inconsolata" pitchFamily="34" charset="0"/>
                <a:ea typeface="Inconsolata" pitchFamily="34" charset="-122"/>
                <a:cs typeface="Inconsolata" pitchFamily="34" charset="-120"/>
              </a:rPr>
              <a:t>The experimental setup for classifying liquids using LiDAR comprises a smartphone-based LiDAR sensor, a Raspberry Pi for data acquisition and processing, and a custom-built liquid holder with proper alignment for laser projection and speckle capture.</a:t>
            </a:r>
            <a:endParaRPr lang="en-US" sz="1350" dirty="0"/>
          </a:p>
        </p:txBody>
      </p:sp>
      <p:pic>
        <p:nvPicPr>
          <p:cNvPr id="4" name="Image 0" descr="preencoded.png">    </p:cNvPr>
          <p:cNvPicPr>
            <a:picLocks noChangeAspect="1"/>
          </p:cNvPicPr>
          <p:nvPr/>
        </p:nvPicPr>
        <p:blipFill>
          <a:blip r:embed="rId1"/>
          <a:stretch>
            <a:fillRect/>
          </a:stretch>
        </p:blipFill>
        <p:spPr>
          <a:xfrm>
            <a:off x="4670346" y="2157293"/>
            <a:ext cx="5289709" cy="3972520"/>
          </a:xfrm>
          <a:prstGeom prst="rect">
            <a:avLst/>
          </a:prstGeom>
        </p:spPr>
      </p:pic>
      <p:sp>
        <p:nvSpPr>
          <p:cNvPr id="5" name="Text 2"/>
          <p:cNvSpPr/>
          <p:nvPr/>
        </p:nvSpPr>
        <p:spPr>
          <a:xfrm>
            <a:off x="618768" y="6328648"/>
            <a:ext cx="13392864" cy="1414463"/>
          </a:xfrm>
          <a:prstGeom prst="rect">
            <a:avLst/>
          </a:prstGeom>
          <a:noFill/>
          <a:ln/>
        </p:spPr>
        <p:txBody>
          <a:bodyPr wrap="square" lIns="0" tIns="0" rIns="0" bIns="0" rtlCol="0" anchor="t"/>
          <a:lstStyle/>
          <a:p>
            <a:pPr indent="0" marL="0">
              <a:lnSpc>
                <a:spcPts val="2200"/>
              </a:lnSpc>
              <a:buNone/>
            </a:pPr>
            <a:r>
              <a:rPr lang="en-US" sz="1350" dirty="0">
                <a:solidFill>
                  <a:srgbClr val="151617"/>
                </a:solidFill>
                <a:latin typeface="Inconsolata" pitchFamily="34" charset="0"/>
                <a:ea typeface="Inconsolata" pitchFamily="34" charset="-122"/>
                <a:cs typeface="Inconsolata" pitchFamily="34" charset="-120"/>
              </a:rPr>
              <a:t>
</a:t>
            </a:r>
            <a:pPr indent="0" marL="0">
              <a:lnSpc>
                <a:spcPts val="2200"/>
              </a:lnSpc>
              <a:buNone/>
            </a:pPr>
            <a:r>
              <a:rPr lang="en-US" sz="1350" dirty="0">
                <a:solidFill>
                  <a:srgbClr val="151617"/>
                </a:solidFill>
                <a:latin typeface="Inconsolata" pitchFamily="34" charset="0"/>
                <a:ea typeface="Inconsolata" pitchFamily="34" charset="-122"/>
                <a:cs typeface="Inconsolata" pitchFamily="34" charset="-120"/>
              </a:rPr>
              <a:t>1. Smartphone with LiDAR Projection</a:t>
            </a:r>
            <a:pPr indent="0" marL="0">
              <a:lnSpc>
                <a:spcPts val="2200"/>
              </a:lnSpc>
              <a:buNone/>
            </a:pPr>
            <a:r>
              <a:rPr lang="en-US" sz="1350" dirty="0">
                <a:solidFill>
                  <a:srgbClr val="151617"/>
                </a:solidFill>
                <a:latin typeface="Inconsolata" pitchFamily="34" charset="0"/>
                <a:ea typeface="Inconsolata" pitchFamily="34" charset="-122"/>
                <a:cs typeface="Inconsolata" pitchFamily="34" charset="-120"/>
              </a:rPr>
              <a:t>
</a:t>
            </a:r>
            <a:pPr indent="0" marL="0">
              <a:lnSpc>
                <a:spcPts val="2200"/>
              </a:lnSpc>
              <a:buNone/>
            </a:pPr>
            <a:r>
              <a:rPr lang="en-US" sz="1350" dirty="0">
                <a:solidFill>
                  <a:srgbClr val="151617"/>
                </a:solidFill>
                <a:latin typeface="Inconsolata" pitchFamily="34" charset="0"/>
                <a:ea typeface="Inconsolata" pitchFamily="34" charset="-122"/>
                <a:cs typeface="Inconsolata" pitchFamily="34" charset="-120"/>
              </a:rPr>
              <a:t>2. Raspberry Pi and Camera Interface</a:t>
            </a:r>
            <a:pPr indent="0" marL="0">
              <a:lnSpc>
                <a:spcPts val="2200"/>
              </a:lnSpc>
              <a:buNone/>
            </a:pPr>
            <a:r>
              <a:rPr lang="en-US" sz="1350" dirty="0">
                <a:solidFill>
                  <a:srgbClr val="151617"/>
                </a:solidFill>
                <a:latin typeface="Inconsolata" pitchFamily="34" charset="0"/>
                <a:ea typeface="Inconsolata" pitchFamily="34" charset="-122"/>
                <a:cs typeface="Inconsolata" pitchFamily="34" charset="-120"/>
              </a:rPr>
              <a:t>
</a:t>
            </a:r>
            <a:pPr indent="0" marL="0">
              <a:lnSpc>
                <a:spcPts val="2200"/>
              </a:lnSpc>
              <a:buNone/>
            </a:pPr>
            <a:r>
              <a:rPr lang="en-US" sz="1350" dirty="0">
                <a:solidFill>
                  <a:srgbClr val="151617"/>
                </a:solidFill>
                <a:latin typeface="Inconsolata" pitchFamily="34" charset="0"/>
                <a:ea typeface="Inconsolata" pitchFamily="34" charset="-122"/>
                <a:cs typeface="Inconsolata" pitchFamily="34" charset="-120"/>
              </a:rPr>
              <a:t>3. Wooden and Glass Slab for Liquid</a:t>
            </a:r>
            <a:pPr indent="0" marL="0">
              <a:lnSpc>
                <a:spcPts val="2200"/>
              </a:lnSpc>
              <a:buNone/>
            </a:pPr>
            <a:r>
              <a:rPr lang="en-US" sz="1350" dirty="0">
                <a:solidFill>
                  <a:srgbClr val="151617"/>
                </a:solidFill>
                <a:latin typeface="Inconsolata" pitchFamily="34" charset="0"/>
                <a:ea typeface="Inconsolata" pitchFamily="34" charset="-122"/>
                <a:cs typeface="Inconsolata" pitchFamily="34" charset="-120"/>
              </a:rPr>
              <a:t>
</a:t>
            </a:r>
            <a:pPr indent="0" marL="0">
              <a:lnSpc>
                <a:spcPts val="2200"/>
              </a:lnSpc>
              <a:buNone/>
            </a:pPr>
            <a:r>
              <a:rPr lang="en-US" sz="1350" dirty="0">
                <a:solidFill>
                  <a:srgbClr val="151617"/>
                </a:solidFill>
                <a:latin typeface="Inconsolata" pitchFamily="34" charset="0"/>
                <a:ea typeface="Inconsolata" pitchFamily="34" charset="-122"/>
                <a:cs typeface="Inconsolata" pitchFamily="34" charset="-120"/>
              </a:rPr>
              <a:t>4. Structural Stability</a:t>
            </a:r>
            <a:endParaRPr lang="en-US"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21876" y="844034"/>
            <a:ext cx="5156478" cy="644485"/>
          </a:xfrm>
          <a:prstGeom prst="rect">
            <a:avLst/>
          </a:prstGeom>
          <a:noFill/>
          <a:ln/>
        </p:spPr>
        <p:txBody>
          <a:bodyPr wrap="none" lIns="0" tIns="0" rIns="0" bIns="0" rtlCol="0" anchor="t"/>
          <a:lstStyle/>
          <a:p>
            <a:pPr indent="0" marL="0">
              <a:lnSpc>
                <a:spcPts val="5050"/>
              </a:lnSpc>
              <a:buNone/>
            </a:pPr>
            <a:r>
              <a:rPr lang="en-US" sz="4050" b="1" dirty="0">
                <a:solidFill>
                  <a:srgbClr val="151617"/>
                </a:solidFill>
                <a:latin typeface="Montserrat Black" pitchFamily="34" charset="0"/>
                <a:ea typeface="Montserrat Black" pitchFamily="34" charset="-122"/>
                <a:cs typeface="Montserrat Black" pitchFamily="34" charset="-120"/>
              </a:rPr>
              <a:t>Data Collection</a:t>
            </a:r>
            <a:endParaRPr lang="en-US" sz="4050" dirty="0"/>
          </a:p>
        </p:txBody>
      </p:sp>
      <p:sp>
        <p:nvSpPr>
          <p:cNvPr id="3" name="Text 1"/>
          <p:cNvSpPr/>
          <p:nvPr/>
        </p:nvSpPr>
        <p:spPr>
          <a:xfrm>
            <a:off x="721876" y="1900952"/>
            <a:ext cx="13186648" cy="989767"/>
          </a:xfrm>
          <a:prstGeom prst="rect">
            <a:avLst/>
          </a:prstGeom>
          <a:noFill/>
          <a:ln/>
        </p:spPr>
        <p:txBody>
          <a:bodyPr wrap="square" lIns="0" tIns="0" rIns="0" bIns="0" rtlCol="0" anchor="t"/>
          <a:lstStyle/>
          <a:p>
            <a:pPr indent="0" marL="0">
              <a:lnSpc>
                <a:spcPts val="2550"/>
              </a:lnSpc>
              <a:buNone/>
            </a:pPr>
            <a:r>
              <a:rPr lang="en-US" sz="1600" dirty="0">
                <a:solidFill>
                  <a:srgbClr val="151617"/>
                </a:solidFill>
                <a:latin typeface="Inconsolata" pitchFamily="34" charset="0"/>
                <a:ea typeface="Inconsolata" pitchFamily="34" charset="-122"/>
                <a:cs typeface="Inconsolata" pitchFamily="34" charset="-120"/>
              </a:rPr>
              <a:t>We utilized an iPhone 15 Pro Max for its LiDAR sensor capabilities, alongside a Raspberry Pi NoIR Camera V2 (without an infrared filter) to capture time-varying speckle patterns generated by liquid samples. This setup enabled us to analyze the Brownian motion of particles in the liquid samples and their correlation with viscosity changes.</a:t>
            </a:r>
            <a:endParaRPr lang="en-US" sz="1600" dirty="0"/>
          </a:p>
        </p:txBody>
      </p:sp>
      <p:sp>
        <p:nvSpPr>
          <p:cNvPr id="4" name="Shape 2"/>
          <p:cNvSpPr/>
          <p:nvPr/>
        </p:nvSpPr>
        <p:spPr>
          <a:xfrm>
            <a:off x="721876" y="3122652"/>
            <a:ext cx="6490216" cy="1863328"/>
          </a:xfrm>
          <a:prstGeom prst="roundRect">
            <a:avLst>
              <a:gd name="adj" fmla="val 491"/>
            </a:avLst>
          </a:prstGeom>
          <a:solidFill>
            <a:srgbClr val="F8ECE4"/>
          </a:solidFill>
          <a:ln w="7620">
            <a:solidFill>
              <a:srgbClr val="151617"/>
            </a:solidFill>
            <a:prstDash val="solid"/>
          </a:ln>
          <a:effectLst>
            <a:outerShdw sx="100000" sy="100000" kx="0" ky="0" algn="bl" rotWithShape="0" blurRad="0" dist="19050" dir="2700000">
              <a:srgbClr val="151617">
                <a:alpha val="100000"/>
              </a:srgbClr>
            </a:outerShdw>
          </a:effectLst>
        </p:spPr>
      </p:sp>
      <p:sp>
        <p:nvSpPr>
          <p:cNvPr id="5" name="Text 3"/>
          <p:cNvSpPr/>
          <p:nvPr/>
        </p:nvSpPr>
        <p:spPr>
          <a:xfrm>
            <a:off x="935712" y="3336488"/>
            <a:ext cx="3464957" cy="322183"/>
          </a:xfrm>
          <a:prstGeom prst="rect">
            <a:avLst/>
          </a:prstGeom>
          <a:noFill/>
          <a:ln/>
        </p:spPr>
        <p:txBody>
          <a:bodyPr wrap="none" lIns="0" tIns="0" rIns="0" bIns="0" rtlCol="0" anchor="t"/>
          <a:lstStyle/>
          <a:p>
            <a:pPr indent="0" marL="0">
              <a:lnSpc>
                <a:spcPts val="2500"/>
              </a:lnSpc>
              <a:buNone/>
            </a:pPr>
            <a:r>
              <a:rPr lang="en-US" sz="2000" b="1" dirty="0">
                <a:solidFill>
                  <a:srgbClr val="151617"/>
                </a:solidFill>
                <a:latin typeface="Montserrat Black" pitchFamily="34" charset="0"/>
                <a:ea typeface="Montserrat Black" pitchFamily="34" charset="-122"/>
                <a:cs typeface="Montserrat Black" pitchFamily="34" charset="-120"/>
              </a:rPr>
              <a:t>Experimental Conditions</a:t>
            </a:r>
            <a:endParaRPr lang="en-US" sz="2000" dirty="0"/>
          </a:p>
        </p:txBody>
      </p:sp>
      <p:sp>
        <p:nvSpPr>
          <p:cNvPr id="6" name="Text 4"/>
          <p:cNvSpPr/>
          <p:nvPr/>
        </p:nvSpPr>
        <p:spPr>
          <a:xfrm>
            <a:off x="935712" y="3782378"/>
            <a:ext cx="6062543" cy="989767"/>
          </a:xfrm>
          <a:prstGeom prst="rect">
            <a:avLst/>
          </a:prstGeom>
          <a:noFill/>
          <a:ln/>
        </p:spPr>
        <p:txBody>
          <a:bodyPr wrap="square" lIns="0" tIns="0" rIns="0" bIns="0" rtlCol="0" anchor="t"/>
          <a:lstStyle/>
          <a:p>
            <a:pPr indent="0" marL="0">
              <a:lnSpc>
                <a:spcPts val="2550"/>
              </a:lnSpc>
              <a:buNone/>
            </a:pPr>
            <a:r>
              <a:rPr lang="en-US" sz="1600" dirty="0">
                <a:solidFill>
                  <a:srgbClr val="151617"/>
                </a:solidFill>
                <a:latin typeface="Inconsolata" pitchFamily="34" charset="0"/>
                <a:ea typeface="Inconsolata" pitchFamily="34" charset="-122"/>
                <a:cs typeface="Inconsolata" pitchFamily="34" charset="-120"/>
              </a:rPr>
              <a:t>To maintain consistent environmental conditions across all tests, each liquid sample was measured at room temperature and in a controlled relative humidity environment.</a:t>
            </a:r>
            <a:endParaRPr lang="en-US" sz="1600" dirty="0"/>
          </a:p>
        </p:txBody>
      </p:sp>
      <p:sp>
        <p:nvSpPr>
          <p:cNvPr id="7" name="Shape 5"/>
          <p:cNvSpPr/>
          <p:nvPr/>
        </p:nvSpPr>
        <p:spPr>
          <a:xfrm>
            <a:off x="7418308" y="3122652"/>
            <a:ext cx="6490216" cy="1863328"/>
          </a:xfrm>
          <a:prstGeom prst="roundRect">
            <a:avLst>
              <a:gd name="adj" fmla="val 491"/>
            </a:avLst>
          </a:prstGeom>
          <a:solidFill>
            <a:srgbClr val="F8ECE4"/>
          </a:solidFill>
          <a:ln w="7620">
            <a:solidFill>
              <a:srgbClr val="151617"/>
            </a:solidFill>
            <a:prstDash val="solid"/>
          </a:ln>
          <a:effectLst>
            <a:outerShdw sx="100000" sy="100000" kx="0" ky="0" algn="bl" rotWithShape="0" blurRad="0" dist="19050" dir="2700000">
              <a:srgbClr val="151617">
                <a:alpha val="100000"/>
              </a:srgbClr>
            </a:outerShdw>
          </a:effectLst>
        </p:spPr>
      </p:sp>
      <p:sp>
        <p:nvSpPr>
          <p:cNvPr id="8" name="Text 6"/>
          <p:cNvSpPr/>
          <p:nvPr/>
        </p:nvSpPr>
        <p:spPr>
          <a:xfrm>
            <a:off x="7632144" y="3336488"/>
            <a:ext cx="2578179" cy="322183"/>
          </a:xfrm>
          <a:prstGeom prst="rect">
            <a:avLst/>
          </a:prstGeom>
          <a:noFill/>
          <a:ln/>
        </p:spPr>
        <p:txBody>
          <a:bodyPr wrap="none" lIns="0" tIns="0" rIns="0" bIns="0" rtlCol="0" anchor="t"/>
          <a:lstStyle/>
          <a:p>
            <a:pPr indent="0" marL="0">
              <a:lnSpc>
                <a:spcPts val="2500"/>
              </a:lnSpc>
              <a:buNone/>
            </a:pPr>
            <a:r>
              <a:rPr lang="en-US" sz="2000" b="1" dirty="0">
                <a:solidFill>
                  <a:srgbClr val="151617"/>
                </a:solidFill>
                <a:latin typeface="Montserrat Black" pitchFamily="34" charset="0"/>
                <a:ea typeface="Montserrat Black" pitchFamily="34" charset="-122"/>
                <a:cs typeface="Montserrat Black" pitchFamily="34" charset="-120"/>
              </a:rPr>
              <a:t>Liquid Volume</a:t>
            </a:r>
            <a:endParaRPr lang="en-US" sz="2000" dirty="0"/>
          </a:p>
        </p:txBody>
      </p:sp>
      <p:sp>
        <p:nvSpPr>
          <p:cNvPr id="9" name="Text 7"/>
          <p:cNvSpPr/>
          <p:nvPr/>
        </p:nvSpPr>
        <p:spPr>
          <a:xfrm>
            <a:off x="7632144" y="3782378"/>
            <a:ext cx="6062543" cy="659844"/>
          </a:xfrm>
          <a:prstGeom prst="rect">
            <a:avLst/>
          </a:prstGeom>
          <a:noFill/>
          <a:ln/>
        </p:spPr>
        <p:txBody>
          <a:bodyPr wrap="square" lIns="0" tIns="0" rIns="0" bIns="0" rtlCol="0" anchor="t"/>
          <a:lstStyle/>
          <a:p>
            <a:pPr indent="0" marL="0">
              <a:lnSpc>
                <a:spcPts val="2550"/>
              </a:lnSpc>
              <a:buNone/>
            </a:pPr>
            <a:r>
              <a:rPr lang="en-US" sz="1600" dirty="0">
                <a:solidFill>
                  <a:srgbClr val="151617"/>
                </a:solidFill>
                <a:latin typeface="Inconsolata" pitchFamily="34" charset="0"/>
                <a:ea typeface="Inconsolata" pitchFamily="34" charset="-122"/>
                <a:cs typeface="Inconsolata" pitchFamily="34" charset="-120"/>
              </a:rPr>
              <a:t>Experiments were conducted with minimal liquid quantities, specifically between 10 𝜇L to 50 𝜇L.</a:t>
            </a:r>
            <a:endParaRPr lang="en-US" sz="1600" dirty="0"/>
          </a:p>
        </p:txBody>
      </p:sp>
      <p:sp>
        <p:nvSpPr>
          <p:cNvPr id="10" name="Shape 8"/>
          <p:cNvSpPr/>
          <p:nvPr/>
        </p:nvSpPr>
        <p:spPr>
          <a:xfrm>
            <a:off x="721876" y="5192197"/>
            <a:ext cx="6490216" cy="2193250"/>
          </a:xfrm>
          <a:prstGeom prst="roundRect">
            <a:avLst>
              <a:gd name="adj" fmla="val 417"/>
            </a:avLst>
          </a:prstGeom>
          <a:solidFill>
            <a:srgbClr val="F8ECE4"/>
          </a:solidFill>
          <a:ln w="7620">
            <a:solidFill>
              <a:srgbClr val="151617"/>
            </a:solidFill>
            <a:prstDash val="solid"/>
          </a:ln>
          <a:effectLst>
            <a:outerShdw sx="100000" sy="100000" kx="0" ky="0" algn="bl" rotWithShape="0" blurRad="0" dist="19050" dir="2700000">
              <a:srgbClr val="151617">
                <a:alpha val="100000"/>
              </a:srgbClr>
            </a:outerShdw>
          </a:effectLst>
        </p:spPr>
      </p:sp>
      <p:sp>
        <p:nvSpPr>
          <p:cNvPr id="11" name="Text 9"/>
          <p:cNvSpPr/>
          <p:nvPr/>
        </p:nvSpPr>
        <p:spPr>
          <a:xfrm>
            <a:off x="935712" y="5406033"/>
            <a:ext cx="2578179" cy="322183"/>
          </a:xfrm>
          <a:prstGeom prst="rect">
            <a:avLst/>
          </a:prstGeom>
          <a:noFill/>
          <a:ln/>
        </p:spPr>
        <p:txBody>
          <a:bodyPr wrap="none" lIns="0" tIns="0" rIns="0" bIns="0" rtlCol="0" anchor="t"/>
          <a:lstStyle/>
          <a:p>
            <a:pPr indent="0" marL="0">
              <a:lnSpc>
                <a:spcPts val="2500"/>
              </a:lnSpc>
              <a:buNone/>
            </a:pPr>
            <a:r>
              <a:rPr lang="en-US" sz="2000" b="1" dirty="0">
                <a:solidFill>
                  <a:srgbClr val="151617"/>
                </a:solidFill>
                <a:latin typeface="Montserrat Black" pitchFamily="34" charset="0"/>
                <a:ea typeface="Montserrat Black" pitchFamily="34" charset="-122"/>
                <a:cs typeface="Montserrat Black" pitchFamily="34" charset="-120"/>
              </a:rPr>
              <a:t>Camera Settings</a:t>
            </a:r>
            <a:endParaRPr lang="en-US" sz="2000" dirty="0"/>
          </a:p>
        </p:txBody>
      </p:sp>
      <p:sp>
        <p:nvSpPr>
          <p:cNvPr id="12" name="Text 10"/>
          <p:cNvSpPr/>
          <p:nvPr/>
        </p:nvSpPr>
        <p:spPr>
          <a:xfrm>
            <a:off x="935712" y="5851922"/>
            <a:ext cx="6062543" cy="659844"/>
          </a:xfrm>
          <a:prstGeom prst="rect">
            <a:avLst/>
          </a:prstGeom>
          <a:noFill/>
          <a:ln/>
        </p:spPr>
        <p:txBody>
          <a:bodyPr wrap="square" lIns="0" tIns="0" rIns="0" bIns="0" rtlCol="0" anchor="t"/>
          <a:lstStyle/>
          <a:p>
            <a:pPr indent="0" marL="0">
              <a:lnSpc>
                <a:spcPts val="2550"/>
              </a:lnSpc>
              <a:buNone/>
            </a:pPr>
            <a:r>
              <a:rPr lang="en-US" sz="1600" dirty="0">
                <a:solidFill>
                  <a:srgbClr val="151617"/>
                </a:solidFill>
                <a:latin typeface="Inconsolata" pitchFamily="34" charset="0"/>
                <a:ea typeface="Inconsolata" pitchFamily="34" charset="-122"/>
                <a:cs typeface="Inconsolata" pitchFamily="34" charset="-120"/>
              </a:rPr>
              <a:t>The camera’s shutter speed was set to 1/30 s with a 2x zoom applied.</a:t>
            </a:r>
            <a:endParaRPr lang="en-US" sz="1600" dirty="0"/>
          </a:p>
        </p:txBody>
      </p:sp>
      <p:sp>
        <p:nvSpPr>
          <p:cNvPr id="13" name="Shape 11"/>
          <p:cNvSpPr/>
          <p:nvPr/>
        </p:nvSpPr>
        <p:spPr>
          <a:xfrm>
            <a:off x="7418308" y="5192197"/>
            <a:ext cx="6490216" cy="2193250"/>
          </a:xfrm>
          <a:prstGeom prst="roundRect">
            <a:avLst>
              <a:gd name="adj" fmla="val 417"/>
            </a:avLst>
          </a:prstGeom>
          <a:solidFill>
            <a:srgbClr val="F8ECE4"/>
          </a:solidFill>
          <a:ln w="7620">
            <a:solidFill>
              <a:srgbClr val="151617"/>
            </a:solidFill>
            <a:prstDash val="solid"/>
          </a:ln>
          <a:effectLst>
            <a:outerShdw sx="100000" sy="100000" kx="0" ky="0" algn="bl" rotWithShape="0" blurRad="0" dist="19050" dir="2700000">
              <a:srgbClr val="151617">
                <a:alpha val="100000"/>
              </a:srgbClr>
            </a:outerShdw>
          </a:effectLst>
        </p:spPr>
      </p:sp>
      <p:sp>
        <p:nvSpPr>
          <p:cNvPr id="14" name="Text 12"/>
          <p:cNvSpPr/>
          <p:nvPr/>
        </p:nvSpPr>
        <p:spPr>
          <a:xfrm>
            <a:off x="7632144" y="5406033"/>
            <a:ext cx="2982754" cy="322183"/>
          </a:xfrm>
          <a:prstGeom prst="rect">
            <a:avLst/>
          </a:prstGeom>
          <a:noFill/>
          <a:ln/>
        </p:spPr>
        <p:txBody>
          <a:bodyPr wrap="none" lIns="0" tIns="0" rIns="0" bIns="0" rtlCol="0" anchor="t"/>
          <a:lstStyle/>
          <a:p>
            <a:pPr indent="0" marL="0">
              <a:lnSpc>
                <a:spcPts val="2500"/>
              </a:lnSpc>
              <a:buNone/>
            </a:pPr>
            <a:r>
              <a:rPr lang="en-US" sz="2000" b="1" dirty="0">
                <a:solidFill>
                  <a:srgbClr val="151617"/>
                </a:solidFill>
                <a:latin typeface="Montserrat Black" pitchFamily="34" charset="0"/>
                <a:ea typeface="Montserrat Black" pitchFamily="34" charset="-122"/>
                <a:cs typeface="Montserrat Black" pitchFamily="34" charset="-120"/>
              </a:rPr>
              <a:t>Distance and Surface</a:t>
            </a:r>
            <a:endParaRPr lang="en-US" sz="2000" dirty="0"/>
          </a:p>
        </p:txBody>
      </p:sp>
      <p:sp>
        <p:nvSpPr>
          <p:cNvPr id="15" name="Text 13"/>
          <p:cNvSpPr/>
          <p:nvPr/>
        </p:nvSpPr>
        <p:spPr>
          <a:xfrm>
            <a:off x="7632144" y="5851922"/>
            <a:ext cx="6062543" cy="1319689"/>
          </a:xfrm>
          <a:prstGeom prst="rect">
            <a:avLst/>
          </a:prstGeom>
          <a:noFill/>
          <a:ln/>
        </p:spPr>
        <p:txBody>
          <a:bodyPr wrap="square" lIns="0" tIns="0" rIns="0" bIns="0" rtlCol="0" anchor="t"/>
          <a:lstStyle/>
          <a:p>
            <a:pPr indent="0" marL="0">
              <a:lnSpc>
                <a:spcPts val="2550"/>
              </a:lnSpc>
              <a:buNone/>
            </a:pPr>
            <a:r>
              <a:rPr lang="en-US" sz="1600" dirty="0">
                <a:solidFill>
                  <a:srgbClr val="151617"/>
                </a:solidFill>
                <a:latin typeface="Inconsolata" pitchFamily="34" charset="0"/>
                <a:ea typeface="Inconsolata" pitchFamily="34" charset="-122"/>
                <a:cs typeface="Inconsolata" pitchFamily="34" charset="-120"/>
              </a:rPr>
              <a:t>A fixed distance of 8 cm was maintained between the LiDAR-equipped iPhone and the liquid droplet. Non-reflective surfaces and minimal background light further reduced potential interference in speckle pattern generation.</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08184" y="557451"/>
            <a:ext cx="8625602" cy="632341"/>
          </a:xfrm>
          <a:prstGeom prst="rect">
            <a:avLst/>
          </a:prstGeom>
          <a:noFill/>
          <a:ln/>
        </p:spPr>
        <p:txBody>
          <a:bodyPr wrap="none" lIns="0" tIns="0" rIns="0" bIns="0" rtlCol="0" anchor="t"/>
          <a:lstStyle/>
          <a:p>
            <a:pPr indent="0" marL="0">
              <a:lnSpc>
                <a:spcPts val="4950"/>
              </a:lnSpc>
              <a:buNone/>
            </a:pPr>
            <a:r>
              <a:rPr lang="en-US" sz="3950" b="1" dirty="0">
                <a:solidFill>
                  <a:srgbClr val="151617"/>
                </a:solidFill>
                <a:latin typeface="Montserrat Black" pitchFamily="34" charset="0"/>
                <a:ea typeface="Montserrat Black" pitchFamily="34" charset="-122"/>
                <a:cs typeface="Montserrat Black" pitchFamily="34" charset="-120"/>
              </a:rPr>
              <a:t>Materials and Sample Selection</a:t>
            </a:r>
            <a:endParaRPr lang="en-US" sz="3950" dirty="0"/>
          </a:p>
        </p:txBody>
      </p:sp>
      <p:sp>
        <p:nvSpPr>
          <p:cNvPr id="3" name="Text 1"/>
          <p:cNvSpPr/>
          <p:nvPr/>
        </p:nvSpPr>
        <p:spPr>
          <a:xfrm>
            <a:off x="708184" y="1594485"/>
            <a:ext cx="13214033" cy="647700"/>
          </a:xfrm>
          <a:prstGeom prst="rect">
            <a:avLst/>
          </a:prstGeom>
          <a:noFill/>
          <a:ln/>
        </p:spPr>
        <p:txBody>
          <a:bodyPr wrap="square" lIns="0" tIns="0" rIns="0" bIns="0" rtlCol="0" anchor="t"/>
          <a:lstStyle/>
          <a:p>
            <a:pPr indent="0" marL="0">
              <a:lnSpc>
                <a:spcPts val="2500"/>
              </a:lnSpc>
              <a:buNone/>
            </a:pPr>
            <a:r>
              <a:rPr lang="en-US" sz="1550" dirty="0">
                <a:solidFill>
                  <a:srgbClr val="151617"/>
                </a:solidFill>
                <a:latin typeface="Inconsolata" pitchFamily="34" charset="0"/>
                <a:ea typeface="Inconsolata" pitchFamily="34" charset="-122"/>
                <a:cs typeface="Inconsolata" pitchFamily="34" charset="-120"/>
              </a:rPr>
              <a:t>Our selection criteria focused on commonly used opaque liquids, as transparent liquids were unsuitable for our technique due to the need for consistent speckle patterns. With transparent liquids, the LiDAR signal might: </a:t>
            </a:r>
            <a:endParaRPr lang="en-US" sz="1550" dirty="0"/>
          </a:p>
        </p:txBody>
      </p:sp>
      <p:sp>
        <p:nvSpPr>
          <p:cNvPr id="4" name="Text 2"/>
          <p:cNvSpPr/>
          <p:nvPr/>
        </p:nvSpPr>
        <p:spPr>
          <a:xfrm>
            <a:off x="708184" y="2469713"/>
            <a:ext cx="13214033" cy="32385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151617"/>
                </a:solidFill>
                <a:latin typeface="Inconsolata" pitchFamily="34" charset="0"/>
                <a:ea typeface="Inconsolata" pitchFamily="34" charset="-122"/>
                <a:cs typeface="Inconsolata" pitchFamily="34" charset="-120"/>
              </a:rPr>
              <a:t>Pass through the liquid and reflect off the container bottom</a:t>
            </a:r>
            <a:endParaRPr lang="en-US" sz="1550" dirty="0"/>
          </a:p>
        </p:txBody>
      </p:sp>
      <p:sp>
        <p:nvSpPr>
          <p:cNvPr id="5" name="Text 3"/>
          <p:cNvSpPr/>
          <p:nvPr/>
        </p:nvSpPr>
        <p:spPr>
          <a:xfrm>
            <a:off x="708184" y="2864287"/>
            <a:ext cx="13214033" cy="32385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151617"/>
                </a:solidFill>
                <a:latin typeface="Inconsolata" pitchFamily="34" charset="0"/>
                <a:ea typeface="Inconsolata" pitchFamily="34" charset="-122"/>
                <a:cs typeface="Inconsolata" pitchFamily="34" charset="-120"/>
              </a:rPr>
              <a:t>Create internal reflections within the liquid</a:t>
            </a:r>
            <a:endParaRPr lang="en-US" sz="1550" dirty="0"/>
          </a:p>
        </p:txBody>
      </p:sp>
      <p:sp>
        <p:nvSpPr>
          <p:cNvPr id="6" name="Text 4"/>
          <p:cNvSpPr/>
          <p:nvPr/>
        </p:nvSpPr>
        <p:spPr>
          <a:xfrm>
            <a:off x="708184" y="3258860"/>
            <a:ext cx="13214033" cy="323850"/>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151617"/>
                </a:solidFill>
                <a:latin typeface="Inconsolata" pitchFamily="34" charset="0"/>
                <a:ea typeface="Inconsolata" pitchFamily="34" charset="-122"/>
                <a:cs typeface="Inconsolata" pitchFamily="34" charset="-120"/>
              </a:rPr>
              <a:t>Result in scattered measurements due to refraction</a:t>
            </a:r>
            <a:endParaRPr lang="en-US" sz="1550" dirty="0"/>
          </a:p>
        </p:txBody>
      </p:sp>
      <p:pic>
        <p:nvPicPr>
          <p:cNvPr id="7" name="Image 0" descr="preencoded.png">    </p:cNvPr>
          <p:cNvPicPr>
            <a:picLocks noChangeAspect="1"/>
          </p:cNvPicPr>
          <p:nvPr/>
        </p:nvPicPr>
        <p:blipFill>
          <a:blip r:embed="rId1"/>
          <a:stretch>
            <a:fillRect/>
          </a:stretch>
        </p:blipFill>
        <p:spPr>
          <a:xfrm>
            <a:off x="708184" y="3810238"/>
            <a:ext cx="505778" cy="505778"/>
          </a:xfrm>
          <a:prstGeom prst="rect">
            <a:avLst/>
          </a:prstGeom>
        </p:spPr>
      </p:pic>
      <p:sp>
        <p:nvSpPr>
          <p:cNvPr id="8" name="Text 5"/>
          <p:cNvSpPr/>
          <p:nvPr/>
        </p:nvSpPr>
        <p:spPr>
          <a:xfrm>
            <a:off x="708184" y="4518303"/>
            <a:ext cx="2529364" cy="316111"/>
          </a:xfrm>
          <a:prstGeom prst="rect">
            <a:avLst/>
          </a:prstGeom>
          <a:noFill/>
          <a:ln/>
        </p:spPr>
        <p:txBody>
          <a:bodyPr wrap="none" lIns="0" tIns="0" rIns="0" bIns="0" rtlCol="0" anchor="t"/>
          <a:lstStyle/>
          <a:p>
            <a:pPr algn="l" indent="0" marL="0">
              <a:lnSpc>
                <a:spcPts val="2450"/>
              </a:lnSpc>
              <a:buNone/>
            </a:pPr>
            <a:r>
              <a:rPr lang="en-US" sz="1950" b="1" dirty="0">
                <a:solidFill>
                  <a:srgbClr val="151617"/>
                </a:solidFill>
                <a:latin typeface="Montserrat Black" pitchFamily="34" charset="0"/>
                <a:ea typeface="Montserrat Black" pitchFamily="34" charset="-122"/>
                <a:cs typeface="Montserrat Black" pitchFamily="34" charset="-120"/>
              </a:rPr>
              <a:t>Milk</a:t>
            </a:r>
            <a:endParaRPr lang="en-US" sz="1950" dirty="0"/>
          </a:p>
        </p:txBody>
      </p:sp>
      <p:sp>
        <p:nvSpPr>
          <p:cNvPr id="9" name="Text 6"/>
          <p:cNvSpPr/>
          <p:nvPr/>
        </p:nvSpPr>
        <p:spPr>
          <a:xfrm>
            <a:off x="708184" y="4955738"/>
            <a:ext cx="3075861" cy="323850"/>
          </a:xfrm>
          <a:prstGeom prst="rect">
            <a:avLst/>
          </a:prstGeom>
          <a:noFill/>
          <a:ln/>
        </p:spPr>
        <p:txBody>
          <a:bodyPr wrap="none" lIns="0" tIns="0" rIns="0" bIns="0" rtlCol="0" anchor="t"/>
          <a:lstStyle/>
          <a:p>
            <a:pPr algn="l" indent="0" marL="0">
              <a:lnSpc>
                <a:spcPts val="2500"/>
              </a:lnSpc>
              <a:buNone/>
            </a:pPr>
            <a:r>
              <a:rPr lang="en-US" sz="1550" dirty="0">
                <a:solidFill>
                  <a:srgbClr val="151617"/>
                </a:solidFill>
                <a:latin typeface="Inconsolata" pitchFamily="34" charset="0"/>
                <a:ea typeface="Inconsolata" pitchFamily="34" charset="-122"/>
                <a:cs typeface="Inconsolata" pitchFamily="34" charset="-120"/>
              </a:rPr>
              <a:t>Milk</a:t>
            </a:r>
            <a:endParaRPr lang="en-US" sz="1550" dirty="0"/>
          </a:p>
        </p:txBody>
      </p:sp>
      <p:pic>
        <p:nvPicPr>
          <p:cNvPr id="10" name="Image 1" descr="preencoded.png">    </p:cNvPr>
          <p:cNvPicPr>
            <a:picLocks noChangeAspect="1"/>
          </p:cNvPicPr>
          <p:nvPr/>
        </p:nvPicPr>
        <p:blipFill>
          <a:blip r:embed="rId2"/>
          <a:stretch>
            <a:fillRect/>
          </a:stretch>
        </p:blipFill>
        <p:spPr>
          <a:xfrm>
            <a:off x="4087535" y="3810238"/>
            <a:ext cx="505778" cy="505778"/>
          </a:xfrm>
          <a:prstGeom prst="rect">
            <a:avLst/>
          </a:prstGeom>
        </p:spPr>
      </p:pic>
      <p:sp>
        <p:nvSpPr>
          <p:cNvPr id="11" name="Text 7"/>
          <p:cNvSpPr/>
          <p:nvPr/>
        </p:nvSpPr>
        <p:spPr>
          <a:xfrm>
            <a:off x="4087535" y="4518303"/>
            <a:ext cx="2529364" cy="316111"/>
          </a:xfrm>
          <a:prstGeom prst="rect">
            <a:avLst/>
          </a:prstGeom>
          <a:noFill/>
          <a:ln/>
        </p:spPr>
        <p:txBody>
          <a:bodyPr wrap="none" lIns="0" tIns="0" rIns="0" bIns="0" rtlCol="0" anchor="t"/>
          <a:lstStyle/>
          <a:p>
            <a:pPr algn="l" indent="0" marL="0">
              <a:lnSpc>
                <a:spcPts val="2450"/>
              </a:lnSpc>
              <a:buNone/>
            </a:pPr>
            <a:r>
              <a:rPr lang="en-US" sz="1950" b="1" dirty="0">
                <a:solidFill>
                  <a:srgbClr val="151617"/>
                </a:solidFill>
                <a:latin typeface="Montserrat Black" pitchFamily="34" charset="0"/>
                <a:ea typeface="Montserrat Black" pitchFamily="34" charset="-122"/>
                <a:cs typeface="Montserrat Black" pitchFamily="34" charset="-120"/>
              </a:rPr>
              <a:t>Mango Juice</a:t>
            </a:r>
            <a:endParaRPr lang="en-US" sz="1950" dirty="0"/>
          </a:p>
        </p:txBody>
      </p:sp>
      <p:sp>
        <p:nvSpPr>
          <p:cNvPr id="12" name="Text 8"/>
          <p:cNvSpPr/>
          <p:nvPr/>
        </p:nvSpPr>
        <p:spPr>
          <a:xfrm>
            <a:off x="4087535" y="4955738"/>
            <a:ext cx="3075861" cy="323850"/>
          </a:xfrm>
          <a:prstGeom prst="rect">
            <a:avLst/>
          </a:prstGeom>
          <a:noFill/>
          <a:ln/>
        </p:spPr>
        <p:txBody>
          <a:bodyPr wrap="none" lIns="0" tIns="0" rIns="0" bIns="0" rtlCol="0" anchor="t"/>
          <a:lstStyle/>
          <a:p>
            <a:pPr algn="l" indent="0" marL="0">
              <a:lnSpc>
                <a:spcPts val="2500"/>
              </a:lnSpc>
              <a:buNone/>
            </a:pPr>
            <a:r>
              <a:rPr lang="en-US" sz="1550" dirty="0">
                <a:solidFill>
                  <a:srgbClr val="151617"/>
                </a:solidFill>
                <a:latin typeface="Inconsolata" pitchFamily="34" charset="0"/>
                <a:ea typeface="Inconsolata" pitchFamily="34" charset="-122"/>
                <a:cs typeface="Inconsolata" pitchFamily="34" charset="-120"/>
              </a:rPr>
              <a:t>Mango Juice</a:t>
            </a:r>
            <a:endParaRPr lang="en-US" sz="1550" dirty="0"/>
          </a:p>
        </p:txBody>
      </p:sp>
      <p:pic>
        <p:nvPicPr>
          <p:cNvPr id="13" name="Image 2" descr="preencoded.png">    </p:cNvPr>
          <p:cNvPicPr>
            <a:picLocks noChangeAspect="1"/>
          </p:cNvPicPr>
          <p:nvPr/>
        </p:nvPicPr>
        <p:blipFill>
          <a:blip r:embed="rId3"/>
          <a:stretch>
            <a:fillRect/>
          </a:stretch>
        </p:blipFill>
        <p:spPr>
          <a:xfrm>
            <a:off x="7466886" y="3810238"/>
            <a:ext cx="505778" cy="505778"/>
          </a:xfrm>
          <a:prstGeom prst="rect">
            <a:avLst/>
          </a:prstGeom>
        </p:spPr>
      </p:pic>
      <p:sp>
        <p:nvSpPr>
          <p:cNvPr id="14" name="Text 9"/>
          <p:cNvSpPr/>
          <p:nvPr/>
        </p:nvSpPr>
        <p:spPr>
          <a:xfrm>
            <a:off x="7466886" y="4518303"/>
            <a:ext cx="2529364" cy="316111"/>
          </a:xfrm>
          <a:prstGeom prst="rect">
            <a:avLst/>
          </a:prstGeom>
          <a:noFill/>
          <a:ln/>
        </p:spPr>
        <p:txBody>
          <a:bodyPr wrap="none" lIns="0" tIns="0" rIns="0" bIns="0" rtlCol="0" anchor="t"/>
          <a:lstStyle/>
          <a:p>
            <a:pPr algn="l" indent="0" marL="0">
              <a:lnSpc>
                <a:spcPts val="2450"/>
              </a:lnSpc>
              <a:buNone/>
            </a:pPr>
            <a:r>
              <a:rPr lang="en-US" sz="1950" b="1" dirty="0">
                <a:solidFill>
                  <a:srgbClr val="151617"/>
                </a:solidFill>
                <a:latin typeface="Montserrat Black" pitchFamily="34" charset="0"/>
                <a:ea typeface="Montserrat Black" pitchFamily="34" charset="-122"/>
                <a:cs typeface="Montserrat Black" pitchFamily="34" charset="-120"/>
              </a:rPr>
              <a:t>Tomato Sauce</a:t>
            </a:r>
            <a:endParaRPr lang="en-US" sz="1950" dirty="0"/>
          </a:p>
        </p:txBody>
      </p:sp>
      <p:sp>
        <p:nvSpPr>
          <p:cNvPr id="15" name="Text 10"/>
          <p:cNvSpPr/>
          <p:nvPr/>
        </p:nvSpPr>
        <p:spPr>
          <a:xfrm>
            <a:off x="7466886" y="4955738"/>
            <a:ext cx="3075861" cy="323850"/>
          </a:xfrm>
          <a:prstGeom prst="rect">
            <a:avLst/>
          </a:prstGeom>
          <a:noFill/>
          <a:ln/>
        </p:spPr>
        <p:txBody>
          <a:bodyPr wrap="none" lIns="0" tIns="0" rIns="0" bIns="0" rtlCol="0" anchor="t"/>
          <a:lstStyle/>
          <a:p>
            <a:pPr algn="l" indent="0" marL="0">
              <a:lnSpc>
                <a:spcPts val="2500"/>
              </a:lnSpc>
              <a:buNone/>
            </a:pPr>
            <a:r>
              <a:rPr lang="en-US" sz="1550" dirty="0">
                <a:solidFill>
                  <a:srgbClr val="151617"/>
                </a:solidFill>
                <a:latin typeface="Inconsolata" pitchFamily="34" charset="0"/>
                <a:ea typeface="Inconsolata" pitchFamily="34" charset="-122"/>
                <a:cs typeface="Inconsolata" pitchFamily="34" charset="-120"/>
              </a:rPr>
              <a:t>Tomato Sauce</a:t>
            </a:r>
            <a:endParaRPr lang="en-US" sz="1550" dirty="0"/>
          </a:p>
        </p:txBody>
      </p:sp>
      <p:pic>
        <p:nvPicPr>
          <p:cNvPr id="16" name="Image 3" descr="preencoded.png">    </p:cNvPr>
          <p:cNvPicPr>
            <a:picLocks noChangeAspect="1"/>
          </p:cNvPicPr>
          <p:nvPr/>
        </p:nvPicPr>
        <p:blipFill>
          <a:blip r:embed="rId4"/>
          <a:stretch>
            <a:fillRect/>
          </a:stretch>
        </p:blipFill>
        <p:spPr>
          <a:xfrm>
            <a:off x="10846237" y="3810238"/>
            <a:ext cx="505778" cy="505778"/>
          </a:xfrm>
          <a:prstGeom prst="rect">
            <a:avLst/>
          </a:prstGeom>
        </p:spPr>
      </p:pic>
      <p:sp>
        <p:nvSpPr>
          <p:cNvPr id="17" name="Text 11"/>
          <p:cNvSpPr/>
          <p:nvPr/>
        </p:nvSpPr>
        <p:spPr>
          <a:xfrm>
            <a:off x="10846237" y="4518303"/>
            <a:ext cx="2982635" cy="316111"/>
          </a:xfrm>
          <a:prstGeom prst="rect">
            <a:avLst/>
          </a:prstGeom>
          <a:noFill/>
          <a:ln/>
        </p:spPr>
        <p:txBody>
          <a:bodyPr wrap="none" lIns="0" tIns="0" rIns="0" bIns="0" rtlCol="0" anchor="t"/>
          <a:lstStyle/>
          <a:p>
            <a:pPr algn="l" indent="0" marL="0">
              <a:lnSpc>
                <a:spcPts val="2450"/>
              </a:lnSpc>
              <a:buNone/>
            </a:pPr>
            <a:r>
              <a:rPr lang="en-US" sz="1950" b="1" dirty="0">
                <a:solidFill>
                  <a:srgbClr val="151617"/>
                </a:solidFill>
                <a:latin typeface="Montserrat Black" pitchFamily="34" charset="0"/>
                <a:ea typeface="Montserrat Black" pitchFamily="34" charset="-122"/>
                <a:cs typeface="Montserrat Black" pitchFamily="34" charset="-120"/>
              </a:rPr>
              <a:t>Kesar Pista Ice Cream</a:t>
            </a:r>
            <a:endParaRPr lang="en-US" sz="1950" dirty="0"/>
          </a:p>
        </p:txBody>
      </p:sp>
      <p:sp>
        <p:nvSpPr>
          <p:cNvPr id="18" name="Text 12"/>
          <p:cNvSpPr/>
          <p:nvPr/>
        </p:nvSpPr>
        <p:spPr>
          <a:xfrm>
            <a:off x="10846237" y="4955738"/>
            <a:ext cx="3075980" cy="323850"/>
          </a:xfrm>
          <a:prstGeom prst="rect">
            <a:avLst/>
          </a:prstGeom>
          <a:noFill/>
          <a:ln/>
        </p:spPr>
        <p:txBody>
          <a:bodyPr wrap="none" lIns="0" tIns="0" rIns="0" bIns="0" rtlCol="0" anchor="t"/>
          <a:lstStyle/>
          <a:p>
            <a:pPr algn="l" indent="0" marL="0">
              <a:lnSpc>
                <a:spcPts val="2500"/>
              </a:lnSpc>
              <a:buNone/>
            </a:pPr>
            <a:r>
              <a:rPr lang="en-US" sz="1550" dirty="0">
                <a:solidFill>
                  <a:srgbClr val="151617"/>
                </a:solidFill>
                <a:latin typeface="Inconsolata" pitchFamily="34" charset="0"/>
                <a:ea typeface="Inconsolata" pitchFamily="34" charset="-122"/>
                <a:cs typeface="Inconsolata" pitchFamily="34" charset="-120"/>
              </a:rPr>
              <a:t>Kesar Pista Ice Cream</a:t>
            </a:r>
            <a:endParaRPr lang="en-US" sz="1550" dirty="0"/>
          </a:p>
        </p:txBody>
      </p:sp>
      <p:pic>
        <p:nvPicPr>
          <p:cNvPr id="19" name="Image 4" descr="preencoded.png">    </p:cNvPr>
          <p:cNvPicPr>
            <a:picLocks noChangeAspect="1"/>
          </p:cNvPicPr>
          <p:nvPr/>
        </p:nvPicPr>
        <p:blipFill>
          <a:blip r:embed="rId5"/>
          <a:stretch>
            <a:fillRect/>
          </a:stretch>
        </p:blipFill>
        <p:spPr>
          <a:xfrm>
            <a:off x="708184" y="5886569"/>
            <a:ext cx="505778" cy="505778"/>
          </a:xfrm>
          <a:prstGeom prst="rect">
            <a:avLst/>
          </a:prstGeom>
        </p:spPr>
      </p:pic>
      <p:sp>
        <p:nvSpPr>
          <p:cNvPr id="20" name="Text 13"/>
          <p:cNvSpPr/>
          <p:nvPr/>
        </p:nvSpPr>
        <p:spPr>
          <a:xfrm>
            <a:off x="708184" y="6594634"/>
            <a:ext cx="3075861" cy="632222"/>
          </a:xfrm>
          <a:prstGeom prst="rect">
            <a:avLst/>
          </a:prstGeom>
          <a:noFill/>
          <a:ln/>
        </p:spPr>
        <p:txBody>
          <a:bodyPr wrap="square" lIns="0" tIns="0" rIns="0" bIns="0" rtlCol="0" anchor="t"/>
          <a:lstStyle/>
          <a:p>
            <a:pPr algn="l" indent="0" marL="0">
              <a:lnSpc>
                <a:spcPts val="2450"/>
              </a:lnSpc>
              <a:buNone/>
            </a:pPr>
            <a:r>
              <a:rPr lang="en-US" sz="1950" b="1" dirty="0">
                <a:solidFill>
                  <a:srgbClr val="151617"/>
                </a:solidFill>
                <a:latin typeface="Montserrat Black" pitchFamily="34" charset="0"/>
                <a:ea typeface="Montserrat Black" pitchFamily="34" charset="-122"/>
                <a:cs typeface="Montserrat Black" pitchFamily="34" charset="-120"/>
              </a:rPr>
              <a:t>Butterscotch Ice Cream</a:t>
            </a:r>
            <a:endParaRPr lang="en-US" sz="1950" dirty="0"/>
          </a:p>
        </p:txBody>
      </p:sp>
      <p:sp>
        <p:nvSpPr>
          <p:cNvPr id="21" name="Text 14"/>
          <p:cNvSpPr/>
          <p:nvPr/>
        </p:nvSpPr>
        <p:spPr>
          <a:xfrm>
            <a:off x="708184" y="7348180"/>
            <a:ext cx="3075861" cy="323850"/>
          </a:xfrm>
          <a:prstGeom prst="rect">
            <a:avLst/>
          </a:prstGeom>
          <a:noFill/>
          <a:ln/>
        </p:spPr>
        <p:txBody>
          <a:bodyPr wrap="none" lIns="0" tIns="0" rIns="0" bIns="0" rtlCol="0" anchor="t"/>
          <a:lstStyle/>
          <a:p>
            <a:pPr algn="l" indent="0" marL="0">
              <a:lnSpc>
                <a:spcPts val="2500"/>
              </a:lnSpc>
              <a:buNone/>
            </a:pPr>
            <a:r>
              <a:rPr lang="en-US" sz="1550" dirty="0">
                <a:solidFill>
                  <a:srgbClr val="151617"/>
                </a:solidFill>
                <a:latin typeface="Inconsolata" pitchFamily="34" charset="0"/>
                <a:ea typeface="Inconsolata" pitchFamily="34" charset="-122"/>
                <a:cs typeface="Inconsolata" pitchFamily="34" charset="-120"/>
              </a:rPr>
              <a:t>Butterscotch Ice Cream</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31520" y="574715"/>
            <a:ext cx="5225534" cy="653177"/>
          </a:xfrm>
          <a:prstGeom prst="rect">
            <a:avLst/>
          </a:prstGeom>
          <a:noFill/>
          <a:ln/>
        </p:spPr>
        <p:txBody>
          <a:bodyPr wrap="none" lIns="0" tIns="0" rIns="0" bIns="0" rtlCol="0" anchor="t"/>
          <a:lstStyle/>
          <a:p>
            <a:pPr indent="0" marL="0">
              <a:lnSpc>
                <a:spcPts val="5100"/>
              </a:lnSpc>
              <a:buNone/>
            </a:pPr>
            <a:r>
              <a:rPr lang="en-US" sz="4100" b="1" dirty="0">
                <a:solidFill>
                  <a:srgbClr val="151617"/>
                </a:solidFill>
                <a:latin typeface="Montserrat Black" pitchFamily="34" charset="0"/>
                <a:ea typeface="Montserrat Black" pitchFamily="34" charset="-122"/>
                <a:cs typeface="Montserrat Black" pitchFamily="34" charset="-120"/>
              </a:rPr>
              <a:t>Methodology</a:t>
            </a:r>
            <a:endParaRPr lang="en-US" sz="4100" dirty="0"/>
          </a:p>
        </p:txBody>
      </p:sp>
      <p:sp>
        <p:nvSpPr>
          <p:cNvPr id="3" name="Text 1"/>
          <p:cNvSpPr/>
          <p:nvPr/>
        </p:nvSpPr>
        <p:spPr>
          <a:xfrm>
            <a:off x="731520" y="1645920"/>
            <a:ext cx="13167360" cy="668893"/>
          </a:xfrm>
          <a:prstGeom prst="rect">
            <a:avLst/>
          </a:prstGeom>
          <a:noFill/>
          <a:ln/>
        </p:spPr>
        <p:txBody>
          <a:bodyPr wrap="square" lIns="0" tIns="0" rIns="0" bIns="0" rtlCol="0" anchor="t"/>
          <a:lstStyle/>
          <a:p>
            <a:pPr indent="0" marL="0">
              <a:lnSpc>
                <a:spcPts val="2600"/>
              </a:lnSpc>
              <a:buNone/>
            </a:pPr>
            <a:r>
              <a:rPr lang="en-US" sz="1600" dirty="0">
                <a:solidFill>
                  <a:srgbClr val="151617"/>
                </a:solidFill>
                <a:latin typeface="Inconsolata" pitchFamily="34" charset="0"/>
                <a:ea typeface="Inconsolata" pitchFamily="34" charset="-122"/>
                <a:cs typeface="Inconsolata" pitchFamily="34" charset="-120"/>
              </a:rPr>
              <a:t>The liquid classification approach utilizing iPhone’s LiDAR technology is organized into a structured workflow consisting of seven key stages as depicted below.</a:t>
            </a:r>
            <a:endParaRPr lang="en-US" sz="1600" dirty="0"/>
          </a:p>
        </p:txBody>
      </p:sp>
      <p:pic>
        <p:nvPicPr>
          <p:cNvPr id="4" name="Image 0" descr="preencoded.png">    </p:cNvPr>
          <p:cNvPicPr>
            <a:picLocks noChangeAspect="1"/>
          </p:cNvPicPr>
          <p:nvPr/>
        </p:nvPicPr>
        <p:blipFill>
          <a:blip r:embed="rId1"/>
          <a:stretch>
            <a:fillRect/>
          </a:stretch>
        </p:blipFill>
        <p:spPr>
          <a:xfrm>
            <a:off x="731520" y="2549962"/>
            <a:ext cx="13167360" cy="4966097"/>
          </a:xfrm>
          <a:prstGeom prst="rect">
            <a:avLst/>
          </a:prstGeom>
        </p:spPr>
      </p:pic>
      <p:sp>
        <p:nvSpPr>
          <p:cNvPr id="5" name="Text 2"/>
          <p:cNvSpPr/>
          <p:nvPr/>
        </p:nvSpPr>
        <p:spPr>
          <a:xfrm>
            <a:off x="731520" y="7751207"/>
            <a:ext cx="13167360" cy="334447"/>
          </a:xfrm>
          <a:prstGeom prst="rect">
            <a:avLst/>
          </a:prstGeom>
          <a:noFill/>
          <a:ln/>
        </p:spPr>
        <p:txBody>
          <a:bodyPr wrap="none" lIns="0" tIns="0" rIns="0" bIns="0" rtlCol="0" anchor="t"/>
          <a:lstStyle/>
          <a:p>
            <a:pPr indent="0" marL="0">
              <a:lnSpc>
                <a:spcPts val="2600"/>
              </a:lnSpc>
              <a:buNone/>
            </a:pP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723900" y="2381250"/>
            <a:ext cx="4038600" cy="3467100"/>
          </a:xfrm>
          <a:prstGeom prst="rect">
            <a:avLst/>
          </a:prstGeom>
        </p:spPr>
      </p:pic>
      <p:sp>
        <p:nvSpPr>
          <p:cNvPr id="4" name="Text 0"/>
          <p:cNvSpPr/>
          <p:nvPr/>
        </p:nvSpPr>
        <p:spPr>
          <a:xfrm>
            <a:off x="6166485" y="534352"/>
            <a:ext cx="4858345" cy="607338"/>
          </a:xfrm>
          <a:prstGeom prst="rect">
            <a:avLst/>
          </a:prstGeom>
          <a:noFill/>
          <a:ln/>
        </p:spPr>
        <p:txBody>
          <a:bodyPr wrap="none" lIns="0" tIns="0" rIns="0" bIns="0" rtlCol="0" anchor="t"/>
          <a:lstStyle/>
          <a:p>
            <a:pPr indent="0" marL="0">
              <a:lnSpc>
                <a:spcPts val="4750"/>
              </a:lnSpc>
              <a:buNone/>
            </a:pPr>
            <a:r>
              <a:rPr lang="en-US" sz="3800" b="1" dirty="0">
                <a:solidFill>
                  <a:srgbClr val="151617"/>
                </a:solidFill>
                <a:latin typeface="Montserrat Black" pitchFamily="34" charset="0"/>
                <a:ea typeface="Montserrat Black" pitchFamily="34" charset="-122"/>
                <a:cs typeface="Montserrat Black" pitchFamily="34" charset="-120"/>
              </a:rPr>
              <a:t>Experiments</a:t>
            </a:r>
            <a:endParaRPr lang="en-US" sz="3800" dirty="0"/>
          </a:p>
        </p:txBody>
      </p:sp>
      <p:sp>
        <p:nvSpPr>
          <p:cNvPr id="5" name="Text 1"/>
          <p:cNvSpPr/>
          <p:nvPr/>
        </p:nvSpPr>
        <p:spPr>
          <a:xfrm>
            <a:off x="6166485" y="1433155"/>
            <a:ext cx="7783830" cy="1243489"/>
          </a:xfrm>
          <a:prstGeom prst="rect">
            <a:avLst/>
          </a:prstGeom>
          <a:noFill/>
          <a:ln/>
        </p:spPr>
        <p:txBody>
          <a:bodyPr wrap="squar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We evaluated our LiDAR-based liquid classification system using two distinct datasets and conducted comprehensive performance analysis using various metrics. The evaluation was performed using a Random Forest classifier with a 70-15-15 split for training, validation, and testing respectively.</a:t>
            </a:r>
            <a:endParaRPr lang="en-US" sz="1500" dirty="0"/>
          </a:p>
        </p:txBody>
      </p:sp>
      <p:sp>
        <p:nvSpPr>
          <p:cNvPr id="6" name="Shape 2"/>
          <p:cNvSpPr/>
          <p:nvPr/>
        </p:nvSpPr>
        <p:spPr>
          <a:xfrm>
            <a:off x="6166485" y="2895243"/>
            <a:ext cx="7783830" cy="4800005"/>
          </a:xfrm>
          <a:prstGeom prst="roundRect">
            <a:avLst>
              <a:gd name="adj" fmla="val 190"/>
            </a:avLst>
          </a:prstGeom>
          <a:noFill/>
          <a:ln w="7620">
            <a:solidFill>
              <a:srgbClr val="000000">
                <a:alpha val="8000"/>
              </a:srgbClr>
            </a:solidFill>
            <a:prstDash val="solid"/>
          </a:ln>
        </p:spPr>
      </p:sp>
      <p:sp>
        <p:nvSpPr>
          <p:cNvPr id="7" name="Shape 3"/>
          <p:cNvSpPr/>
          <p:nvPr/>
        </p:nvSpPr>
        <p:spPr>
          <a:xfrm>
            <a:off x="6174105" y="2902863"/>
            <a:ext cx="7768590" cy="559237"/>
          </a:xfrm>
          <a:prstGeom prst="rect">
            <a:avLst/>
          </a:prstGeom>
          <a:solidFill>
            <a:srgbClr val="FFFFFF">
              <a:alpha val="4000"/>
            </a:srgbClr>
          </a:solidFill>
          <a:ln/>
        </p:spPr>
      </p:sp>
      <p:sp>
        <p:nvSpPr>
          <p:cNvPr id="8" name="Text 4"/>
          <p:cNvSpPr/>
          <p:nvPr/>
        </p:nvSpPr>
        <p:spPr>
          <a:xfrm>
            <a:off x="6368772" y="3027045"/>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Liquid</a:t>
            </a:r>
            <a:endParaRPr lang="en-US" sz="1500" dirty="0"/>
          </a:p>
        </p:txBody>
      </p:sp>
      <p:sp>
        <p:nvSpPr>
          <p:cNvPr id="9" name="Text 5"/>
          <p:cNvSpPr/>
          <p:nvPr/>
        </p:nvSpPr>
        <p:spPr>
          <a:xfrm>
            <a:off x="7926229" y="3027045"/>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Precision</a:t>
            </a:r>
            <a:endParaRPr lang="en-US" sz="1500" dirty="0"/>
          </a:p>
        </p:txBody>
      </p:sp>
      <p:sp>
        <p:nvSpPr>
          <p:cNvPr id="10" name="Text 6"/>
          <p:cNvSpPr/>
          <p:nvPr/>
        </p:nvSpPr>
        <p:spPr>
          <a:xfrm>
            <a:off x="9479875" y="3027045"/>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Recall</a:t>
            </a:r>
            <a:endParaRPr lang="en-US" sz="1500" dirty="0"/>
          </a:p>
        </p:txBody>
      </p:sp>
      <p:sp>
        <p:nvSpPr>
          <p:cNvPr id="11" name="Text 7"/>
          <p:cNvSpPr/>
          <p:nvPr/>
        </p:nvSpPr>
        <p:spPr>
          <a:xfrm>
            <a:off x="11033522" y="3027045"/>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F1-Score</a:t>
            </a:r>
            <a:endParaRPr lang="en-US" sz="1500" dirty="0"/>
          </a:p>
        </p:txBody>
      </p:sp>
      <p:sp>
        <p:nvSpPr>
          <p:cNvPr id="12" name="Text 8"/>
          <p:cNvSpPr/>
          <p:nvPr/>
        </p:nvSpPr>
        <p:spPr>
          <a:xfrm>
            <a:off x="12587168" y="3027045"/>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Support</a:t>
            </a:r>
            <a:endParaRPr lang="en-US" sz="1500" dirty="0"/>
          </a:p>
        </p:txBody>
      </p:sp>
      <p:sp>
        <p:nvSpPr>
          <p:cNvPr id="13" name="Shape 9"/>
          <p:cNvSpPr/>
          <p:nvPr/>
        </p:nvSpPr>
        <p:spPr>
          <a:xfrm>
            <a:off x="6174105" y="3462099"/>
            <a:ext cx="7768590" cy="559237"/>
          </a:xfrm>
          <a:prstGeom prst="rect">
            <a:avLst/>
          </a:prstGeom>
          <a:solidFill>
            <a:srgbClr val="000000">
              <a:alpha val="4000"/>
            </a:srgbClr>
          </a:solidFill>
          <a:ln/>
        </p:spPr>
      </p:sp>
      <p:sp>
        <p:nvSpPr>
          <p:cNvPr id="14" name="Text 10"/>
          <p:cNvSpPr/>
          <p:nvPr/>
        </p:nvSpPr>
        <p:spPr>
          <a:xfrm>
            <a:off x="6368772" y="3586282"/>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Kesar Pista</a:t>
            </a:r>
            <a:endParaRPr lang="en-US" sz="1500" dirty="0"/>
          </a:p>
        </p:txBody>
      </p:sp>
      <p:sp>
        <p:nvSpPr>
          <p:cNvPr id="15" name="Text 11"/>
          <p:cNvSpPr/>
          <p:nvPr/>
        </p:nvSpPr>
        <p:spPr>
          <a:xfrm>
            <a:off x="7926229" y="3586282"/>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0.87</a:t>
            </a:r>
            <a:endParaRPr lang="en-US" sz="1500" dirty="0"/>
          </a:p>
        </p:txBody>
      </p:sp>
      <p:sp>
        <p:nvSpPr>
          <p:cNvPr id="16" name="Text 12"/>
          <p:cNvSpPr/>
          <p:nvPr/>
        </p:nvSpPr>
        <p:spPr>
          <a:xfrm>
            <a:off x="9479875" y="3586282"/>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0.93</a:t>
            </a:r>
            <a:endParaRPr lang="en-US" sz="1500" dirty="0"/>
          </a:p>
        </p:txBody>
      </p:sp>
      <p:sp>
        <p:nvSpPr>
          <p:cNvPr id="17" name="Text 13"/>
          <p:cNvSpPr/>
          <p:nvPr/>
        </p:nvSpPr>
        <p:spPr>
          <a:xfrm>
            <a:off x="11033522" y="3586282"/>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0.90</a:t>
            </a:r>
            <a:endParaRPr lang="en-US" sz="1500" dirty="0"/>
          </a:p>
        </p:txBody>
      </p:sp>
      <p:sp>
        <p:nvSpPr>
          <p:cNvPr id="18" name="Text 14"/>
          <p:cNvSpPr/>
          <p:nvPr/>
        </p:nvSpPr>
        <p:spPr>
          <a:xfrm>
            <a:off x="12587168" y="3586282"/>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14</a:t>
            </a:r>
            <a:endParaRPr lang="en-US" sz="1500" dirty="0"/>
          </a:p>
        </p:txBody>
      </p:sp>
      <p:sp>
        <p:nvSpPr>
          <p:cNvPr id="19" name="Shape 15"/>
          <p:cNvSpPr/>
          <p:nvPr/>
        </p:nvSpPr>
        <p:spPr>
          <a:xfrm>
            <a:off x="6174105" y="4021336"/>
            <a:ext cx="7768590" cy="559237"/>
          </a:xfrm>
          <a:prstGeom prst="rect">
            <a:avLst/>
          </a:prstGeom>
          <a:solidFill>
            <a:srgbClr val="FFFFFF">
              <a:alpha val="4000"/>
            </a:srgbClr>
          </a:solidFill>
          <a:ln/>
        </p:spPr>
      </p:sp>
      <p:sp>
        <p:nvSpPr>
          <p:cNvPr id="20" name="Text 16"/>
          <p:cNvSpPr/>
          <p:nvPr/>
        </p:nvSpPr>
        <p:spPr>
          <a:xfrm>
            <a:off x="6368772" y="4145518"/>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Mango</a:t>
            </a:r>
            <a:endParaRPr lang="en-US" sz="1500" dirty="0"/>
          </a:p>
        </p:txBody>
      </p:sp>
      <p:sp>
        <p:nvSpPr>
          <p:cNvPr id="21" name="Text 17"/>
          <p:cNvSpPr/>
          <p:nvPr/>
        </p:nvSpPr>
        <p:spPr>
          <a:xfrm>
            <a:off x="7926229" y="4145518"/>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0.96</a:t>
            </a:r>
            <a:endParaRPr lang="en-US" sz="1500" dirty="0"/>
          </a:p>
        </p:txBody>
      </p:sp>
      <p:sp>
        <p:nvSpPr>
          <p:cNvPr id="22" name="Text 18"/>
          <p:cNvSpPr/>
          <p:nvPr/>
        </p:nvSpPr>
        <p:spPr>
          <a:xfrm>
            <a:off x="9479875" y="4145518"/>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0.96</a:t>
            </a:r>
            <a:endParaRPr lang="en-US" sz="1500" dirty="0"/>
          </a:p>
        </p:txBody>
      </p:sp>
      <p:sp>
        <p:nvSpPr>
          <p:cNvPr id="23" name="Text 19"/>
          <p:cNvSpPr/>
          <p:nvPr/>
        </p:nvSpPr>
        <p:spPr>
          <a:xfrm>
            <a:off x="11033522" y="4145518"/>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0.96</a:t>
            </a:r>
            <a:endParaRPr lang="en-US" sz="1500" dirty="0"/>
          </a:p>
        </p:txBody>
      </p:sp>
      <p:sp>
        <p:nvSpPr>
          <p:cNvPr id="24" name="Text 20"/>
          <p:cNvSpPr/>
          <p:nvPr/>
        </p:nvSpPr>
        <p:spPr>
          <a:xfrm>
            <a:off x="12587168" y="4145518"/>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25</a:t>
            </a:r>
            <a:endParaRPr lang="en-US" sz="1500" dirty="0"/>
          </a:p>
        </p:txBody>
      </p:sp>
      <p:sp>
        <p:nvSpPr>
          <p:cNvPr id="25" name="Shape 21"/>
          <p:cNvSpPr/>
          <p:nvPr/>
        </p:nvSpPr>
        <p:spPr>
          <a:xfrm>
            <a:off x="6174105" y="4580573"/>
            <a:ext cx="7768590" cy="559237"/>
          </a:xfrm>
          <a:prstGeom prst="rect">
            <a:avLst/>
          </a:prstGeom>
          <a:solidFill>
            <a:srgbClr val="000000">
              <a:alpha val="4000"/>
            </a:srgbClr>
          </a:solidFill>
          <a:ln/>
        </p:spPr>
      </p:sp>
      <p:sp>
        <p:nvSpPr>
          <p:cNvPr id="26" name="Text 22"/>
          <p:cNvSpPr/>
          <p:nvPr/>
        </p:nvSpPr>
        <p:spPr>
          <a:xfrm>
            <a:off x="6368772" y="4704755"/>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Milk</a:t>
            </a:r>
            <a:endParaRPr lang="en-US" sz="1500" dirty="0"/>
          </a:p>
        </p:txBody>
      </p:sp>
      <p:sp>
        <p:nvSpPr>
          <p:cNvPr id="27" name="Text 23"/>
          <p:cNvSpPr/>
          <p:nvPr/>
        </p:nvSpPr>
        <p:spPr>
          <a:xfrm>
            <a:off x="7926229" y="4704755"/>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1.00</a:t>
            </a:r>
            <a:endParaRPr lang="en-US" sz="1500" dirty="0"/>
          </a:p>
        </p:txBody>
      </p:sp>
      <p:sp>
        <p:nvSpPr>
          <p:cNvPr id="28" name="Text 24"/>
          <p:cNvSpPr/>
          <p:nvPr/>
        </p:nvSpPr>
        <p:spPr>
          <a:xfrm>
            <a:off x="9479875" y="4704755"/>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0.95</a:t>
            </a:r>
            <a:endParaRPr lang="en-US" sz="1500" dirty="0"/>
          </a:p>
        </p:txBody>
      </p:sp>
      <p:sp>
        <p:nvSpPr>
          <p:cNvPr id="29" name="Text 25"/>
          <p:cNvSpPr/>
          <p:nvPr/>
        </p:nvSpPr>
        <p:spPr>
          <a:xfrm>
            <a:off x="11033522" y="4704755"/>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0.98</a:t>
            </a:r>
            <a:endParaRPr lang="en-US" sz="1500" dirty="0"/>
          </a:p>
        </p:txBody>
      </p:sp>
      <p:sp>
        <p:nvSpPr>
          <p:cNvPr id="30" name="Text 26"/>
          <p:cNvSpPr/>
          <p:nvPr/>
        </p:nvSpPr>
        <p:spPr>
          <a:xfrm>
            <a:off x="12587168" y="4704755"/>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21</a:t>
            </a:r>
            <a:endParaRPr lang="en-US" sz="1500" dirty="0"/>
          </a:p>
        </p:txBody>
      </p:sp>
      <p:sp>
        <p:nvSpPr>
          <p:cNvPr id="31" name="Shape 27"/>
          <p:cNvSpPr/>
          <p:nvPr/>
        </p:nvSpPr>
        <p:spPr>
          <a:xfrm>
            <a:off x="6174105" y="5139809"/>
            <a:ext cx="7768590" cy="559237"/>
          </a:xfrm>
          <a:prstGeom prst="rect">
            <a:avLst/>
          </a:prstGeom>
          <a:solidFill>
            <a:srgbClr val="FFFFFF">
              <a:alpha val="4000"/>
            </a:srgbClr>
          </a:solidFill>
          <a:ln/>
        </p:spPr>
      </p:sp>
      <p:sp>
        <p:nvSpPr>
          <p:cNvPr id="32" name="Text 28"/>
          <p:cNvSpPr/>
          <p:nvPr/>
        </p:nvSpPr>
        <p:spPr>
          <a:xfrm>
            <a:off x="6368772" y="5263991"/>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Sauce</a:t>
            </a:r>
            <a:endParaRPr lang="en-US" sz="1500" dirty="0"/>
          </a:p>
        </p:txBody>
      </p:sp>
      <p:sp>
        <p:nvSpPr>
          <p:cNvPr id="33" name="Text 29"/>
          <p:cNvSpPr/>
          <p:nvPr/>
        </p:nvSpPr>
        <p:spPr>
          <a:xfrm>
            <a:off x="7926229" y="5263991"/>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1.00</a:t>
            </a:r>
            <a:endParaRPr lang="en-US" sz="1500" dirty="0"/>
          </a:p>
        </p:txBody>
      </p:sp>
      <p:sp>
        <p:nvSpPr>
          <p:cNvPr id="34" name="Text 30"/>
          <p:cNvSpPr/>
          <p:nvPr/>
        </p:nvSpPr>
        <p:spPr>
          <a:xfrm>
            <a:off x="9479875" y="5263991"/>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1.00</a:t>
            </a:r>
            <a:endParaRPr lang="en-US" sz="1500" dirty="0"/>
          </a:p>
        </p:txBody>
      </p:sp>
      <p:sp>
        <p:nvSpPr>
          <p:cNvPr id="35" name="Text 31"/>
          <p:cNvSpPr/>
          <p:nvPr/>
        </p:nvSpPr>
        <p:spPr>
          <a:xfrm>
            <a:off x="11033522" y="5263991"/>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1.00</a:t>
            </a:r>
            <a:endParaRPr lang="en-US" sz="1500" dirty="0"/>
          </a:p>
        </p:txBody>
      </p:sp>
      <p:sp>
        <p:nvSpPr>
          <p:cNvPr id="36" name="Text 32"/>
          <p:cNvSpPr/>
          <p:nvPr/>
        </p:nvSpPr>
        <p:spPr>
          <a:xfrm>
            <a:off x="12587168" y="5263991"/>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12</a:t>
            </a:r>
            <a:endParaRPr lang="en-US" sz="1500" dirty="0"/>
          </a:p>
        </p:txBody>
      </p:sp>
      <p:sp>
        <p:nvSpPr>
          <p:cNvPr id="37" name="Shape 33"/>
          <p:cNvSpPr/>
          <p:nvPr/>
        </p:nvSpPr>
        <p:spPr>
          <a:xfrm>
            <a:off x="6174105" y="5699046"/>
            <a:ext cx="7768590" cy="559237"/>
          </a:xfrm>
          <a:prstGeom prst="rect">
            <a:avLst/>
          </a:prstGeom>
          <a:solidFill>
            <a:srgbClr val="000000">
              <a:alpha val="4000"/>
            </a:srgbClr>
          </a:solidFill>
          <a:ln/>
        </p:spPr>
      </p:sp>
      <p:sp>
        <p:nvSpPr>
          <p:cNvPr id="38" name="Text 34"/>
          <p:cNvSpPr/>
          <p:nvPr/>
        </p:nvSpPr>
        <p:spPr>
          <a:xfrm>
            <a:off x="6368772" y="5823228"/>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Accuracy</a:t>
            </a:r>
            <a:endParaRPr lang="en-US" sz="1500" dirty="0"/>
          </a:p>
        </p:txBody>
      </p:sp>
      <p:sp>
        <p:nvSpPr>
          <p:cNvPr id="39" name="Text 35"/>
          <p:cNvSpPr/>
          <p:nvPr/>
        </p:nvSpPr>
        <p:spPr>
          <a:xfrm>
            <a:off x="7926229" y="5823228"/>
            <a:ext cx="1157407" cy="310872"/>
          </a:xfrm>
          <a:prstGeom prst="rect">
            <a:avLst/>
          </a:prstGeom>
          <a:noFill/>
          <a:ln/>
        </p:spPr>
        <p:txBody>
          <a:bodyPr wrap="none" lIns="0" tIns="0" rIns="0" bIns="0" rtlCol="0" anchor="t"/>
          <a:lstStyle/>
          <a:p>
            <a:pPr indent="0" marL="0">
              <a:lnSpc>
                <a:spcPts val="2400"/>
              </a:lnSpc>
              <a:buNone/>
            </a:pPr>
            <a:endParaRPr lang="en-US" sz="1500" dirty="0"/>
          </a:p>
        </p:txBody>
      </p:sp>
      <p:sp>
        <p:nvSpPr>
          <p:cNvPr id="40" name="Text 36"/>
          <p:cNvSpPr/>
          <p:nvPr/>
        </p:nvSpPr>
        <p:spPr>
          <a:xfrm>
            <a:off x="9479875" y="5823228"/>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0.96</a:t>
            </a:r>
            <a:endParaRPr lang="en-US" sz="1500" dirty="0"/>
          </a:p>
        </p:txBody>
      </p:sp>
      <p:sp>
        <p:nvSpPr>
          <p:cNvPr id="41" name="Text 37"/>
          <p:cNvSpPr/>
          <p:nvPr/>
        </p:nvSpPr>
        <p:spPr>
          <a:xfrm>
            <a:off x="11033522" y="5823228"/>
            <a:ext cx="1157407" cy="310872"/>
          </a:xfrm>
          <a:prstGeom prst="rect">
            <a:avLst/>
          </a:prstGeom>
          <a:noFill/>
          <a:ln/>
        </p:spPr>
        <p:txBody>
          <a:bodyPr wrap="none" lIns="0" tIns="0" rIns="0" bIns="0" rtlCol="0" anchor="t"/>
          <a:lstStyle/>
          <a:p>
            <a:pPr indent="0" marL="0">
              <a:lnSpc>
                <a:spcPts val="2400"/>
              </a:lnSpc>
              <a:buNone/>
            </a:pPr>
            <a:endParaRPr lang="en-US" sz="1500" dirty="0"/>
          </a:p>
        </p:txBody>
      </p:sp>
      <p:sp>
        <p:nvSpPr>
          <p:cNvPr id="42" name="Text 38"/>
          <p:cNvSpPr/>
          <p:nvPr/>
        </p:nvSpPr>
        <p:spPr>
          <a:xfrm>
            <a:off x="12587168" y="5823228"/>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72</a:t>
            </a:r>
            <a:endParaRPr lang="en-US" sz="1500" dirty="0"/>
          </a:p>
        </p:txBody>
      </p:sp>
      <p:sp>
        <p:nvSpPr>
          <p:cNvPr id="43" name="Shape 39"/>
          <p:cNvSpPr/>
          <p:nvPr/>
        </p:nvSpPr>
        <p:spPr>
          <a:xfrm>
            <a:off x="6174105" y="6258282"/>
            <a:ext cx="7768590" cy="559237"/>
          </a:xfrm>
          <a:prstGeom prst="rect">
            <a:avLst/>
          </a:prstGeom>
          <a:solidFill>
            <a:srgbClr val="FFFFFF">
              <a:alpha val="4000"/>
            </a:srgbClr>
          </a:solidFill>
          <a:ln/>
        </p:spPr>
      </p:sp>
      <p:sp>
        <p:nvSpPr>
          <p:cNvPr id="44" name="Text 40"/>
          <p:cNvSpPr/>
          <p:nvPr/>
        </p:nvSpPr>
        <p:spPr>
          <a:xfrm>
            <a:off x="6368772" y="6382464"/>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Macro Avg</a:t>
            </a:r>
            <a:endParaRPr lang="en-US" sz="1500" dirty="0"/>
          </a:p>
        </p:txBody>
      </p:sp>
      <p:sp>
        <p:nvSpPr>
          <p:cNvPr id="45" name="Text 41"/>
          <p:cNvSpPr/>
          <p:nvPr/>
        </p:nvSpPr>
        <p:spPr>
          <a:xfrm>
            <a:off x="7926229" y="6382464"/>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0.96</a:t>
            </a:r>
            <a:endParaRPr lang="en-US" sz="1500" dirty="0"/>
          </a:p>
        </p:txBody>
      </p:sp>
      <p:sp>
        <p:nvSpPr>
          <p:cNvPr id="46" name="Text 42"/>
          <p:cNvSpPr/>
          <p:nvPr/>
        </p:nvSpPr>
        <p:spPr>
          <a:xfrm>
            <a:off x="9479875" y="6382464"/>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0.96</a:t>
            </a:r>
            <a:endParaRPr lang="en-US" sz="1500" dirty="0"/>
          </a:p>
        </p:txBody>
      </p:sp>
      <p:sp>
        <p:nvSpPr>
          <p:cNvPr id="47" name="Text 43"/>
          <p:cNvSpPr/>
          <p:nvPr/>
        </p:nvSpPr>
        <p:spPr>
          <a:xfrm>
            <a:off x="11033522" y="6382464"/>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0.96</a:t>
            </a:r>
            <a:endParaRPr lang="en-US" sz="1500" dirty="0"/>
          </a:p>
        </p:txBody>
      </p:sp>
      <p:sp>
        <p:nvSpPr>
          <p:cNvPr id="48" name="Text 44"/>
          <p:cNvSpPr/>
          <p:nvPr/>
        </p:nvSpPr>
        <p:spPr>
          <a:xfrm>
            <a:off x="12587168" y="6382464"/>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72</a:t>
            </a:r>
            <a:endParaRPr lang="en-US" sz="1500" dirty="0"/>
          </a:p>
        </p:txBody>
      </p:sp>
      <p:sp>
        <p:nvSpPr>
          <p:cNvPr id="49" name="Shape 45"/>
          <p:cNvSpPr/>
          <p:nvPr/>
        </p:nvSpPr>
        <p:spPr>
          <a:xfrm>
            <a:off x="6174105" y="6817519"/>
            <a:ext cx="7768590" cy="870109"/>
          </a:xfrm>
          <a:prstGeom prst="rect">
            <a:avLst/>
          </a:prstGeom>
          <a:solidFill>
            <a:srgbClr val="000000">
              <a:alpha val="4000"/>
            </a:srgbClr>
          </a:solidFill>
          <a:ln/>
        </p:spPr>
      </p:sp>
      <p:sp>
        <p:nvSpPr>
          <p:cNvPr id="50" name="Text 46"/>
          <p:cNvSpPr/>
          <p:nvPr/>
        </p:nvSpPr>
        <p:spPr>
          <a:xfrm>
            <a:off x="6368772" y="6941701"/>
            <a:ext cx="1161217" cy="621744"/>
          </a:xfrm>
          <a:prstGeom prst="rect">
            <a:avLst/>
          </a:prstGeom>
          <a:noFill/>
          <a:ln/>
        </p:spPr>
        <p:txBody>
          <a:bodyPr wrap="squar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Weighted Avg</a:t>
            </a:r>
            <a:endParaRPr lang="en-US" sz="1500" dirty="0"/>
          </a:p>
        </p:txBody>
      </p:sp>
      <p:sp>
        <p:nvSpPr>
          <p:cNvPr id="51" name="Text 47"/>
          <p:cNvSpPr/>
          <p:nvPr/>
        </p:nvSpPr>
        <p:spPr>
          <a:xfrm>
            <a:off x="7926229" y="6941701"/>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0.96</a:t>
            </a:r>
            <a:endParaRPr lang="en-US" sz="1500" dirty="0"/>
          </a:p>
        </p:txBody>
      </p:sp>
      <p:sp>
        <p:nvSpPr>
          <p:cNvPr id="52" name="Text 48"/>
          <p:cNvSpPr/>
          <p:nvPr/>
        </p:nvSpPr>
        <p:spPr>
          <a:xfrm>
            <a:off x="9479875" y="6941701"/>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0.96</a:t>
            </a:r>
            <a:endParaRPr lang="en-US" sz="1500" dirty="0"/>
          </a:p>
        </p:txBody>
      </p:sp>
      <p:sp>
        <p:nvSpPr>
          <p:cNvPr id="53" name="Text 49"/>
          <p:cNvSpPr/>
          <p:nvPr/>
        </p:nvSpPr>
        <p:spPr>
          <a:xfrm>
            <a:off x="11033522" y="6941701"/>
            <a:ext cx="115740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0.96</a:t>
            </a:r>
            <a:endParaRPr lang="en-US" sz="1500" dirty="0"/>
          </a:p>
        </p:txBody>
      </p:sp>
      <p:sp>
        <p:nvSpPr>
          <p:cNvPr id="54" name="Text 50"/>
          <p:cNvSpPr/>
          <p:nvPr/>
        </p:nvSpPr>
        <p:spPr>
          <a:xfrm>
            <a:off x="12587168" y="6941701"/>
            <a:ext cx="1161217" cy="310872"/>
          </a:xfrm>
          <a:prstGeom prst="rect">
            <a:avLst/>
          </a:prstGeom>
          <a:noFill/>
          <a:ln/>
        </p:spPr>
        <p:txBody>
          <a:bodyPr wrap="none" lIns="0" tIns="0" rIns="0" bIns="0" rtlCol="0" anchor="t"/>
          <a:lstStyle/>
          <a:p>
            <a:pPr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72</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93790" y="1669375"/>
            <a:ext cx="5836801" cy="4890849"/>
          </a:xfrm>
          <a:prstGeom prst="rect">
            <a:avLst/>
          </a:prstGeom>
        </p:spPr>
      </p:pic>
      <p:sp>
        <p:nvSpPr>
          <p:cNvPr id="3" name="Shape 0"/>
          <p:cNvSpPr/>
          <p:nvPr/>
        </p:nvSpPr>
        <p:spPr>
          <a:xfrm>
            <a:off x="7191613" y="1067514"/>
            <a:ext cx="6652498" cy="6094571"/>
          </a:xfrm>
          <a:prstGeom prst="roundRect">
            <a:avLst>
              <a:gd name="adj" fmla="val 150"/>
            </a:avLst>
          </a:prstGeom>
          <a:noFill/>
          <a:ln w="7620">
            <a:solidFill>
              <a:srgbClr val="000000">
                <a:alpha val="8000"/>
              </a:srgbClr>
            </a:solidFill>
            <a:prstDash val="solid"/>
          </a:ln>
        </p:spPr>
      </p:sp>
      <p:sp>
        <p:nvSpPr>
          <p:cNvPr id="4" name="Shape 1"/>
          <p:cNvSpPr/>
          <p:nvPr/>
        </p:nvSpPr>
        <p:spPr>
          <a:xfrm>
            <a:off x="7199233" y="1075134"/>
            <a:ext cx="6637258" cy="1013222"/>
          </a:xfrm>
          <a:prstGeom prst="rect">
            <a:avLst/>
          </a:prstGeom>
          <a:solidFill>
            <a:srgbClr val="FFFFFF">
              <a:alpha val="4000"/>
            </a:srgbClr>
          </a:solidFill>
          <a:ln/>
        </p:spPr>
      </p:sp>
      <p:sp>
        <p:nvSpPr>
          <p:cNvPr id="5" name="Text 2"/>
          <p:cNvSpPr/>
          <p:nvPr/>
        </p:nvSpPr>
        <p:spPr>
          <a:xfrm>
            <a:off x="7426166" y="1218843"/>
            <a:ext cx="86999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Liquid</a:t>
            </a:r>
            <a:endParaRPr lang="en-US" sz="1750" dirty="0"/>
          </a:p>
        </p:txBody>
      </p:sp>
      <p:sp>
        <p:nvSpPr>
          <p:cNvPr id="6" name="Text 3"/>
          <p:cNvSpPr/>
          <p:nvPr/>
        </p:nvSpPr>
        <p:spPr>
          <a:xfrm>
            <a:off x="8757404" y="1218843"/>
            <a:ext cx="866180" cy="725805"/>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Precision</a:t>
            </a:r>
            <a:endParaRPr lang="en-US" sz="1750" dirty="0"/>
          </a:p>
        </p:txBody>
      </p:sp>
      <p:sp>
        <p:nvSpPr>
          <p:cNvPr id="7" name="Text 4"/>
          <p:cNvSpPr/>
          <p:nvPr/>
        </p:nvSpPr>
        <p:spPr>
          <a:xfrm>
            <a:off x="10084832" y="1218843"/>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Recall</a:t>
            </a:r>
            <a:endParaRPr lang="en-US" sz="1750" dirty="0"/>
          </a:p>
        </p:txBody>
      </p:sp>
      <p:sp>
        <p:nvSpPr>
          <p:cNvPr id="8" name="Text 5"/>
          <p:cNvSpPr/>
          <p:nvPr/>
        </p:nvSpPr>
        <p:spPr>
          <a:xfrm>
            <a:off x="11412260" y="1218843"/>
            <a:ext cx="866180" cy="725805"/>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F1-Score</a:t>
            </a:r>
            <a:endParaRPr lang="en-US" sz="1750" dirty="0"/>
          </a:p>
        </p:txBody>
      </p:sp>
      <p:sp>
        <p:nvSpPr>
          <p:cNvPr id="9" name="Text 6"/>
          <p:cNvSpPr/>
          <p:nvPr/>
        </p:nvSpPr>
        <p:spPr>
          <a:xfrm>
            <a:off x="12739688" y="1218843"/>
            <a:ext cx="86999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Support</a:t>
            </a:r>
            <a:endParaRPr lang="en-US" sz="1750" dirty="0"/>
          </a:p>
        </p:txBody>
      </p:sp>
      <p:sp>
        <p:nvSpPr>
          <p:cNvPr id="10" name="Shape 7"/>
          <p:cNvSpPr/>
          <p:nvPr/>
        </p:nvSpPr>
        <p:spPr>
          <a:xfrm>
            <a:off x="7199233" y="2088356"/>
            <a:ext cx="6637258" cy="1013222"/>
          </a:xfrm>
          <a:prstGeom prst="rect">
            <a:avLst/>
          </a:prstGeom>
          <a:solidFill>
            <a:srgbClr val="000000">
              <a:alpha val="4000"/>
            </a:srgbClr>
          </a:solidFill>
          <a:ln/>
        </p:spPr>
      </p:sp>
      <p:sp>
        <p:nvSpPr>
          <p:cNvPr id="11" name="Text 8"/>
          <p:cNvSpPr/>
          <p:nvPr/>
        </p:nvSpPr>
        <p:spPr>
          <a:xfrm>
            <a:off x="7426166" y="2232065"/>
            <a:ext cx="869990" cy="725805"/>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Butterscotch</a:t>
            </a:r>
            <a:endParaRPr lang="en-US" sz="1750" dirty="0"/>
          </a:p>
        </p:txBody>
      </p:sp>
      <p:sp>
        <p:nvSpPr>
          <p:cNvPr id="12" name="Text 9"/>
          <p:cNvSpPr/>
          <p:nvPr/>
        </p:nvSpPr>
        <p:spPr>
          <a:xfrm>
            <a:off x="8757404" y="2232065"/>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0.80</a:t>
            </a:r>
            <a:endParaRPr lang="en-US" sz="1750" dirty="0"/>
          </a:p>
        </p:txBody>
      </p:sp>
      <p:sp>
        <p:nvSpPr>
          <p:cNvPr id="13" name="Text 10"/>
          <p:cNvSpPr/>
          <p:nvPr/>
        </p:nvSpPr>
        <p:spPr>
          <a:xfrm>
            <a:off x="10084832" y="2232065"/>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0.92</a:t>
            </a:r>
            <a:endParaRPr lang="en-US" sz="1750" dirty="0"/>
          </a:p>
        </p:txBody>
      </p:sp>
      <p:sp>
        <p:nvSpPr>
          <p:cNvPr id="14" name="Text 11"/>
          <p:cNvSpPr/>
          <p:nvPr/>
        </p:nvSpPr>
        <p:spPr>
          <a:xfrm>
            <a:off x="11412260" y="2232065"/>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0.86</a:t>
            </a:r>
            <a:endParaRPr lang="en-US" sz="1750" dirty="0"/>
          </a:p>
        </p:txBody>
      </p:sp>
      <p:sp>
        <p:nvSpPr>
          <p:cNvPr id="15" name="Text 12"/>
          <p:cNvSpPr/>
          <p:nvPr/>
        </p:nvSpPr>
        <p:spPr>
          <a:xfrm>
            <a:off x="12739688" y="2232065"/>
            <a:ext cx="86999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13</a:t>
            </a:r>
            <a:endParaRPr lang="en-US" sz="1750" dirty="0"/>
          </a:p>
        </p:txBody>
      </p:sp>
      <p:sp>
        <p:nvSpPr>
          <p:cNvPr id="16" name="Shape 13"/>
          <p:cNvSpPr/>
          <p:nvPr/>
        </p:nvSpPr>
        <p:spPr>
          <a:xfrm>
            <a:off x="7199233" y="3101578"/>
            <a:ext cx="6637258" cy="1013222"/>
          </a:xfrm>
          <a:prstGeom prst="rect">
            <a:avLst/>
          </a:prstGeom>
          <a:solidFill>
            <a:srgbClr val="FFFFFF">
              <a:alpha val="4000"/>
            </a:srgbClr>
          </a:solidFill>
          <a:ln/>
        </p:spPr>
      </p:sp>
      <p:sp>
        <p:nvSpPr>
          <p:cNvPr id="17" name="Text 14"/>
          <p:cNvSpPr/>
          <p:nvPr/>
        </p:nvSpPr>
        <p:spPr>
          <a:xfrm>
            <a:off x="7426166" y="3245287"/>
            <a:ext cx="869990" cy="725805"/>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Kesar Pista</a:t>
            </a:r>
            <a:endParaRPr lang="en-US" sz="1750" dirty="0"/>
          </a:p>
        </p:txBody>
      </p:sp>
      <p:sp>
        <p:nvSpPr>
          <p:cNvPr id="18" name="Text 15"/>
          <p:cNvSpPr/>
          <p:nvPr/>
        </p:nvSpPr>
        <p:spPr>
          <a:xfrm>
            <a:off x="8757404" y="3245287"/>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0.95</a:t>
            </a:r>
            <a:endParaRPr lang="en-US" sz="1750" dirty="0"/>
          </a:p>
        </p:txBody>
      </p:sp>
      <p:sp>
        <p:nvSpPr>
          <p:cNvPr id="19" name="Text 16"/>
          <p:cNvSpPr/>
          <p:nvPr/>
        </p:nvSpPr>
        <p:spPr>
          <a:xfrm>
            <a:off x="10084832" y="3245287"/>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0.87</a:t>
            </a:r>
            <a:endParaRPr lang="en-US" sz="1750" dirty="0"/>
          </a:p>
        </p:txBody>
      </p:sp>
      <p:sp>
        <p:nvSpPr>
          <p:cNvPr id="20" name="Text 17"/>
          <p:cNvSpPr/>
          <p:nvPr/>
        </p:nvSpPr>
        <p:spPr>
          <a:xfrm>
            <a:off x="11412260" y="3245287"/>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0.91</a:t>
            </a:r>
            <a:endParaRPr lang="en-US" sz="1750" dirty="0"/>
          </a:p>
        </p:txBody>
      </p:sp>
      <p:sp>
        <p:nvSpPr>
          <p:cNvPr id="21" name="Text 18"/>
          <p:cNvSpPr/>
          <p:nvPr/>
        </p:nvSpPr>
        <p:spPr>
          <a:xfrm>
            <a:off x="12739688" y="3245287"/>
            <a:ext cx="86999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23</a:t>
            </a:r>
            <a:endParaRPr lang="en-US" sz="1750" dirty="0"/>
          </a:p>
        </p:txBody>
      </p:sp>
      <p:sp>
        <p:nvSpPr>
          <p:cNvPr id="22" name="Shape 19"/>
          <p:cNvSpPr/>
          <p:nvPr/>
        </p:nvSpPr>
        <p:spPr>
          <a:xfrm>
            <a:off x="7199233" y="4114800"/>
            <a:ext cx="6637258" cy="1013222"/>
          </a:xfrm>
          <a:prstGeom prst="rect">
            <a:avLst/>
          </a:prstGeom>
          <a:solidFill>
            <a:srgbClr val="000000">
              <a:alpha val="4000"/>
            </a:srgbClr>
          </a:solidFill>
          <a:ln/>
        </p:spPr>
      </p:sp>
      <p:sp>
        <p:nvSpPr>
          <p:cNvPr id="23" name="Text 20"/>
          <p:cNvSpPr/>
          <p:nvPr/>
        </p:nvSpPr>
        <p:spPr>
          <a:xfrm>
            <a:off x="7426166" y="4258508"/>
            <a:ext cx="869990" cy="725805"/>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Accuracy</a:t>
            </a:r>
            <a:endParaRPr lang="en-US" sz="1750" dirty="0"/>
          </a:p>
        </p:txBody>
      </p:sp>
      <p:sp>
        <p:nvSpPr>
          <p:cNvPr id="24" name="Text 21"/>
          <p:cNvSpPr/>
          <p:nvPr/>
        </p:nvSpPr>
        <p:spPr>
          <a:xfrm>
            <a:off x="8757404" y="4258508"/>
            <a:ext cx="866180" cy="362903"/>
          </a:xfrm>
          <a:prstGeom prst="rect">
            <a:avLst/>
          </a:prstGeom>
          <a:noFill/>
          <a:ln/>
        </p:spPr>
        <p:txBody>
          <a:bodyPr wrap="none" lIns="0" tIns="0" rIns="0" bIns="0" rtlCol="0" anchor="t"/>
          <a:lstStyle/>
          <a:p>
            <a:pPr indent="0" marL="0">
              <a:lnSpc>
                <a:spcPts val="2850"/>
              </a:lnSpc>
              <a:buNone/>
            </a:pPr>
            <a:endParaRPr lang="en-US" sz="1750" dirty="0"/>
          </a:p>
        </p:txBody>
      </p:sp>
      <p:sp>
        <p:nvSpPr>
          <p:cNvPr id="25" name="Text 22"/>
          <p:cNvSpPr/>
          <p:nvPr/>
        </p:nvSpPr>
        <p:spPr>
          <a:xfrm>
            <a:off x="10084832" y="4258508"/>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0.89</a:t>
            </a:r>
            <a:endParaRPr lang="en-US" sz="1750" dirty="0"/>
          </a:p>
        </p:txBody>
      </p:sp>
      <p:sp>
        <p:nvSpPr>
          <p:cNvPr id="26" name="Text 23"/>
          <p:cNvSpPr/>
          <p:nvPr/>
        </p:nvSpPr>
        <p:spPr>
          <a:xfrm>
            <a:off x="11412260" y="4258508"/>
            <a:ext cx="866180" cy="362903"/>
          </a:xfrm>
          <a:prstGeom prst="rect">
            <a:avLst/>
          </a:prstGeom>
          <a:noFill/>
          <a:ln/>
        </p:spPr>
        <p:txBody>
          <a:bodyPr wrap="none" lIns="0" tIns="0" rIns="0" bIns="0" rtlCol="0" anchor="t"/>
          <a:lstStyle/>
          <a:p>
            <a:pPr indent="0" marL="0">
              <a:lnSpc>
                <a:spcPts val="2850"/>
              </a:lnSpc>
              <a:buNone/>
            </a:pPr>
            <a:endParaRPr lang="en-US" sz="1750" dirty="0"/>
          </a:p>
        </p:txBody>
      </p:sp>
      <p:sp>
        <p:nvSpPr>
          <p:cNvPr id="27" name="Text 24"/>
          <p:cNvSpPr/>
          <p:nvPr/>
        </p:nvSpPr>
        <p:spPr>
          <a:xfrm>
            <a:off x="12739688" y="4258508"/>
            <a:ext cx="86999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36</a:t>
            </a:r>
            <a:endParaRPr lang="en-US" sz="1750" dirty="0"/>
          </a:p>
        </p:txBody>
      </p:sp>
      <p:sp>
        <p:nvSpPr>
          <p:cNvPr id="28" name="Shape 25"/>
          <p:cNvSpPr/>
          <p:nvPr/>
        </p:nvSpPr>
        <p:spPr>
          <a:xfrm>
            <a:off x="7199233" y="5128022"/>
            <a:ext cx="6637258" cy="1013222"/>
          </a:xfrm>
          <a:prstGeom prst="rect">
            <a:avLst/>
          </a:prstGeom>
          <a:solidFill>
            <a:srgbClr val="FFFFFF">
              <a:alpha val="4000"/>
            </a:srgbClr>
          </a:solidFill>
          <a:ln/>
        </p:spPr>
      </p:sp>
      <p:sp>
        <p:nvSpPr>
          <p:cNvPr id="29" name="Text 26"/>
          <p:cNvSpPr/>
          <p:nvPr/>
        </p:nvSpPr>
        <p:spPr>
          <a:xfrm>
            <a:off x="7426166" y="5271730"/>
            <a:ext cx="869990" cy="725805"/>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Macro Avg</a:t>
            </a:r>
            <a:endParaRPr lang="en-US" sz="1750" dirty="0"/>
          </a:p>
        </p:txBody>
      </p:sp>
      <p:sp>
        <p:nvSpPr>
          <p:cNvPr id="30" name="Text 27"/>
          <p:cNvSpPr/>
          <p:nvPr/>
        </p:nvSpPr>
        <p:spPr>
          <a:xfrm>
            <a:off x="8757404" y="5271730"/>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0.88</a:t>
            </a:r>
            <a:endParaRPr lang="en-US" sz="1750" dirty="0"/>
          </a:p>
        </p:txBody>
      </p:sp>
      <p:sp>
        <p:nvSpPr>
          <p:cNvPr id="31" name="Text 28"/>
          <p:cNvSpPr/>
          <p:nvPr/>
        </p:nvSpPr>
        <p:spPr>
          <a:xfrm>
            <a:off x="10084832" y="5271730"/>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0.90</a:t>
            </a:r>
            <a:endParaRPr lang="en-US" sz="1750" dirty="0"/>
          </a:p>
        </p:txBody>
      </p:sp>
      <p:sp>
        <p:nvSpPr>
          <p:cNvPr id="32" name="Text 29"/>
          <p:cNvSpPr/>
          <p:nvPr/>
        </p:nvSpPr>
        <p:spPr>
          <a:xfrm>
            <a:off x="11412260" y="5271730"/>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0.88</a:t>
            </a:r>
            <a:endParaRPr lang="en-US" sz="1750" dirty="0"/>
          </a:p>
        </p:txBody>
      </p:sp>
      <p:sp>
        <p:nvSpPr>
          <p:cNvPr id="33" name="Text 30"/>
          <p:cNvSpPr/>
          <p:nvPr/>
        </p:nvSpPr>
        <p:spPr>
          <a:xfrm>
            <a:off x="12739688" y="5271730"/>
            <a:ext cx="86999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36</a:t>
            </a:r>
            <a:endParaRPr lang="en-US" sz="1750" dirty="0"/>
          </a:p>
        </p:txBody>
      </p:sp>
      <p:sp>
        <p:nvSpPr>
          <p:cNvPr id="34" name="Shape 31"/>
          <p:cNvSpPr/>
          <p:nvPr/>
        </p:nvSpPr>
        <p:spPr>
          <a:xfrm>
            <a:off x="7199233" y="6141244"/>
            <a:ext cx="6637258" cy="1013222"/>
          </a:xfrm>
          <a:prstGeom prst="rect">
            <a:avLst/>
          </a:prstGeom>
          <a:solidFill>
            <a:srgbClr val="000000">
              <a:alpha val="4000"/>
            </a:srgbClr>
          </a:solidFill>
          <a:ln/>
        </p:spPr>
      </p:sp>
      <p:sp>
        <p:nvSpPr>
          <p:cNvPr id="35" name="Text 32"/>
          <p:cNvSpPr/>
          <p:nvPr/>
        </p:nvSpPr>
        <p:spPr>
          <a:xfrm>
            <a:off x="7426166" y="6284952"/>
            <a:ext cx="869990" cy="725805"/>
          </a:xfrm>
          <a:prstGeom prst="rect">
            <a:avLst/>
          </a:prstGeom>
          <a:noFill/>
          <a:ln/>
        </p:spPr>
        <p:txBody>
          <a:bodyPr wrap="squar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Weighted Avg</a:t>
            </a:r>
            <a:endParaRPr lang="en-US" sz="1750" dirty="0"/>
          </a:p>
        </p:txBody>
      </p:sp>
      <p:sp>
        <p:nvSpPr>
          <p:cNvPr id="36" name="Text 33"/>
          <p:cNvSpPr/>
          <p:nvPr/>
        </p:nvSpPr>
        <p:spPr>
          <a:xfrm>
            <a:off x="8757404" y="6284952"/>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0.90</a:t>
            </a:r>
            <a:endParaRPr lang="en-US" sz="1750" dirty="0"/>
          </a:p>
        </p:txBody>
      </p:sp>
      <p:sp>
        <p:nvSpPr>
          <p:cNvPr id="37" name="Text 34"/>
          <p:cNvSpPr/>
          <p:nvPr/>
        </p:nvSpPr>
        <p:spPr>
          <a:xfrm>
            <a:off x="10084832" y="6284952"/>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0.89</a:t>
            </a:r>
            <a:endParaRPr lang="en-US" sz="1750" dirty="0"/>
          </a:p>
        </p:txBody>
      </p:sp>
      <p:sp>
        <p:nvSpPr>
          <p:cNvPr id="38" name="Text 35"/>
          <p:cNvSpPr/>
          <p:nvPr/>
        </p:nvSpPr>
        <p:spPr>
          <a:xfrm>
            <a:off x="11412260" y="6284952"/>
            <a:ext cx="86618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0.89</a:t>
            </a:r>
            <a:endParaRPr lang="en-US" sz="1750" dirty="0"/>
          </a:p>
        </p:txBody>
      </p:sp>
      <p:sp>
        <p:nvSpPr>
          <p:cNvPr id="39" name="Text 36"/>
          <p:cNvSpPr/>
          <p:nvPr/>
        </p:nvSpPr>
        <p:spPr>
          <a:xfrm>
            <a:off x="12739688" y="6284952"/>
            <a:ext cx="869990" cy="362903"/>
          </a:xfrm>
          <a:prstGeom prst="rect">
            <a:avLst/>
          </a:prstGeom>
          <a:noFill/>
          <a:ln/>
        </p:spPr>
        <p:txBody>
          <a:bodyPr wrap="none" lIns="0" tIns="0" rIns="0" bIns="0" rtlCol="0" anchor="t"/>
          <a:lstStyle/>
          <a:p>
            <a:pPr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36</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65453" y="601980"/>
            <a:ext cx="5468064" cy="683538"/>
          </a:xfrm>
          <a:prstGeom prst="rect">
            <a:avLst/>
          </a:prstGeom>
          <a:noFill/>
          <a:ln/>
        </p:spPr>
        <p:txBody>
          <a:bodyPr wrap="none" lIns="0" tIns="0" rIns="0" bIns="0" rtlCol="0" anchor="t"/>
          <a:lstStyle/>
          <a:p>
            <a:pPr indent="0" marL="0">
              <a:lnSpc>
                <a:spcPts val="5350"/>
              </a:lnSpc>
              <a:buNone/>
            </a:pPr>
            <a:r>
              <a:rPr lang="en-US" sz="4300" b="1" dirty="0">
                <a:solidFill>
                  <a:srgbClr val="151617"/>
                </a:solidFill>
                <a:latin typeface="Montserrat Black" pitchFamily="34" charset="0"/>
                <a:ea typeface="Montserrat Black" pitchFamily="34" charset="-122"/>
                <a:cs typeface="Montserrat Black" pitchFamily="34" charset="-120"/>
              </a:rPr>
              <a:t>Key Challenges</a:t>
            </a:r>
            <a:endParaRPr lang="en-US" sz="4300" dirty="0"/>
          </a:p>
        </p:txBody>
      </p:sp>
      <p:sp>
        <p:nvSpPr>
          <p:cNvPr id="3" name="Text 1"/>
          <p:cNvSpPr/>
          <p:nvPr/>
        </p:nvSpPr>
        <p:spPr>
          <a:xfrm>
            <a:off x="765453" y="1722953"/>
            <a:ext cx="13099494" cy="1049774"/>
          </a:xfrm>
          <a:prstGeom prst="rect">
            <a:avLst/>
          </a:prstGeom>
          <a:noFill/>
          <a:ln/>
        </p:spPr>
        <p:txBody>
          <a:bodyPr wrap="square" lIns="0" tIns="0" rIns="0" bIns="0" rtlCol="0" anchor="t"/>
          <a:lstStyle/>
          <a:p>
            <a:pPr algn="l" marL="342900" indent="-342900">
              <a:lnSpc>
                <a:spcPts val="2750"/>
              </a:lnSpc>
              <a:buSzPct val="100000"/>
              <a:buFont typeface="+mj-lt"/>
              <a:buAutoNum type="arabicPeriod" startAt="1"/>
            </a:pPr>
            <a:r>
              <a:rPr lang="en-US" sz="1700" b="1" dirty="0">
                <a:solidFill>
                  <a:srgbClr val="151617"/>
                </a:solidFill>
                <a:latin typeface="Inconsolata" pitchFamily="34" charset="0"/>
                <a:ea typeface="Inconsolata" pitchFamily="34" charset="-122"/>
                <a:cs typeface="Inconsolata" pitchFamily="34" charset="-120"/>
              </a:rPr>
              <a:t>Liquid Drop Control Issue</a:t>
            </a:r>
            <a:pPr algn="l" indent="0" marL="0">
              <a:lnSpc>
                <a:spcPts val="2750"/>
              </a:lnSpc>
              <a:buNone/>
            </a:pPr>
            <a:r>
              <a:rPr lang="en-US" sz="1700" dirty="0">
                <a:solidFill>
                  <a:srgbClr val="151617"/>
                </a:solidFill>
                <a:latin typeface="Inconsolata" pitchFamily="34" charset="0"/>
                <a:ea typeface="Inconsolata" pitchFamily="34" charset="-122"/>
                <a:cs typeface="Inconsolata" pitchFamily="34" charset="-120"/>
              </a:rPr>
              <a:t>: The dropper must release exactly one drop. Drop should maintain its shape on the slide. Proper drop formation is critical for accurate spectral pattern generation. Uncontrolled spreading affects pattern quality.</a:t>
            </a:r>
            <a:endParaRPr lang="en-US" sz="1700" dirty="0"/>
          </a:p>
        </p:txBody>
      </p:sp>
      <p:sp>
        <p:nvSpPr>
          <p:cNvPr id="4" name="Text 2"/>
          <p:cNvSpPr/>
          <p:nvPr/>
        </p:nvSpPr>
        <p:spPr>
          <a:xfrm>
            <a:off x="765453" y="2849166"/>
            <a:ext cx="13099494" cy="1049774"/>
          </a:xfrm>
          <a:prstGeom prst="rect">
            <a:avLst/>
          </a:prstGeom>
          <a:noFill/>
          <a:ln/>
        </p:spPr>
        <p:txBody>
          <a:bodyPr wrap="square" lIns="0" tIns="0" rIns="0" bIns="0" rtlCol="0" anchor="t"/>
          <a:lstStyle/>
          <a:p>
            <a:pPr algn="l" marL="342900" indent="-342900">
              <a:lnSpc>
                <a:spcPts val="2750"/>
              </a:lnSpc>
              <a:buSzPct val="100000"/>
              <a:buFont typeface="+mj-lt"/>
              <a:buAutoNum type="arabicPeriod" startAt="2"/>
            </a:pPr>
            <a:r>
              <a:rPr lang="en-US" sz="1700" b="1" dirty="0">
                <a:solidFill>
                  <a:srgbClr val="151617"/>
                </a:solidFill>
                <a:latin typeface="Inconsolata" pitchFamily="34" charset="0"/>
                <a:ea typeface="Inconsolata" pitchFamily="34" charset="-122"/>
                <a:cs typeface="Inconsolata" pitchFamily="34" charset="-120"/>
              </a:rPr>
              <a:t>Camera Stability Concerns: </a:t>
            </a:r>
            <a:pPr algn="l" indent="0" marL="0">
              <a:lnSpc>
                <a:spcPts val="2750"/>
              </a:lnSpc>
              <a:buNone/>
            </a:pPr>
            <a:r>
              <a:rPr lang="en-US" sz="1700" dirty="0">
                <a:solidFill>
                  <a:srgbClr val="151617"/>
                </a:solidFill>
                <a:latin typeface="Inconsolata" pitchFamily="34" charset="0"/>
                <a:ea typeface="Inconsolata" pitchFamily="34" charset="-122"/>
                <a:cs typeface="Inconsolata" pitchFamily="34" charset="-120"/>
              </a:rPr>
              <a:t>Raspberry Pi camera setup requires rigid mounting. Minor camera movements significantly affect data collection. Precise LIDAR focus point requires stable imaging. Camera instability leads to poor image processing results. Need for improved mounting solution.</a:t>
            </a:r>
            <a:endParaRPr lang="en-US" sz="1700" dirty="0"/>
          </a:p>
        </p:txBody>
      </p:sp>
      <p:sp>
        <p:nvSpPr>
          <p:cNvPr id="5" name="Text 3"/>
          <p:cNvSpPr/>
          <p:nvPr/>
        </p:nvSpPr>
        <p:spPr>
          <a:xfrm>
            <a:off x="765453" y="3975378"/>
            <a:ext cx="13099494" cy="1049774"/>
          </a:xfrm>
          <a:prstGeom prst="rect">
            <a:avLst/>
          </a:prstGeom>
          <a:noFill/>
          <a:ln/>
        </p:spPr>
        <p:txBody>
          <a:bodyPr wrap="square" lIns="0" tIns="0" rIns="0" bIns="0" rtlCol="0" anchor="t"/>
          <a:lstStyle/>
          <a:p>
            <a:pPr algn="l" marL="342900" indent="-342900">
              <a:lnSpc>
                <a:spcPts val="2750"/>
              </a:lnSpc>
              <a:buSzPct val="100000"/>
              <a:buFont typeface="+mj-lt"/>
              <a:buAutoNum type="arabicPeriod" startAt="3"/>
            </a:pPr>
            <a:r>
              <a:rPr lang="en-US" sz="1700" b="1" dirty="0">
                <a:solidFill>
                  <a:srgbClr val="151617"/>
                </a:solidFill>
                <a:latin typeface="Inconsolata" pitchFamily="34" charset="0"/>
                <a:ea typeface="Inconsolata" pitchFamily="34" charset="-122"/>
                <a:cs typeface="Inconsolata" pitchFamily="34" charset="-120"/>
              </a:rPr>
              <a:t>Data Processing Challenges: </a:t>
            </a:r>
            <a:pPr algn="l" indent="0" marL="0">
              <a:lnSpc>
                <a:spcPts val="2750"/>
              </a:lnSpc>
              <a:buNone/>
            </a:pPr>
            <a:r>
              <a:rPr lang="en-US" sz="1700" dirty="0">
                <a:solidFill>
                  <a:srgbClr val="151617"/>
                </a:solidFill>
                <a:latin typeface="Inconsolata" pitchFamily="34" charset="0"/>
                <a:ea typeface="Inconsolata" pitchFamily="34" charset="-122"/>
                <a:cs typeface="Inconsolata" pitchFamily="34" charset="-120"/>
              </a:rPr>
              <a:t>Time-consuming manual process to locate LIDAR dots. Analyzed 25 videos requiring precise position identification. Used MS Paint for manual tracking. Need for automated tracking system to improve efficiency.</a:t>
            </a:r>
            <a:endParaRPr lang="en-US" sz="1700" dirty="0"/>
          </a:p>
        </p:txBody>
      </p:sp>
      <p:sp>
        <p:nvSpPr>
          <p:cNvPr id="6" name="Text 4"/>
          <p:cNvSpPr/>
          <p:nvPr/>
        </p:nvSpPr>
        <p:spPr>
          <a:xfrm>
            <a:off x="765453" y="5101590"/>
            <a:ext cx="13099494" cy="1049774"/>
          </a:xfrm>
          <a:prstGeom prst="rect">
            <a:avLst/>
          </a:prstGeom>
          <a:noFill/>
          <a:ln/>
        </p:spPr>
        <p:txBody>
          <a:bodyPr wrap="square" lIns="0" tIns="0" rIns="0" bIns="0" rtlCol="0" anchor="t"/>
          <a:lstStyle/>
          <a:p>
            <a:pPr algn="l" marL="342900" indent="-342900">
              <a:lnSpc>
                <a:spcPts val="2750"/>
              </a:lnSpc>
              <a:buSzPct val="100000"/>
              <a:buFont typeface="+mj-lt"/>
              <a:buAutoNum type="arabicPeriod" startAt="4"/>
            </a:pPr>
            <a:r>
              <a:rPr lang="en-US" sz="1700" b="1" dirty="0">
                <a:solidFill>
                  <a:srgbClr val="151617"/>
                </a:solidFill>
                <a:latin typeface="Inconsolata" pitchFamily="34" charset="0"/>
                <a:ea typeface="Inconsolata" pitchFamily="34" charset="-122"/>
                <a:cs typeface="Inconsolata" pitchFamily="34" charset="-120"/>
              </a:rPr>
              <a:t>Dimensional Analysis Results: </a:t>
            </a:r>
            <a:pPr algn="l" indent="0" marL="0">
              <a:lnSpc>
                <a:spcPts val="2750"/>
              </a:lnSpc>
              <a:buNone/>
            </a:pPr>
            <a:r>
              <a:rPr lang="en-US" sz="1700" dirty="0">
                <a:solidFill>
                  <a:srgbClr val="151617"/>
                </a:solidFill>
                <a:latin typeface="Inconsolata" pitchFamily="34" charset="0"/>
                <a:ea typeface="Inconsolata" pitchFamily="34" charset="-122"/>
                <a:cs typeface="Inconsolata" pitchFamily="34" charset="-120"/>
              </a:rPr>
              <a:t>Blue channel extraction was unsuccessful in 1D. Attempted analysis in higher dimensions. Tested with two different input types. No improvement observed with 3D analysis. Results remained consistent regardless of dimensionality.</a:t>
            </a:r>
            <a:endParaRPr lang="en-US" sz="1700" dirty="0"/>
          </a:p>
        </p:txBody>
      </p:sp>
      <p:sp>
        <p:nvSpPr>
          <p:cNvPr id="7" name="Text 5"/>
          <p:cNvSpPr/>
          <p:nvPr/>
        </p:nvSpPr>
        <p:spPr>
          <a:xfrm>
            <a:off x="765453" y="6227802"/>
            <a:ext cx="13099494" cy="1399699"/>
          </a:xfrm>
          <a:prstGeom prst="rect">
            <a:avLst/>
          </a:prstGeom>
          <a:noFill/>
          <a:ln/>
        </p:spPr>
        <p:txBody>
          <a:bodyPr wrap="square" lIns="0" tIns="0" rIns="0" bIns="0" rtlCol="0" anchor="t"/>
          <a:lstStyle/>
          <a:p>
            <a:pPr algn="l" marL="342900" indent="-342900">
              <a:lnSpc>
                <a:spcPts val="2750"/>
              </a:lnSpc>
              <a:buSzPct val="100000"/>
              <a:buFont typeface="+mj-lt"/>
              <a:buAutoNum type="arabicPeriod" startAt="5"/>
            </a:pPr>
            <a:r>
              <a:rPr lang="en-US" sz="1700" b="1" dirty="0">
                <a:solidFill>
                  <a:srgbClr val="151617"/>
                </a:solidFill>
                <a:latin typeface="Inconsolata" pitchFamily="34" charset="0"/>
                <a:ea typeface="Inconsolata" pitchFamily="34" charset="-122"/>
                <a:cs typeface="Inconsolata" pitchFamily="34" charset="-120"/>
              </a:rPr>
              <a:t>Threshold Selection for LIDAR Dot Detection Purpose of Threshold:</a:t>
            </a:r>
            <a:pPr algn="l" indent="0" marL="0">
              <a:lnSpc>
                <a:spcPts val="2750"/>
              </a:lnSpc>
              <a:buNone/>
            </a:pPr>
            <a:r>
              <a:rPr lang="en-US" sz="1700" dirty="0">
                <a:solidFill>
                  <a:srgbClr val="151617"/>
                </a:solidFill>
                <a:latin typeface="Inconsolata" pitchFamily="34" charset="0"/>
                <a:ea typeface="Inconsolata" pitchFamily="34" charset="-122"/>
                <a:cs typeface="Inconsolata" pitchFamily="34" charset="-120"/>
              </a:rPr>
              <a:t> Filters frames by pixel intensity, allowing frames with LIDAR dots above the threshold to pass. Challenge: Variability: Different liquids and lighting conditions cause variations in LIDAR dot brightness. Trade-off: Low threshold may pass noisy frames. High threshold might miss valid frames with dimmer dots.</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2024-11-09T10:39:21Z</dcterms:created>
  <dcterms:modified xsi:type="dcterms:W3CDTF">2024-11-09T10:39:21Z</dcterms:modified>
</cp:coreProperties>
</file>