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9" r:id="rId7"/>
    <p:sldId id="26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Exercise:1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0" y="990600"/>
            <a:ext cx="9040969" cy="548640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2500" b="1" dirty="0" smtClean="0"/>
              <a:t>A </a:t>
            </a:r>
            <a:r>
              <a:rPr lang="en-US" sz="2500" b="1" dirty="0"/>
              <a:t>F&amp;B manager wants to determine whether there is any significant difference in the diameter of </a:t>
            </a:r>
            <a:r>
              <a:rPr lang="en-US" sz="2500" b="1" dirty="0" smtClean="0"/>
              <a:t>the cutlet between </a:t>
            </a:r>
            <a:r>
              <a:rPr lang="en-US" sz="2500" b="1" dirty="0"/>
              <a:t>two units. A randomly selected sample of cutlets was collected from both </a:t>
            </a:r>
            <a:r>
              <a:rPr lang="en-US" sz="2500" b="1" dirty="0" smtClean="0"/>
              <a:t>units </a:t>
            </a:r>
            <a:r>
              <a:rPr lang="en-US" sz="2500" b="1" dirty="0"/>
              <a:t>and measured? Analyze the data and draw inferences at 5% significance level. Please state </a:t>
            </a:r>
            <a:r>
              <a:rPr lang="en-US" sz="2500" b="1" dirty="0" smtClean="0"/>
              <a:t>the </a:t>
            </a:r>
            <a:r>
              <a:rPr lang="en-US" sz="2500" b="1" dirty="0"/>
              <a:t>assumptions and tests that you carried out to check validity of the assumptions</a:t>
            </a:r>
            <a:r>
              <a:rPr lang="en-US" sz="2500" b="1" dirty="0" smtClean="0"/>
              <a:t>.</a:t>
            </a:r>
          </a:p>
          <a:p>
            <a:pPr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b="1" dirty="0" err="1" smtClean="0">
                <a:solidFill>
                  <a:srgbClr val="FF0000"/>
                </a:solidFill>
              </a:rPr>
              <a:t>Ans</a:t>
            </a:r>
            <a:r>
              <a:rPr lang="en-US" sz="25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FF0000"/>
                </a:solidFill>
              </a:rPr>
              <a:t># Business objective: </a:t>
            </a:r>
            <a:r>
              <a:rPr lang="en-US" sz="2500" b="1" dirty="0" smtClean="0"/>
              <a:t>Is there any </a:t>
            </a:r>
            <a:r>
              <a:rPr lang="en-US" sz="2500" b="1" dirty="0"/>
              <a:t>significant difference in the diameter of the cutlet between two </a:t>
            </a:r>
            <a:r>
              <a:rPr lang="en-US" sz="2500" b="1" dirty="0" smtClean="0"/>
              <a:t>units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library(</a:t>
            </a:r>
            <a:r>
              <a:rPr lang="en-US" sz="25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nortest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library(</a:t>
            </a:r>
            <a:r>
              <a:rPr lang="en-US" sz="2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readxl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500" dirty="0"/>
              <a:t>############ read the data ##################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cutlet&lt;-read.csv(</a:t>
            </a:r>
            <a:r>
              <a:rPr lang="en-US" sz="2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file.choose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())    # cutlet.xlsx</a:t>
            </a:r>
          </a:p>
          <a:p>
            <a:pPr marL="0" indent="0">
              <a:buNone/>
            </a:pPr>
            <a:r>
              <a:rPr lang="en-US" sz="2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colnames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(cutlet)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View(cutlet)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attach(cutlet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500" b="1" dirty="0" smtClean="0"/>
              <a:t>#</a:t>
            </a:r>
            <a:r>
              <a:rPr lang="en-US" sz="2500" b="1" dirty="0"/>
              <a:t>Normality test</a:t>
            </a:r>
          </a:p>
          <a:p>
            <a:pPr marL="0" indent="0">
              <a:buNone/>
            </a:pPr>
            <a:r>
              <a:rPr lang="en-US" sz="2500" dirty="0"/>
              <a:t>#Ho : data are normal (p value&gt;0.05)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#Ha</a:t>
            </a:r>
            <a:r>
              <a:rPr lang="en-US" sz="2500" dirty="0"/>
              <a:t>: data are not normal (p </a:t>
            </a:r>
            <a:r>
              <a:rPr lang="en-US" sz="2500" dirty="0" smtClean="0"/>
              <a:t>value&lt;0.05)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#############Normality test###############</a:t>
            </a:r>
          </a:p>
          <a:p>
            <a:r>
              <a:rPr lang="en-US" sz="2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shapiro.test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cutlet$Unit.A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500" dirty="0"/>
              <a:t># p-value = 0.32 &gt;0.05 so p high null </a:t>
            </a:r>
            <a:r>
              <a:rPr lang="en-US" sz="2500" dirty="0" smtClean="0"/>
              <a:t>fly,  </a:t>
            </a:r>
            <a:r>
              <a:rPr lang="en-US" sz="2500" dirty="0"/>
              <a:t>Accept Null Hypothesis</a:t>
            </a:r>
          </a:p>
          <a:p>
            <a:r>
              <a:rPr lang="en-US" sz="2500" dirty="0" smtClean="0"/>
              <a:t> </a:t>
            </a:r>
            <a:r>
              <a:rPr lang="en-US" sz="2500" dirty="0"/>
              <a:t>=&gt; It follows normal distribution</a:t>
            </a:r>
          </a:p>
          <a:p>
            <a:endParaRPr lang="en-US" sz="2500" dirty="0"/>
          </a:p>
          <a:p>
            <a:r>
              <a:rPr lang="en-US" sz="2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shapiro.test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cutlet$Unit.B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500" dirty="0"/>
              <a:t># p-value = 0.5225 &gt;0.05 so p high null </a:t>
            </a:r>
            <a:r>
              <a:rPr lang="en-US" sz="2500" dirty="0" smtClean="0"/>
              <a:t>fly</a:t>
            </a:r>
            <a:r>
              <a:rPr lang="en-US" sz="2500" dirty="0"/>
              <a:t>,  Accept Null Hypothesis</a:t>
            </a:r>
          </a:p>
          <a:p>
            <a:r>
              <a:rPr lang="en-US" sz="2500" dirty="0" smtClean="0"/>
              <a:t> </a:t>
            </a:r>
            <a:r>
              <a:rPr lang="en-US" sz="2500" dirty="0"/>
              <a:t>=&gt; It follows normal </a:t>
            </a:r>
            <a:r>
              <a:rPr lang="en-US" sz="2500" dirty="0" smtClean="0"/>
              <a:t>distribution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8" y="294941"/>
            <a:ext cx="875763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 smtClean="0"/>
              <a:t>#Plot the Data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qqnorm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cutlet$Unit.A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qqline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cutlet$Unit.A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qqnorm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cutlet$Unit.B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qqline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cutlet$Unit.B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400" dirty="0"/>
              <a:t>#############Variance test###############</a:t>
            </a:r>
          </a:p>
          <a:p>
            <a:endParaRPr lang="en-US" sz="1400" dirty="0"/>
          </a:p>
          <a:p>
            <a:r>
              <a:rPr lang="en-US" sz="1400" dirty="0"/>
              <a:t>#Create Hypothesis for variances of Unit A and Unit B</a:t>
            </a:r>
          </a:p>
          <a:p>
            <a:r>
              <a:rPr lang="en-US" sz="1400" dirty="0"/>
              <a:t>#Ho= Variance of diameters of Unit A is equal to the variance of diameters of Unit B</a:t>
            </a:r>
          </a:p>
          <a:p>
            <a:r>
              <a:rPr lang="en-US" sz="1400" dirty="0"/>
              <a:t>#Ha= Variance of diameters of Unit A is not equal to the variance of diameters of Unit B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var.test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cutlet$Unit.A,cutlet$Unit.B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1400" dirty="0"/>
          </a:p>
          <a:p>
            <a:r>
              <a:rPr lang="en-US" sz="1400" dirty="0"/>
              <a:t>#Since p-value = 0.3136 &gt; 0.05, we Accept null Hypothesis, </a:t>
            </a:r>
          </a:p>
          <a:p>
            <a:r>
              <a:rPr lang="en-US" sz="1400" dirty="0"/>
              <a:t># So will Go with 2 sample t Test </a:t>
            </a:r>
          </a:p>
          <a:p>
            <a:endParaRPr lang="en-US" sz="1400" dirty="0"/>
          </a:p>
          <a:p>
            <a:r>
              <a:rPr lang="en-US" sz="1400" dirty="0"/>
              <a:t>############2 sample T Test ##################</a:t>
            </a:r>
          </a:p>
          <a:p>
            <a:r>
              <a:rPr lang="en-US" sz="1400" dirty="0"/>
              <a:t>#Ho= No significant difference in Diameters of Unit A and Unit B</a:t>
            </a:r>
          </a:p>
          <a:p>
            <a:r>
              <a:rPr lang="en-US" sz="1400" dirty="0"/>
              <a:t>#Ha= Significant difference in Diameters of Unit A and Unit B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t.test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cutlet$Unit.A,cutlet$Unit.B,alternative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"two.sided",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conf.level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0.95,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var.equal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FALSE)</a:t>
            </a:r>
          </a:p>
          <a:p>
            <a:endParaRPr lang="en-US" sz="1400" dirty="0"/>
          </a:p>
          <a:p>
            <a:r>
              <a:rPr lang="en-US" sz="1400" dirty="0"/>
              <a:t># Since P value = 0.4723 &gt; 0.05 </a:t>
            </a:r>
            <a:r>
              <a:rPr lang="en-US" sz="1400" dirty="0" smtClean="0"/>
              <a:t>, </a:t>
            </a:r>
            <a:r>
              <a:rPr lang="en-US" sz="1400" b="1" dirty="0" smtClean="0"/>
              <a:t>we </a:t>
            </a:r>
            <a:r>
              <a:rPr lang="en-US" sz="1400" b="1" dirty="0"/>
              <a:t>Accept null Hypothesis</a:t>
            </a:r>
            <a:r>
              <a:rPr lang="en-US" sz="1400" dirty="0"/>
              <a:t>.  </a:t>
            </a:r>
          </a:p>
          <a:p>
            <a:r>
              <a:rPr lang="en-US" sz="1400" dirty="0"/>
              <a:t># Mean Of </a:t>
            </a:r>
            <a:r>
              <a:rPr lang="en-US" sz="1400" dirty="0" err="1"/>
              <a:t>UnitA</a:t>
            </a:r>
            <a:r>
              <a:rPr lang="en-US" sz="1400" dirty="0"/>
              <a:t> is 7.019, and of </a:t>
            </a:r>
            <a:r>
              <a:rPr lang="en-US" sz="1400" dirty="0" err="1"/>
              <a:t>Unit.B</a:t>
            </a:r>
            <a:r>
              <a:rPr lang="en-US" sz="1400" dirty="0"/>
              <a:t> is 6.9642 </a:t>
            </a:r>
          </a:p>
          <a:p>
            <a:r>
              <a:rPr lang="en-US" sz="1400" dirty="0"/>
              <a:t># </a:t>
            </a:r>
            <a:r>
              <a:rPr lang="en-US" sz="1400" b="1" dirty="0" smtClean="0"/>
              <a:t>So </a:t>
            </a:r>
            <a:r>
              <a:rPr lang="en-US" sz="1400" b="1" dirty="0"/>
              <a:t>we can conclude that there is </a:t>
            </a:r>
            <a:r>
              <a:rPr lang="en-US" sz="1400" b="1" dirty="0">
                <a:solidFill>
                  <a:srgbClr val="FF0000"/>
                </a:solidFill>
              </a:rPr>
              <a:t>No significant difference </a:t>
            </a:r>
            <a:r>
              <a:rPr lang="en-US" sz="1400" b="1" dirty="0"/>
              <a:t>in Diameters of Unit A and Unit B</a:t>
            </a:r>
          </a:p>
        </p:txBody>
      </p:sp>
    </p:spTree>
    <p:extLst>
      <p:ext uri="{BB962C8B-B14F-4D97-AF65-F5344CB8AC3E}">
        <p14:creationId xmlns:p14="http://schemas.microsoft.com/office/powerpoint/2010/main" val="18089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939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Exercise:2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5551"/>
            <a:ext cx="9144000" cy="620244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A </a:t>
            </a:r>
            <a:r>
              <a:rPr lang="en-US" sz="1400" b="1" dirty="0"/>
              <a:t>hospital wants to determine whether there is any difference in the average Turn Around Time (TAT) 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of reports of the laboratories on their preferred list. They collected a random sample and recorded </a:t>
            </a:r>
          </a:p>
          <a:p>
            <a:pPr>
              <a:buNone/>
            </a:pPr>
            <a:r>
              <a:rPr lang="en-US" sz="1400" b="1" dirty="0" smtClean="0"/>
              <a:t>TAT </a:t>
            </a:r>
            <a:r>
              <a:rPr lang="en-US" sz="1400" b="1" dirty="0"/>
              <a:t>for reports of 4 laboratories. TAT is defined as sample collected to report dispatch.</a:t>
            </a:r>
          </a:p>
          <a:p>
            <a:pPr>
              <a:buNone/>
            </a:pPr>
            <a:r>
              <a:rPr lang="en-US" sz="1400" b="1" dirty="0"/>
              <a:t> 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Analyze </a:t>
            </a:r>
            <a:r>
              <a:rPr lang="en-US" sz="1400" b="1" dirty="0"/>
              <a:t>the data and determine whether there is any difference in average TAT among the 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different </a:t>
            </a:r>
            <a:r>
              <a:rPr lang="en-US" sz="1400" b="1" dirty="0"/>
              <a:t>laboratories at 5% significance level.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dirty="0" err="1" smtClean="0"/>
              <a:t>Ans</a:t>
            </a:r>
            <a:r>
              <a:rPr lang="en-US" sz="1400" b="1" dirty="0" smtClean="0"/>
              <a:t>:   </a:t>
            </a:r>
            <a:r>
              <a:rPr lang="en-US" sz="1400" b="1" dirty="0">
                <a:solidFill>
                  <a:srgbClr val="FF0000"/>
                </a:solidFill>
              </a:rPr>
              <a:t>#</a:t>
            </a:r>
            <a:r>
              <a:rPr lang="en-US" sz="1400" b="1" dirty="0" err="1">
                <a:solidFill>
                  <a:srgbClr val="FF0000"/>
                </a:solidFill>
              </a:rPr>
              <a:t>Busines</a:t>
            </a:r>
            <a:r>
              <a:rPr lang="en-US" sz="1400" b="1" dirty="0">
                <a:solidFill>
                  <a:srgbClr val="FF0000"/>
                </a:solidFill>
              </a:rPr>
              <a:t> objective: Is there any difference in the average Turn Around Time (TAT) </a:t>
            </a:r>
          </a:p>
          <a:p>
            <a:pPr>
              <a:buNone/>
            </a:pPr>
            <a:r>
              <a:rPr lang="en-US" sz="1400" dirty="0"/>
              <a:t># of reports of the laboratories on their preferred list</a:t>
            </a:r>
          </a:p>
          <a:p>
            <a:pPr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library(car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 &lt;-read.csv(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file.choose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())    #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TAT. CSV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colnames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(Input)</a:t>
            </a:r>
          </a:p>
          <a:p>
            <a:pPr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View(Input)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attach(Input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# Inputs are 4 lab reports. So Input is Discrete in more than 2 categories.</a:t>
            </a:r>
          </a:p>
          <a:p>
            <a:pPr>
              <a:buNone/>
            </a:pPr>
            <a:r>
              <a:rPr lang="en-US" sz="1400" dirty="0"/>
              <a:t># Output is continuous as we are trying to see the difference in average TAT.</a:t>
            </a:r>
          </a:p>
          <a:p>
            <a:pPr>
              <a:buNone/>
            </a:pPr>
            <a:r>
              <a:rPr lang="en-US" sz="1400" dirty="0"/>
              <a:t># we proceed with ANOVA test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#Normality test</a:t>
            </a:r>
          </a:p>
          <a:p>
            <a:pPr>
              <a:buNone/>
            </a:pPr>
            <a:r>
              <a:rPr lang="en-US" sz="1400" dirty="0"/>
              <a:t>#Ho : data are normal (p value&gt;0.05) Accept Null Hypothesis</a:t>
            </a:r>
          </a:p>
          <a:p>
            <a:pPr>
              <a:buNone/>
            </a:pPr>
            <a:r>
              <a:rPr lang="en-US" sz="1400" dirty="0"/>
              <a:t>#ha: data are not normal (p value&lt;0.05)Accept Alternative Hypothesis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#############Normality test</a:t>
            </a:r>
            <a:r>
              <a:rPr lang="en-US" sz="1400" dirty="0" smtClean="0"/>
              <a:t>###############</a:t>
            </a:r>
            <a:endParaRPr lang="en-US" sz="1400" dirty="0"/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shapiro.test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(Laboratory.1)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1400" b="1" dirty="0" smtClean="0"/>
              <a:t># </a:t>
            </a:r>
            <a:r>
              <a:rPr lang="en-US" sz="1400" b="1" dirty="0"/>
              <a:t>p-value = 0.5508 &gt;0.05 so p high null fly =&gt; It follows normal distribution</a:t>
            </a: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shapiro.test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(Laboratory.2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           </a:t>
            </a:r>
            <a:r>
              <a:rPr lang="en-US" sz="1400" b="1" dirty="0" smtClean="0"/>
              <a:t># </a:t>
            </a:r>
            <a:r>
              <a:rPr lang="en-US" sz="1400" b="1" dirty="0"/>
              <a:t>p-value = 0.8637 &gt;0.05 so p high null fly =&gt; It follows normal distribution</a:t>
            </a: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shapiro.test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(Laboratory.3)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1400" b="1" dirty="0" smtClean="0"/>
              <a:t># </a:t>
            </a:r>
            <a:r>
              <a:rPr lang="en-US" sz="1400" b="1" dirty="0"/>
              <a:t>p-value = 0.4205 &gt;0.05 so p high null fly =&gt; It follows normal distribution</a:t>
            </a: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shapiro.test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(Laboratory.4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           </a:t>
            </a:r>
            <a:r>
              <a:rPr lang="en-US" sz="1400" b="1" dirty="0" smtClean="0"/>
              <a:t># </a:t>
            </a:r>
            <a:r>
              <a:rPr lang="en-US" sz="1400" b="1" dirty="0"/>
              <a:t>p-value = 0.6619 &gt;0.05 so p high null fly =&gt; It follows normal distribution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qqline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(Laboratory.1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qqline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(Laboratory.2)</a:t>
            </a: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qqline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(Laboratory.3)</a:t>
            </a: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qqline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(Laboratory.4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#############Variance test###############</a:t>
            </a: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stacklab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=stack(Input)</a:t>
            </a:r>
          </a:p>
          <a:p>
            <a:pPr>
              <a:buNone/>
            </a:pPr>
            <a:r>
              <a:rPr lang="en-US" sz="1400" dirty="0"/>
              <a:t>#Create Hypothesis for variances </a:t>
            </a:r>
          </a:p>
          <a:p>
            <a:pPr>
              <a:buNone/>
            </a:pPr>
            <a:r>
              <a:rPr lang="en-US" sz="1400" dirty="0"/>
              <a:t>#Ho= Variances are equal </a:t>
            </a:r>
          </a:p>
          <a:p>
            <a:pPr>
              <a:buNone/>
            </a:pPr>
            <a:r>
              <a:rPr lang="en-US" sz="1400" dirty="0"/>
              <a:t>#Ha= Variances are not equal </a:t>
            </a:r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leveneTest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(values~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ind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data =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stacklab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#Since p-value = 0.05161 &gt; 0.05, we Accept null Hypothesis </a:t>
            </a:r>
          </a:p>
          <a:p>
            <a:pPr>
              <a:buNone/>
            </a:pPr>
            <a:r>
              <a:rPr lang="en-US" sz="1400" dirty="0"/>
              <a:t># Variances are equal for all laboratory TAT data</a:t>
            </a:r>
          </a:p>
          <a:p>
            <a:pPr>
              <a:buNone/>
            </a:pPr>
            <a:r>
              <a:rPr lang="en-US" sz="1400" dirty="0"/>
              <a:t># So we proceed with </a:t>
            </a:r>
            <a:r>
              <a:rPr lang="en-US" sz="1400" b="1" dirty="0"/>
              <a:t>one way ANOVA test </a:t>
            </a:r>
          </a:p>
          <a:p>
            <a:pPr>
              <a:buNone/>
            </a:pPr>
            <a:r>
              <a:rPr lang="en-US" sz="1400" dirty="0"/>
              <a:t>############# ONE WAY ANOVA TEST ###############</a:t>
            </a:r>
          </a:p>
          <a:p>
            <a:pPr>
              <a:buNone/>
            </a:pPr>
            <a:r>
              <a:rPr lang="en-US" sz="1400" dirty="0"/>
              <a:t>#Create Hypothesis for ANOVA TEST</a:t>
            </a:r>
          </a:p>
          <a:p>
            <a:pPr>
              <a:buNone/>
            </a:pPr>
            <a:r>
              <a:rPr lang="en-US" sz="1400" dirty="0"/>
              <a:t>#Ho= No difference in the average TAT of all the laboratories </a:t>
            </a:r>
          </a:p>
          <a:p>
            <a:pPr>
              <a:buNone/>
            </a:pPr>
            <a:r>
              <a:rPr lang="en-US" sz="1400" dirty="0"/>
              <a:t>#Ha= Difference in the average TAT of </a:t>
            </a:r>
            <a:r>
              <a:rPr lang="en-US" sz="1400" dirty="0" err="1"/>
              <a:t>allthe</a:t>
            </a:r>
            <a:r>
              <a:rPr lang="en-US" sz="1400" dirty="0"/>
              <a:t> laboratories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Anova_results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&lt;-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aov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values~ind,data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stacklab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summary(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Anova_results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400" dirty="0"/>
              <a:t># </a:t>
            </a:r>
            <a:r>
              <a:rPr lang="en-US" sz="1400" b="1" dirty="0"/>
              <a:t>p-value = 2e-16 &lt; 0.05 so reject null hypothesis </a:t>
            </a:r>
          </a:p>
          <a:p>
            <a:pPr>
              <a:buNone/>
            </a:pPr>
            <a:r>
              <a:rPr lang="en-US" sz="1400" dirty="0"/>
              <a:t># </a:t>
            </a:r>
            <a:r>
              <a:rPr lang="en-US" sz="1400" b="1" dirty="0">
                <a:solidFill>
                  <a:srgbClr val="FF0000"/>
                </a:solidFill>
              </a:rPr>
              <a:t>So TAT for all the laboratories is differ with respect to each </a:t>
            </a:r>
            <a:r>
              <a:rPr lang="en-US" sz="1400" b="1" dirty="0" smtClean="0">
                <a:solidFill>
                  <a:srgbClr val="FF0000"/>
                </a:solidFill>
              </a:rPr>
              <a:t>other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5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Exercise:3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      Sales of products in four different regions is tabulated for males and females. Find if male-female buyer rations are similar across regions.</a:t>
            </a:r>
            <a:endParaRPr lang="en-US" sz="1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86916"/>
            <a:ext cx="914399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# Business objective : To determine buyers ratio of male and Female is similar across region.</a:t>
            </a:r>
          </a:p>
          <a:p>
            <a:r>
              <a:rPr lang="en-US" sz="1400" dirty="0"/>
              <a:t># Inputs are 4 discrete </a:t>
            </a:r>
            <a:r>
              <a:rPr lang="en-US" sz="1400" dirty="0" smtClean="0"/>
              <a:t>variables(East, West, North, South</a:t>
            </a:r>
            <a:r>
              <a:rPr lang="en-US" sz="1400" dirty="0"/>
              <a:t>) </a:t>
            </a:r>
          </a:p>
          <a:p>
            <a:r>
              <a:rPr lang="en-US" sz="1400" dirty="0"/>
              <a:t># Output is also discrete. We are trying to find out if proportions of male and female are similar or not across the regions.</a:t>
            </a:r>
          </a:p>
          <a:p>
            <a:r>
              <a:rPr lang="en-US" sz="1400" dirty="0"/>
              <a:t># We proceed with chi-square test</a:t>
            </a:r>
          </a:p>
          <a:p>
            <a:endParaRPr lang="en-US" sz="1400" dirty="0"/>
          </a:p>
          <a:p>
            <a:r>
              <a:rPr lang="en-US" sz="1400" dirty="0"/>
              <a:t># So create </a:t>
            </a:r>
            <a:r>
              <a:rPr lang="en-US" sz="1400" dirty="0" smtClean="0"/>
              <a:t>hypothesis </a:t>
            </a:r>
            <a:r>
              <a:rPr lang="en-US" sz="1400" dirty="0"/>
              <a:t>for normal distribution</a:t>
            </a:r>
          </a:p>
          <a:p>
            <a:r>
              <a:rPr lang="en-US" sz="1400" dirty="0"/>
              <a:t># Ho: data is normal. Accept null Hypothesis</a:t>
            </a:r>
          </a:p>
          <a:p>
            <a:r>
              <a:rPr lang="en-US" sz="1400" dirty="0"/>
              <a:t># Ha: data is not normal. Accept alternative Hypothesis</a:t>
            </a:r>
          </a:p>
          <a:p>
            <a:r>
              <a:rPr lang="en-US" sz="1400" dirty="0"/>
              <a:t># We have to test for all the 4 input variables.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rgbClr val="0070C0"/>
                </a:solidFill>
              </a:rPr>
              <a:t>BuyersRatio</a:t>
            </a:r>
            <a:r>
              <a:rPr lang="en-US" sz="1400" dirty="0">
                <a:solidFill>
                  <a:srgbClr val="0070C0"/>
                </a:solidFill>
              </a:rPr>
              <a:t> &lt;-read.csv(</a:t>
            </a:r>
            <a:r>
              <a:rPr lang="en-US" sz="1400" dirty="0" err="1">
                <a:solidFill>
                  <a:srgbClr val="0070C0"/>
                </a:solidFill>
              </a:rPr>
              <a:t>file.choose</a:t>
            </a:r>
            <a:r>
              <a:rPr lang="en-US" sz="1400" dirty="0">
                <a:solidFill>
                  <a:srgbClr val="0070C0"/>
                </a:solidFill>
              </a:rPr>
              <a:t>())    </a:t>
            </a:r>
            <a:r>
              <a:rPr lang="en-US" sz="1400" dirty="0"/>
              <a:t># BuyerRatio.csv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colnames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BuyersRatio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View(</a:t>
            </a:r>
            <a:r>
              <a:rPr lang="en-US" sz="1400" dirty="0" err="1">
                <a:solidFill>
                  <a:srgbClr val="0070C0"/>
                </a:solidFill>
              </a:rPr>
              <a:t>BuyersRatio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attach(</a:t>
            </a:r>
            <a:r>
              <a:rPr lang="en-US" sz="1400" dirty="0" err="1">
                <a:solidFill>
                  <a:srgbClr val="0070C0"/>
                </a:solidFill>
              </a:rPr>
              <a:t>BuyersRatio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/>
              <a:t>############# </a:t>
            </a:r>
            <a:r>
              <a:rPr lang="en-US" sz="1400" b="1" dirty="0" smtClean="0"/>
              <a:t>Normality test </a:t>
            </a:r>
            <a:r>
              <a:rPr lang="en-US" sz="1400" dirty="0" smtClean="0"/>
              <a:t>###############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Boxplot(East)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Boxplot(West)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Boxplot(North)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Boxplot(South)</a:t>
            </a:r>
          </a:p>
          <a:p>
            <a:r>
              <a:rPr lang="en-US" sz="1400" b="1" dirty="0"/>
              <a:t># Data is normal. Accept null Hypothesis</a:t>
            </a:r>
          </a:p>
          <a:p>
            <a:r>
              <a:rPr lang="en-US" sz="1400" dirty="0"/>
              <a:t># We proceed with chi-square test Hypothesis</a:t>
            </a:r>
          </a:p>
          <a:p>
            <a:r>
              <a:rPr lang="en-US" sz="1400" dirty="0"/>
              <a:t># Ho= Buyer Ratios of Male and Female are same</a:t>
            </a:r>
          </a:p>
          <a:p>
            <a:r>
              <a:rPr lang="en-US" sz="1400" dirty="0"/>
              <a:t># Ha= Buyer Ratios of Male and Female are not same</a:t>
            </a:r>
          </a:p>
          <a:p>
            <a:r>
              <a:rPr lang="en-US" sz="1400" dirty="0"/>
              <a:t>############# </a:t>
            </a:r>
            <a:r>
              <a:rPr lang="en-US" sz="1400" b="1" dirty="0" err="1"/>
              <a:t>Chisq</a:t>
            </a:r>
            <a:r>
              <a:rPr lang="en-US" sz="1400" b="1" dirty="0"/>
              <a:t>. Test </a:t>
            </a:r>
            <a:r>
              <a:rPr lang="en-US" sz="1400" dirty="0"/>
              <a:t>###############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DT=</a:t>
            </a:r>
            <a:r>
              <a:rPr lang="en-US" sz="1400" dirty="0" err="1">
                <a:solidFill>
                  <a:srgbClr val="0070C0"/>
                </a:solidFill>
              </a:rPr>
              <a:t>as.table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as.matrix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BuyersRatio</a:t>
            </a:r>
            <a:r>
              <a:rPr lang="en-US" sz="1400" dirty="0">
                <a:solidFill>
                  <a:srgbClr val="0070C0"/>
                </a:solidFill>
              </a:rPr>
              <a:t>[,2:5]))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DT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chisq</a:t>
            </a:r>
            <a:r>
              <a:rPr lang="en-US" sz="1400" dirty="0">
                <a:solidFill>
                  <a:srgbClr val="0070C0"/>
                </a:solidFill>
              </a:rPr>
              <a:t> &lt;- </a:t>
            </a:r>
            <a:r>
              <a:rPr lang="en-US" sz="1400" dirty="0" err="1">
                <a:solidFill>
                  <a:srgbClr val="0070C0"/>
                </a:solidFill>
              </a:rPr>
              <a:t>chisq.test</a:t>
            </a:r>
            <a:r>
              <a:rPr lang="en-US" sz="1400" dirty="0">
                <a:solidFill>
                  <a:srgbClr val="0070C0"/>
                </a:solidFill>
              </a:rPr>
              <a:t>(DT)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chisq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/>
              <a:t># </a:t>
            </a:r>
            <a:r>
              <a:rPr lang="en-US" sz="1400" b="1" dirty="0"/>
              <a:t>p-value = 0.6603 &gt; 0.05 so Accept null hypothesis </a:t>
            </a:r>
          </a:p>
          <a:p>
            <a:r>
              <a:rPr lang="en-US" sz="1400" dirty="0"/>
              <a:t># </a:t>
            </a:r>
            <a:r>
              <a:rPr lang="en-US" sz="1400" b="1" dirty="0">
                <a:solidFill>
                  <a:srgbClr val="FF0000"/>
                </a:solidFill>
              </a:rPr>
              <a:t>So Buyers ratio across all region is same for male and Female</a:t>
            </a:r>
          </a:p>
        </p:txBody>
      </p:sp>
    </p:spTree>
    <p:extLst>
      <p:ext uri="{BB962C8B-B14F-4D97-AF65-F5344CB8AC3E}">
        <p14:creationId xmlns:p14="http://schemas.microsoft.com/office/powerpoint/2010/main" val="387635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Exercise:4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7707"/>
            <a:ext cx="91440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500" b="1" dirty="0" smtClean="0"/>
              <a:t>     </a:t>
            </a:r>
            <a:r>
              <a:rPr lang="en-US" sz="1500" b="1" dirty="0" err="1" smtClean="0"/>
              <a:t>TeleCall</a:t>
            </a:r>
            <a:r>
              <a:rPr lang="en-US" sz="1500" b="1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1500" b="1" i="1" dirty="0" smtClean="0"/>
              <a:t>5% </a:t>
            </a:r>
            <a:r>
              <a:rPr lang="en-US" sz="1500" b="1" dirty="0" smtClean="0"/>
              <a:t>significance level and help the manager draw appropriate inferences</a:t>
            </a:r>
          </a:p>
          <a:p>
            <a:pPr>
              <a:buNone/>
            </a:pPr>
            <a:endParaRPr lang="en-US" sz="1500" b="1" dirty="0" smtClean="0"/>
          </a:p>
          <a:p>
            <a:pPr>
              <a:buNone/>
            </a:pPr>
            <a:r>
              <a:rPr lang="en-US" sz="1600" b="1" dirty="0"/>
              <a:t># </a:t>
            </a:r>
            <a:r>
              <a:rPr lang="en-US" sz="1600" b="1" dirty="0">
                <a:solidFill>
                  <a:srgbClr val="FF0000"/>
                </a:solidFill>
              </a:rPr>
              <a:t>Business objective : To determine whether the data is defective or not </a:t>
            </a:r>
          </a:p>
          <a:p>
            <a:pPr>
              <a:buNone/>
            </a:pPr>
            <a:r>
              <a:rPr lang="en-US" sz="1600" dirty="0"/>
              <a:t># Here both variables are discrete and have more than 2 variables hence we choose chi square test.</a:t>
            </a:r>
          </a:p>
          <a:p>
            <a:pPr>
              <a:buNone/>
            </a:pPr>
            <a:r>
              <a:rPr lang="en-US" sz="1600" dirty="0"/>
              <a:t># </a:t>
            </a:r>
            <a:r>
              <a:rPr lang="en-US" sz="1600" dirty="0" smtClean="0"/>
              <a:t>Here </a:t>
            </a:r>
            <a:r>
              <a:rPr lang="en-US" sz="1600" dirty="0"/>
              <a:t>we have to </a:t>
            </a:r>
            <a:r>
              <a:rPr lang="en-US" sz="1600" dirty="0" smtClean="0"/>
              <a:t>test Hypothesis for </a:t>
            </a:r>
            <a:r>
              <a:rPr lang="en-US" sz="1600" dirty="0" err="1" smtClean="0"/>
              <a:t>chisq</a:t>
            </a:r>
            <a:r>
              <a:rPr lang="en-US" sz="1600" dirty="0" smtClean="0"/>
              <a:t> test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# Ho : defective % are same at all the centers</a:t>
            </a:r>
          </a:p>
          <a:p>
            <a:pPr>
              <a:buNone/>
            </a:pPr>
            <a:r>
              <a:rPr lang="en-US" sz="1600" dirty="0"/>
              <a:t># Ha: defective % varies  from center to center</a:t>
            </a:r>
          </a:p>
          <a:p>
            <a:pPr>
              <a:buNone/>
            </a:pPr>
            <a:r>
              <a:rPr lang="en-US" sz="1600" dirty="0" err="1">
                <a:solidFill>
                  <a:srgbClr val="0070C0"/>
                </a:solidFill>
              </a:rPr>
              <a:t>Customerorderform</a:t>
            </a:r>
            <a:r>
              <a:rPr lang="en-US" sz="1600" dirty="0">
                <a:solidFill>
                  <a:srgbClr val="0070C0"/>
                </a:solidFill>
              </a:rPr>
              <a:t> &lt;-read.csv(</a:t>
            </a:r>
            <a:r>
              <a:rPr lang="en-US" sz="1600" dirty="0" err="1">
                <a:solidFill>
                  <a:srgbClr val="0070C0"/>
                </a:solidFill>
              </a:rPr>
              <a:t>file.choose</a:t>
            </a:r>
            <a:r>
              <a:rPr lang="en-US" sz="1600" dirty="0">
                <a:solidFill>
                  <a:srgbClr val="0070C0"/>
                </a:solidFill>
              </a:rPr>
              <a:t>())    </a:t>
            </a:r>
            <a:r>
              <a:rPr lang="en-US" sz="1600" dirty="0"/>
              <a:t># Customerorderform.csv</a:t>
            </a:r>
          </a:p>
          <a:p>
            <a:pPr>
              <a:buNone/>
            </a:pPr>
            <a:r>
              <a:rPr lang="en-US" sz="1600" dirty="0" err="1">
                <a:solidFill>
                  <a:srgbClr val="0070C0"/>
                </a:solidFill>
              </a:rPr>
              <a:t>colnames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Customerorderform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View(</a:t>
            </a:r>
            <a:r>
              <a:rPr lang="en-US" sz="1600" dirty="0" err="1">
                <a:solidFill>
                  <a:srgbClr val="0070C0"/>
                </a:solidFill>
              </a:rPr>
              <a:t>Customerorderform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COF&lt;-</a:t>
            </a:r>
            <a:r>
              <a:rPr lang="en-US" sz="1600" dirty="0" err="1">
                <a:solidFill>
                  <a:srgbClr val="0070C0"/>
                </a:solidFill>
              </a:rPr>
              <a:t>ifelse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Customerorderform</a:t>
            </a:r>
            <a:r>
              <a:rPr lang="en-US" sz="1600" dirty="0">
                <a:solidFill>
                  <a:srgbClr val="0070C0"/>
                </a:solidFill>
              </a:rPr>
              <a:t>=="Error Free",0,1</a:t>
            </a:r>
            <a:r>
              <a:rPr lang="en-US" sz="1600" dirty="0" smtClean="0">
                <a:solidFill>
                  <a:srgbClr val="0070C0"/>
                </a:solidFill>
              </a:rPr>
              <a:t>)   </a:t>
            </a:r>
            <a:r>
              <a:rPr lang="en-US" sz="1600" dirty="0" smtClean="0"/>
              <a:t># converting categorical data to binary data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View(COF)</a:t>
            </a:r>
          </a:p>
          <a:p>
            <a:pPr>
              <a:buNone/>
            </a:pPr>
            <a:r>
              <a:rPr lang="en-US" sz="1600" dirty="0"/>
              <a:t>COF1=table(COF)</a:t>
            </a:r>
          </a:p>
          <a:p>
            <a:pPr>
              <a:buNone/>
            </a:pPr>
            <a:r>
              <a:rPr lang="en-US" sz="1600" dirty="0" err="1"/>
              <a:t>chisq.test</a:t>
            </a:r>
            <a:r>
              <a:rPr lang="en-US" sz="1600" dirty="0"/>
              <a:t>(COF1)</a:t>
            </a:r>
          </a:p>
          <a:p>
            <a:pPr>
              <a:buNone/>
            </a:pPr>
            <a:r>
              <a:rPr lang="en-US" sz="1600" dirty="0"/>
              <a:t># </a:t>
            </a:r>
            <a:r>
              <a:rPr lang="en-US" sz="1600" b="1" dirty="0"/>
              <a:t>p-value = 2.2e-16 &lt; 0.05 so Reject null hypothesis </a:t>
            </a:r>
          </a:p>
          <a:p>
            <a:pPr>
              <a:buNone/>
            </a:pPr>
            <a:r>
              <a:rPr lang="en-US" sz="1600" dirty="0"/>
              <a:t># </a:t>
            </a:r>
            <a:r>
              <a:rPr lang="en-US" sz="1600" b="1" dirty="0">
                <a:solidFill>
                  <a:srgbClr val="FF0000"/>
                </a:solidFill>
              </a:rPr>
              <a:t>So Data is Defective, and varies with the centers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144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 smtClean="0"/>
              <a:t>Fanta </a:t>
            </a:r>
            <a:r>
              <a:rPr lang="en-US" sz="1400" b="1" dirty="0" smtClean="0"/>
              <a:t>loons </a:t>
            </a:r>
            <a:r>
              <a:rPr lang="en-US" sz="1400" b="1" dirty="0"/>
              <a:t>Sales managers commented that </a:t>
            </a:r>
            <a:r>
              <a:rPr lang="en-US" sz="1400" b="1" i="1" dirty="0"/>
              <a:t>% </a:t>
            </a:r>
            <a:r>
              <a:rPr lang="en-US" sz="1400" b="1" dirty="0"/>
              <a:t>of males versus females walking in to the store differ based on day of the week. Analyze the data and determine whether there is evidence at </a:t>
            </a:r>
            <a:r>
              <a:rPr lang="en-US" sz="1400" b="1" i="1" dirty="0"/>
              <a:t>5 % </a:t>
            </a:r>
            <a:r>
              <a:rPr lang="en-US" sz="1400" b="1" dirty="0"/>
              <a:t>significance level to support this hypothesis</a:t>
            </a:r>
            <a:r>
              <a:rPr lang="en-US" sz="1400" b="1" dirty="0" smtClean="0"/>
              <a:t>.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 err="1" smtClean="0"/>
              <a:t>Ans</a:t>
            </a:r>
            <a:r>
              <a:rPr lang="en-US" sz="1400" b="1" dirty="0" smtClean="0"/>
              <a:t>: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#Business objective: Proportion of male and female customer visiting the store is differ on the day of the week</a:t>
            </a:r>
          </a:p>
          <a:p>
            <a:pPr>
              <a:buNone/>
            </a:pPr>
            <a:r>
              <a:rPr lang="en-US" sz="1400" dirty="0"/>
              <a:t>#Inputs are 2 discrete variables.</a:t>
            </a:r>
          </a:p>
          <a:p>
            <a:pPr>
              <a:buNone/>
            </a:pPr>
            <a:r>
              <a:rPr lang="en-US" sz="1400" dirty="0"/>
              <a:t>#Output is Discrete as we are trying to find out if proportions of male and female walking in to the store is same or not</a:t>
            </a:r>
          </a:p>
          <a:p>
            <a:pPr>
              <a:buNone/>
            </a:pPr>
            <a:r>
              <a:rPr lang="en-US" sz="1400" dirty="0"/>
              <a:t>#Here both the data are discrete . So we go for two proportion t test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# Ho: The Proportion of Male </a:t>
            </a:r>
            <a:r>
              <a:rPr lang="en-US" sz="1400" dirty="0" err="1"/>
              <a:t>Vs</a:t>
            </a:r>
            <a:r>
              <a:rPr lang="en-US" sz="1400" dirty="0"/>
              <a:t> Female are equal during weekdays and Weekends</a:t>
            </a:r>
          </a:p>
          <a:p>
            <a:pPr>
              <a:buNone/>
            </a:pPr>
            <a:r>
              <a:rPr lang="en-US" sz="1400" dirty="0"/>
              <a:t># Ha: The Proportion of Male </a:t>
            </a:r>
            <a:r>
              <a:rPr lang="en-US" sz="1400" dirty="0" err="1"/>
              <a:t>Vs</a:t>
            </a:r>
            <a:r>
              <a:rPr lang="en-US" sz="1400" dirty="0"/>
              <a:t> Female are not equal during weekdays and Weekends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</a:rPr>
              <a:t>fantaloons</a:t>
            </a:r>
            <a:r>
              <a:rPr lang="en-US" sz="1400" dirty="0">
                <a:solidFill>
                  <a:srgbClr val="0070C0"/>
                </a:solidFill>
              </a:rPr>
              <a:t>&lt;-read.csv(</a:t>
            </a:r>
            <a:r>
              <a:rPr lang="en-US" sz="1400" dirty="0" err="1">
                <a:solidFill>
                  <a:srgbClr val="0070C0"/>
                </a:solidFill>
              </a:rPr>
              <a:t>file.choose</a:t>
            </a:r>
            <a:r>
              <a:rPr lang="en-US" sz="1400" dirty="0">
                <a:solidFill>
                  <a:srgbClr val="0070C0"/>
                </a:solidFill>
              </a:rPr>
              <a:t>())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</a:rPr>
              <a:t>View(</a:t>
            </a:r>
            <a:r>
              <a:rPr lang="en-US" sz="1400" dirty="0" err="1">
                <a:solidFill>
                  <a:srgbClr val="0070C0"/>
                </a:solidFill>
              </a:rPr>
              <a:t>fantaloons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</a:rPr>
              <a:t>attach(</a:t>
            </a:r>
            <a:r>
              <a:rPr lang="en-US" sz="1400" dirty="0" err="1">
                <a:solidFill>
                  <a:srgbClr val="0070C0"/>
                </a:solidFill>
              </a:rPr>
              <a:t>fantaloons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</a:rPr>
              <a:t>tab&lt;-table(Weekdays, Weekend)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############# Proportion Test ###############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</a:rPr>
              <a:t>prop.test</a:t>
            </a:r>
            <a:r>
              <a:rPr lang="en-US" sz="1400" dirty="0">
                <a:solidFill>
                  <a:srgbClr val="0070C0"/>
                </a:solidFill>
              </a:rPr>
              <a:t>(table(Weekdays, Weekend),</a:t>
            </a:r>
            <a:r>
              <a:rPr lang="en-US" sz="1400" dirty="0" err="1">
                <a:solidFill>
                  <a:srgbClr val="0070C0"/>
                </a:solidFill>
              </a:rPr>
              <a:t>conf.level</a:t>
            </a:r>
            <a:r>
              <a:rPr lang="en-US" sz="1400" dirty="0">
                <a:solidFill>
                  <a:srgbClr val="0070C0"/>
                </a:solidFill>
              </a:rPr>
              <a:t> = 0.95,correct = </a:t>
            </a:r>
            <a:r>
              <a:rPr lang="en-US" sz="1400" dirty="0" err="1">
                <a:solidFill>
                  <a:srgbClr val="0070C0"/>
                </a:solidFill>
              </a:rPr>
              <a:t>FALSE,alternative</a:t>
            </a:r>
            <a:r>
              <a:rPr lang="en-US" sz="1400" dirty="0">
                <a:solidFill>
                  <a:srgbClr val="0070C0"/>
                </a:solidFill>
              </a:rPr>
              <a:t> = "</a:t>
            </a:r>
            <a:r>
              <a:rPr lang="en-US" sz="1400" dirty="0" err="1">
                <a:solidFill>
                  <a:srgbClr val="0070C0"/>
                </a:solidFill>
              </a:rPr>
              <a:t>two.sided</a:t>
            </a:r>
            <a:r>
              <a:rPr lang="en-US" sz="1400" dirty="0">
                <a:solidFill>
                  <a:srgbClr val="0070C0"/>
                </a:solidFill>
              </a:rPr>
              <a:t>")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# Here </a:t>
            </a:r>
            <a:r>
              <a:rPr lang="en-US" sz="1400" b="1" dirty="0"/>
              <a:t>p-value 0.9681 is greater than alpha value so we accept null hypothesis 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# So The Proportion of Male </a:t>
            </a:r>
            <a:r>
              <a:rPr lang="en-US" sz="1400" b="1" dirty="0" smtClean="0">
                <a:solidFill>
                  <a:srgbClr val="FF0000"/>
                </a:solidFill>
              </a:rPr>
              <a:t>and </a:t>
            </a:r>
            <a:r>
              <a:rPr lang="en-US" sz="1400" b="1" dirty="0">
                <a:solidFill>
                  <a:srgbClr val="FF0000"/>
                </a:solidFill>
              </a:rPr>
              <a:t>Female are equal during weekdays and Weekends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Exercise:5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121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1438</Words>
  <Application>Microsoft Office PowerPoint</Application>
  <PresentationFormat>On-screen Show (4:3)</PresentationFormat>
  <Paragraphs>202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Hypothesis Testing Exercise:1</vt:lpstr>
      <vt:lpstr>PowerPoint Presentation</vt:lpstr>
      <vt:lpstr>Hypothesis Testing Exercise:2</vt:lpstr>
      <vt:lpstr>PowerPoint Presentation</vt:lpstr>
      <vt:lpstr>Hypothesis Testing Exercise:3</vt:lpstr>
      <vt:lpstr>PowerPoint Presentation</vt:lpstr>
      <vt:lpstr>Hypothesis Testing Exercise:4</vt:lpstr>
      <vt:lpstr>Hypothesis Testing Exercise:5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13</cp:revision>
  <dcterms:created xsi:type="dcterms:W3CDTF">2015-11-14T12:07:48Z</dcterms:created>
  <dcterms:modified xsi:type="dcterms:W3CDTF">2020-02-26T10:29:21Z</dcterms:modified>
</cp:coreProperties>
</file>