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59" r:id="rId9"/>
    <p:sldId id="260" r:id="rId10"/>
    <p:sldId id="261" r:id="rId11"/>
    <p:sldId id="262" r:id="rId12"/>
    <p:sldId id="273" r:id="rId13"/>
    <p:sldId id="274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1" autoAdjust="0"/>
  </p:normalViewPr>
  <p:slideViewPr>
    <p:cSldViewPr snapToGrid="0" snapToObjects="1">
      <p:cViewPr varScale="1">
        <p:scale>
          <a:sx n="79" d="100"/>
          <a:sy n="79" d="100"/>
        </p:scale>
        <p:origin x="1498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1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0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35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7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1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3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Iris Flower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Using Machine Learning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 Used:</a:t>
            </a:r>
          </a:p>
          <a:p>
            <a:r>
              <a:t>GridSearchCV</a:t>
            </a:r>
          </a:p>
          <a:p>
            <a:r>
              <a:t>RandomizedSearchCV</a:t>
            </a:r>
          </a:p>
          <a:p>
            <a:r>
              <a:t>Repeated Stratified K-Fold Cross-Validation</a:t>
            </a:r>
          </a:p>
          <a:p>
            <a:r>
              <a:t>Example: Show the hyperparameter grid and the best parameters found for one model.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Used:</a:t>
            </a:r>
          </a:p>
          <a:p>
            <a:r>
              <a:t>Accuracy</a:t>
            </a:r>
          </a:p>
          <a:p>
            <a:r>
              <a:t>Precision</a:t>
            </a:r>
          </a:p>
          <a:p>
            <a:r>
              <a:t>Recall</a:t>
            </a:r>
          </a:p>
          <a:p>
            <a:r>
              <a:t>F1 Score</a:t>
            </a:r>
          </a:p>
          <a:p>
            <a:r>
              <a:t>ROC AUC Score</a:t>
            </a:r>
          </a:p>
          <a:p>
            <a:r>
              <a:t>Primary Metric: Explain why recall and F1 score were chosen as the primary metrics.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0509-DB5F-7137-9760-3249D18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sz="3600" b="1" dirty="0"/>
              <a:t>Logistic Regression/SVC/MLP Classifier/</a:t>
            </a:r>
            <a:r>
              <a:rPr lang="en-US" sz="3600" b="1" dirty="0" err="1"/>
              <a:t>XGBClassifier</a:t>
            </a:r>
            <a:br>
              <a:rPr lang="en-US" dirty="0"/>
            </a:br>
            <a:r>
              <a:rPr lang="en-US" sz="3200" dirty="0"/>
              <a:t>classification report for test data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179B7-1E0C-CF22-1C85-CDCBF8FB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75931"/>
              </p:ext>
            </p:extLst>
          </p:nvPr>
        </p:nvGraphicFramePr>
        <p:xfrm>
          <a:off x="252919" y="2412460"/>
          <a:ext cx="4435734" cy="39931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3932">
                  <a:extLst>
                    <a:ext uri="{9D8B030D-6E8A-4147-A177-3AD203B41FA5}">
                      <a16:colId xmlns:a16="http://schemas.microsoft.com/office/drawing/2014/main" val="277599758"/>
                    </a:ext>
                  </a:extLst>
                </a:gridCol>
                <a:gridCol w="1257553">
                  <a:extLst>
                    <a:ext uri="{9D8B030D-6E8A-4147-A177-3AD203B41FA5}">
                      <a16:colId xmlns:a16="http://schemas.microsoft.com/office/drawing/2014/main" val="1853768601"/>
                    </a:ext>
                  </a:extLst>
                </a:gridCol>
                <a:gridCol w="876617">
                  <a:extLst>
                    <a:ext uri="{9D8B030D-6E8A-4147-A177-3AD203B41FA5}">
                      <a16:colId xmlns:a16="http://schemas.microsoft.com/office/drawing/2014/main" val="2394741276"/>
                    </a:ext>
                  </a:extLst>
                </a:gridCol>
                <a:gridCol w="863816">
                  <a:extLst>
                    <a:ext uri="{9D8B030D-6E8A-4147-A177-3AD203B41FA5}">
                      <a16:colId xmlns:a16="http://schemas.microsoft.com/office/drawing/2014/main" val="1570856567"/>
                    </a:ext>
                  </a:extLst>
                </a:gridCol>
                <a:gridCol w="863816">
                  <a:extLst>
                    <a:ext uri="{9D8B030D-6E8A-4147-A177-3AD203B41FA5}">
                      <a16:colId xmlns:a16="http://schemas.microsoft.com/office/drawing/2014/main" val="3909131421"/>
                    </a:ext>
                  </a:extLst>
                </a:gridCol>
              </a:tblGrid>
              <a:tr h="11613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precision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suport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73636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26930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458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41137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AA9BA622-D627-0F10-E468-3D0E9DB20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4" y="2412461"/>
            <a:ext cx="3900790" cy="39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339D-07BB-3CCC-2613-203A6ECB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812984" cy="1400530"/>
          </a:xfrm>
        </p:spPr>
        <p:txBody>
          <a:bodyPr/>
          <a:lstStyle/>
          <a:p>
            <a:r>
              <a:rPr lang="en-US" sz="2800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DecisionTree</a:t>
            </a:r>
            <a:r>
              <a:rPr lang="en-US" sz="28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Clasifier</a:t>
            </a:r>
            <a:r>
              <a:rPr lang="en-US" sz="28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sz="2800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RandomForestClassifier</a:t>
            </a:r>
            <a:r>
              <a:rPr lang="en-US" sz="28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/Naïve Bayes</a:t>
            </a:r>
            <a:br>
              <a:rPr lang="en-US" dirty="0"/>
            </a:br>
            <a:r>
              <a:rPr lang="en-US" sz="3200" dirty="0"/>
              <a:t>classification report for test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E1AF3-4D4C-C4E3-5F03-2585B5B46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88904"/>
              </p:ext>
            </p:extLst>
          </p:nvPr>
        </p:nvGraphicFramePr>
        <p:xfrm>
          <a:off x="252919" y="2412460"/>
          <a:ext cx="4435734" cy="39931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3932">
                  <a:extLst>
                    <a:ext uri="{9D8B030D-6E8A-4147-A177-3AD203B41FA5}">
                      <a16:colId xmlns:a16="http://schemas.microsoft.com/office/drawing/2014/main" val="277599758"/>
                    </a:ext>
                  </a:extLst>
                </a:gridCol>
                <a:gridCol w="1257553">
                  <a:extLst>
                    <a:ext uri="{9D8B030D-6E8A-4147-A177-3AD203B41FA5}">
                      <a16:colId xmlns:a16="http://schemas.microsoft.com/office/drawing/2014/main" val="1853768601"/>
                    </a:ext>
                  </a:extLst>
                </a:gridCol>
                <a:gridCol w="876617">
                  <a:extLst>
                    <a:ext uri="{9D8B030D-6E8A-4147-A177-3AD203B41FA5}">
                      <a16:colId xmlns:a16="http://schemas.microsoft.com/office/drawing/2014/main" val="2394741276"/>
                    </a:ext>
                  </a:extLst>
                </a:gridCol>
                <a:gridCol w="863816">
                  <a:extLst>
                    <a:ext uri="{9D8B030D-6E8A-4147-A177-3AD203B41FA5}">
                      <a16:colId xmlns:a16="http://schemas.microsoft.com/office/drawing/2014/main" val="1570856567"/>
                    </a:ext>
                  </a:extLst>
                </a:gridCol>
                <a:gridCol w="863816">
                  <a:extLst>
                    <a:ext uri="{9D8B030D-6E8A-4147-A177-3AD203B41FA5}">
                      <a16:colId xmlns:a16="http://schemas.microsoft.com/office/drawing/2014/main" val="3909131421"/>
                    </a:ext>
                  </a:extLst>
                </a:gridCol>
              </a:tblGrid>
              <a:tr h="1161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precision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suport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73636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26930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458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41137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964C2A5E-1393-35D9-AC36-B20DC4F0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64" y="2412460"/>
            <a:ext cx="4093521" cy="399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2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13235"/>
            <a:ext cx="6711654" cy="1517514"/>
          </a:xfrm>
        </p:spPr>
        <p:txBody>
          <a:bodyPr/>
          <a:lstStyle/>
          <a:p>
            <a:r>
              <a:rPr dirty="0"/>
              <a:t>Bar Charts: Display bar charts comparing test recall and test F1 scores for all models.</a:t>
            </a:r>
          </a:p>
          <a:p>
            <a:r>
              <a:rPr dirty="0"/>
              <a:t>Conclusion: Highlight that Logistic Regression had the highest recall and F1 score.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1664104-E78D-F7EE-554B-6AC43D27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3" y="3192023"/>
            <a:ext cx="8832714" cy="33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Final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Chosen Model: Logistic Regression</a:t>
            </a:r>
            <a:r>
              <a:rPr lang="en-US" dirty="0"/>
              <a:t>/SVC/MLP Classifier/</a:t>
            </a:r>
            <a:r>
              <a:rPr lang="en-US" dirty="0" err="1"/>
              <a:t>XGBClassifier</a:t>
            </a:r>
            <a:endParaRPr dirty="0"/>
          </a:p>
          <a:p>
            <a:r>
              <a:rPr dirty="0"/>
              <a:t>Reasoning: Emphasize the importance of recall in correctly identifying different Iris species.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Feature engineering</a:t>
            </a:r>
          </a:p>
          <a:p>
            <a:r>
              <a:t>Model fine-tuning</a:t>
            </a:r>
          </a:p>
          <a:p>
            <a:r>
              <a:t>Future Work:</a:t>
            </a:r>
          </a:p>
          <a:p>
            <a:r>
              <a:t>Exploring advanced modeling techniques</a:t>
            </a:r>
          </a:p>
          <a:p>
            <a:r>
              <a:t>Further improving classification accuracy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Cases:</a:t>
            </a:r>
          </a:p>
          <a:p>
            <a:r>
              <a:t>Botany and horticulture</a:t>
            </a:r>
          </a:p>
          <a:p>
            <a:r>
              <a:t>Automating the identification of Iris species based on physical characteristics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the project's objectives, methods, and findings.</a:t>
            </a:r>
          </a:p>
          <a:p>
            <a:r>
              <a:t>Impact: Discuss the practical implications and potential business impact of the model.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Questions: Invite questions from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Overview: Briefly introduce the project and its objectives.</a:t>
            </a:r>
          </a:p>
          <a:p>
            <a:r>
              <a:t>Dataset: Describe the Iris dataset, including the three species (Iris-Setosa, Iris-Versicolor, Iris-Virginica) and the four features (Sepal Length, Sepal Width, Petal Length, Petal Width).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Exploratory Data Analysis (EDA): Summarize key findings from the data exploration phase.</a:t>
            </a:r>
          </a:p>
          <a:p>
            <a:r>
              <a:rPr dirty="0"/>
              <a:t>Distribution of features</a:t>
            </a:r>
          </a:p>
          <a:p>
            <a:r>
              <a:rPr dirty="0" err="1"/>
              <a:t>Pairplot</a:t>
            </a:r>
            <a:r>
              <a:rPr dirty="0"/>
              <a:t> to visualize relationships between features</a:t>
            </a:r>
          </a:p>
          <a:p>
            <a:r>
              <a:rPr dirty="0"/>
              <a:t>Insights about distinct features of Iris-</a:t>
            </a:r>
            <a:r>
              <a:rPr dirty="0" err="1"/>
              <a:t>Setosa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3469-553C-0A94-E233-307D3797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999BE0-2751-58BE-285F-B5E57D77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1366982"/>
            <a:ext cx="8857672" cy="526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D029-D450-1824-03BC-DD327FB2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8031217" cy="1459209"/>
          </a:xfrm>
        </p:spPr>
        <p:txBody>
          <a:bodyPr/>
          <a:lstStyle/>
          <a:p>
            <a:r>
              <a:rPr lang="en-US" sz="4000" dirty="0" err="1"/>
              <a:t>Pairplot</a:t>
            </a:r>
            <a:r>
              <a:rPr lang="en-US" sz="4000" dirty="0"/>
              <a:t> to visualize </a:t>
            </a:r>
            <a:br>
              <a:rPr lang="en-US" sz="4000" dirty="0"/>
            </a:br>
            <a:r>
              <a:rPr lang="en-US" sz="4000" dirty="0"/>
              <a:t>relationships between features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E95EFF-3C8C-79A3-199A-F50BA14C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5" y="2292306"/>
            <a:ext cx="4253545" cy="36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38E83F-2841-6501-4125-A4790A2B0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1" y="2292306"/>
            <a:ext cx="4082473" cy="36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46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7380C0-2ACC-5D4A-A977-1EC36FBE8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4" y="1477818"/>
            <a:ext cx="4545878" cy="46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50D6484-194B-41F8-2EB2-2150EDAF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89" y="1477818"/>
            <a:ext cx="3963697" cy="46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7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1B6-78A9-784A-4604-8B8DFEF2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Correlation Heatmap</a:t>
            </a:r>
            <a:b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A69316-1FF2-8810-F2C1-E39C7CD5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" y="1442402"/>
            <a:ext cx="8486630" cy="484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17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Handling missing values</a:t>
            </a:r>
          </a:p>
          <a:p>
            <a:r>
              <a:t>Encoding categorical variables</a:t>
            </a:r>
          </a:p>
          <a:p>
            <a:r>
              <a:t>Splitting the dataset into training and testing sets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Evaluated:</a:t>
            </a:r>
          </a:p>
          <a:p>
            <a:r>
              <a:rPr dirty="0"/>
              <a:t>Logistic Regression</a:t>
            </a:r>
          </a:p>
          <a:p>
            <a:r>
              <a:rPr dirty="0"/>
              <a:t>Decision Tree</a:t>
            </a:r>
          </a:p>
          <a:p>
            <a:r>
              <a:rPr dirty="0"/>
              <a:t>Random Forest</a:t>
            </a:r>
          </a:p>
          <a:p>
            <a:r>
              <a:rPr dirty="0"/>
              <a:t>Support Vector Classifier (SVC)</a:t>
            </a:r>
          </a:p>
          <a:p>
            <a:r>
              <a:rPr dirty="0" err="1"/>
              <a:t>XGBoost</a:t>
            </a:r>
            <a:endParaRPr dirty="0"/>
          </a:p>
          <a:p>
            <a:r>
              <a:rPr dirty="0"/>
              <a:t>Naive Bayes</a:t>
            </a:r>
          </a:p>
          <a:p>
            <a:r>
              <a:rPr dirty="0"/>
              <a:t>Neural Network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404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Roboto</vt:lpstr>
      <vt:lpstr>Wingdings 3</vt:lpstr>
      <vt:lpstr>Ion</vt:lpstr>
      <vt:lpstr>Iris Flower Classification Project</vt:lpstr>
      <vt:lpstr>Introduction</vt:lpstr>
      <vt:lpstr>Data Exploration</vt:lpstr>
      <vt:lpstr>Distribution of features </vt:lpstr>
      <vt:lpstr>Pairplot to visualize  relationships between features </vt:lpstr>
      <vt:lpstr>PowerPoint Presentation</vt:lpstr>
      <vt:lpstr>Correlation Heatmap </vt:lpstr>
      <vt:lpstr>Data Preprocessing</vt:lpstr>
      <vt:lpstr>Model Selection</vt:lpstr>
      <vt:lpstr>Hyperparameter Optimization</vt:lpstr>
      <vt:lpstr>Model Evaluation</vt:lpstr>
      <vt:lpstr>Logistic Regression/SVC/MLP Classifier/XGBClassifier classification report for test data  </vt:lpstr>
      <vt:lpstr>DecisionTree Clasifier/RandomForestClassifier/Naïve Bayes classification report for test data</vt:lpstr>
      <vt:lpstr>Results Comparison</vt:lpstr>
      <vt:lpstr>Final Model Selection</vt:lpstr>
      <vt:lpstr>Challenges and Future Work</vt:lpstr>
      <vt:lpstr>Practical Application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Amit Das</cp:lastModifiedBy>
  <cp:revision>3</cp:revision>
  <dcterms:created xsi:type="dcterms:W3CDTF">2013-01-27T09:14:16Z</dcterms:created>
  <dcterms:modified xsi:type="dcterms:W3CDTF">2024-09-20T16:59:55Z</dcterms:modified>
  <cp:category/>
</cp:coreProperties>
</file>