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0" r:id="rId11"/>
    <p:sldId id="265" r:id="rId12"/>
    <p:sldId id="271" r:id="rId13"/>
    <p:sldId id="272" r:id="rId14"/>
    <p:sldId id="266" r:id="rId15"/>
    <p:sldId id="273" r:id="rId16"/>
    <p:sldId id="274" r:id="rId17"/>
    <p:sldId id="267" r:id="rId18"/>
    <p:sldId id="275" r:id="rId19"/>
    <p:sldId id="268" r:id="rId20"/>
    <p:sldId id="269" r:id="rId21"/>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6" d="100"/>
          <a:sy n="116"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95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18016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96236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2264382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7440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30842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8493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537134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81508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56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46364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46428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0034312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5275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66672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464508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945541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57442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9/14/2024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627811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1800225"/>
            <a:ext cx="7315200" cy="2571750"/>
          </a:xfrm>
          <a:prstGeom prst="rect">
            <a:avLst/>
          </a:prstGeom>
          <a:noFill/>
          <a:ln/>
        </p:spPr>
        <p:txBody>
          <a:bodyPr wrap="square" rtlCol="0" anchor="t"/>
          <a:lstStyle/>
          <a:p>
            <a:pPr marL="0" indent="0" algn="ctr">
              <a:buNone/>
            </a:pPr>
            <a:r>
              <a:rPr lang="en-US" sz="3200" b="1" dirty="0">
                <a:solidFill>
                  <a:srgbClr val="1A6847"/>
                </a:solidFill>
                <a:latin typeface="Outfit" pitchFamily="34" charset="0"/>
                <a:ea typeface="Outfit" pitchFamily="34" charset="-122"/>
                <a:cs typeface="Outfit" pitchFamily="34" charset="-120"/>
              </a:rPr>
              <a:t>Personalized Healthcare Recommendations
</a:t>
            </a:r>
            <a:r>
              <a:rPr lang="en-US" sz="1100" dirty="0">
                <a:solidFill>
                  <a:srgbClr val="000000"/>
                </a:solidFill>
                <a:latin typeface="Outfit" pitchFamily="34" charset="0"/>
                <a:ea typeface="Outfit" pitchFamily="34" charset="-122"/>
                <a:cs typeface="Outfit" pitchFamily="34" charset="-120"/>
              </a:rPr>
              <a:t>Transforming Patient Care with Machine Learning</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E90A09-A310-3093-E10E-4A937B14A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442" y="58950"/>
            <a:ext cx="2734056" cy="2144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46ACE7-779F-7C90-A15B-4D2DD9010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09" y="2288693"/>
            <a:ext cx="2734489" cy="2145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D365705-25EA-A15A-173D-03627E29A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09" y="58950"/>
            <a:ext cx="2734057" cy="21448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F38F861-1223-D2FE-DBBE-C68F7D1451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4972" y="2288693"/>
            <a:ext cx="2734056" cy="217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5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8</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Crafting Features that Matter</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Feature engineering is an art and science. We aim to enhance model accuracy by selecting and developing relevant features.
Creating health indices and composite scores allows us to represent patient conditions effectively.
Focused feature selection ensures that our models are both interpretable and powerful.
By refining our dataset, we enhance our predictive capabilities and the overall reliability of our recommendations.
Strong features lead to stronger models, driving better patient outcomes.</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515C-FE98-DA44-9BC3-7D112F385E99}"/>
              </a:ext>
            </a:extLst>
          </p:cNvPr>
          <p:cNvSpPr>
            <a:spLocks noGrp="1"/>
          </p:cNvSpPr>
          <p:nvPr>
            <p:ph type="title"/>
          </p:nvPr>
        </p:nvSpPr>
        <p:spPr/>
        <p:txBody>
          <a:bodyPr/>
          <a:lstStyle/>
          <a:p>
            <a:r>
              <a:rPr lang="en-US" dirty="0"/>
              <a:t>Correlation Before Vs After Feature Engineering</a:t>
            </a:r>
          </a:p>
        </p:txBody>
      </p:sp>
      <p:pic>
        <p:nvPicPr>
          <p:cNvPr id="2050" name="Picture 2">
            <a:extLst>
              <a:ext uri="{FF2B5EF4-FFF2-40B4-BE49-F238E27FC236}">
                <a16:creationId xmlns:a16="http://schemas.microsoft.com/office/drawing/2014/main" id="{AD84D89F-598A-4A80-46AA-6CB7CD96F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5" y="1363650"/>
            <a:ext cx="3656596" cy="29002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723002B-E631-A3E0-4DA7-032F7F49B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961" y="1363650"/>
            <a:ext cx="3547872" cy="290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1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C88F-9358-8DA2-E0CC-8AA4607521CC}"/>
              </a:ext>
            </a:extLst>
          </p:cNvPr>
          <p:cNvSpPr>
            <a:spLocks noGrp="1"/>
          </p:cNvSpPr>
          <p:nvPr>
            <p:ph type="title"/>
          </p:nvPr>
        </p:nvSpPr>
        <p:spPr/>
        <p:txBody>
          <a:bodyPr/>
          <a:lstStyle/>
          <a:p>
            <a:r>
              <a:rPr lang="en-US" dirty="0"/>
              <a:t>Handling Class Imbalance</a:t>
            </a:r>
          </a:p>
        </p:txBody>
      </p:sp>
      <p:sp>
        <p:nvSpPr>
          <p:cNvPr id="3" name="Content Placeholder 2">
            <a:extLst>
              <a:ext uri="{FF2B5EF4-FFF2-40B4-BE49-F238E27FC236}">
                <a16:creationId xmlns:a16="http://schemas.microsoft.com/office/drawing/2014/main" id="{3E4242A5-C697-8A79-5DDC-F8B47B93AC12}"/>
              </a:ext>
            </a:extLst>
          </p:cNvPr>
          <p:cNvSpPr>
            <a:spLocks noGrp="1"/>
          </p:cNvSpPr>
          <p:nvPr>
            <p:ph idx="1"/>
          </p:nvPr>
        </p:nvSpPr>
        <p:spPr>
          <a:xfrm>
            <a:off x="508002" y="1167122"/>
            <a:ext cx="5813858" cy="990599"/>
          </a:xfrm>
        </p:spPr>
        <p:txBody>
          <a:bodyPr>
            <a:normAutofit fontScale="92500" lnSpcReduction="20000"/>
          </a:bodyPr>
          <a:lstStyle/>
          <a:p>
            <a:r>
              <a:rPr lang="en-US" b="0" i="0" dirty="0">
                <a:solidFill>
                  <a:schemeClr val="tx1"/>
                </a:solidFill>
                <a:effectLst/>
                <a:latin typeface="Roboto" panose="020F0502020204030204" pitchFamily="2" charset="0"/>
              </a:rPr>
              <a:t>One of the major issues when dealing with unbalanced datasets relates to the metrics used to evaluate their model. Using simpler metrics like accuracy score can be misleading. In a dataset with highly unbalanced classes, the classifier will always “predict” the most common class without performing any analysis of the features and it will have a high accuracy rate, obviously not the correct one.</a:t>
            </a:r>
            <a:endParaRPr lang="en-US" dirty="0">
              <a:solidFill>
                <a:schemeClr val="tx1"/>
              </a:solidFill>
            </a:endParaRPr>
          </a:p>
        </p:txBody>
      </p:sp>
      <p:pic>
        <p:nvPicPr>
          <p:cNvPr id="3074" name="Picture 2">
            <a:extLst>
              <a:ext uri="{FF2B5EF4-FFF2-40B4-BE49-F238E27FC236}">
                <a16:creationId xmlns:a16="http://schemas.microsoft.com/office/drawing/2014/main" id="{22804315-370E-624E-606E-885171B05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24" y="2114837"/>
            <a:ext cx="5226700" cy="12819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74A76EA-E3E4-1C9B-5A2D-93DDC3793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664" y="3548091"/>
            <a:ext cx="5427196" cy="154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9</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Model Selection and Training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Our approach includes experimenting with various models: Logistic Regression, Random Forest, Gradient Boosting, and more.
Training these models involves rigorous validation to identify the best performer based on accuracy and other metrics.
We aim for precision, recall, and F1-score to ensure our models are not just accurate but also reliable.
Model performance metrics guide us in selecting the most effective algorithms for our purpose.
Training is a journey of discovery, uncovering the best solutions for personalized healthcare.</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3E27-D3F8-BCD9-9A82-B597FD91C1B5}"/>
              </a:ext>
            </a:extLst>
          </p:cNvPr>
          <p:cNvSpPr>
            <a:spLocks noGrp="1"/>
          </p:cNvSpPr>
          <p:nvPr>
            <p:ph type="title"/>
          </p:nvPr>
        </p:nvSpPr>
        <p:spPr>
          <a:xfrm>
            <a:off x="508001" y="457200"/>
            <a:ext cx="6447501" cy="588768"/>
          </a:xfrm>
        </p:spPr>
        <p:txBody>
          <a:bodyPr>
            <a:normAutofit fontScale="90000"/>
          </a:bodyPr>
          <a:lstStyle/>
          <a:p>
            <a:r>
              <a:rPr lang="en-US" dirty="0"/>
              <a:t>Confusion Matrix of Best Performing Model</a:t>
            </a:r>
          </a:p>
        </p:txBody>
      </p:sp>
      <p:sp>
        <p:nvSpPr>
          <p:cNvPr id="3" name="Text Placeholder 2">
            <a:extLst>
              <a:ext uri="{FF2B5EF4-FFF2-40B4-BE49-F238E27FC236}">
                <a16:creationId xmlns:a16="http://schemas.microsoft.com/office/drawing/2014/main" id="{6AB995B1-68BE-4EF6-D2BE-F286FE80ED2A}"/>
              </a:ext>
            </a:extLst>
          </p:cNvPr>
          <p:cNvSpPr>
            <a:spLocks noGrp="1"/>
          </p:cNvSpPr>
          <p:nvPr>
            <p:ph type="body" idx="1"/>
          </p:nvPr>
        </p:nvSpPr>
        <p:spPr>
          <a:xfrm>
            <a:off x="506809" y="1157802"/>
            <a:ext cx="3139217" cy="462936"/>
          </a:xfrm>
        </p:spPr>
        <p:txBody>
          <a:bodyPr/>
          <a:lstStyle/>
          <a:p>
            <a:r>
              <a:rPr lang="en-US" dirty="0" err="1">
                <a:solidFill>
                  <a:schemeClr val="accent2"/>
                </a:solidFill>
              </a:rPr>
              <a:t>Xgboost</a:t>
            </a:r>
            <a:r>
              <a:rPr lang="en-US" dirty="0">
                <a:solidFill>
                  <a:schemeClr val="accent2"/>
                </a:solidFill>
              </a:rPr>
              <a:t> Model</a:t>
            </a:r>
          </a:p>
        </p:txBody>
      </p:sp>
      <p:pic>
        <p:nvPicPr>
          <p:cNvPr id="4098" name="Picture 2">
            <a:extLst>
              <a:ext uri="{FF2B5EF4-FFF2-40B4-BE49-F238E27FC236}">
                <a16:creationId xmlns:a16="http://schemas.microsoft.com/office/drawing/2014/main" id="{CC641640-FF0E-0410-8C12-5AA2BA3B4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84" y="1851781"/>
            <a:ext cx="3411042" cy="25049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E7408FE-CA0C-CFF5-6091-E7AC52E1A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694" y="1791365"/>
            <a:ext cx="3139217" cy="25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36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A8DD-5B3D-CA13-0F12-3E1A8F08D9B2}"/>
              </a:ext>
            </a:extLst>
          </p:cNvPr>
          <p:cNvSpPr>
            <a:spLocks noGrp="1"/>
          </p:cNvSpPr>
          <p:nvPr>
            <p:ph type="title"/>
          </p:nvPr>
        </p:nvSpPr>
        <p:spPr/>
        <p:txBody>
          <a:bodyPr/>
          <a:lstStyle/>
          <a:p>
            <a:r>
              <a:rPr lang="en-US" sz="2400" b="1" i="0" dirty="0">
                <a:solidFill>
                  <a:schemeClr val="accent2"/>
                </a:solidFill>
                <a:effectLst/>
              </a:rPr>
              <a:t>LGBM Classifier</a:t>
            </a:r>
            <a:br>
              <a:rPr lang="en-US" b="0" i="0" dirty="0">
                <a:solidFill>
                  <a:srgbClr val="D5D5D5"/>
                </a:solidFill>
                <a:effectLst/>
                <a:latin typeface="Roboto" panose="02000000000000000000" pitchFamily="2" charset="0"/>
              </a:rPr>
            </a:br>
            <a:endParaRPr lang="en-US" dirty="0"/>
          </a:p>
        </p:txBody>
      </p:sp>
      <p:pic>
        <p:nvPicPr>
          <p:cNvPr id="5122" name="Picture 2">
            <a:extLst>
              <a:ext uri="{FF2B5EF4-FFF2-40B4-BE49-F238E27FC236}">
                <a16:creationId xmlns:a16="http://schemas.microsoft.com/office/drawing/2014/main" id="{A54BFBBD-8699-942B-12AB-44CA61D71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84" y="1010028"/>
            <a:ext cx="3235956" cy="285150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15A6ADA-2540-2D89-B68B-5D2D83E34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129" y="1010028"/>
            <a:ext cx="3749698" cy="2851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148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10</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Evaluating Model Performance</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Evaluation is crucial. We rigorously test our selected models using cross-validation and various datasets.
Visualizing performance through confusion matrices and ROC curves ensures model reliability.
Evaluating our model provides confidence in its effectiveness, paving the way for real-world application.
Strong performance metrics demonstrate our commitment to quality and patient care.
This rigorous evaluation process solidifies our recommendations as reliable and impactful.</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0248-696E-2D63-4E03-8B1EB5D92782}"/>
              </a:ext>
            </a:extLst>
          </p:cNvPr>
          <p:cNvSpPr>
            <a:spLocks noGrp="1"/>
          </p:cNvSpPr>
          <p:nvPr>
            <p:ph type="title"/>
          </p:nvPr>
        </p:nvSpPr>
        <p:spPr>
          <a:xfrm>
            <a:off x="508001" y="457200"/>
            <a:ext cx="6447501" cy="496671"/>
          </a:xfrm>
        </p:spPr>
        <p:txBody>
          <a:bodyPr>
            <a:normAutofit fontScale="90000"/>
          </a:bodyPr>
          <a:lstStyle/>
          <a:p>
            <a:r>
              <a:rPr lang="en-US" sz="2400" b="1" dirty="0">
                <a:solidFill>
                  <a:srgbClr val="1A6847"/>
                </a:solidFill>
                <a:latin typeface="Outfit" pitchFamily="34" charset="0"/>
                <a:ea typeface="Outfit" pitchFamily="34" charset="-122"/>
                <a:cs typeface="Outfit" pitchFamily="34" charset="-120"/>
              </a:rPr>
              <a:t>Evaluating Model Metrices</a:t>
            </a:r>
            <a:br>
              <a:rPr lang="en-US" sz="2400" dirty="0"/>
            </a:br>
            <a:endParaRPr lang="en-US" dirty="0"/>
          </a:p>
        </p:txBody>
      </p:sp>
      <p:pic>
        <p:nvPicPr>
          <p:cNvPr id="7170" name="Picture 2">
            <a:extLst>
              <a:ext uri="{FF2B5EF4-FFF2-40B4-BE49-F238E27FC236}">
                <a16:creationId xmlns:a16="http://schemas.microsoft.com/office/drawing/2014/main" id="{DCA9B7E9-8B6D-FABF-1D8E-90443C22C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9" y="1157801"/>
            <a:ext cx="7171938" cy="317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83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Implementing the Recommendation System</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Finally, we develop the algorithm that translates model predictions into actionable healthcare recommendations.
This system aims to deliver personalized advice that patients can implement in their lives.
The recommendation system is the practical application of our analysis, turning insights into actions.
By focusing on individual needs, we empower patients to make informed health decisions.
The implementation marks the culmination of our efforts towards personalized healthcare.</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Future of Healthcare is Personalized</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Key Objectives of the Project</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Power of Predictive Modeling</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Enhancing Patient Care</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Importance of Data Integration</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Dataset Preparation: The First Step</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Uncovering Insights through EDA</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Crafting Features that Matter</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Model Selection and Training</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Evaluating Model Performance</a:t>
            </a:r>
            <a:endParaRPr lang="en-US" sz="1200" dirty="0"/>
          </a:p>
        </p:txBody>
      </p:sp>
      <p:sp>
        <p:nvSpPr>
          <p:cNvPr id="24" name="Text 22"/>
          <p:cNvSpPr/>
          <p:nvPr/>
        </p:nvSpPr>
        <p:spPr>
          <a:xfrm>
            <a:off x="3749040" y="40233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11</a:t>
            </a:r>
            <a:endParaRPr lang="en-US" sz="1200" dirty="0"/>
          </a:p>
        </p:txBody>
      </p:sp>
      <p:sp>
        <p:nvSpPr>
          <p:cNvPr id="25" name="Text 23"/>
          <p:cNvSpPr/>
          <p:nvPr/>
        </p:nvSpPr>
        <p:spPr>
          <a:xfrm>
            <a:off x="4206240" y="40233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Implementing the Recommendation System</a:t>
            </a:r>
            <a:endParaRPr lang="en-US" sz="1200" dirty="0"/>
          </a:p>
        </p:txBody>
      </p:sp>
      <p:sp>
        <p:nvSpPr>
          <p:cNvPr id="26" name="Text 24"/>
          <p:cNvSpPr/>
          <p:nvPr/>
        </p:nvSpPr>
        <p:spPr>
          <a:xfrm>
            <a:off x="3749040" y="43891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12</a:t>
            </a:r>
            <a:endParaRPr lang="en-US" sz="1200" dirty="0"/>
          </a:p>
        </p:txBody>
      </p:sp>
      <p:sp>
        <p:nvSpPr>
          <p:cNvPr id="27" name="Text 25"/>
          <p:cNvSpPr/>
          <p:nvPr/>
        </p:nvSpPr>
        <p:spPr>
          <a:xfrm>
            <a:off x="4206240" y="43891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Thank You for Your Attention!</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Thank You for Your Attention!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Thank you for joining us on this journey through personalized healthcare recommendations!
We believe in the power of individualized healthcare and its ability to transform lives.
Let’s work together to make healthcare more accessible and tailored to everyone’s needs.
Your engagement is vital as we continue to innovate and improve patient care.
Together, we can pave the way for a healthier world.</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Future of Healthcare is Personalized</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Imagine a world where healthcare is tailored just for you. The Personalized Healthcare Recommendations project harnesses the power of machine learning to revolutionize patient care.
By customizing healthcare advice based on individual data, we aim to create a healthier future for everyone.
This project stands at the intersection of technology and healthcare, providing innovative solutions to improve patient outcomes.
Join us as we explore how personalized healthcare can transform lives and empower patients to take control of their health.
Together, we can make healthcare more effective, accessible, and personalized.</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Key Objectives of the Project</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Understanding the core objectives is essential. Our main aims are to develop predictive models, enhance patient care, and ensure effective data integration.
Developing a predictive model will allow us to foresee potential health issues based on individual data.
Enhancing patient care means providing tailored advice for lifestyle changes and treatment plans, improving overall well-being.
Data integration is crucial; we aim to collect and process information from various sources for a comprehensive patient overview.
These objectives will form the backbone of our personalized healthcare recommendations.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3</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Power of Predictive Modeling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At the heart of our project is the predictive model. Utilizing advanced algorithms, we aim to forecast health outcomes with precision.
By analyzing demographic information and medical history, we can tailor recommendations that resonate with each patient.
Predictive modeling enables proactive healthcare, shifting from reactive to preventive measures.
The insights gained from this modeling can significantly impact patient lives, providing them with timely advice.
In essence, we are paving the way for a healthier future through data-driven insights.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4</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Enhancing Patient Care</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Personalized advice is a game changer. We focus on individual lifestyle choices to recommend actionable changes.
By considering biometric data and lab results, our recommendations become more relevant and impactful.
Patients will receive advice on preventive measures tailored to their unique health profiles.
This approach not only improves health outcomes but also fosters a sense of agency in patients regarding their health.
Ultimately, enhancing patient care is about creating a more supportive healthcare environment.</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5</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Importance of Data Integration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Data is the foundation of personalized healthcare. We aggregate data from electronic health records, wearable devices, and patient surveys.
This integration ensures a holistic view of each patient, allowing for more tailored recommendations.
Processing diverse data sources enhances the accuracy and relevance of our insights.
A comprehensive patient profile is essential for effective personalized healthcare solutions.
Through data integration, we unlock the potential for smarter healthcare delivery.</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6</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Dataset Preparation: The First Step</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Before analysis, dataset preparation is critical. We collect and preprocess patient data, ensuring it's clean and normalized.
Key features such as age, gender, and lifestyle factors are considered to form a robust dataset.
This preparation lays the groundwork for subsequent analysis and modeling efforts.
By ensuring high data quality, we can derive more accurate insights and recommendations.
Preparation is not just a step; it's a launchpad for our analytical journey.</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7</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Uncovering Insights through EDA</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Exploratory Data Analysis (EDA) is where we dive deep into the data. We use statistical methods and visualization to identify patterns.
Through EDA, we can uncover correlations and predictive factors that inform our model development.
This step transforms raw data into actionable insights, driving our understanding of patient health.
Visualizing data helps us communicate findings and reinforces the significance of our models.
Ultimately, EDA equips us with the knowledge needed to inform our personalized recommendations.</a:t>
            </a:r>
            <a:endParaRPr lang="en-US" sz="12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TotalTime>
  <Words>1291</Words>
  <Application>Microsoft Office PowerPoint</Application>
  <PresentationFormat>On-screen Show (16:9)</PresentationFormat>
  <Paragraphs>83</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Outfit</vt:lpstr>
      <vt:lpstr>Roboto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Before Vs After Feature Engineering</vt:lpstr>
      <vt:lpstr>Handling Class Imbalance</vt:lpstr>
      <vt:lpstr>PowerPoint Presentation</vt:lpstr>
      <vt:lpstr>Confusion Matrix of Best Performing Model</vt:lpstr>
      <vt:lpstr>LGBM Classifier </vt:lpstr>
      <vt:lpstr>PowerPoint Presentation</vt:lpstr>
      <vt:lpstr>Evaluating Model Metrices </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Amit Das</cp:lastModifiedBy>
  <cp:revision>3</cp:revision>
  <dcterms:created xsi:type="dcterms:W3CDTF">2024-09-14T15:14:48Z</dcterms:created>
  <dcterms:modified xsi:type="dcterms:W3CDTF">2024-09-14T16:14:20Z</dcterms:modified>
</cp:coreProperties>
</file>