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77" r:id="rId20"/>
    <p:sldId id="273" r:id="rId21"/>
    <p:sldId id="278" r:id="rId22"/>
    <p:sldId id="274" r:id="rId23"/>
    <p:sldId id="279" r:id="rId24"/>
    <p:sldId id="275" r:id="rId25"/>
    <p:sldId id="276" r:id="rId26"/>
    <p:sldId id="280"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7502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625888"/>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Times New Roman" panose="02020603050405020304" pitchFamily="18" charset="0"/>
                <a:ea typeface="Montserrat"/>
                <a:cs typeface="Times New Roman" panose="02020603050405020304" pitchFamily="18" charset="0"/>
                <a:sym typeface="Montserrat"/>
              </a:rPr>
              <a:t>           </a:t>
            </a:r>
            <a:br>
              <a:rPr lang="en-GB" sz="4200" b="1" dirty="0">
                <a:solidFill>
                  <a:srgbClr val="CC0000"/>
                </a:solidFill>
                <a:latin typeface="Times New Roman" panose="02020603050405020304" pitchFamily="18" charset="0"/>
                <a:ea typeface="Montserrat"/>
                <a:cs typeface="Times New Roman" panose="02020603050405020304" pitchFamily="18" charset="0"/>
                <a:sym typeface="Montserrat"/>
              </a:rPr>
            </a:br>
            <a:r>
              <a:rPr lang="en-GB" sz="3600" b="1" dirty="0">
                <a:solidFill>
                  <a:srgbClr val="CC0000"/>
                </a:solidFill>
                <a:latin typeface="Times New Roman" panose="02020603050405020304" pitchFamily="18" charset="0"/>
                <a:ea typeface="Montserrat"/>
                <a:cs typeface="Times New Roman" panose="02020603050405020304" pitchFamily="18" charset="0"/>
                <a:sym typeface="Montserrat"/>
              </a:rPr>
              <a:t>Capstone Project</a:t>
            </a:r>
            <a:endParaRPr sz="3600" b="1" dirty="0">
              <a:solidFill>
                <a:srgbClr val="CC0000"/>
              </a:solidFill>
              <a:latin typeface="Times New Roman" panose="02020603050405020304" pitchFamily="18" charset="0"/>
              <a:ea typeface="Montserrat"/>
              <a:cs typeface="Times New Roman" panose="02020603050405020304" pitchFamily="18" charset="0"/>
              <a:sym typeface="Montserrat"/>
            </a:endParaRPr>
          </a:p>
          <a:p>
            <a:r>
              <a:rPr lang="en-IN" sz="2800" b="1" dirty="0">
                <a:solidFill>
                  <a:schemeClr val="bg1"/>
                </a:solidFill>
                <a:latin typeface="Times New Roman" panose="02020603050405020304" pitchFamily="18" charset="0"/>
                <a:cs typeface="Times New Roman" panose="02020603050405020304" pitchFamily="18" charset="0"/>
              </a:rPr>
              <a:t>Yes Bank Stock Closing Price Prediction</a:t>
            </a:r>
            <a:br>
              <a:rPr lang="en-IN" sz="2800" b="1" dirty="0">
                <a:solidFill>
                  <a:schemeClr val="bg1"/>
                </a:solidFill>
                <a:latin typeface="Times New Roman" panose="02020603050405020304" pitchFamily="18" charset="0"/>
                <a:cs typeface="Times New Roman" panose="02020603050405020304" pitchFamily="18" charset="0"/>
              </a:rPr>
            </a:br>
            <a:br>
              <a:rPr lang="en-IN" sz="2800" dirty="0">
                <a:solidFill>
                  <a:schemeClr val="accent3">
                    <a:lumMod val="75000"/>
                  </a:schemeClr>
                </a:solidFill>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Done by:</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Sananda Biswas Chatterjee</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&amp;</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Amit Kundu</a:t>
            </a:r>
            <a:r>
              <a:rPr lang="en-IN" sz="2800" dirty="0">
                <a:latin typeface="Times New Roman" panose="02020603050405020304" pitchFamily="18" charset="0"/>
                <a:cs typeface="Times New Roman" panose="02020603050405020304" pitchFamily="18" charset="0"/>
              </a:rPr>
              <a:t> </a:t>
            </a:r>
            <a:endParaRPr sz="2800"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41800"/>
          </a:xfrm>
        </p:spPr>
        <p:txBody>
          <a:bodyPr/>
          <a:lstStyle/>
          <a:p>
            <a:r>
              <a:rPr lang="en-IN" sz="2800" b="1" dirty="0">
                <a:latin typeface="Times New Roman" panose="02020603050405020304" pitchFamily="18" charset="0"/>
                <a:cs typeface="Times New Roman" panose="02020603050405020304" pitchFamily="18" charset="0"/>
              </a:rPr>
              <a:t>Distribution of Open, High &amp; Low Price of a stock</a:t>
            </a:r>
            <a:endParaRPr lang="en-IN" sz="2800" b="1" dirty="0"/>
          </a:p>
        </p:txBody>
      </p:sp>
      <p:pic>
        <p:nvPicPr>
          <p:cNvPr id="3" name="Picture 2"/>
          <p:cNvPicPr>
            <a:picLocks noChangeAspect="1"/>
          </p:cNvPicPr>
          <p:nvPr/>
        </p:nvPicPr>
        <p:blipFill>
          <a:blip r:embed="rId2"/>
          <a:stretch>
            <a:fillRect/>
          </a:stretch>
        </p:blipFill>
        <p:spPr>
          <a:xfrm>
            <a:off x="145676" y="841801"/>
            <a:ext cx="2726112" cy="2964656"/>
          </a:xfrm>
          <a:prstGeom prst="rect">
            <a:avLst/>
          </a:prstGeom>
        </p:spPr>
      </p:pic>
      <p:pic>
        <p:nvPicPr>
          <p:cNvPr id="4" name="Picture 3"/>
          <p:cNvPicPr>
            <a:picLocks noChangeAspect="1"/>
          </p:cNvPicPr>
          <p:nvPr/>
        </p:nvPicPr>
        <p:blipFill>
          <a:blip r:embed="rId3"/>
          <a:stretch>
            <a:fillRect/>
          </a:stretch>
        </p:blipFill>
        <p:spPr>
          <a:xfrm>
            <a:off x="3017464" y="841800"/>
            <a:ext cx="2949388" cy="2964657"/>
          </a:xfrm>
          <a:prstGeom prst="rect">
            <a:avLst/>
          </a:prstGeom>
        </p:spPr>
      </p:pic>
      <p:pic>
        <p:nvPicPr>
          <p:cNvPr id="5" name="Picture 4"/>
          <p:cNvPicPr>
            <a:picLocks noChangeAspect="1"/>
          </p:cNvPicPr>
          <p:nvPr/>
        </p:nvPicPr>
        <p:blipFill>
          <a:blip r:embed="rId4"/>
          <a:stretch>
            <a:fillRect/>
          </a:stretch>
        </p:blipFill>
        <p:spPr>
          <a:xfrm>
            <a:off x="6113930" y="828352"/>
            <a:ext cx="2804552" cy="2978105"/>
          </a:xfrm>
          <a:prstGeom prst="rect">
            <a:avLst/>
          </a:prstGeom>
        </p:spPr>
      </p:pic>
      <p:sp>
        <p:nvSpPr>
          <p:cNvPr id="6" name="TextBox 5"/>
          <p:cNvSpPr txBox="1"/>
          <p:nvPr/>
        </p:nvSpPr>
        <p:spPr>
          <a:xfrm>
            <a:off x="382563" y="4079358"/>
            <a:ext cx="7915836"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Opening price, high price, and low price distribution are all right skewed.</a:t>
            </a:r>
            <a:endParaRPr lang="en-IN" dirty="0"/>
          </a:p>
        </p:txBody>
      </p:sp>
    </p:spTree>
    <p:extLst>
      <p:ext uri="{BB962C8B-B14F-4D97-AF65-F5344CB8AC3E}">
        <p14:creationId xmlns:p14="http://schemas.microsoft.com/office/powerpoint/2010/main" val="128063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64" y="26215"/>
            <a:ext cx="8520600" cy="841800"/>
          </a:xfrm>
        </p:spPr>
        <p:txBody>
          <a:bodyPr/>
          <a:lstStyle/>
          <a:p>
            <a:r>
              <a:rPr lang="en-IN" sz="2800" b="1" dirty="0">
                <a:latin typeface="Times New Roman" panose="02020603050405020304" pitchFamily="18" charset="0"/>
                <a:cs typeface="Times New Roman" panose="02020603050405020304" pitchFamily="18" charset="0"/>
              </a:rPr>
              <a:t>Distribution of Open, High &amp; Low Price of a stock after Log Transformation</a:t>
            </a:r>
          </a:p>
        </p:txBody>
      </p:sp>
      <p:pic>
        <p:nvPicPr>
          <p:cNvPr id="3" name="Picture 2"/>
          <p:cNvPicPr>
            <a:picLocks noChangeAspect="1"/>
          </p:cNvPicPr>
          <p:nvPr/>
        </p:nvPicPr>
        <p:blipFill>
          <a:blip r:embed="rId2"/>
          <a:stretch>
            <a:fillRect/>
          </a:stretch>
        </p:blipFill>
        <p:spPr>
          <a:xfrm>
            <a:off x="168264" y="1091299"/>
            <a:ext cx="2792226" cy="2927808"/>
          </a:xfrm>
          <a:prstGeom prst="rect">
            <a:avLst/>
          </a:prstGeom>
        </p:spPr>
      </p:pic>
      <p:pic>
        <p:nvPicPr>
          <p:cNvPr id="4" name="Picture 3"/>
          <p:cNvPicPr>
            <a:picLocks noChangeAspect="1"/>
          </p:cNvPicPr>
          <p:nvPr/>
        </p:nvPicPr>
        <p:blipFill>
          <a:blip r:embed="rId3"/>
          <a:stretch>
            <a:fillRect/>
          </a:stretch>
        </p:blipFill>
        <p:spPr>
          <a:xfrm>
            <a:off x="3029037" y="1091297"/>
            <a:ext cx="2908767" cy="2927809"/>
          </a:xfrm>
          <a:prstGeom prst="rect">
            <a:avLst/>
          </a:prstGeom>
        </p:spPr>
      </p:pic>
      <p:pic>
        <p:nvPicPr>
          <p:cNvPr id="5" name="Picture 4"/>
          <p:cNvPicPr>
            <a:picLocks noChangeAspect="1"/>
          </p:cNvPicPr>
          <p:nvPr/>
        </p:nvPicPr>
        <p:blipFill>
          <a:blip r:embed="rId4"/>
          <a:stretch>
            <a:fillRect/>
          </a:stretch>
        </p:blipFill>
        <p:spPr>
          <a:xfrm>
            <a:off x="6006351" y="1091296"/>
            <a:ext cx="2908767" cy="2936775"/>
          </a:xfrm>
          <a:prstGeom prst="rect">
            <a:avLst/>
          </a:prstGeom>
        </p:spPr>
      </p:pic>
      <p:sp>
        <p:nvSpPr>
          <p:cNvPr id="6" name="TextBox 5"/>
          <p:cNvSpPr txBox="1"/>
          <p:nvPr/>
        </p:nvSpPr>
        <p:spPr>
          <a:xfrm>
            <a:off x="0" y="4251356"/>
            <a:ext cx="9143999"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The log transformation was applied to all independent variable distributions to convert them to a nearly normal distribution.</a:t>
            </a:r>
          </a:p>
        </p:txBody>
      </p:sp>
    </p:spTree>
    <p:extLst>
      <p:ext uri="{BB962C8B-B14F-4D97-AF65-F5344CB8AC3E}">
        <p14:creationId xmlns:p14="http://schemas.microsoft.com/office/powerpoint/2010/main" val="402086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88" y="0"/>
            <a:ext cx="8520600" cy="841800"/>
          </a:xfrm>
        </p:spPr>
        <p:txBody>
          <a:bodyPr/>
          <a:lstStyle/>
          <a:p>
            <a:r>
              <a:rPr lang="en-IN" sz="3200" b="1" dirty="0">
                <a:latin typeface="Times New Roman" panose="02020603050405020304" pitchFamily="18" charset="0"/>
                <a:cs typeface="Times New Roman" panose="02020603050405020304" pitchFamily="18" charset="0"/>
              </a:rPr>
              <a:t>Bivariate Analysis Plots</a:t>
            </a:r>
          </a:p>
        </p:txBody>
      </p:sp>
      <p:pic>
        <p:nvPicPr>
          <p:cNvPr id="3" name="Picture 2"/>
          <p:cNvPicPr>
            <a:picLocks noChangeAspect="1"/>
          </p:cNvPicPr>
          <p:nvPr/>
        </p:nvPicPr>
        <p:blipFill>
          <a:blip r:embed="rId2"/>
          <a:stretch>
            <a:fillRect/>
          </a:stretch>
        </p:blipFill>
        <p:spPr>
          <a:xfrm>
            <a:off x="213088" y="841800"/>
            <a:ext cx="2596684" cy="2647950"/>
          </a:xfrm>
          <a:prstGeom prst="rect">
            <a:avLst/>
          </a:prstGeom>
        </p:spPr>
      </p:pic>
      <p:pic>
        <p:nvPicPr>
          <p:cNvPr id="4" name="Picture 3"/>
          <p:cNvPicPr>
            <a:picLocks noChangeAspect="1"/>
          </p:cNvPicPr>
          <p:nvPr/>
        </p:nvPicPr>
        <p:blipFill>
          <a:blip r:embed="rId3"/>
          <a:stretch>
            <a:fillRect/>
          </a:stretch>
        </p:blipFill>
        <p:spPr>
          <a:xfrm>
            <a:off x="3060047" y="841800"/>
            <a:ext cx="2596684" cy="2647950"/>
          </a:xfrm>
          <a:prstGeom prst="rect">
            <a:avLst/>
          </a:prstGeom>
        </p:spPr>
      </p:pic>
      <p:pic>
        <p:nvPicPr>
          <p:cNvPr id="5" name="Picture 4"/>
          <p:cNvPicPr>
            <a:picLocks noChangeAspect="1"/>
          </p:cNvPicPr>
          <p:nvPr/>
        </p:nvPicPr>
        <p:blipFill>
          <a:blip r:embed="rId4"/>
          <a:stretch>
            <a:fillRect/>
          </a:stretch>
        </p:blipFill>
        <p:spPr>
          <a:xfrm>
            <a:off x="6036329" y="841800"/>
            <a:ext cx="2596685" cy="2647950"/>
          </a:xfrm>
          <a:prstGeom prst="rect">
            <a:avLst/>
          </a:prstGeom>
        </p:spPr>
      </p:pic>
      <p:sp>
        <p:nvSpPr>
          <p:cNvPr id="6" name="TextBox 5"/>
          <p:cNvSpPr txBox="1"/>
          <p:nvPr/>
        </p:nvSpPr>
        <p:spPr>
          <a:xfrm>
            <a:off x="134472" y="4069940"/>
            <a:ext cx="9009528"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The relationship between the dependent and independent variables can be observed to be highly correlated through the use of a scatter plot.</a:t>
            </a:r>
          </a:p>
        </p:txBody>
      </p:sp>
    </p:spTree>
    <p:extLst>
      <p:ext uri="{BB962C8B-B14F-4D97-AF65-F5344CB8AC3E}">
        <p14:creationId xmlns:p14="http://schemas.microsoft.com/office/powerpoint/2010/main" val="347153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59" y="0"/>
            <a:ext cx="8520600" cy="511668"/>
          </a:xfrm>
        </p:spPr>
        <p:txBody>
          <a:bodyPr/>
          <a:lstStyle/>
          <a:p>
            <a:br>
              <a:rPr lang="en-IN" sz="3200"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Correlation Between the Variables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193226" y="851118"/>
            <a:ext cx="4524466" cy="3076465"/>
          </a:xfrm>
          <a:prstGeom prst="rect">
            <a:avLst/>
          </a:prstGeom>
        </p:spPr>
      </p:pic>
      <p:sp>
        <p:nvSpPr>
          <p:cNvPr id="4" name="TextBox 3"/>
          <p:cNvSpPr txBox="1"/>
          <p:nvPr/>
        </p:nvSpPr>
        <p:spPr>
          <a:xfrm>
            <a:off x="0" y="3927583"/>
            <a:ext cx="9081246"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high correlation between the independent variables as found from above result, causes multicollinearity.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model fitting and prediction, high multicollinearity is undesirable because even a small change in any independent variable can produce wildly unpredictable results.</a:t>
            </a:r>
          </a:p>
        </p:txBody>
      </p:sp>
    </p:spTree>
    <p:extLst>
      <p:ext uri="{BB962C8B-B14F-4D97-AF65-F5344CB8AC3E}">
        <p14:creationId xmlns:p14="http://schemas.microsoft.com/office/powerpoint/2010/main" val="73352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41" y="0"/>
            <a:ext cx="8520600" cy="555812"/>
          </a:xfrm>
        </p:spPr>
        <p:txBody>
          <a:bodyPr/>
          <a:lstStyle/>
          <a:p>
            <a:r>
              <a:rPr lang="en-IN" b="1" dirty="0">
                <a:latin typeface="Times New Roman" panose="02020603050405020304" pitchFamily="18" charset="0"/>
                <a:cs typeface="Times New Roman" panose="02020603050405020304" pitchFamily="18" charset="0"/>
              </a:rPr>
              <a:t>Correlation And VIF Analysis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83739" y="1201271"/>
            <a:ext cx="4030509" cy="2843228"/>
          </a:xfrm>
          <a:prstGeom prst="rect">
            <a:avLst/>
          </a:prstGeom>
        </p:spPr>
      </p:pic>
      <p:sp>
        <p:nvSpPr>
          <p:cNvPr id="5" name="Rectangle 4"/>
          <p:cNvSpPr/>
          <p:nvPr/>
        </p:nvSpPr>
        <p:spPr>
          <a:xfrm>
            <a:off x="1072428" y="1877584"/>
            <a:ext cx="2034363" cy="1600438"/>
          </a:xfrm>
          <a:prstGeom prst="rect">
            <a:avLst/>
          </a:prstGeom>
        </p:spPr>
        <p:txBody>
          <a:bodyPr wrap="square">
            <a:spAutoFit/>
          </a:bodyPr>
          <a:lstStyle/>
          <a:p>
            <a:r>
              <a:rPr lang="en-IN" dirty="0"/>
              <a:t>Variables	   VIF</a:t>
            </a:r>
          </a:p>
          <a:p>
            <a:endParaRPr lang="en-IN" dirty="0"/>
          </a:p>
          <a:p>
            <a:r>
              <a:rPr lang="en-IN" dirty="0"/>
              <a:t>0    Open	175.185704</a:t>
            </a:r>
          </a:p>
          <a:p>
            <a:endParaRPr lang="en-IN" dirty="0"/>
          </a:p>
          <a:p>
            <a:pPr lvl="3"/>
            <a:r>
              <a:rPr lang="en-IN" dirty="0"/>
              <a:t> 1    High    167.057523</a:t>
            </a:r>
          </a:p>
          <a:p>
            <a:pPr lvl="3"/>
            <a:endParaRPr lang="en-IN" dirty="0"/>
          </a:p>
          <a:p>
            <a:r>
              <a:rPr lang="en-IN" dirty="0"/>
              <a:t>2     Low	71.574137</a:t>
            </a:r>
          </a:p>
        </p:txBody>
      </p:sp>
      <p:sp>
        <p:nvSpPr>
          <p:cNvPr id="6" name="TextBox 5"/>
          <p:cNvSpPr txBox="1"/>
          <p:nvPr/>
        </p:nvSpPr>
        <p:spPr>
          <a:xfrm>
            <a:off x="0" y="4044499"/>
            <a:ext cx="9144000" cy="1200778"/>
          </a:xfrm>
          <a:prstGeom prst="rect">
            <a:avLst/>
          </a:prstGeom>
          <a:noFill/>
        </p:spPr>
        <p:txBody>
          <a:bodyPr wrap="square" rtlCol="0">
            <a:spAutoFit/>
          </a:bodyPr>
          <a:lstStyle/>
          <a:p>
            <a:pPr marL="457200">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Any variable with a VIF o more than 5 is typically regarded as multicollinear. The general rule is to drop the variable with the highest VIF, but you can choose the variable to be eliminated depending on business logic. In this case </a:t>
            </a:r>
            <a:r>
              <a:rPr lang="en-IN" sz="1600" dirty="0">
                <a:latin typeface="Times New Roman" panose="02020603050405020304" pitchFamily="18" charset="0"/>
                <a:ea typeface="Calibri" panose="020F0502020204030204" pitchFamily="34" charset="0"/>
                <a:cs typeface="Times New Roman" panose="02020603050405020304" pitchFamily="18" charset="0"/>
              </a:rPr>
              <a:t>all the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feature </a:t>
            </a:r>
            <a:r>
              <a:rPr lang="en-IN" sz="1600" dirty="0">
                <a:latin typeface="Times New Roman" panose="02020603050405020304" pitchFamily="18" charset="0"/>
                <a:ea typeface="Calibri" panose="020F0502020204030204" pitchFamily="34" charset="0"/>
                <a:cs typeface="Times New Roman" panose="02020603050405020304" pitchFamily="18" charset="0"/>
              </a:rPr>
              <a:t>are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equally significant here.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07FCB446-5CC8-FA3E-D7FA-8FA63539D80F}"/>
              </a:ext>
            </a:extLst>
          </p:cNvPr>
          <p:cNvSpPr txBox="1"/>
          <p:nvPr/>
        </p:nvSpPr>
        <p:spPr>
          <a:xfrm>
            <a:off x="0" y="555812"/>
            <a:ext cx="9143999" cy="882742"/>
          </a:xfrm>
          <a:prstGeom prst="rect">
            <a:avLst/>
          </a:prstGeom>
          <a:noFill/>
        </p:spPr>
        <p:txBody>
          <a:bodyPr wrap="square" rtlCol="0">
            <a:spAutoFit/>
          </a:bodyPr>
          <a:lstStyle/>
          <a:p>
            <a:pPr marL="457200">
              <a:lnSpc>
                <a:spcPct val="107000"/>
              </a:lnSpc>
              <a:spcBef>
                <a:spcPts val="1200"/>
              </a:spcBef>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variance inflation factor (VIF)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 measure of the amount of multicollinearity in regression analysis. Multicollinearity exists when there is a correlation between multiple independent variables in a multiple regression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71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65" y="0"/>
            <a:ext cx="8520600" cy="841800"/>
          </a:xfrm>
        </p:spPr>
        <p:txBody>
          <a:bodyPr/>
          <a:lstStyle/>
          <a:p>
            <a:r>
              <a:rPr lang="en-IN" b="1" dirty="0">
                <a:latin typeface="Times New Roman" panose="02020603050405020304" pitchFamily="18" charset="0"/>
                <a:cs typeface="Times New Roman" panose="02020603050405020304" pitchFamily="18" charset="0"/>
              </a:rPr>
              <a:t>MODEL BUILDING</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72987" y="841800"/>
            <a:ext cx="6633883" cy="1569660"/>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Splitting data in Train and Test set</a:t>
            </a:r>
          </a:p>
          <a:p>
            <a:pPr marL="342900" indent="-3429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 splits into training dataset and testing dataset.</a:t>
            </a:r>
          </a:p>
          <a:p>
            <a:pPr marL="342900" indent="-3429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Training dataset is for making algorithm learn and train model.</a:t>
            </a:r>
          </a:p>
          <a:p>
            <a:pPr marL="342900" indent="-3429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Test dataset is for testing the performance of train model.</a:t>
            </a:r>
          </a:p>
          <a:p>
            <a:pPr marL="342900" indent="-3429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Here 80% of data taken as training dataset &amp; remaining 20% of dataset used for testing purpose.</a:t>
            </a:r>
          </a:p>
        </p:txBody>
      </p:sp>
      <p:pic>
        <p:nvPicPr>
          <p:cNvPr id="5" name="Picture 4"/>
          <p:cNvPicPr>
            <a:picLocks noChangeAspect="1"/>
          </p:cNvPicPr>
          <p:nvPr/>
        </p:nvPicPr>
        <p:blipFill>
          <a:blip r:embed="rId2"/>
          <a:stretch>
            <a:fillRect/>
          </a:stretch>
        </p:blipFill>
        <p:spPr>
          <a:xfrm>
            <a:off x="2390587" y="2614039"/>
            <a:ext cx="3956424" cy="2305343"/>
          </a:xfrm>
          <a:prstGeom prst="rect">
            <a:avLst/>
          </a:prstGeom>
        </p:spPr>
      </p:pic>
    </p:spTree>
    <p:extLst>
      <p:ext uri="{BB962C8B-B14F-4D97-AF65-F5344CB8AC3E}">
        <p14:creationId xmlns:p14="http://schemas.microsoft.com/office/powerpoint/2010/main" val="327875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 y="0"/>
            <a:ext cx="8520600" cy="537882"/>
          </a:xfrm>
        </p:spPr>
        <p:txBody>
          <a:bodyPr/>
          <a:lstStyle/>
          <a:p>
            <a:r>
              <a:rPr lang="en-IN" b="1" dirty="0">
                <a:latin typeface="Times New Roman" panose="02020603050405020304" pitchFamily="18" charset="0"/>
                <a:cs typeface="Times New Roman" panose="02020603050405020304" pitchFamily="18" charset="0"/>
              </a:rPr>
              <a:t>Linear Regression</a:t>
            </a:r>
          </a:p>
        </p:txBody>
      </p:sp>
      <p:sp>
        <p:nvSpPr>
          <p:cNvPr id="3" name="TextBox 2"/>
          <p:cNvSpPr txBox="1"/>
          <p:nvPr/>
        </p:nvSpPr>
        <p:spPr>
          <a:xfrm>
            <a:off x="0" y="695242"/>
            <a:ext cx="9074346"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One of the simplest and most widely used Machine Learning techniques is linear regression.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Linear regression is a statistical method that is used for predictive analysis. It is defined as an algorithm that provides a linear relationship between an independent variable and a dependent variable to predict the outcome of future events.</a:t>
            </a:r>
          </a:p>
        </p:txBody>
      </p:sp>
      <p:pic>
        <p:nvPicPr>
          <p:cNvPr id="4" name="Picture 3"/>
          <p:cNvPicPr>
            <a:picLocks noChangeAspect="1"/>
          </p:cNvPicPr>
          <p:nvPr/>
        </p:nvPicPr>
        <p:blipFill>
          <a:blip r:embed="rId2"/>
          <a:stretch>
            <a:fillRect/>
          </a:stretch>
        </p:blipFill>
        <p:spPr>
          <a:xfrm>
            <a:off x="307321" y="2049676"/>
            <a:ext cx="4022632" cy="291722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983479910"/>
              </p:ext>
            </p:extLst>
          </p:nvPr>
        </p:nvGraphicFramePr>
        <p:xfrm>
          <a:off x="4606827" y="2480100"/>
          <a:ext cx="3913093" cy="871725"/>
        </p:xfrm>
        <a:graphic>
          <a:graphicData uri="http://schemas.openxmlformats.org/drawingml/2006/table">
            <a:tbl>
              <a:tblPr>
                <a:tableStyleId>{5C22544A-7EE6-4342-B048-85BDC9FD1C3A}</a:tableStyleId>
              </a:tblPr>
              <a:tblGrid>
                <a:gridCol w="691171">
                  <a:extLst>
                    <a:ext uri="{9D8B030D-6E8A-4147-A177-3AD203B41FA5}">
                      <a16:colId xmlns:a16="http://schemas.microsoft.com/office/drawing/2014/main" val="1913549150"/>
                    </a:ext>
                  </a:extLst>
                </a:gridCol>
                <a:gridCol w="765605">
                  <a:extLst>
                    <a:ext uri="{9D8B030D-6E8A-4147-A177-3AD203B41FA5}">
                      <a16:colId xmlns:a16="http://schemas.microsoft.com/office/drawing/2014/main" val="3878808051"/>
                    </a:ext>
                  </a:extLst>
                </a:gridCol>
                <a:gridCol w="691171">
                  <a:extLst>
                    <a:ext uri="{9D8B030D-6E8A-4147-A177-3AD203B41FA5}">
                      <a16:colId xmlns:a16="http://schemas.microsoft.com/office/drawing/2014/main" val="92636242"/>
                    </a:ext>
                  </a:extLst>
                </a:gridCol>
                <a:gridCol w="786872">
                  <a:extLst>
                    <a:ext uri="{9D8B030D-6E8A-4147-A177-3AD203B41FA5}">
                      <a16:colId xmlns:a16="http://schemas.microsoft.com/office/drawing/2014/main" val="2115851240"/>
                    </a:ext>
                  </a:extLst>
                </a:gridCol>
                <a:gridCol w="978274">
                  <a:extLst>
                    <a:ext uri="{9D8B030D-6E8A-4147-A177-3AD203B41FA5}">
                      <a16:colId xmlns:a16="http://schemas.microsoft.com/office/drawing/2014/main" val="643647474"/>
                    </a:ext>
                  </a:extLst>
                </a:gridCol>
              </a:tblGrid>
              <a:tr h="290575">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53532691"/>
                  </a:ext>
                </a:extLst>
              </a:tr>
              <a:tr h="290575">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MSE</a:t>
                      </a:r>
                      <a:endParaRPr lang="en-IN" sz="1200" b="1" i="0" u="none" strike="noStrike" dirty="0">
                        <a:solidFill>
                          <a:srgbClr val="4472C4"/>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RMSE</a:t>
                      </a:r>
                      <a:endParaRPr lang="en-IN" sz="1200" b="1" i="0" u="none" strike="noStrike" dirty="0">
                        <a:solidFill>
                          <a:srgbClr val="4472C4"/>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MAE</a:t>
                      </a:r>
                      <a:endParaRPr lang="en-IN" sz="1200" b="1" i="0" u="none" strike="noStrike">
                        <a:solidFill>
                          <a:srgbClr val="4472C4"/>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MAPE</a:t>
                      </a:r>
                      <a:endParaRPr lang="en-IN" sz="1200" b="1" i="0" u="none" strike="noStrike">
                        <a:solidFill>
                          <a:srgbClr val="4472C4"/>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R2 SCORE</a:t>
                      </a:r>
                      <a:endParaRPr lang="en-IN" sz="1200" b="1" i="0" u="none" strike="noStrike">
                        <a:solidFill>
                          <a:srgbClr val="4472C4"/>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979343527"/>
                  </a:ext>
                </a:extLst>
              </a:tr>
              <a:tr h="290575">
                <a:tc>
                  <a:txBody>
                    <a:bodyPr/>
                    <a:lstStyle/>
                    <a:p>
                      <a:pPr algn="ctr" fontAlgn="b"/>
                      <a:r>
                        <a:rPr lang="en-IN" sz="1200" b="1" u="none" strike="noStrike">
                          <a:effectLst/>
                          <a:latin typeface="Times New Roman" panose="02020603050405020304" pitchFamily="18" charset="0"/>
                          <a:cs typeface="Times New Roman" panose="02020603050405020304" pitchFamily="18" charset="0"/>
                        </a:rPr>
                        <a:t>0.0316</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0.1777</a:t>
                      </a:r>
                      <a:endParaRPr lang="en-IN" sz="1200" b="1" i="0" u="none" strike="noStrike" dirty="0">
                        <a:solidFill>
                          <a:srgbClr val="21212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0.1513</a:t>
                      </a:r>
                      <a:endParaRPr lang="en-IN" sz="1200" b="1" i="0" u="none" strike="noStrike" dirty="0">
                        <a:solidFill>
                          <a:srgbClr val="21212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0.0954</a:t>
                      </a:r>
                      <a:endParaRPr lang="en-IN" sz="1200" b="1" i="0" u="none" strike="noStrike" dirty="0">
                        <a:solidFill>
                          <a:srgbClr val="21212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0.8226</a:t>
                      </a:r>
                      <a:endParaRPr lang="en-IN" sz="1200" b="1" i="0" u="none" strike="noStrike" dirty="0">
                        <a:solidFill>
                          <a:srgbClr val="21212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9265968"/>
                  </a:ext>
                </a:extLst>
              </a:tr>
            </a:tbl>
          </a:graphicData>
        </a:graphic>
      </p:graphicFrame>
    </p:spTree>
    <p:extLst>
      <p:ext uri="{BB962C8B-B14F-4D97-AF65-F5344CB8AC3E}">
        <p14:creationId xmlns:p14="http://schemas.microsoft.com/office/powerpoint/2010/main" val="61469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91671"/>
          </a:xfrm>
        </p:spPr>
        <p:txBody>
          <a:bodyPr/>
          <a:lstStyle/>
          <a:p>
            <a:r>
              <a:rPr lang="en-IN" b="1" dirty="0">
                <a:latin typeface="Times New Roman" panose="02020603050405020304" pitchFamily="18" charset="0"/>
                <a:cs typeface="Times New Roman" panose="02020603050405020304" pitchFamily="18" charset="0"/>
              </a:rPr>
              <a:t>Lasso Regression</a:t>
            </a:r>
          </a:p>
        </p:txBody>
      </p:sp>
      <p:sp>
        <p:nvSpPr>
          <p:cNvPr id="3" name="TextBox 2"/>
          <p:cNvSpPr txBox="1"/>
          <p:nvPr/>
        </p:nvSpPr>
        <p:spPr>
          <a:xfrm>
            <a:off x="0" y="770965"/>
            <a:ext cx="9143999"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Lasso regression is linear regression, but it uses a technique called </a:t>
            </a:r>
            <a:r>
              <a:rPr lang="en-IN" sz="1600" b="1" dirty="0">
                <a:latin typeface="Times New Roman" panose="02020603050405020304" pitchFamily="18" charset="0"/>
                <a:cs typeface="Times New Roman" panose="02020603050405020304" pitchFamily="18" charset="0"/>
              </a:rPr>
              <a:t>"shrinkage" </a:t>
            </a:r>
            <a:r>
              <a:rPr lang="en-IN" sz="1600" dirty="0">
                <a:latin typeface="Times New Roman" panose="02020603050405020304" pitchFamily="18" charset="0"/>
                <a:cs typeface="Times New Roman" panose="02020603050405020304" pitchFamily="18" charset="0"/>
              </a:rPr>
              <a:t>where the coefficients of determination shrink towards </a:t>
            </a:r>
            <a:r>
              <a:rPr lang="en-IN" sz="1600" b="1" dirty="0">
                <a:latin typeface="Times New Roman" panose="02020603050405020304" pitchFamily="18" charset="0"/>
                <a:cs typeface="Times New Roman" panose="02020603050405020304" pitchFamily="18" charset="0"/>
              </a:rPr>
              <a:t>zero</a:t>
            </a:r>
            <a:r>
              <a:rPr lang="en-IN"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allows to shrink or regularize coefficients to avoid overfitting and make them work better on different datasets.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type of regression is used when the dataset shows high multicollinearity or when you want to automate variable elimination and </a:t>
            </a:r>
            <a:r>
              <a:rPr lang="en-IN" sz="1600" b="1" dirty="0">
                <a:latin typeface="Times New Roman" panose="02020603050405020304" pitchFamily="18" charset="0"/>
                <a:cs typeface="Times New Roman" panose="02020603050405020304" pitchFamily="18" charset="0"/>
              </a:rPr>
              <a:t>feature selection.</a:t>
            </a:r>
            <a:r>
              <a:rPr lang="en-IN" sz="1600" dirty="0">
                <a:latin typeface="Times New Roman" panose="02020603050405020304" pitchFamily="18" charset="0"/>
                <a:cs typeface="Times New Roman" panose="02020603050405020304" pitchFamily="18" charset="0"/>
              </a:rPr>
              <a:t> This method performs L1 regularization.</a:t>
            </a:r>
          </a:p>
        </p:txBody>
      </p:sp>
      <p:pic>
        <p:nvPicPr>
          <p:cNvPr id="4" name="Picture 3"/>
          <p:cNvPicPr>
            <a:picLocks noChangeAspect="1"/>
          </p:cNvPicPr>
          <p:nvPr/>
        </p:nvPicPr>
        <p:blipFill>
          <a:blip r:embed="rId2"/>
          <a:stretch>
            <a:fillRect/>
          </a:stretch>
        </p:blipFill>
        <p:spPr>
          <a:xfrm>
            <a:off x="425093" y="2392454"/>
            <a:ext cx="4340171" cy="251235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7207843"/>
              </p:ext>
            </p:extLst>
          </p:nvPr>
        </p:nvGraphicFramePr>
        <p:xfrm>
          <a:off x="5221941" y="2853687"/>
          <a:ext cx="3626225" cy="794947"/>
        </p:xfrm>
        <a:graphic>
          <a:graphicData uri="http://schemas.openxmlformats.org/drawingml/2006/table">
            <a:tbl>
              <a:tblPr>
                <a:tableStyleId>{5C22544A-7EE6-4342-B048-85BDC9FD1C3A}</a:tableStyleId>
              </a:tblPr>
              <a:tblGrid>
                <a:gridCol w="640502">
                  <a:extLst>
                    <a:ext uri="{9D8B030D-6E8A-4147-A177-3AD203B41FA5}">
                      <a16:colId xmlns:a16="http://schemas.microsoft.com/office/drawing/2014/main" val="1275068048"/>
                    </a:ext>
                  </a:extLst>
                </a:gridCol>
                <a:gridCol w="709479">
                  <a:extLst>
                    <a:ext uri="{9D8B030D-6E8A-4147-A177-3AD203B41FA5}">
                      <a16:colId xmlns:a16="http://schemas.microsoft.com/office/drawing/2014/main" val="1310582653"/>
                    </a:ext>
                  </a:extLst>
                </a:gridCol>
                <a:gridCol w="640502">
                  <a:extLst>
                    <a:ext uri="{9D8B030D-6E8A-4147-A177-3AD203B41FA5}">
                      <a16:colId xmlns:a16="http://schemas.microsoft.com/office/drawing/2014/main" val="3744093155"/>
                    </a:ext>
                  </a:extLst>
                </a:gridCol>
                <a:gridCol w="729186">
                  <a:extLst>
                    <a:ext uri="{9D8B030D-6E8A-4147-A177-3AD203B41FA5}">
                      <a16:colId xmlns:a16="http://schemas.microsoft.com/office/drawing/2014/main" val="990050076"/>
                    </a:ext>
                  </a:extLst>
                </a:gridCol>
                <a:gridCol w="906556">
                  <a:extLst>
                    <a:ext uri="{9D8B030D-6E8A-4147-A177-3AD203B41FA5}">
                      <a16:colId xmlns:a16="http://schemas.microsoft.com/office/drawing/2014/main" val="3712307321"/>
                    </a:ext>
                  </a:extLst>
                </a:gridCol>
              </a:tblGrid>
              <a:tr h="255168">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06903913"/>
                  </a:ext>
                </a:extLst>
              </a:tr>
              <a:tr h="255168">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MAPE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R2 SCORE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726204509"/>
                  </a:ext>
                </a:extLst>
              </a:tr>
              <a:tr h="284611">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0.032</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0.179</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0.1523</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0.0962</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0.82</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158165465"/>
                  </a:ext>
                </a:extLst>
              </a:tr>
            </a:tbl>
          </a:graphicData>
        </a:graphic>
      </p:graphicFrame>
    </p:spTree>
    <p:extLst>
      <p:ext uri="{BB962C8B-B14F-4D97-AF65-F5344CB8AC3E}">
        <p14:creationId xmlns:p14="http://schemas.microsoft.com/office/powerpoint/2010/main" val="311993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718"/>
            <a:ext cx="9144000" cy="841800"/>
          </a:xfrm>
        </p:spPr>
        <p:txBody>
          <a:bodyPr/>
          <a:lstStyle/>
          <a:p>
            <a:pPr lvl="0"/>
            <a:r>
              <a:rPr lang="en-IN" b="1" dirty="0">
                <a:latin typeface="Times New Roman" panose="02020603050405020304" pitchFamily="18" charset="0"/>
                <a:cs typeface="Times New Roman" panose="02020603050405020304" pitchFamily="18" charset="0"/>
              </a:rPr>
              <a:t>Cross Validation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9882" y="1443318"/>
            <a:ext cx="6490447" cy="230832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Cross-validation is a statistic method used to estimate the performance (or accuracy) of machine learning models.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It is used to protect against overfitting in a predictive model, particularly in a case where the amount of data may be limited.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 cross-validation, we make a fixed number of folds (or partitions) of the data, run the analysis on each fold, and then average the overall error estimate.</a:t>
            </a:r>
          </a:p>
        </p:txBody>
      </p:sp>
    </p:spTree>
    <p:extLst>
      <p:ext uri="{BB962C8B-B14F-4D97-AF65-F5344CB8AC3E}">
        <p14:creationId xmlns:p14="http://schemas.microsoft.com/office/powerpoint/2010/main" val="96713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06" y="0"/>
            <a:ext cx="8520600" cy="841800"/>
          </a:xfrm>
        </p:spPr>
        <p:txBody>
          <a:bodyPr/>
          <a:lstStyle/>
          <a:p>
            <a:r>
              <a:rPr lang="en-IN" b="1" dirty="0">
                <a:latin typeface="Times New Roman" panose="02020603050405020304" pitchFamily="18" charset="0"/>
                <a:cs typeface="Times New Roman" panose="02020603050405020304" pitchFamily="18" charset="0"/>
              </a:rPr>
              <a:t>Lasso Regression(After Cross Validation)</a:t>
            </a:r>
            <a:endParaRPr lang="en-IN" dirty="0"/>
          </a:p>
        </p:txBody>
      </p:sp>
      <p:pic>
        <p:nvPicPr>
          <p:cNvPr id="3" name="Picture 2"/>
          <p:cNvPicPr>
            <a:picLocks noChangeAspect="1"/>
          </p:cNvPicPr>
          <p:nvPr/>
        </p:nvPicPr>
        <p:blipFill>
          <a:blip r:embed="rId2"/>
          <a:stretch>
            <a:fillRect/>
          </a:stretch>
        </p:blipFill>
        <p:spPr>
          <a:xfrm>
            <a:off x="521207" y="1447800"/>
            <a:ext cx="4372712" cy="253119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969690110"/>
              </p:ext>
            </p:extLst>
          </p:nvPr>
        </p:nvGraphicFramePr>
        <p:xfrm>
          <a:off x="5320553" y="2247994"/>
          <a:ext cx="3581400" cy="925512"/>
        </p:xfrm>
        <a:graphic>
          <a:graphicData uri="http://schemas.openxmlformats.org/drawingml/2006/table">
            <a:tbl>
              <a:tblPr>
                <a:tableStyleId>{5C22544A-7EE6-4342-B048-85BDC9FD1C3A}</a:tableStyleId>
              </a:tblPr>
              <a:tblGrid>
                <a:gridCol w="632584">
                  <a:extLst>
                    <a:ext uri="{9D8B030D-6E8A-4147-A177-3AD203B41FA5}">
                      <a16:colId xmlns:a16="http://schemas.microsoft.com/office/drawing/2014/main" val="395041114"/>
                    </a:ext>
                  </a:extLst>
                </a:gridCol>
                <a:gridCol w="700709">
                  <a:extLst>
                    <a:ext uri="{9D8B030D-6E8A-4147-A177-3AD203B41FA5}">
                      <a16:colId xmlns:a16="http://schemas.microsoft.com/office/drawing/2014/main" val="4117483922"/>
                    </a:ext>
                  </a:extLst>
                </a:gridCol>
                <a:gridCol w="632584">
                  <a:extLst>
                    <a:ext uri="{9D8B030D-6E8A-4147-A177-3AD203B41FA5}">
                      <a16:colId xmlns:a16="http://schemas.microsoft.com/office/drawing/2014/main" val="3501649400"/>
                    </a:ext>
                  </a:extLst>
                </a:gridCol>
                <a:gridCol w="720173">
                  <a:extLst>
                    <a:ext uri="{9D8B030D-6E8A-4147-A177-3AD203B41FA5}">
                      <a16:colId xmlns:a16="http://schemas.microsoft.com/office/drawing/2014/main" val="4053655935"/>
                    </a:ext>
                  </a:extLst>
                </a:gridCol>
                <a:gridCol w="895350">
                  <a:extLst>
                    <a:ext uri="{9D8B030D-6E8A-4147-A177-3AD203B41FA5}">
                      <a16:colId xmlns:a16="http://schemas.microsoft.com/office/drawing/2014/main" val="828099687"/>
                    </a:ext>
                  </a:extLst>
                </a:gridCol>
              </a:tblGrid>
              <a:tr h="297078">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1001780"/>
                  </a:ext>
                </a:extLst>
              </a:tr>
              <a:tr h="297078">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MAE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MAPE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R2 SCORE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925287101"/>
                  </a:ext>
                </a:extLst>
              </a:tr>
              <a:tr h="331356">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0.0322</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0.1795</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0.1528</a:t>
                      </a:r>
                      <a:r>
                        <a:rPr lang="en-IN" sz="1200" b="1" u="none" strike="noStrike" dirty="0">
                          <a:effectLst/>
                          <a:latin typeface="Times New Roman" panose="02020603050405020304" pitchFamily="18" charset="0"/>
                          <a:cs typeface="Times New Roman" panose="02020603050405020304" pitchFamily="18" charset="0"/>
                        </a:rPr>
                        <a:t> </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0.0968</a:t>
                      </a:r>
                      <a:r>
                        <a:rPr lang="en-IN" sz="1200" b="1" u="none" strike="noStrike" dirty="0">
                          <a:effectLst/>
                          <a:latin typeface="Times New Roman" panose="02020603050405020304" pitchFamily="18" charset="0"/>
                          <a:cs typeface="Times New Roman" panose="02020603050405020304" pitchFamily="18" charset="0"/>
                        </a:rPr>
                        <a:t> </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0.819</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47358782"/>
                  </a:ext>
                </a:extLst>
              </a:tr>
            </a:tbl>
          </a:graphicData>
        </a:graphic>
      </p:graphicFrame>
    </p:spTree>
    <p:extLst>
      <p:ext uri="{BB962C8B-B14F-4D97-AF65-F5344CB8AC3E}">
        <p14:creationId xmlns:p14="http://schemas.microsoft.com/office/powerpoint/2010/main" val="3898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 y="0"/>
            <a:ext cx="8520600" cy="841800"/>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39906" y="1128671"/>
            <a:ext cx="7037294" cy="3375283"/>
          </a:xfrm>
          <a:prstGeom prst="rect">
            <a:avLst/>
          </a:prstGeom>
          <a:noFill/>
        </p:spPr>
        <p:txBody>
          <a:bodyPr wrap="squar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Problem Statement</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Feature Information in Brief</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Step Taken</a:t>
            </a:r>
          </a:p>
          <a:p>
            <a:pPr>
              <a:spcAft>
                <a:spcPts val="80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Importing libraries and dataset</a:t>
            </a:r>
          </a:p>
          <a:p>
            <a:pPr>
              <a:spcAft>
                <a:spcPts val="800"/>
              </a:spcAft>
            </a:pPr>
            <a:r>
              <a:rPr lang="en-IN" sz="2000" dirty="0">
                <a:latin typeface="Times New Roman" panose="02020603050405020304" pitchFamily="18" charset="0"/>
                <a:cs typeface="Times New Roman" panose="02020603050405020304" pitchFamily="18" charset="0"/>
              </a:rPr>
              <a:t>	ii.</a:t>
            </a:r>
            <a:r>
              <a:rPr lang="en-US"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Cleaning the dataset </a:t>
            </a:r>
            <a:endParaRPr lang="en-IN" sz="2000" dirty="0">
              <a:effectLst/>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Exploratory Data Analysis(EDA)</a:t>
            </a:r>
          </a:p>
          <a:p>
            <a:pPr marL="342900" indent="-342900">
              <a:buAutoNum type="arabicPeriod" startAt="6"/>
            </a:pPr>
            <a:r>
              <a:rPr lang="en-US" sz="2000" dirty="0">
                <a:latin typeface="Times New Roman" panose="02020603050405020304" pitchFamily="18" charset="0"/>
                <a:cs typeface="Times New Roman" panose="02020603050405020304" pitchFamily="18" charset="0"/>
              </a:rPr>
              <a:t>Model Building</a:t>
            </a:r>
          </a:p>
          <a:p>
            <a:pPr marL="342900" indent="-342900">
              <a:buAutoNum type="arabicPeriod" startAt="6"/>
            </a:pPr>
            <a:r>
              <a:rPr lang="en-US" sz="2000" dirty="0">
                <a:latin typeface="Times New Roman" panose="02020603050405020304" pitchFamily="18" charset="0"/>
                <a:cs typeface="Times New Roman" panose="02020603050405020304" pitchFamily="18" charset="0"/>
              </a:rPr>
              <a:t>Cross validation &amp; Hyper parameter Tuning</a:t>
            </a:r>
          </a:p>
          <a:p>
            <a:pPr marL="342900" indent="-342900">
              <a:buAutoNum type="arabicPeriod" startAt="6"/>
            </a:pPr>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57354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8" y="0"/>
            <a:ext cx="8520600" cy="668884"/>
          </a:xfrm>
        </p:spPr>
        <p:txBody>
          <a:bodyPr/>
          <a:lstStyle/>
          <a:p>
            <a:r>
              <a:rPr lang="en-IN" b="1" dirty="0">
                <a:latin typeface="Times New Roman" panose="02020603050405020304" pitchFamily="18" charset="0"/>
                <a:cs typeface="Times New Roman" panose="02020603050405020304" pitchFamily="18" charset="0"/>
              </a:rPr>
              <a:t>Ridge Regression</a:t>
            </a:r>
          </a:p>
        </p:txBody>
      </p:sp>
      <p:sp>
        <p:nvSpPr>
          <p:cNvPr id="3" name="TextBox 2"/>
          <p:cNvSpPr txBox="1"/>
          <p:nvPr/>
        </p:nvSpPr>
        <p:spPr>
          <a:xfrm>
            <a:off x="0" y="790851"/>
            <a:ext cx="9144000"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Any data that exhibits multicollinearity can be analysed using the model tuning technique known as ridge regression.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technique carries out L2 regularisation.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Predicted values differ much from real values when the problem of multicollinearity arises, least-squares are unbiased, and variances are significant.</a:t>
            </a:r>
          </a:p>
        </p:txBody>
      </p:sp>
      <p:pic>
        <p:nvPicPr>
          <p:cNvPr id="4" name="Picture 3"/>
          <p:cNvPicPr>
            <a:picLocks noChangeAspect="1"/>
          </p:cNvPicPr>
          <p:nvPr/>
        </p:nvPicPr>
        <p:blipFill>
          <a:blip r:embed="rId2"/>
          <a:stretch>
            <a:fillRect/>
          </a:stretch>
        </p:blipFill>
        <p:spPr>
          <a:xfrm>
            <a:off x="244568" y="2236257"/>
            <a:ext cx="4327432" cy="250498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700747238"/>
              </p:ext>
            </p:extLst>
          </p:nvPr>
        </p:nvGraphicFramePr>
        <p:xfrm>
          <a:off x="4917141" y="3108606"/>
          <a:ext cx="3682079" cy="970334"/>
        </p:xfrm>
        <a:graphic>
          <a:graphicData uri="http://schemas.openxmlformats.org/drawingml/2006/table">
            <a:tbl>
              <a:tblPr>
                <a:tableStyleId>{5C22544A-7EE6-4342-B048-85BDC9FD1C3A}</a:tableStyleId>
              </a:tblPr>
              <a:tblGrid>
                <a:gridCol w="650367">
                  <a:extLst>
                    <a:ext uri="{9D8B030D-6E8A-4147-A177-3AD203B41FA5}">
                      <a16:colId xmlns:a16="http://schemas.microsoft.com/office/drawing/2014/main" val="2575259674"/>
                    </a:ext>
                  </a:extLst>
                </a:gridCol>
                <a:gridCol w="720407">
                  <a:extLst>
                    <a:ext uri="{9D8B030D-6E8A-4147-A177-3AD203B41FA5}">
                      <a16:colId xmlns:a16="http://schemas.microsoft.com/office/drawing/2014/main" val="3352543764"/>
                    </a:ext>
                  </a:extLst>
                </a:gridCol>
                <a:gridCol w="650367">
                  <a:extLst>
                    <a:ext uri="{9D8B030D-6E8A-4147-A177-3AD203B41FA5}">
                      <a16:colId xmlns:a16="http://schemas.microsoft.com/office/drawing/2014/main" val="70498911"/>
                    </a:ext>
                  </a:extLst>
                </a:gridCol>
                <a:gridCol w="740418">
                  <a:extLst>
                    <a:ext uri="{9D8B030D-6E8A-4147-A177-3AD203B41FA5}">
                      <a16:colId xmlns:a16="http://schemas.microsoft.com/office/drawing/2014/main" val="2716038976"/>
                    </a:ext>
                  </a:extLst>
                </a:gridCol>
                <a:gridCol w="920520">
                  <a:extLst>
                    <a:ext uri="{9D8B030D-6E8A-4147-A177-3AD203B41FA5}">
                      <a16:colId xmlns:a16="http://schemas.microsoft.com/office/drawing/2014/main" val="3930944671"/>
                    </a:ext>
                  </a:extLst>
                </a:gridCol>
              </a:tblGrid>
              <a:tr h="311465">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36266965"/>
                  </a:ext>
                </a:extLst>
              </a:tr>
              <a:tr h="311465">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MAPE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R2 SCORE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132338466"/>
                  </a:ext>
                </a:extLst>
              </a:tr>
              <a:tr h="347404">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0.0317</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0.1779</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0.1514</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0.0955</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0.8221</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348306105"/>
                  </a:ext>
                </a:extLst>
              </a:tr>
            </a:tbl>
          </a:graphicData>
        </a:graphic>
      </p:graphicFrame>
    </p:spTree>
    <p:extLst>
      <p:ext uri="{BB962C8B-B14F-4D97-AF65-F5344CB8AC3E}">
        <p14:creationId xmlns:p14="http://schemas.microsoft.com/office/powerpoint/2010/main" val="2883229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83" y="0"/>
            <a:ext cx="8520600" cy="841800"/>
          </a:xfrm>
        </p:spPr>
        <p:txBody>
          <a:bodyPr/>
          <a:lstStyle/>
          <a:p>
            <a:r>
              <a:rPr lang="en-IN" b="1" dirty="0">
                <a:latin typeface="Times New Roman" panose="02020603050405020304" pitchFamily="18" charset="0"/>
                <a:cs typeface="Times New Roman" panose="02020603050405020304" pitchFamily="18" charset="0"/>
              </a:rPr>
              <a:t>Ridge Regression(After Cross Validation)</a:t>
            </a:r>
            <a:endParaRPr lang="en-IN" dirty="0"/>
          </a:p>
        </p:txBody>
      </p:sp>
      <p:pic>
        <p:nvPicPr>
          <p:cNvPr id="3" name="Picture 2"/>
          <p:cNvPicPr>
            <a:picLocks noChangeAspect="1"/>
          </p:cNvPicPr>
          <p:nvPr/>
        </p:nvPicPr>
        <p:blipFill>
          <a:blip r:embed="rId2"/>
          <a:stretch>
            <a:fillRect/>
          </a:stretch>
        </p:blipFill>
        <p:spPr>
          <a:xfrm>
            <a:off x="322522" y="1393574"/>
            <a:ext cx="4479832" cy="250498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4150672203"/>
              </p:ext>
            </p:extLst>
          </p:nvPr>
        </p:nvGraphicFramePr>
        <p:xfrm>
          <a:off x="4881281" y="2194205"/>
          <a:ext cx="3608294" cy="898620"/>
        </p:xfrm>
        <a:graphic>
          <a:graphicData uri="http://schemas.openxmlformats.org/drawingml/2006/table">
            <a:tbl>
              <a:tblPr>
                <a:tableStyleId>{5C22544A-7EE6-4342-B048-85BDC9FD1C3A}</a:tableStyleId>
              </a:tblPr>
              <a:tblGrid>
                <a:gridCol w="637334">
                  <a:extLst>
                    <a:ext uri="{9D8B030D-6E8A-4147-A177-3AD203B41FA5}">
                      <a16:colId xmlns:a16="http://schemas.microsoft.com/office/drawing/2014/main" val="904809239"/>
                    </a:ext>
                  </a:extLst>
                </a:gridCol>
                <a:gridCol w="705971">
                  <a:extLst>
                    <a:ext uri="{9D8B030D-6E8A-4147-A177-3AD203B41FA5}">
                      <a16:colId xmlns:a16="http://schemas.microsoft.com/office/drawing/2014/main" val="1229385493"/>
                    </a:ext>
                  </a:extLst>
                </a:gridCol>
                <a:gridCol w="637334">
                  <a:extLst>
                    <a:ext uri="{9D8B030D-6E8A-4147-A177-3AD203B41FA5}">
                      <a16:colId xmlns:a16="http://schemas.microsoft.com/office/drawing/2014/main" val="1042273126"/>
                    </a:ext>
                  </a:extLst>
                </a:gridCol>
                <a:gridCol w="725581">
                  <a:extLst>
                    <a:ext uri="{9D8B030D-6E8A-4147-A177-3AD203B41FA5}">
                      <a16:colId xmlns:a16="http://schemas.microsoft.com/office/drawing/2014/main" val="203811506"/>
                    </a:ext>
                  </a:extLst>
                </a:gridCol>
                <a:gridCol w="902074">
                  <a:extLst>
                    <a:ext uri="{9D8B030D-6E8A-4147-A177-3AD203B41FA5}">
                      <a16:colId xmlns:a16="http://schemas.microsoft.com/office/drawing/2014/main" val="4120739229"/>
                    </a:ext>
                  </a:extLst>
                </a:gridCol>
              </a:tblGrid>
              <a:tr h="288446">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8130587"/>
                  </a:ext>
                </a:extLst>
              </a:tr>
              <a:tr h="288446">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MAPE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R2 SCORE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126315959"/>
                  </a:ext>
                </a:extLst>
              </a:tr>
              <a:tr h="321728">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0.0325</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0.1804</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0.1531</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0.0968</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0.8172</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757886070"/>
                  </a:ext>
                </a:extLst>
              </a:tr>
            </a:tbl>
          </a:graphicData>
        </a:graphic>
      </p:graphicFrame>
    </p:spTree>
    <p:extLst>
      <p:ext uri="{BB962C8B-B14F-4D97-AF65-F5344CB8AC3E}">
        <p14:creationId xmlns:p14="http://schemas.microsoft.com/office/powerpoint/2010/main" val="275547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 y="0"/>
            <a:ext cx="8520600" cy="841800"/>
          </a:xfrm>
        </p:spPr>
        <p:txBody>
          <a:bodyPr/>
          <a:lstStyle/>
          <a:p>
            <a:r>
              <a:rPr lang="en-IN" b="1" dirty="0">
                <a:latin typeface="Times New Roman" panose="02020603050405020304" pitchFamily="18" charset="0"/>
                <a:cs typeface="Times New Roman" panose="02020603050405020304" pitchFamily="18" charset="0"/>
              </a:rPr>
              <a:t>Elastic Net Regression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841800"/>
            <a:ext cx="9144000"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Elastic net linear regression uses the penalties from both the lasso and ridge techniques to regularize regression models.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technique combines both the lasso and ridge regression methods by learning from their shortcomings to improve the regularization of statistical models..</a:t>
            </a:r>
          </a:p>
        </p:txBody>
      </p:sp>
      <p:pic>
        <p:nvPicPr>
          <p:cNvPr id="4" name="Picture 3"/>
          <p:cNvPicPr>
            <a:picLocks noChangeAspect="1"/>
          </p:cNvPicPr>
          <p:nvPr/>
        </p:nvPicPr>
        <p:blipFill>
          <a:blip r:embed="rId2"/>
          <a:stretch>
            <a:fillRect/>
          </a:stretch>
        </p:blipFill>
        <p:spPr>
          <a:xfrm>
            <a:off x="439706" y="2037039"/>
            <a:ext cx="3482857" cy="271266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16782503"/>
              </p:ext>
            </p:extLst>
          </p:nvPr>
        </p:nvGraphicFramePr>
        <p:xfrm>
          <a:off x="4415117" y="2705194"/>
          <a:ext cx="3697942" cy="871725"/>
        </p:xfrm>
        <a:graphic>
          <a:graphicData uri="http://schemas.openxmlformats.org/drawingml/2006/table">
            <a:tbl>
              <a:tblPr>
                <a:tableStyleId>{5C22544A-7EE6-4342-B048-85BDC9FD1C3A}</a:tableStyleId>
              </a:tblPr>
              <a:tblGrid>
                <a:gridCol w="653169">
                  <a:extLst>
                    <a:ext uri="{9D8B030D-6E8A-4147-A177-3AD203B41FA5}">
                      <a16:colId xmlns:a16="http://schemas.microsoft.com/office/drawing/2014/main" val="1034016423"/>
                    </a:ext>
                  </a:extLst>
                </a:gridCol>
                <a:gridCol w="723510">
                  <a:extLst>
                    <a:ext uri="{9D8B030D-6E8A-4147-A177-3AD203B41FA5}">
                      <a16:colId xmlns:a16="http://schemas.microsoft.com/office/drawing/2014/main" val="1174661957"/>
                    </a:ext>
                  </a:extLst>
                </a:gridCol>
                <a:gridCol w="653169">
                  <a:extLst>
                    <a:ext uri="{9D8B030D-6E8A-4147-A177-3AD203B41FA5}">
                      <a16:colId xmlns:a16="http://schemas.microsoft.com/office/drawing/2014/main" val="2123370068"/>
                    </a:ext>
                  </a:extLst>
                </a:gridCol>
                <a:gridCol w="743608">
                  <a:extLst>
                    <a:ext uri="{9D8B030D-6E8A-4147-A177-3AD203B41FA5}">
                      <a16:colId xmlns:a16="http://schemas.microsoft.com/office/drawing/2014/main" val="2918322267"/>
                    </a:ext>
                  </a:extLst>
                </a:gridCol>
                <a:gridCol w="924486">
                  <a:extLst>
                    <a:ext uri="{9D8B030D-6E8A-4147-A177-3AD203B41FA5}">
                      <a16:colId xmlns:a16="http://schemas.microsoft.com/office/drawing/2014/main" val="714919174"/>
                    </a:ext>
                  </a:extLst>
                </a:gridCol>
              </a:tblGrid>
              <a:tr h="279813">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21202289"/>
                  </a:ext>
                </a:extLst>
              </a:tr>
              <a:tr h="279813">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MAPE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R2 SCORE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391341802"/>
                  </a:ext>
                </a:extLst>
              </a:tr>
              <a:tr h="312099">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0.0364</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0.1908</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0.1574</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0.1024</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0.7955</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09963053"/>
                  </a:ext>
                </a:extLst>
              </a:tr>
            </a:tbl>
          </a:graphicData>
        </a:graphic>
      </p:graphicFrame>
    </p:spTree>
    <p:extLst>
      <p:ext uri="{BB962C8B-B14F-4D97-AF65-F5344CB8AC3E}">
        <p14:creationId xmlns:p14="http://schemas.microsoft.com/office/powerpoint/2010/main" val="1637793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841800"/>
          </a:xfrm>
        </p:spPr>
        <p:txBody>
          <a:bodyPr/>
          <a:lstStyle/>
          <a:p>
            <a:r>
              <a:rPr lang="en-IN" sz="3200" b="1" dirty="0">
                <a:latin typeface="Times New Roman" panose="02020603050405020304" pitchFamily="18" charset="0"/>
                <a:cs typeface="Times New Roman" panose="02020603050405020304" pitchFamily="18" charset="0"/>
              </a:rPr>
              <a:t>Elastic Net Regression(After Cross Validation)</a:t>
            </a:r>
            <a:endParaRPr lang="en-IN" sz="3200" dirty="0"/>
          </a:p>
        </p:txBody>
      </p:sp>
      <p:pic>
        <p:nvPicPr>
          <p:cNvPr id="3" name="Picture 2"/>
          <p:cNvPicPr>
            <a:picLocks noChangeAspect="1"/>
          </p:cNvPicPr>
          <p:nvPr/>
        </p:nvPicPr>
        <p:blipFill>
          <a:blip r:embed="rId2"/>
          <a:stretch>
            <a:fillRect/>
          </a:stretch>
        </p:blipFill>
        <p:spPr>
          <a:xfrm>
            <a:off x="485762" y="1454332"/>
            <a:ext cx="3855759" cy="28666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94151797"/>
              </p:ext>
            </p:extLst>
          </p:nvPr>
        </p:nvGraphicFramePr>
        <p:xfrm>
          <a:off x="4693022" y="2337639"/>
          <a:ext cx="3778624" cy="970336"/>
        </p:xfrm>
        <a:graphic>
          <a:graphicData uri="http://schemas.openxmlformats.org/drawingml/2006/table">
            <a:tbl>
              <a:tblPr>
                <a:tableStyleId>{5C22544A-7EE6-4342-B048-85BDC9FD1C3A}</a:tableStyleId>
              </a:tblPr>
              <a:tblGrid>
                <a:gridCol w="667420">
                  <a:extLst>
                    <a:ext uri="{9D8B030D-6E8A-4147-A177-3AD203B41FA5}">
                      <a16:colId xmlns:a16="http://schemas.microsoft.com/office/drawing/2014/main" val="3888087889"/>
                    </a:ext>
                  </a:extLst>
                </a:gridCol>
                <a:gridCol w="739296">
                  <a:extLst>
                    <a:ext uri="{9D8B030D-6E8A-4147-A177-3AD203B41FA5}">
                      <a16:colId xmlns:a16="http://schemas.microsoft.com/office/drawing/2014/main" val="1483201539"/>
                    </a:ext>
                  </a:extLst>
                </a:gridCol>
                <a:gridCol w="667420">
                  <a:extLst>
                    <a:ext uri="{9D8B030D-6E8A-4147-A177-3AD203B41FA5}">
                      <a16:colId xmlns:a16="http://schemas.microsoft.com/office/drawing/2014/main" val="4243650739"/>
                    </a:ext>
                  </a:extLst>
                </a:gridCol>
                <a:gridCol w="759832">
                  <a:extLst>
                    <a:ext uri="{9D8B030D-6E8A-4147-A177-3AD203B41FA5}">
                      <a16:colId xmlns:a16="http://schemas.microsoft.com/office/drawing/2014/main" val="3848262227"/>
                    </a:ext>
                  </a:extLst>
                </a:gridCol>
                <a:gridCol w="944656">
                  <a:extLst>
                    <a:ext uri="{9D8B030D-6E8A-4147-A177-3AD203B41FA5}">
                      <a16:colId xmlns:a16="http://schemas.microsoft.com/office/drawing/2014/main" val="1383533643"/>
                    </a:ext>
                  </a:extLst>
                </a:gridCol>
              </a:tblGrid>
              <a:tr h="311466">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5619462"/>
                  </a:ext>
                </a:extLst>
              </a:tr>
              <a:tr h="311466">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MAPE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R2 SCORE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074266988"/>
                  </a:ext>
                </a:extLst>
              </a:tr>
              <a:tr h="347404">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0.0321</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0.1791</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0.1524</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0.0963 </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0.8198 </a:t>
                      </a:r>
                    </a:p>
                  </a:txBody>
                  <a:tcPr marL="7620" marR="7620" marT="7620" marB="0" anchor="b"/>
                </a:tc>
                <a:extLst>
                  <a:ext uri="{0D108BD9-81ED-4DB2-BD59-A6C34878D82A}">
                    <a16:rowId xmlns:a16="http://schemas.microsoft.com/office/drawing/2014/main" val="1851417992"/>
                  </a:ext>
                </a:extLst>
              </a:tr>
            </a:tbl>
          </a:graphicData>
        </a:graphic>
      </p:graphicFrame>
    </p:spTree>
    <p:extLst>
      <p:ext uri="{BB962C8B-B14F-4D97-AF65-F5344CB8AC3E}">
        <p14:creationId xmlns:p14="http://schemas.microsoft.com/office/powerpoint/2010/main" val="77835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841800"/>
          </a:xfrm>
        </p:spPr>
        <p:txBody>
          <a:bodyPr/>
          <a:lstStyle/>
          <a:p>
            <a:r>
              <a:rPr lang="en-IN" b="1" dirty="0">
                <a:latin typeface="Times New Roman" panose="02020603050405020304" pitchFamily="18" charset="0"/>
                <a:cs typeface="Times New Roman" panose="02020603050405020304" pitchFamily="18" charset="0"/>
              </a:rPr>
              <a:t>XG Boost Regression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6708" y="742872"/>
            <a:ext cx="9143999"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XG Boost stands for “Extreme Gradient Boosting”. XG Boost is a powerful technique for building supervised regression models.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One can determine the accuracy of this statements (XG Boost) by understanding its objective function and base learners.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objective function includes a regularisation term and a loss function. It offers details on how far the model's predictions deviate from the actual values, or the difference between actual and predicted values.</a:t>
            </a:r>
            <a:endParaRPr lang="en-IN" dirty="0"/>
          </a:p>
        </p:txBody>
      </p:sp>
      <p:pic>
        <p:nvPicPr>
          <p:cNvPr id="6" name="Picture 5"/>
          <p:cNvPicPr>
            <a:picLocks noChangeAspect="1"/>
          </p:cNvPicPr>
          <p:nvPr/>
        </p:nvPicPr>
        <p:blipFill>
          <a:blip r:embed="rId2"/>
          <a:stretch>
            <a:fillRect/>
          </a:stretch>
        </p:blipFill>
        <p:spPr>
          <a:xfrm>
            <a:off x="436144" y="2312532"/>
            <a:ext cx="4192563" cy="252492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142977073"/>
              </p:ext>
            </p:extLst>
          </p:nvPr>
        </p:nvGraphicFramePr>
        <p:xfrm>
          <a:off x="5079236" y="2930829"/>
          <a:ext cx="3634459" cy="1049499"/>
        </p:xfrm>
        <a:graphic>
          <a:graphicData uri="http://schemas.openxmlformats.org/drawingml/2006/table">
            <a:tbl>
              <a:tblPr>
                <a:tableStyleId>{5C22544A-7EE6-4342-B048-85BDC9FD1C3A}</a:tableStyleId>
              </a:tblPr>
              <a:tblGrid>
                <a:gridCol w="641956">
                  <a:extLst>
                    <a:ext uri="{9D8B030D-6E8A-4147-A177-3AD203B41FA5}">
                      <a16:colId xmlns:a16="http://schemas.microsoft.com/office/drawing/2014/main" val="421693631"/>
                    </a:ext>
                  </a:extLst>
                </a:gridCol>
                <a:gridCol w="711090">
                  <a:extLst>
                    <a:ext uri="{9D8B030D-6E8A-4147-A177-3AD203B41FA5}">
                      <a16:colId xmlns:a16="http://schemas.microsoft.com/office/drawing/2014/main" val="3125816962"/>
                    </a:ext>
                  </a:extLst>
                </a:gridCol>
                <a:gridCol w="641956">
                  <a:extLst>
                    <a:ext uri="{9D8B030D-6E8A-4147-A177-3AD203B41FA5}">
                      <a16:colId xmlns:a16="http://schemas.microsoft.com/office/drawing/2014/main" val="3187093727"/>
                    </a:ext>
                  </a:extLst>
                </a:gridCol>
                <a:gridCol w="730842">
                  <a:extLst>
                    <a:ext uri="{9D8B030D-6E8A-4147-A177-3AD203B41FA5}">
                      <a16:colId xmlns:a16="http://schemas.microsoft.com/office/drawing/2014/main" val="3617505942"/>
                    </a:ext>
                  </a:extLst>
                </a:gridCol>
                <a:gridCol w="908615">
                  <a:extLst>
                    <a:ext uri="{9D8B030D-6E8A-4147-A177-3AD203B41FA5}">
                      <a16:colId xmlns:a16="http://schemas.microsoft.com/office/drawing/2014/main" val="3995221601"/>
                    </a:ext>
                  </a:extLst>
                </a:gridCol>
              </a:tblGrid>
              <a:tr h="336876">
                <a:tc gridSpan="5">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EVALUATION METRICS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67786243"/>
                  </a:ext>
                </a:extLst>
              </a:tr>
              <a:tr h="336876">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RMSE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MAPE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R2 SCORE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910022877"/>
                  </a:ext>
                </a:extLst>
              </a:tr>
              <a:tr h="375747">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0.0016</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0.0394 </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0.0303</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0.0196 </a:t>
                      </a:r>
                      <a:r>
                        <a:rPr lang="en-IN" sz="1200" b="1" u="none" strike="noStrike" dirty="0">
                          <a:effectLst/>
                          <a:latin typeface="Times New Roman" panose="02020603050405020304" pitchFamily="18" charset="0"/>
                          <a:cs typeface="Times New Roman" panose="02020603050405020304" pitchFamily="18" charset="0"/>
                        </a:rPr>
                        <a:t> </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 </a:t>
                      </a: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0.9913</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589669672"/>
                  </a:ext>
                </a:extLst>
              </a:tr>
            </a:tbl>
          </a:graphicData>
        </a:graphic>
      </p:graphicFrame>
    </p:spTree>
    <p:extLst>
      <p:ext uri="{BB962C8B-B14F-4D97-AF65-F5344CB8AC3E}">
        <p14:creationId xmlns:p14="http://schemas.microsoft.com/office/powerpoint/2010/main" val="2066915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841800"/>
          </a:xfrm>
        </p:spPr>
        <p:txBody>
          <a:bodyPr/>
          <a:lstStyle/>
          <a:p>
            <a:r>
              <a:rPr lang="en-IN"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932328"/>
            <a:ext cx="9143999" cy="35394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1.The tendency of Yes Bank's stock's Close, Open, High, and Low prices increased until 2018 and then</a:t>
            </a:r>
          </a:p>
          <a:p>
            <a:r>
              <a:rPr lang="en-IN" dirty="0">
                <a:latin typeface="Times New Roman" panose="02020603050405020304" pitchFamily="18" charset="0"/>
                <a:cs typeface="Times New Roman" panose="02020603050405020304" pitchFamily="18" charset="0"/>
              </a:rPr>
              <a:t>    unexpectedly decreased after fraud case of Rana Kapoor.</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The target variable is highly dependent on input variables.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Each independent variable has a strong correlation with the others (Multicollinearity).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The R squared values for linear, lasso, and ridge regressions are nearly identical.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On the basis of RMSE(Root Mean Square Error) and MAPE(Mean Absolute Percentage Error), we compared 5</a:t>
            </a:r>
          </a:p>
          <a:p>
            <a:r>
              <a:rPr lang="en-IN" dirty="0">
                <a:latin typeface="Times New Roman" panose="02020603050405020304" pitchFamily="18" charset="0"/>
                <a:cs typeface="Times New Roman" panose="02020603050405020304" pitchFamily="18" charset="0"/>
              </a:rPr>
              <a:t>    models (Linear Regression, Lasso Regression, Ridge Regression, Elastic Net Regression, and XG Boost Regression).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The dependent variable ( Closing Price ) and the independent variables (High, Low, and Open) have a direct correlation.</a:t>
            </a:r>
          </a:p>
          <a:p>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7. With the lowest RMSE (0.0394) and MAPE (0.0196) as well as the highest R2 score (0.9913), XG-Boost Regression is the best model.</a:t>
            </a:r>
          </a:p>
        </p:txBody>
      </p:sp>
    </p:spTree>
    <p:extLst>
      <p:ext uri="{BB962C8B-B14F-4D97-AF65-F5344CB8AC3E}">
        <p14:creationId xmlns:p14="http://schemas.microsoft.com/office/powerpoint/2010/main" val="3041921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72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47" y="0"/>
            <a:ext cx="8520600" cy="841800"/>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41294" y="1111624"/>
            <a:ext cx="7431741" cy="255454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We have a dataset that belongs </a:t>
            </a:r>
            <a:r>
              <a:rPr lang="en-US" sz="1600" dirty="0">
                <a:latin typeface="Times New Roman" panose="02020603050405020304" pitchFamily="18" charset="0"/>
                <a:cs typeface="Times New Roman" panose="02020603050405020304" pitchFamily="18" charset="0"/>
              </a:rPr>
              <a:t>to the Yes Bank monthly stock prices from the months of July 2005 to November 2020. Due to Rana Kapoor's recent incident of fraud case, the bank has recently been in the news. We should be able to predict the closing price of the bank's stock using the dataset analysis and other factors.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goal of this study is to test a variety of models to evaluate whether stock prices and movements can be predicted using features and historical data using regression technique. We must first understand the correlations between the various components of the dataset in order to provide the model with the appropriate parameters for training which eventually predict the closing price.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47" y="67703"/>
            <a:ext cx="8520600" cy="841800"/>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57417" y="1534840"/>
            <a:ext cx="6759389" cy="298543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Yes Bank is a well-known bank in the Indian financial domain. Since 2018, it has been in the news because of the fraud case involving Rana Kapoor.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Owing to this fact, it was interesting to see how that impacted the stock prices of the company and whether any predictive models can do justice to such situations.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This dataset has monthly stock prices of the bank since its inception and includes closing, starting, highest, and lowest stock prices of every month. The main objective is to predict the stock’s closing price of the month.</a:t>
            </a:r>
          </a:p>
          <a:p>
            <a:br>
              <a:rPr lang="en-IN" dirty="0"/>
            </a:br>
            <a:endParaRPr lang="en-IN" dirty="0"/>
          </a:p>
        </p:txBody>
      </p:sp>
    </p:spTree>
    <p:extLst>
      <p:ext uri="{BB962C8B-B14F-4D97-AF65-F5344CB8AC3E}">
        <p14:creationId xmlns:p14="http://schemas.microsoft.com/office/powerpoint/2010/main" val="420938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82" y="26215"/>
            <a:ext cx="8520600" cy="841800"/>
          </a:xfrm>
        </p:spPr>
        <p:txBody>
          <a:bodyPr/>
          <a:lstStyle/>
          <a:p>
            <a:r>
              <a:rPr lang="en-US" b="1" dirty="0">
                <a:latin typeface="Times New Roman" panose="02020603050405020304" pitchFamily="18" charset="0"/>
                <a:cs typeface="Times New Roman" panose="02020603050405020304" pitchFamily="18" charset="0"/>
              </a:rPr>
              <a:t>FEATURE INFORMATION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10021" y="943588"/>
            <a:ext cx="7180730" cy="5022401"/>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YES BANK dataset contains closing, opening, maximum, and lowest stock values for each month over the course of 185 observations. It also includes monthly stock prices for the bank since its founding.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Here is the brief discussion about these features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Date</a:t>
            </a:r>
            <a:r>
              <a:rPr lang="en-IN" sz="1600" dirty="0">
                <a:latin typeface="Times New Roman" panose="02020603050405020304" pitchFamily="18" charset="0"/>
                <a:cs typeface="Times New Roman" panose="02020603050405020304" pitchFamily="18" charset="0"/>
              </a:rPr>
              <a:t>: Monthly observation of stock prices since it was listed.</a:t>
            </a: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Open</a:t>
            </a:r>
            <a:r>
              <a:rPr lang="en-IN" sz="1600" dirty="0">
                <a:latin typeface="Times New Roman" panose="02020603050405020304" pitchFamily="18" charset="0"/>
                <a:cs typeface="Times New Roman" panose="02020603050405020304" pitchFamily="18" charset="0"/>
              </a:rPr>
              <a:t>: The price of a stock when stock exchange market open for the day.</a:t>
            </a: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Close</a:t>
            </a:r>
            <a:r>
              <a:rPr lang="en-IN" sz="1600" dirty="0">
                <a:latin typeface="Times New Roman" panose="02020603050405020304" pitchFamily="18" charset="0"/>
                <a:cs typeface="Times New Roman" panose="02020603050405020304" pitchFamily="18" charset="0"/>
              </a:rPr>
              <a:t>: The price of a stock when stock exchange market closed for the day.</a:t>
            </a: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High</a:t>
            </a:r>
            <a:r>
              <a:rPr lang="en-IN" sz="1600" dirty="0">
                <a:latin typeface="Times New Roman" panose="02020603050405020304" pitchFamily="18" charset="0"/>
                <a:cs typeface="Times New Roman" panose="02020603050405020304" pitchFamily="18" charset="0"/>
              </a:rPr>
              <a:t>: The maximum price of a stock attained during given period of time.</a:t>
            </a: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Low</a:t>
            </a:r>
            <a:r>
              <a:rPr lang="en-IN" sz="1600" dirty="0">
                <a:latin typeface="Times New Roman" panose="02020603050405020304" pitchFamily="18" charset="0"/>
                <a:cs typeface="Times New Roman" panose="02020603050405020304" pitchFamily="18" charset="0"/>
              </a:rPr>
              <a:t>: The minimum price of a stock attained during given period of time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42598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8" y="8285"/>
            <a:ext cx="8520600" cy="841800"/>
          </a:xfrm>
        </p:spPr>
        <p:txBody>
          <a:bodyPr/>
          <a:lstStyle/>
          <a:p>
            <a:r>
              <a:rPr lang="en-US" b="1" dirty="0">
                <a:latin typeface="Times New Roman" panose="02020603050405020304" pitchFamily="18" charset="0"/>
                <a:cs typeface="Times New Roman" panose="02020603050405020304" pitchFamily="18" charset="0"/>
              </a:rPr>
              <a:t>STEP TAKEN</a:t>
            </a:r>
            <a:endParaRPr lang="en-IN" dirty="0"/>
          </a:p>
        </p:txBody>
      </p:sp>
      <p:sp>
        <p:nvSpPr>
          <p:cNvPr id="3" name="TextBox 2"/>
          <p:cNvSpPr txBox="1"/>
          <p:nvPr/>
        </p:nvSpPr>
        <p:spPr>
          <a:xfrm>
            <a:off x="1120589" y="1739153"/>
            <a:ext cx="7082117" cy="2215991"/>
          </a:xfrm>
          <a:prstGeom prst="rect">
            <a:avLst/>
          </a:prstGeom>
          <a:noFill/>
        </p:spPr>
        <p:txBody>
          <a:bodyPr wrap="square" rtlCol="0">
            <a:spAutoFit/>
          </a:bodyPr>
          <a:lstStyle/>
          <a:p>
            <a:pPr>
              <a:lnSpc>
                <a:spcPct val="150000"/>
              </a:lnSpc>
              <a:spcAft>
                <a:spcPts val="8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Importing libraries and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80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first step is to import libraries. Libraries to assist us investigate the issue and carry out analysis to make judgments based on a set of data.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80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are writing our script for this project using Google Collab. We used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Yes Bank Stock Closing Price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that is freely available online under the Creative Commons License in order to obtain the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146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71" y="88967"/>
            <a:ext cx="8520600" cy="841800"/>
          </a:xfrm>
        </p:spPr>
        <p:txBody>
          <a:bodyPr/>
          <a:lstStyle/>
          <a:p>
            <a:r>
              <a:rPr lang="en-US" b="1" dirty="0">
                <a:latin typeface="Times New Roman" panose="02020603050405020304" pitchFamily="18" charset="0"/>
                <a:cs typeface="Times New Roman" panose="02020603050405020304" pitchFamily="18" charset="0"/>
              </a:rPr>
              <a:t>STEP TAKEN</a:t>
            </a:r>
            <a:endParaRPr lang="en-IN" dirty="0"/>
          </a:p>
        </p:txBody>
      </p:sp>
      <p:sp>
        <p:nvSpPr>
          <p:cNvPr id="3" name="TextBox 2"/>
          <p:cNvSpPr txBox="1"/>
          <p:nvPr/>
        </p:nvSpPr>
        <p:spPr>
          <a:xfrm>
            <a:off x="1290917" y="1289458"/>
            <a:ext cx="6418729" cy="3580467"/>
          </a:xfrm>
          <a:prstGeom prst="rect">
            <a:avLst/>
          </a:prstGeom>
          <a:noFill/>
        </p:spPr>
        <p:txBody>
          <a:bodyPr wrap="square" rtlCol="0">
            <a:spAutoFit/>
          </a:bodyPr>
          <a:lstStyle/>
          <a:p>
            <a:pPr>
              <a:spcBef>
                <a:spcPts val="810"/>
              </a:spcBef>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rPr>
              <a:t>Cleaning the dataset </a:t>
            </a:r>
            <a:endParaRPr lang="en-IN" sz="1600" dirty="0">
              <a:latin typeface="Times New Roman" panose="02020603050405020304" pitchFamily="18" charset="0"/>
              <a:ea typeface="Times New Roman" panose="02020603050405020304" pitchFamily="18" charset="0"/>
            </a:endParaRPr>
          </a:p>
          <a:p>
            <a:pPr marL="285750" indent="-285750">
              <a:spcBef>
                <a:spcPts val="810"/>
              </a:spcBef>
              <a:spcAft>
                <a:spcPts val="800"/>
              </a:spcAft>
              <a:buFont typeface="Wingdings" panose="05000000000000000000" pitchFamily="2" charset="2"/>
              <a:buChar char="ü"/>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we imported frequently contains variety of issues, like</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missing values, </a:t>
            </a:r>
            <a:r>
              <a:rPr lang="en-IN" sz="1600" dirty="0">
                <a:effectLst/>
                <a:latin typeface="Times New Roman" panose="02020603050405020304" pitchFamily="18" charset="0"/>
                <a:ea typeface="Calibri" panose="020F0502020204030204" pitchFamily="34" charset="0"/>
              </a:rPr>
              <a:t>duplicate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values, inaccurate data, etc. </a:t>
            </a:r>
          </a:p>
          <a:p>
            <a:pPr marL="285750" indent="-285750">
              <a:spcBef>
                <a:spcPts val="810"/>
              </a:spcBef>
              <a:spcAft>
                <a:spcPts val="800"/>
              </a:spcAft>
              <a:buFont typeface="Wingdings" panose="05000000000000000000" pitchFamily="2" charset="2"/>
              <a:buChar char="ü"/>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order to be used for more thorough analysis, the data quality must be raised through cleaning. </a:t>
            </a:r>
          </a:p>
          <a:p>
            <a:pPr marL="285750" indent="-285750">
              <a:spcBef>
                <a:spcPts val="810"/>
              </a:spcBef>
              <a:spcAft>
                <a:spcPts val="800"/>
              </a:spcAft>
              <a:buFont typeface="Wingdings" panose="05000000000000000000" pitchFamily="2" charset="2"/>
              <a:buChar char="ü"/>
            </a:pPr>
            <a:r>
              <a:rPr lang="en-IN" sz="1600" dirty="0">
                <a:latin typeface="Times New Roman" panose="02020603050405020304" pitchFamily="18" charset="0"/>
                <a:ea typeface="Calibri" panose="020F0502020204030204" pitchFamily="34" charset="0"/>
                <a:cs typeface="Times New Roman" panose="02020603050405020304" pitchFamily="18" charset="0"/>
              </a:rPr>
              <a:t>After cleaning the data we found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no duplicate or null values in our dataset.</a:t>
            </a:r>
          </a:p>
          <a:p>
            <a:pPr marL="285750" indent="-285750">
              <a:spcBef>
                <a:spcPts val="810"/>
              </a:spcBef>
              <a:spcAft>
                <a:spcPts val="800"/>
              </a:spcAft>
              <a:buFont typeface="Wingdings" panose="05000000000000000000" pitchFamily="2" charset="2"/>
              <a:buChar char="ü"/>
            </a:pPr>
            <a:r>
              <a:rPr lang="en-US" sz="1600" dirty="0">
                <a:latin typeface="Times New Roman" panose="02020603050405020304" pitchFamily="18" charset="0"/>
                <a:ea typeface="Calibri" panose="020F0502020204030204" pitchFamily="34" charset="0"/>
                <a:cs typeface="Times New Roman" panose="02020603050405020304" pitchFamily="18" charset="0"/>
              </a:rPr>
              <a:t>We have also checked the outliers.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Bef>
                <a:spcPts val="810"/>
              </a:spcBef>
              <a:spcAft>
                <a:spcPts val="800"/>
              </a:spcAft>
              <a:buFont typeface="Wingdings" panose="05000000000000000000" pitchFamily="2" charset="2"/>
              <a:buChar char="ü"/>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updated the date column to the proper format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i.e</a:t>
            </a:r>
            <a:r>
              <a:rPr lang="en-IN" sz="1600" dirty="0">
                <a:latin typeface="Times New Roman" panose="02020603050405020304" pitchFamily="18" charset="0"/>
                <a:cs typeface="Times New Roman" panose="02020603050405020304" pitchFamily="18" charset="0"/>
              </a:rPr>
              <a:t> from Jul-05 to 2005-07-01).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681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41800"/>
          </a:xfrm>
        </p:spPr>
        <p:txBody>
          <a:bodyPr/>
          <a:lstStyle/>
          <a:p>
            <a:r>
              <a:rPr lang="en-IN" sz="3200" b="1" dirty="0">
                <a:latin typeface="Times New Roman" panose="02020603050405020304" pitchFamily="18" charset="0"/>
                <a:cs typeface="Times New Roman" panose="02020603050405020304" pitchFamily="18" charset="0"/>
              </a:rPr>
              <a:t>EXPLORATORY DATA ANALYSIS(EDA)</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316" y="841800"/>
            <a:ext cx="6251944" cy="2780358"/>
          </a:xfrm>
          <a:prstGeom prst="rect">
            <a:avLst/>
          </a:prstGeom>
        </p:spPr>
      </p:pic>
      <p:sp>
        <p:nvSpPr>
          <p:cNvPr id="5" name="TextBox 4"/>
          <p:cNvSpPr txBox="1"/>
          <p:nvPr/>
        </p:nvSpPr>
        <p:spPr>
          <a:xfrm>
            <a:off x="70884" y="3844042"/>
            <a:ext cx="9144000" cy="869725"/>
          </a:xfrm>
          <a:prstGeom prst="rect">
            <a:avLst/>
          </a:prstGeom>
          <a:noFill/>
        </p:spPr>
        <p:txBody>
          <a:bodyPr wrap="square" rtlCol="0">
            <a:spAutoFit/>
          </a:bodyPr>
          <a:lstStyle/>
          <a:p>
            <a:pPr marL="457200">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plot is showing different scenario in different time-duration, we can clearly see that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it was continuously increasing from 2009 till 2018</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2018 there is a sudden fall in the stock closing price due to fraud case of Rana Kapoor.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344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0"/>
            <a:ext cx="9143999" cy="555811"/>
          </a:xfrm>
        </p:spPr>
        <p:txBody>
          <a:bodyPr/>
          <a:lstStyle/>
          <a:p>
            <a:r>
              <a:rPr lang="en-IN" b="1" dirty="0">
                <a:latin typeface="Times New Roman" panose="02020603050405020304" pitchFamily="18" charset="0"/>
                <a:cs typeface="Times New Roman" panose="02020603050405020304" pitchFamily="18" charset="0"/>
              </a:rPr>
              <a:t>Univariate Analysis </a:t>
            </a:r>
          </a:p>
        </p:txBody>
      </p:sp>
      <p:pic>
        <p:nvPicPr>
          <p:cNvPr id="3" name="Picture 2"/>
          <p:cNvPicPr>
            <a:picLocks noChangeAspect="1"/>
          </p:cNvPicPr>
          <p:nvPr/>
        </p:nvPicPr>
        <p:blipFill>
          <a:blip r:embed="rId2"/>
          <a:stretch>
            <a:fillRect/>
          </a:stretch>
        </p:blipFill>
        <p:spPr>
          <a:xfrm>
            <a:off x="59834" y="1127787"/>
            <a:ext cx="4065612" cy="2891319"/>
          </a:xfrm>
          <a:prstGeom prst="rect">
            <a:avLst/>
          </a:prstGeom>
        </p:spPr>
      </p:pic>
      <p:pic>
        <p:nvPicPr>
          <p:cNvPr id="4" name="Picture 3"/>
          <p:cNvPicPr>
            <a:picLocks noChangeAspect="1"/>
          </p:cNvPicPr>
          <p:nvPr/>
        </p:nvPicPr>
        <p:blipFill>
          <a:blip r:embed="rId3"/>
          <a:stretch>
            <a:fillRect/>
          </a:stretch>
        </p:blipFill>
        <p:spPr>
          <a:xfrm>
            <a:off x="4146457" y="1127788"/>
            <a:ext cx="4101074" cy="2891318"/>
          </a:xfrm>
          <a:prstGeom prst="rect">
            <a:avLst/>
          </a:prstGeom>
        </p:spPr>
      </p:pic>
      <p:sp>
        <p:nvSpPr>
          <p:cNvPr id="7" name="TextBox 6"/>
          <p:cNvSpPr txBox="1"/>
          <p:nvPr/>
        </p:nvSpPr>
        <p:spPr>
          <a:xfrm>
            <a:off x="215151" y="4217241"/>
            <a:ext cx="4168589"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This chart makes it obvious that the distribution of stock closing prices is rightly skewed.</a:t>
            </a:r>
          </a:p>
        </p:txBody>
      </p:sp>
      <p:sp>
        <p:nvSpPr>
          <p:cNvPr id="8" name="TextBox 7"/>
          <p:cNvSpPr txBox="1"/>
          <p:nvPr/>
        </p:nvSpPr>
        <p:spPr>
          <a:xfrm>
            <a:off x="4742330" y="4217241"/>
            <a:ext cx="3890682"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To make it a normal distribution, we converted it using log transformation.</a:t>
            </a:r>
            <a:endParaRPr lang="en-IN" sz="1600" dirty="0"/>
          </a:p>
        </p:txBody>
      </p:sp>
      <p:sp>
        <p:nvSpPr>
          <p:cNvPr id="9" name="TextBox 8"/>
          <p:cNvSpPr txBox="1"/>
          <p:nvPr/>
        </p:nvSpPr>
        <p:spPr>
          <a:xfrm>
            <a:off x="708212" y="660899"/>
            <a:ext cx="378786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Distribution of dependent variable</a:t>
            </a:r>
          </a:p>
        </p:txBody>
      </p:sp>
      <p:sp>
        <p:nvSpPr>
          <p:cNvPr id="10" name="TextBox 9"/>
          <p:cNvSpPr txBox="1"/>
          <p:nvPr/>
        </p:nvSpPr>
        <p:spPr>
          <a:xfrm flipH="1">
            <a:off x="4742330" y="660899"/>
            <a:ext cx="3263153"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After Applying log transformation</a:t>
            </a:r>
          </a:p>
        </p:txBody>
      </p:sp>
    </p:spTree>
    <p:extLst>
      <p:ext uri="{BB962C8B-B14F-4D97-AF65-F5344CB8AC3E}">
        <p14:creationId xmlns:p14="http://schemas.microsoft.com/office/powerpoint/2010/main" val="282333266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TotalTime>
  <Words>1698</Words>
  <Application>Microsoft Office PowerPoint</Application>
  <PresentationFormat>On-screen Show (16:9)</PresentationFormat>
  <Paragraphs>215</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Times New Roman</vt:lpstr>
      <vt:lpstr>Wingdings</vt:lpstr>
      <vt:lpstr>Arial</vt:lpstr>
      <vt:lpstr>Simple Light</vt:lpstr>
      <vt:lpstr>            Capstone Project Yes Bank Stock Closing Price Prediction  Done by: Sananda Biswas Chatterjee &amp; Amit Kundu </vt:lpstr>
      <vt:lpstr>CONTENTS</vt:lpstr>
      <vt:lpstr>INTRODUCTION</vt:lpstr>
      <vt:lpstr>PROBLEM STATEMENT</vt:lpstr>
      <vt:lpstr>FEATURE INFORMATION</vt:lpstr>
      <vt:lpstr>STEP TAKEN</vt:lpstr>
      <vt:lpstr>STEP TAKEN</vt:lpstr>
      <vt:lpstr>EXPLORATORY DATA ANALYSIS(EDA)</vt:lpstr>
      <vt:lpstr>Univariate Analysis </vt:lpstr>
      <vt:lpstr>Distribution of Open, High &amp; Low Price of a stock</vt:lpstr>
      <vt:lpstr>Distribution of Open, High &amp; Low Price of a stock after Log Transformation</vt:lpstr>
      <vt:lpstr>Bivariate Analysis Plots</vt:lpstr>
      <vt:lpstr> Correlation Between the Variables </vt:lpstr>
      <vt:lpstr>Correlation And VIF Analysis</vt:lpstr>
      <vt:lpstr>MODEL BUILDING</vt:lpstr>
      <vt:lpstr>Linear Regression</vt:lpstr>
      <vt:lpstr>Lasso Regression</vt:lpstr>
      <vt:lpstr>Cross Validation</vt:lpstr>
      <vt:lpstr>Lasso Regression(After Cross Validation)</vt:lpstr>
      <vt:lpstr>Ridge Regression</vt:lpstr>
      <vt:lpstr>Ridge Regression(After Cross Validation)</vt:lpstr>
      <vt:lpstr>Elastic Net Regression</vt:lpstr>
      <vt:lpstr>Elastic Net Regression(After Cross Validation)</vt:lpstr>
      <vt:lpstr>XG Boost Regression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user</dc:creator>
  <cp:lastModifiedBy>Amit Kundu</cp:lastModifiedBy>
  <cp:revision>98</cp:revision>
  <dcterms:modified xsi:type="dcterms:W3CDTF">2022-12-23T22:06:09Z</dcterms:modified>
</cp:coreProperties>
</file>